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D64D-B60B-4DEB-BC04-219C77FD021F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ADDC-AAD5-4959-8EB1-0785FB670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4973-9659-4DD1-94A4-F2C95D982E1B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E52F-B4E1-4F8E-9307-EA084706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DD72-C112-4DA9-A131-4E15145DCFDC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6272-2A73-4892-93BE-9096AD814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9F15-8E79-4F40-A669-8866B7F7D5B3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D741-2595-4599-86AB-6DFC9A2DA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68AB-A244-419F-A8B4-307E0F01A3B3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B6E6-3B7E-4CEE-8926-80F5141B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D483-294F-45E5-A15C-013E50CBD67B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E633-CE88-478A-895A-6947F5CAA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35B1-BFF6-4670-AD64-DC0BB92EDCC1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954D8-3695-49FD-B3C0-7187DA7D1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C0EC-C7BC-433C-99AF-898E7817A8D0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5E6C-6E2B-4890-ABEA-84B5AD2F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5212-DDE1-4EFD-A37F-59B3DAEC583A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C188-5574-4E94-8F07-E46EF23C4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7F1C-B579-4AEC-959F-377BE31153E2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548B-0007-493C-815A-EEE11BEC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D532-2E43-4F45-8BB3-AB8AB26053EB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6899-8FAE-4180-BA1B-A028B914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9C01B1-8107-4003-90E8-42658DA6BB28}" type="datetimeFigureOut">
              <a:rPr lang="ru-RU"/>
              <a:pPr>
                <a:defRPr/>
              </a:pPr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70F4C-EEDD-43E3-93FA-5F787856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eventsreal.org/images/syberia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571500" y="857250"/>
            <a:ext cx="642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Times New Roman" pitchFamily="18" charset="0"/>
              </a:rPr>
              <a:t>Машини і агрегати для боротьби з лісовими пожежами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olynnews.com/files/news/2011/06-06/24527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85750" y="500063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Лісові пожежі – горіння рослинності, що стихійно поширюється по лісовій території.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57188" y="1285875"/>
            <a:ext cx="507206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400" b="1">
                <a:ea typeface="Times New Roman" pitchFamily="18" charset="0"/>
                <a:cs typeface="Arial" charset="0"/>
              </a:rPr>
              <a:t>Залежно від характеру спалаху і складу лісу лісові пожежі підрозділяються на низові, верхові і ґрунтові. </a:t>
            </a:r>
            <a:endParaRPr lang="uk-UA" sz="800" b="1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uk-UA" sz="1400" b="1">
                <a:ea typeface="Times New Roman" pitchFamily="18" charset="0"/>
                <a:cs typeface="Arial" charset="0"/>
              </a:rPr>
              <a:t>По інтенсивності лісові пожежі підрозділяються на слабкі, середні і сильні. Інтенсивність горіння залежить від достатку і запасу горючих матеріалів, ухилу місцевості, часу доби і особливо сили вітру. </a:t>
            </a:r>
            <a:endParaRPr lang="uk-UA" sz="800" b="1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uk-UA" sz="1400" b="1">
                <a:ea typeface="Times New Roman" pitchFamily="18" charset="0"/>
                <a:cs typeface="Arial" charset="0"/>
              </a:rPr>
              <a:t>За швидкістю поширення вогню низові і верхові пожежі діляться на стійких і збіглих. Швидкість поширення слабкої низової пожежі не перевищує 1 м/мін, сильного – понад 3 м/мін. Слабка верхова пожежа має швидкість до 3 м/мін, середній – до 100 м/мін, а сильний – понад 100 м/мін. </a:t>
            </a:r>
            <a:endParaRPr lang="uk-UA" sz="800" b="1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uk-UA" sz="1400" b="1">
                <a:ea typeface="Times New Roman" pitchFamily="18" charset="0"/>
                <a:cs typeface="Arial" charset="0"/>
              </a:rPr>
              <a:t>Висота слабкої низової пожежі до 0,5 м, середнього – 1,5 м, сильного – понад 1,5 м. </a:t>
            </a:r>
            <a:endParaRPr lang="uk-UA" sz="800" b="1"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uk-UA" sz="1400" b="1">
                <a:ea typeface="Times New Roman" pitchFamily="18" charset="0"/>
                <a:cs typeface="Arial" charset="0"/>
              </a:rPr>
              <a:t>Слабкою ґрунтовою (підземним) пожежею вважається такий, в якого глибина прогорання не перевищує 25 см, середнім – 25-50 см, сильним – більше 50 см. </a:t>
            </a:r>
            <a:endParaRPr lang="uk-UA" b="1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tsn.ua/media/images2/original/Jul2007/6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85938" y="285750"/>
            <a:ext cx="582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u="sng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Машини для прокладання протипожежних смуг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00063" y="8572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i="1">
                <a:solidFill>
                  <a:schemeClr val="bg1"/>
                </a:solidFill>
                <a:latin typeface="Times New Roman" pitchFamily="18" charset="0"/>
              </a:rPr>
              <a:t>Смугопрокладачь ПФ-1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 призначений для створення і підновляє широких захисних, загороджувальних і опорних смуг при безпосередній боротьбі з лісовими пожежами і для до тушування зупинених пожеж. </a:t>
            </a:r>
          </a:p>
        </p:txBody>
      </p:sp>
      <p:pic>
        <p:nvPicPr>
          <p:cNvPr id="27653" name="Picture 5" descr="Фрезерный смугопрокладач ПФ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785813"/>
            <a:ext cx="29718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500063" y="3143250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i="1">
                <a:latin typeface="Times New Roman" pitchFamily="18" charset="0"/>
              </a:rPr>
              <a:t>Тракторний грунтомет ГТ-3</a:t>
            </a:r>
            <a:r>
              <a:rPr lang="uk-UA" b="1">
                <a:latin typeface="Times New Roman" pitchFamily="18" charset="0"/>
              </a:rPr>
              <a:t> призначений для активного гасіння кромки лісових низових пожеж, пристрою і підновляє захисних мінералізованих смуг на лісовій території з піщаними і супіщаними ґрунтами</a:t>
            </a:r>
          </a:p>
        </p:txBody>
      </p:sp>
      <p:pic>
        <p:nvPicPr>
          <p:cNvPr id="27655" name="Picture 7" descr="&#10;российское акционерное общество &#10;энергетики и электрификации &quot;еэс россии&quot;&#10;департамент стратегии развития и&#10;научно-технической политики рекомендации&#10;по борьбе с пылением действующих и&#10;отработанных золошлакоотвалов тэс"/>
          <p:cNvPicPr>
            <a:picLocks noChangeAspect="1" noChangeArrowheads="1"/>
          </p:cNvPicPr>
          <p:nvPr/>
        </p:nvPicPr>
        <p:blipFill>
          <a:blip r:embed="rId4"/>
          <a:srcRect l="7401" t="67529" r="34210"/>
          <a:stretch>
            <a:fillRect/>
          </a:stretch>
        </p:blipFill>
        <p:spPr bwMode="auto">
          <a:xfrm>
            <a:off x="4071902" y="3143248"/>
            <a:ext cx="5072098" cy="322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ravles.gov.ua/work/publications/176/img/1.jpg"/>
          <p:cNvPicPr>
            <a:picLocks noChangeAspect="1" noChangeArrowheads="1"/>
          </p:cNvPicPr>
          <p:nvPr/>
        </p:nvPicPr>
        <p:blipFill>
          <a:blip r:embed="rId2"/>
          <a:srcRect t="5859" r="6250"/>
          <a:stretch>
            <a:fillRect/>
          </a:stretch>
        </p:blipFill>
        <p:spPr bwMode="auto">
          <a:xfrm>
            <a:off x="0" y="0"/>
            <a:ext cx="9144000" cy="688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000375" y="285750"/>
            <a:ext cx="384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b="1">
                <a:ea typeface="Times New Roman" pitchFamily="18" charset="0"/>
                <a:cs typeface="Arial" charset="0"/>
              </a:rPr>
              <a:t>Пожежні насоси і мотопомпи</a:t>
            </a:r>
          </a:p>
        </p:txBody>
      </p:sp>
      <p:pic>
        <p:nvPicPr>
          <p:cNvPr id="28679" name="Picture 7" descr="http://www.ampika.ru/princip_raboty_nasosov/Shesterennyi_nasos_s_vnutren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1905000" cy="143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857250" y="928688"/>
            <a:ext cx="275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Шестеренчастий   насос </a:t>
            </a:r>
          </a:p>
        </p:txBody>
      </p:sp>
      <p:pic>
        <p:nvPicPr>
          <p:cNvPr id="28681" name="Picture 9" descr="http://academy.apbu.edu.ua/e-books/voda2/img/1_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357298"/>
            <a:ext cx="4219575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5286375" y="928688"/>
            <a:ext cx="230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Коловоротні насоси </a:t>
            </a:r>
          </a:p>
        </p:txBody>
      </p:sp>
      <p:pic>
        <p:nvPicPr>
          <p:cNvPr id="28683" name="Picture 11" descr="http://www.str-filling.com.ua/images/wine-tech/r41s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55295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7" name="Picture 15" descr="http://www.shopteh.com.ua/images/motopomp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214686"/>
            <a:ext cx="267652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Прямоугольник 12"/>
          <p:cNvSpPr>
            <a:spLocks noChangeArrowheads="1"/>
          </p:cNvSpPr>
          <p:nvPr/>
        </p:nvSpPr>
        <p:spPr bwMode="auto">
          <a:xfrm>
            <a:off x="5000625" y="5786438"/>
            <a:ext cx="3738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u="sng">
                <a:latin typeface="Times New Roman" pitchFamily="18" charset="0"/>
              </a:rPr>
              <a:t>Протипожежна лісова мотопомпа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radio24.ua/resources/photos/news/940x529/201306/4260.jpg?137154225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357563" y="214313"/>
            <a:ext cx="295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b="1">
                <a:ea typeface="Times New Roman" pitchFamily="18" charset="0"/>
                <a:cs typeface="Arial" charset="0"/>
              </a:rPr>
              <a:t>Ранцеві вогнегасники</a:t>
            </a:r>
          </a:p>
        </p:txBody>
      </p:sp>
      <p:pic>
        <p:nvPicPr>
          <p:cNvPr id="29703" name="Picture 7" descr="http://www.ius.mashakelso.ru/post_data/1332178164/3c3545303d38373046384f-1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49"/>
            <a:ext cx="5786478" cy="630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642938" y="214313"/>
            <a:ext cx="180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chemeClr val="bg1"/>
                </a:solidFill>
                <a:latin typeface="Times New Roman" pitchFamily="18" charset="0"/>
              </a:rPr>
              <a:t>Оприскувач ОР</a:t>
            </a:r>
            <a:r>
              <a:rPr lang="uk-UA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9705" name="Picture 9" descr="http://uragan17.com.ua/images/stories/produsts/sprink/kvartz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214686"/>
            <a:ext cx="2857500" cy="276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5715000" y="22145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chemeClr val="bg1"/>
                </a:solidFill>
                <a:latin typeface="Times New Roman" pitchFamily="18" charset="0"/>
              </a:rPr>
              <a:t>Ранцевий хімічний обприскувач ОРХ-ЗМ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tsn.ua/media/images2/original/Aug2010/249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85875" y="1143000"/>
            <a:ext cx="6786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000" b="1" i="1">
                <a:solidFill>
                  <a:srgbClr val="FFC000"/>
                </a:solidFill>
                <a:latin typeface="Times New Roman" pitchFamily="18" charset="0"/>
              </a:rPr>
              <a:t>Дякую за увагу!!!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215</Words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13</cp:revision>
  <dcterms:created xsi:type="dcterms:W3CDTF">2012-11-20T14:07:28Z</dcterms:created>
  <dcterms:modified xsi:type="dcterms:W3CDTF">2017-10-06T11:32:22Z</dcterms:modified>
</cp:coreProperties>
</file>