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62" r:id="rId5"/>
    <p:sldId id="261" r:id="rId6"/>
    <p:sldId id="259" r:id="rId7"/>
    <p:sldId id="260" r:id="rId8"/>
    <p:sldId id="265" r:id="rId9"/>
    <p:sldId id="264" r:id="rId10"/>
    <p:sldId id="266" r:id="rId11"/>
    <p:sldId id="263" r:id="rId12"/>
    <p:sldId id="267" r:id="rId13"/>
    <p:sldId id="269" r:id="rId14"/>
    <p:sldId id="272" r:id="rId15"/>
    <p:sldId id="273" r:id="rId16"/>
    <p:sldId id="274" r:id="rId17"/>
    <p:sldId id="275" r:id="rId18"/>
    <p:sldId id="270" r:id="rId19"/>
    <p:sldId id="277" r:id="rId20"/>
    <p:sldId id="276" r:id="rId21"/>
    <p:sldId id="279" r:id="rId22"/>
    <p:sldId id="280" r:id="rId23"/>
    <p:sldId id="281" r:id="rId24"/>
    <p:sldId id="278" r:id="rId25"/>
  </p:sldIdLst>
  <p:sldSz cx="6858000" cy="5143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99"/>
    <a:srgbClr val="FE9202"/>
    <a:srgbClr val="007033"/>
    <a:srgbClr val="6C1A00"/>
    <a:srgbClr val="00AACC"/>
    <a:srgbClr val="5EEC3C"/>
    <a:srgbClr val="1D3A00"/>
    <a:srgbClr val="003296"/>
    <a:srgbClr val="E39A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458" y="6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A585-3CA6-47BC-9F36-BED1A134AE8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96860-CD4A-4836-BB8B-D0D39DE0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724" y="1655521"/>
            <a:ext cx="3779449" cy="106893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724" y="2724455"/>
            <a:ext cx="3893978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92D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47F7BDE6-CE0A-4ED3-A67D-7D0A2038A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8730" y="2326214"/>
            <a:ext cx="1097838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92" y="141480"/>
            <a:ext cx="4112123" cy="1080120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5029200" y="4881563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4634" y="141480"/>
            <a:ext cx="4752528" cy="78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34634" y="1059582"/>
            <a:ext cx="4320480" cy="361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941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850" y="3305176"/>
            <a:ext cx="4292185" cy="1021556"/>
          </a:xfrm>
        </p:spPr>
        <p:txBody>
          <a:bodyPr anchor="t"/>
          <a:lstStyle>
            <a:lvl1pPr algn="l">
              <a:defRPr sz="3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8850" y="2180035"/>
            <a:ext cx="4292185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1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634" y="1545637"/>
            <a:ext cx="3240360" cy="3070436"/>
          </a:xfrm>
        </p:spPr>
        <p:txBody>
          <a:bodyPr/>
          <a:lstStyle>
            <a:lvl1pPr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5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3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35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3006" y="1553542"/>
            <a:ext cx="3240360" cy="3070436"/>
          </a:xfrm>
        </p:spPr>
        <p:txBody>
          <a:bodyPr/>
          <a:lstStyle>
            <a:lvl1pPr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5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3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35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640" y="1437624"/>
            <a:ext cx="313234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8640" y="1917446"/>
            <a:ext cx="3132348" cy="2963466"/>
          </a:xfrm>
        </p:spPr>
        <p:txBody>
          <a:bodyPr/>
          <a:lstStyle>
            <a:lvl1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15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35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2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2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37012" y="1450720"/>
            <a:ext cx="3186354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537012" y="1930542"/>
            <a:ext cx="3186354" cy="2963466"/>
          </a:xfrm>
        </p:spPr>
        <p:txBody>
          <a:bodyPr/>
          <a:lstStyle>
            <a:lvl1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15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35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2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2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031483" y="4808172"/>
            <a:ext cx="911617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15638" y="4767263"/>
            <a:ext cx="1237194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603483" y="4767263"/>
            <a:ext cx="911617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3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24" y="281176"/>
            <a:ext cx="6184553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24" y="1197405"/>
            <a:ext cx="6184553" cy="366491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85216"/>
            <a:ext cx="2256235" cy="691109"/>
          </a:xfrm>
        </p:spPr>
        <p:txBody>
          <a:bodyPr anchor="b"/>
          <a:lstStyle>
            <a:lvl1pPr algn="l">
              <a:defRPr sz="15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2916" y="1437625"/>
            <a:ext cx="3833813" cy="3265010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1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5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5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24" y="281175"/>
            <a:ext cx="4924736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24" y="1197405"/>
            <a:ext cx="4924736" cy="335835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53" y="281175"/>
            <a:ext cx="5955494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659" y="1502814"/>
            <a:ext cx="3030141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2659" y="1975211"/>
            <a:ext cx="3030141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001" y="1502814"/>
            <a:ext cx="3031331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29001" y="1975211"/>
            <a:ext cx="3031331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CCF1B-EE86-41F1-9118-35C9F8D88999}"/>
              </a:ext>
            </a:extLst>
          </p:cNvPr>
          <p:cNvSpPr txBox="1"/>
          <p:nvPr userDrawn="1"/>
        </p:nvSpPr>
        <p:spPr>
          <a:xfrm>
            <a:off x="-6862" y="5213747"/>
            <a:ext cx="629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34" y="141480"/>
            <a:ext cx="4752528" cy="78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634" y="1059582"/>
            <a:ext cx="4320480" cy="361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516" y="34391"/>
            <a:ext cx="568322" cy="56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0" y="1985160"/>
            <a:ext cx="3779449" cy="1068935"/>
          </a:xfrm>
        </p:spPr>
        <p:txBody>
          <a:bodyPr>
            <a:normAutofit fontScale="90000"/>
          </a:bodyPr>
          <a:lstStyle/>
          <a:p>
            <a:r>
              <a:rPr lang="ru-RU" dirty="0"/>
              <a:t>ПІДГОТОВКА ПРИМІЩЕНЬ ДО ОБСЛУГОВУВАННЯ СПОЖИВАЧІВ У ЗАКЛАДАХ РЕСТОРАННОГО ГОСПОДАРСТВА. ПРАВИЛА СЕРВІРУВАННЯ.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141481"/>
            <a:ext cx="5584943" cy="20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9" y="2523824"/>
            <a:ext cx="4041082" cy="17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633" y="2199732"/>
            <a:ext cx="61957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Ножі та виделки: а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столові; б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рибні; в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закусочні; г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десертні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62568" y="4407585"/>
            <a:ext cx="50516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Різновиди ложок: а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столова; б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десертна; в 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uk-UA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чайна</a:t>
            </a:r>
            <a:endParaRPr kumimoji="0" lang="uk-UA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5" y="-1"/>
            <a:ext cx="5390390" cy="49937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2770" y="2716768"/>
            <a:ext cx="3664920" cy="2281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Допоміжні столові прибори: 1 – лопатка для перекладання страв із м’яса; 2 – лопатка для перекладання страв із риби;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– лопатка для перекладання кондитерських виробів; 4 – лопатка для нарізування і перекладання солодких страв;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– прибор для перекладання страв; 6 – кондитерські щипці; 7 – щипці для спаржі; 8 – щипці для цукру; 9 – щипці для горіхів; 10 – черпак для </a:t>
            </a:r>
            <a:r>
              <a:rPr lang="uk-UA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порціонування</a:t>
            </a:r>
            <a:r>
              <a:rPr lang="uk-UA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перших страв; 11 – ніж-виделка для сиру; 12 – ніж для масла; 13 – ніж-пилка для нарізування лимонів; 14 – лимонна виделочка; 15 – </a:t>
            </a:r>
            <a:r>
              <a:rPr lang="uk-UA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барна</a:t>
            </a:r>
            <a:r>
              <a:rPr lang="uk-UA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ложка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5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95" y="281175"/>
            <a:ext cx="6108200" cy="1068935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Правила </a:t>
            </a:r>
            <a:r>
              <a:rPr lang="ru-RU" dirty="0" err="1"/>
              <a:t>підготовки</a:t>
            </a:r>
            <a:r>
              <a:rPr lang="ru-RU" dirty="0"/>
              <a:t> столового посуду і </a:t>
            </a:r>
            <a:r>
              <a:rPr lang="ru-RU" dirty="0" err="1"/>
              <a:t>приборів</a:t>
            </a:r>
            <a:r>
              <a:rPr lang="ru-RU" dirty="0"/>
              <a:t> для </a:t>
            </a:r>
            <a:r>
              <a:rPr lang="ru-RU" dirty="0" err="1"/>
              <a:t>сервірування</a:t>
            </a:r>
            <a:r>
              <a:rPr lang="ru-RU" dirty="0"/>
              <a:t> </a:t>
            </a:r>
            <a:r>
              <a:rPr lang="ru-RU" dirty="0" err="1"/>
              <a:t>столів</a:t>
            </a:r>
            <a:r>
              <a:rPr lang="ru-RU" dirty="0"/>
              <a:t>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17" y="1655611"/>
            <a:ext cx="2889278" cy="1859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" y="3515052"/>
            <a:ext cx="3584130" cy="1534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913" y="3029865"/>
            <a:ext cx="3054100" cy="20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Слово «</a:t>
            </a:r>
            <a:r>
              <a:rPr lang="ru-RU" dirty="0" err="1"/>
              <a:t>сервірування</a:t>
            </a:r>
            <a:r>
              <a:rPr lang="ru-RU" dirty="0"/>
              <a:t>» з франц.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підготовку</a:t>
            </a:r>
            <a:r>
              <a:rPr lang="ru-RU" dirty="0"/>
              <a:t> столу до </a:t>
            </a:r>
            <a:r>
              <a:rPr lang="ru-RU" dirty="0" err="1"/>
              <a:t>сніданку</a:t>
            </a:r>
            <a:r>
              <a:rPr lang="ru-RU" dirty="0"/>
              <a:t>, </a:t>
            </a:r>
            <a:r>
              <a:rPr lang="ru-RU" dirty="0" err="1"/>
              <a:t>обіду</a:t>
            </a:r>
            <a:r>
              <a:rPr lang="ru-RU" dirty="0"/>
              <a:t>, </a:t>
            </a:r>
            <a:r>
              <a:rPr lang="ru-RU" dirty="0" err="1"/>
              <a:t>вечері</a:t>
            </a:r>
            <a:r>
              <a:rPr lang="ru-RU" dirty="0"/>
              <a:t>, чаю,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посуду в особливому порядку, </a:t>
            </a:r>
            <a:r>
              <a:rPr lang="ru-RU" dirty="0" err="1"/>
              <a:t>сполучення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(посуду, </a:t>
            </a:r>
            <a:r>
              <a:rPr lang="ru-RU" dirty="0" err="1"/>
              <a:t>столової</a:t>
            </a:r>
            <a:r>
              <a:rPr lang="ru-RU" dirty="0"/>
              <a:t> </a:t>
            </a:r>
            <a:r>
              <a:rPr lang="ru-RU" dirty="0" err="1"/>
              <a:t>білизни</a:t>
            </a:r>
            <a:r>
              <a:rPr lang="ru-RU" dirty="0"/>
              <a:t>) </a:t>
            </a:r>
            <a:r>
              <a:rPr lang="ru-RU" dirty="0" err="1"/>
              <a:t>призначених</a:t>
            </a:r>
            <a:r>
              <a:rPr lang="ru-RU" dirty="0"/>
              <a:t> для </a:t>
            </a:r>
            <a:r>
              <a:rPr lang="ru-RU" dirty="0" err="1"/>
              <a:t>цього</a:t>
            </a:r>
            <a:r>
              <a:rPr lang="ru-RU" dirty="0"/>
              <a:t>.</a:t>
            </a:r>
          </a:p>
          <a:p>
            <a:r>
              <a:rPr lang="ru-RU" dirty="0"/>
              <a:t>      </a:t>
            </a:r>
            <a:r>
              <a:rPr lang="ru-RU" dirty="0" err="1"/>
              <a:t>Сервірування</a:t>
            </a:r>
            <a:r>
              <a:rPr lang="ru-RU" dirty="0"/>
              <a:t> –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творчий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відзначається</a:t>
            </a:r>
            <a:r>
              <a:rPr lang="ru-RU" dirty="0"/>
              <a:t> </a:t>
            </a:r>
            <a:r>
              <a:rPr lang="ru-RU" dirty="0" err="1"/>
              <a:t>багатоваріантністю</a:t>
            </a:r>
            <a:r>
              <a:rPr lang="ru-RU" dirty="0"/>
              <a:t>,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типу, </a:t>
            </a:r>
            <a:r>
              <a:rPr lang="ru-RU" dirty="0" err="1"/>
              <a:t>класу</a:t>
            </a:r>
            <a:r>
              <a:rPr lang="ru-RU" dirty="0"/>
              <a:t> та </a:t>
            </a:r>
            <a:r>
              <a:rPr lang="ru-RU" dirty="0" err="1"/>
              <a:t>спеціалізації</a:t>
            </a:r>
            <a:r>
              <a:rPr lang="ru-RU" dirty="0"/>
              <a:t> ЗРГ.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29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723" y="281175"/>
            <a:ext cx="6299081" cy="57264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Сервірування</a:t>
            </a:r>
            <a:r>
              <a:rPr lang="ru-RU" dirty="0"/>
              <a:t> столу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попереднім</a:t>
            </a:r>
            <a:r>
              <a:rPr lang="ru-RU" dirty="0"/>
              <a:t> і </a:t>
            </a:r>
            <a:r>
              <a:rPr lang="ru-RU" dirty="0" err="1"/>
              <a:t>додатковим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90" y="1197405"/>
            <a:ext cx="6108200" cy="3664920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 err="1"/>
              <a:t>Попереднє</a:t>
            </a:r>
            <a:r>
              <a:rPr lang="ru-RU" u="sng" dirty="0"/>
              <a:t> </a:t>
            </a:r>
            <a:r>
              <a:rPr lang="ru-RU" u="sng" dirty="0" err="1"/>
              <a:t>сервірування</a:t>
            </a:r>
            <a:r>
              <a:rPr lang="ru-RU" u="sng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мінімальну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використані</a:t>
            </a:r>
            <a:r>
              <a:rPr lang="ru-RU" dirty="0"/>
              <a:t> для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. </a:t>
            </a:r>
            <a:r>
              <a:rPr lang="ru-RU" dirty="0" err="1"/>
              <a:t>Набір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для </a:t>
            </a:r>
            <a:r>
              <a:rPr lang="ru-RU" dirty="0" err="1"/>
              <a:t>попереднього</a:t>
            </a:r>
            <a:r>
              <a:rPr lang="ru-RU" dirty="0"/>
              <a:t> </a:t>
            </a:r>
            <a:r>
              <a:rPr lang="ru-RU" dirty="0" err="1"/>
              <a:t>сервірування</a:t>
            </a:r>
            <a:r>
              <a:rPr lang="ru-RU" dirty="0"/>
              <a:t> </a:t>
            </a:r>
            <a:r>
              <a:rPr lang="ru-RU" dirty="0" err="1"/>
              <a:t>встановлює</a:t>
            </a:r>
            <a:r>
              <a:rPr lang="ru-RU" dirty="0"/>
              <a:t> на кожному </a:t>
            </a:r>
            <a:r>
              <a:rPr lang="ru-RU" dirty="0" err="1"/>
              <a:t>підприємстві</a:t>
            </a:r>
            <a:r>
              <a:rPr lang="ru-RU" dirty="0"/>
              <a:t> метрдотель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споживчого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 й </a:t>
            </a:r>
            <a:r>
              <a:rPr lang="ru-RU" dirty="0" err="1"/>
              <a:t>асортименту</a:t>
            </a:r>
            <a:r>
              <a:rPr lang="ru-RU" dirty="0"/>
              <a:t> закусок, </a:t>
            </a:r>
            <a:r>
              <a:rPr lang="ru-RU" dirty="0" err="1"/>
              <a:t>страв</a:t>
            </a:r>
            <a:r>
              <a:rPr lang="ru-RU" dirty="0"/>
              <a:t> і </a:t>
            </a:r>
            <a:r>
              <a:rPr lang="ru-RU" dirty="0" err="1"/>
              <a:t>напоїв</a:t>
            </a:r>
            <a:r>
              <a:rPr lang="ru-RU" dirty="0"/>
              <a:t>, </a:t>
            </a:r>
            <a:r>
              <a:rPr lang="ru-RU" dirty="0" err="1"/>
              <a:t>записаних</a:t>
            </a:r>
            <a:r>
              <a:rPr lang="ru-RU" dirty="0"/>
              <a:t> у меню. </a:t>
            </a:r>
            <a:r>
              <a:rPr lang="ru-RU" dirty="0" err="1"/>
              <a:t>Попереднє</a:t>
            </a:r>
            <a:r>
              <a:rPr lang="ru-RU" dirty="0"/>
              <a:t> </a:t>
            </a:r>
            <a:r>
              <a:rPr lang="ru-RU" dirty="0" err="1"/>
              <a:t>сервірування</a:t>
            </a:r>
            <a:r>
              <a:rPr lang="ru-RU" dirty="0"/>
              <a:t> столу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різним</a:t>
            </a:r>
            <a:r>
              <a:rPr lang="ru-RU" dirty="0"/>
              <a:t> і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характеру </a:t>
            </a:r>
            <a:r>
              <a:rPr lang="ru-RU" dirty="0" err="1"/>
              <a:t>обслуговування</a:t>
            </a:r>
            <a:r>
              <a:rPr lang="ru-RU" dirty="0"/>
              <a:t> та </a:t>
            </a:r>
            <a:r>
              <a:rPr lang="ru-RU" dirty="0" err="1"/>
              <a:t>концепції</a:t>
            </a:r>
            <a:r>
              <a:rPr lang="ru-RU" dirty="0"/>
              <a:t> закладу.</a:t>
            </a:r>
          </a:p>
          <a:p>
            <a:r>
              <a:rPr lang="ru-RU" u="sng" dirty="0" err="1"/>
              <a:t>Додаткове</a:t>
            </a:r>
            <a:r>
              <a:rPr lang="ru-RU" u="sng" dirty="0"/>
              <a:t> </a:t>
            </a:r>
            <a:r>
              <a:rPr lang="ru-RU" u="sng" dirty="0" err="1"/>
              <a:t>сервірування</a:t>
            </a:r>
            <a:r>
              <a:rPr lang="ru-RU" u="sng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7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34" y="141480"/>
            <a:ext cx="6348466" cy="7865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 </a:t>
            </a:r>
            <a:r>
              <a:rPr lang="ru-RU" dirty="0" err="1"/>
              <a:t>сервіруванні</a:t>
            </a:r>
            <a:r>
              <a:rPr lang="ru-RU" dirty="0"/>
              <a:t> столу </a:t>
            </a:r>
            <a:r>
              <a:rPr lang="ru-RU" dirty="0" err="1"/>
              <a:t>дотримуються</a:t>
            </a:r>
            <a:r>
              <a:rPr lang="ru-RU" dirty="0"/>
              <a:t> </a:t>
            </a:r>
            <a:r>
              <a:rPr lang="ru-RU" dirty="0" err="1"/>
              <a:t>наступної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634" y="1059582"/>
            <a:ext cx="6043056" cy="361840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- </a:t>
            </a:r>
            <a:r>
              <a:rPr lang="ru-RU" dirty="0" err="1"/>
              <a:t>покривають</a:t>
            </a:r>
            <a:r>
              <a:rPr lang="ru-RU" dirty="0"/>
              <a:t> </a:t>
            </a:r>
            <a:r>
              <a:rPr lang="ru-RU" dirty="0" err="1"/>
              <a:t>стіл</a:t>
            </a:r>
            <a:r>
              <a:rPr lang="ru-RU" dirty="0"/>
              <a:t> </a:t>
            </a:r>
            <a:r>
              <a:rPr lang="ru-RU" dirty="0" err="1"/>
              <a:t>скатертиною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розміщують</a:t>
            </a:r>
            <a:r>
              <a:rPr lang="ru-RU" dirty="0"/>
              <a:t> </a:t>
            </a:r>
            <a:r>
              <a:rPr lang="ru-RU" dirty="0" err="1"/>
              <a:t>тарілки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розкладають</a:t>
            </a:r>
            <a:r>
              <a:rPr lang="ru-RU" dirty="0"/>
              <a:t> </a:t>
            </a:r>
            <a:r>
              <a:rPr lang="ru-RU" dirty="0" err="1"/>
              <a:t>прибори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ставлять</a:t>
            </a:r>
            <a:r>
              <a:rPr lang="ru-RU" dirty="0"/>
              <a:t> </a:t>
            </a:r>
            <a:r>
              <a:rPr lang="ru-RU" dirty="0" err="1"/>
              <a:t>скляний</a:t>
            </a:r>
            <a:r>
              <a:rPr lang="ru-RU" dirty="0"/>
              <a:t> посуд;</a:t>
            </a:r>
          </a:p>
          <a:p>
            <a:r>
              <a:rPr lang="ru-RU" dirty="0"/>
              <a:t>- </a:t>
            </a:r>
            <a:r>
              <a:rPr lang="ru-RU" dirty="0" err="1"/>
              <a:t>розкладають</a:t>
            </a:r>
            <a:r>
              <a:rPr lang="ru-RU" dirty="0"/>
              <a:t> </a:t>
            </a:r>
            <a:r>
              <a:rPr lang="ru-RU" dirty="0" err="1"/>
              <a:t>серветки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ставлять</a:t>
            </a:r>
            <a:r>
              <a:rPr lang="ru-RU" dirty="0"/>
              <a:t> </a:t>
            </a:r>
            <a:r>
              <a:rPr lang="ru-RU" dirty="0" err="1"/>
              <a:t>набори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спеціями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розставляють</a:t>
            </a:r>
            <a:r>
              <a:rPr lang="ru-RU" dirty="0"/>
              <a:t> </a:t>
            </a:r>
            <a:r>
              <a:rPr lang="ru-RU" dirty="0" err="1"/>
              <a:t>вази</a:t>
            </a:r>
            <a:r>
              <a:rPr lang="ru-RU" dirty="0"/>
              <a:t> з </a:t>
            </a:r>
            <a:r>
              <a:rPr lang="ru-RU" dirty="0" err="1"/>
              <a:t>квітами</a:t>
            </a:r>
            <a:r>
              <a:rPr lang="ru-RU" dirty="0"/>
              <a:t>.</a:t>
            </a:r>
          </a:p>
          <a:p>
            <a:r>
              <a:rPr lang="ru-RU" dirty="0" err="1"/>
              <a:t>Попереднє</a:t>
            </a:r>
            <a:r>
              <a:rPr lang="ru-RU" dirty="0"/>
              <a:t> </a:t>
            </a:r>
            <a:r>
              <a:rPr lang="ru-RU" dirty="0" err="1"/>
              <a:t>сервірування</a:t>
            </a:r>
            <a:r>
              <a:rPr lang="ru-RU" dirty="0"/>
              <a:t> </a:t>
            </a:r>
            <a:r>
              <a:rPr lang="ru-RU" dirty="0" err="1"/>
              <a:t>столів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за 1-2 </a:t>
            </a:r>
            <a:r>
              <a:rPr lang="ru-RU" dirty="0" err="1"/>
              <a:t>години</a:t>
            </a:r>
            <a:r>
              <a:rPr lang="ru-RU" dirty="0"/>
              <a:t> до </a:t>
            </a:r>
            <a:r>
              <a:rPr lang="ru-RU" dirty="0" err="1"/>
              <a:t>відчинення</a:t>
            </a:r>
            <a:r>
              <a:rPr lang="ru-RU" dirty="0"/>
              <a:t> закладу.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0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крытие скатерт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25" y="433880"/>
            <a:ext cx="6242154" cy="3512215"/>
          </a:xfrm>
        </p:spPr>
      </p:pic>
    </p:spTree>
    <p:extLst>
      <p:ext uri="{BB962C8B-B14F-4D97-AF65-F5344CB8AC3E}">
        <p14:creationId xmlns:p14="http://schemas.microsoft.com/office/powerpoint/2010/main" val="19352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5" y="281175"/>
            <a:ext cx="6413610" cy="46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00" y="499372"/>
            <a:ext cx="5955495" cy="3275330"/>
          </a:xfrm>
        </p:spPr>
      </p:pic>
    </p:spTree>
    <p:extLst>
      <p:ext uri="{BB962C8B-B14F-4D97-AF65-F5344CB8AC3E}">
        <p14:creationId xmlns:p14="http://schemas.microsoft.com/office/powerpoint/2010/main" val="357552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724" y="281176"/>
            <a:ext cx="6521276" cy="610821"/>
          </a:xfrm>
        </p:spPr>
        <p:txBody>
          <a:bodyPr>
            <a:normAutofit fontScale="90000"/>
          </a:bodyPr>
          <a:lstStyle/>
          <a:p>
            <a:r>
              <a:rPr lang="ru-RU" dirty="0"/>
              <a:t>Схема </a:t>
            </a:r>
            <a:r>
              <a:rPr lang="ru-RU" dirty="0" err="1"/>
              <a:t>сервірування</a:t>
            </a:r>
            <a:r>
              <a:rPr lang="ru-RU" dirty="0"/>
              <a:t> столу фужерами з руки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720" y="1350110"/>
            <a:ext cx="4581150" cy="35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54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1. </a:t>
            </a:r>
            <a:r>
              <a:rPr lang="ru-RU" dirty="0" err="1"/>
              <a:t>Підготовка</a:t>
            </a:r>
            <a:r>
              <a:rPr lang="ru-RU" dirty="0"/>
              <a:t> </a:t>
            </a:r>
            <a:r>
              <a:rPr lang="ru-RU" dirty="0" err="1"/>
              <a:t>приміщень</a:t>
            </a:r>
            <a:r>
              <a:rPr lang="ru-RU" dirty="0"/>
              <a:t> для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.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 у </a:t>
            </a:r>
            <a:r>
              <a:rPr lang="ru-RU" dirty="0" err="1"/>
              <a:t>залі</a:t>
            </a:r>
            <a:r>
              <a:rPr lang="ru-RU" dirty="0"/>
              <a:t>.</a:t>
            </a:r>
          </a:p>
          <a:p>
            <a:r>
              <a:rPr lang="ru-RU" dirty="0"/>
              <a:t>2. </a:t>
            </a:r>
            <a:r>
              <a:rPr lang="ru-RU" dirty="0" err="1"/>
              <a:t>Столові</a:t>
            </a:r>
            <a:r>
              <a:rPr lang="ru-RU" dirty="0"/>
              <a:t> </a:t>
            </a:r>
            <a:r>
              <a:rPr lang="ru-RU" dirty="0" err="1"/>
              <a:t>прибори</a:t>
            </a:r>
            <a:r>
              <a:rPr lang="ru-RU" dirty="0"/>
              <a:t>, </a:t>
            </a:r>
            <a:r>
              <a:rPr lang="ru-RU" dirty="0" err="1"/>
              <a:t>столова</a:t>
            </a:r>
            <a:r>
              <a:rPr lang="ru-RU" dirty="0"/>
              <a:t> </a:t>
            </a:r>
            <a:r>
              <a:rPr lang="ru-RU" dirty="0" err="1"/>
              <a:t>білизна</a:t>
            </a:r>
            <a:r>
              <a:rPr lang="ru-RU" dirty="0"/>
              <a:t> та правила </a:t>
            </a:r>
            <a:r>
              <a:rPr lang="ru-RU" dirty="0" err="1"/>
              <a:t>сервірування</a:t>
            </a:r>
            <a:r>
              <a:rPr lang="ru-RU" dirty="0"/>
              <a:t> в </a:t>
            </a:r>
            <a:r>
              <a:rPr lang="ru-RU" dirty="0" err="1"/>
              <a:t>ресторанних</a:t>
            </a:r>
            <a:r>
              <a:rPr lang="ru-RU" dirty="0"/>
              <a:t> закладах.</a:t>
            </a:r>
          </a:p>
          <a:p>
            <a:r>
              <a:rPr lang="ru-RU" dirty="0"/>
              <a:t>3. Правила </a:t>
            </a:r>
            <a:r>
              <a:rPr lang="ru-RU" dirty="0" err="1"/>
              <a:t>прибирання</a:t>
            </a:r>
            <a:r>
              <a:rPr lang="ru-RU" dirty="0"/>
              <a:t> столу.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00" y="577249"/>
            <a:ext cx="5802556" cy="3192365"/>
          </a:xfrm>
        </p:spPr>
      </p:pic>
    </p:spTree>
    <p:extLst>
      <p:ext uri="{BB962C8B-B14F-4D97-AF65-F5344CB8AC3E}">
        <p14:creationId xmlns:p14="http://schemas.microsoft.com/office/powerpoint/2010/main" val="408522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13" y="281175"/>
            <a:ext cx="3950550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ЕРВІРОВКА СТОЛУ. Навіщо стільки приладів і що з ними робити?">
            <a:extLst>
              <a:ext uri="{FF2B5EF4-FFF2-40B4-BE49-F238E27FC236}">
                <a16:creationId xmlns:a16="http://schemas.microsoft.com/office/drawing/2014/main" id="{1A55ABD0-3DCA-2E75-E858-77A5F334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0"/>
            <a:ext cx="51990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28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95" y="1044700"/>
            <a:ext cx="6462520" cy="3554717"/>
          </a:xfrm>
        </p:spPr>
      </p:pic>
    </p:spTree>
    <p:extLst>
      <p:ext uri="{BB962C8B-B14F-4D97-AF65-F5344CB8AC3E}">
        <p14:creationId xmlns:p14="http://schemas.microsoft.com/office/powerpoint/2010/main" val="7972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5" y="281175"/>
            <a:ext cx="5693059" cy="7865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Підготовка</a:t>
            </a:r>
            <a:r>
              <a:rPr lang="ru-RU" dirty="0"/>
              <a:t> </a:t>
            </a:r>
            <a:r>
              <a:rPr lang="ru-RU" dirty="0" err="1"/>
              <a:t>торгових</a:t>
            </a:r>
            <a:r>
              <a:rPr lang="ru-RU" dirty="0"/>
              <a:t> </a:t>
            </a:r>
            <a:r>
              <a:rPr lang="ru-RU" dirty="0" err="1"/>
              <a:t>приміщень</a:t>
            </a:r>
            <a:r>
              <a:rPr lang="ru-RU" dirty="0"/>
              <a:t> до </a:t>
            </a:r>
            <a:r>
              <a:rPr lang="ru-RU" dirty="0" err="1"/>
              <a:t>прийому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90" y="1546699"/>
            <a:ext cx="4320480" cy="3618402"/>
          </a:xfrm>
        </p:spPr>
        <p:txBody>
          <a:bodyPr/>
          <a:lstStyle/>
          <a:p>
            <a:r>
              <a:rPr lang="ru-RU" dirty="0" err="1"/>
              <a:t>прибирання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,</a:t>
            </a:r>
          </a:p>
          <a:p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,</a:t>
            </a:r>
          </a:p>
          <a:p>
            <a:r>
              <a:rPr lang="ru-RU" dirty="0" err="1"/>
              <a:t>одержання</a:t>
            </a:r>
            <a:r>
              <a:rPr lang="ru-RU" dirty="0"/>
              <a:t> і </a:t>
            </a:r>
            <a:r>
              <a:rPr lang="ru-RU" dirty="0" err="1"/>
              <a:t>підготовку</a:t>
            </a:r>
            <a:r>
              <a:rPr lang="ru-RU" dirty="0"/>
              <a:t> столового посуду, </a:t>
            </a:r>
            <a:r>
              <a:rPr lang="ru-RU" dirty="0" err="1"/>
              <a:t>столових</a:t>
            </a:r>
            <a:r>
              <a:rPr lang="ru-RU" dirty="0"/>
              <a:t> </a:t>
            </a:r>
            <a:r>
              <a:rPr lang="ru-RU" dirty="0" err="1"/>
              <a:t>наборів</a:t>
            </a:r>
            <a:r>
              <a:rPr lang="ru-RU" dirty="0"/>
              <a:t>, </a:t>
            </a:r>
            <a:r>
              <a:rPr lang="ru-RU" dirty="0" err="1"/>
              <a:t>столової</a:t>
            </a:r>
            <a:r>
              <a:rPr lang="ru-RU" dirty="0"/>
              <a:t> </a:t>
            </a:r>
            <a:r>
              <a:rPr lang="ru-RU" dirty="0" err="1"/>
              <a:t>білизни</a:t>
            </a:r>
            <a:r>
              <a:rPr lang="ru-RU" dirty="0"/>
              <a:t>,</a:t>
            </a:r>
          </a:p>
          <a:p>
            <a:r>
              <a:rPr lang="ru-RU" dirty="0" err="1"/>
              <a:t>сервірування</a:t>
            </a:r>
            <a:r>
              <a:rPr lang="ru-RU" dirty="0"/>
              <a:t> </a:t>
            </a:r>
            <a:r>
              <a:rPr lang="ru-RU" dirty="0" err="1"/>
              <a:t>столів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6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3215" y="1197405"/>
            <a:ext cx="6941215" cy="3664918"/>
          </a:xfrm>
        </p:spPr>
        <p:txBody>
          <a:bodyPr/>
          <a:lstStyle/>
          <a:p>
            <a:r>
              <a:rPr lang="ru-RU" dirty="0" err="1"/>
              <a:t>Торгові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(</a:t>
            </a:r>
            <a:r>
              <a:rPr lang="ru-RU" dirty="0" err="1"/>
              <a:t>вестибюльну</a:t>
            </a:r>
            <a:r>
              <a:rPr lang="ru-RU" dirty="0"/>
              <a:t> </a:t>
            </a:r>
            <a:r>
              <a:rPr lang="ru-RU" dirty="0" err="1"/>
              <a:t>групу</a:t>
            </a:r>
            <a:r>
              <a:rPr lang="ru-RU" dirty="0"/>
              <a:t>, </a:t>
            </a:r>
            <a:r>
              <a:rPr lang="ru-RU" dirty="0" err="1"/>
              <a:t>зали</a:t>
            </a:r>
            <a:r>
              <a:rPr lang="ru-RU" dirty="0"/>
              <a:t>, </a:t>
            </a:r>
            <a:r>
              <a:rPr lang="ru-RU" dirty="0" err="1"/>
              <a:t>тощо</a:t>
            </a:r>
            <a:r>
              <a:rPr lang="ru-RU" dirty="0"/>
              <a:t>) </a:t>
            </a:r>
            <a:r>
              <a:rPr lang="ru-RU" dirty="0" err="1"/>
              <a:t>прибирають</a:t>
            </a:r>
            <a:r>
              <a:rPr lang="ru-RU" dirty="0"/>
              <a:t> на початку і </a:t>
            </a:r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робочого</a:t>
            </a:r>
            <a:r>
              <a:rPr lang="ru-RU" dirty="0"/>
              <a:t> дня.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робочого</a:t>
            </a:r>
            <a:r>
              <a:rPr lang="ru-RU" dirty="0"/>
              <a:t> дня </a:t>
            </a:r>
            <a:r>
              <a:rPr lang="ru-RU" dirty="0" err="1"/>
              <a:t>слідкують</a:t>
            </a:r>
            <a:r>
              <a:rPr lang="ru-RU" dirty="0"/>
              <a:t> </a:t>
            </a:r>
            <a:r>
              <a:rPr lang="ru-RU" dirty="0" err="1"/>
              <a:t>зачистотою</a:t>
            </a:r>
            <a:r>
              <a:rPr lang="ru-RU" dirty="0"/>
              <a:t> і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невелике</a:t>
            </a:r>
            <a:r>
              <a:rPr lang="ru-RU" dirty="0"/>
              <a:t> </a:t>
            </a:r>
            <a:r>
              <a:rPr lang="ru-RU" dirty="0" err="1"/>
              <a:t>часткове</a:t>
            </a:r>
            <a:r>
              <a:rPr lang="ru-RU" dirty="0"/>
              <a:t> </a:t>
            </a:r>
            <a:r>
              <a:rPr lang="ru-RU" dirty="0" err="1"/>
              <a:t>прибирання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410" y="3351274"/>
            <a:ext cx="3015752" cy="17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9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6724" y="433880"/>
            <a:ext cx="5993671" cy="57264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 - </a:t>
            </a:r>
            <a:r>
              <a:rPr lang="ru-RU" dirty="0" err="1"/>
              <a:t>своєрідне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. </a:t>
            </a:r>
            <a:r>
              <a:rPr lang="ru-RU" dirty="0" err="1"/>
              <a:t>Вдало</a:t>
            </a:r>
            <a:r>
              <a:rPr lang="ru-RU" dirty="0"/>
              <a:t> </a:t>
            </a:r>
            <a:r>
              <a:rPr lang="ru-RU" dirty="0" err="1"/>
              <a:t>розміщенні</a:t>
            </a:r>
            <a:r>
              <a:rPr lang="ru-RU" dirty="0"/>
              <a:t> </a:t>
            </a:r>
            <a:r>
              <a:rPr lang="ru-RU" dirty="0" err="1"/>
              <a:t>меблі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723" y="1502815"/>
            <a:ext cx="5077441" cy="3358355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зручність</a:t>
            </a:r>
            <a:r>
              <a:rPr lang="ru-RU" dirty="0"/>
              <a:t>;</a:t>
            </a:r>
          </a:p>
          <a:p>
            <a:r>
              <a:rPr lang="ru-RU" dirty="0" err="1"/>
              <a:t>раціональне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 у </a:t>
            </a:r>
            <a:r>
              <a:rPr lang="ru-RU" dirty="0" err="1"/>
              <a:t>залі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:</a:t>
            </a:r>
          </a:p>
          <a:p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;</a:t>
            </a:r>
          </a:p>
          <a:p>
            <a:r>
              <a:rPr lang="ru-RU" dirty="0" err="1"/>
              <a:t>форми</a:t>
            </a:r>
            <a:r>
              <a:rPr lang="ru-RU" dirty="0"/>
              <a:t> і виду </a:t>
            </a:r>
            <a:r>
              <a:rPr lang="ru-RU" dirty="0" err="1"/>
              <a:t>меблів</a:t>
            </a:r>
            <a:r>
              <a:rPr lang="ru-RU" dirty="0"/>
              <a:t>;</a:t>
            </a:r>
          </a:p>
          <a:p>
            <a:r>
              <a:rPr lang="ru-RU" dirty="0" err="1"/>
              <a:t>розташування</a:t>
            </a:r>
            <a:r>
              <a:rPr lang="ru-RU" dirty="0"/>
              <a:t> дверей, </a:t>
            </a:r>
            <a:r>
              <a:rPr lang="ru-RU" dirty="0" err="1"/>
              <a:t>вікон</a:t>
            </a:r>
            <a:r>
              <a:rPr lang="ru-RU" dirty="0"/>
              <a:t>, колон,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34" y="141480"/>
            <a:ext cx="6304065" cy="108809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10" y="1044700"/>
            <a:ext cx="4320480" cy="36184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01" y="1242705"/>
            <a:ext cx="4428445" cy="2292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94" y="3788118"/>
            <a:ext cx="4664968" cy="6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22" y="128470"/>
            <a:ext cx="5807358" cy="3358356"/>
          </a:xfrm>
        </p:spPr>
        <p:txBody>
          <a:bodyPr/>
          <a:lstStyle/>
          <a:p>
            <a:r>
              <a:rPr lang="ru-RU" dirty="0"/>
              <a:t>При </a:t>
            </a:r>
            <a:r>
              <a:rPr lang="ru-RU" dirty="0" err="1"/>
              <a:t>розстановці</a:t>
            </a:r>
            <a:r>
              <a:rPr lang="ru-RU" dirty="0"/>
              <a:t> </a:t>
            </a:r>
            <a:r>
              <a:rPr lang="ru-RU" dirty="0" err="1"/>
              <a:t>меблів</a:t>
            </a:r>
            <a:r>
              <a:rPr lang="ru-RU" dirty="0"/>
              <a:t> у залах </a:t>
            </a:r>
            <a:r>
              <a:rPr lang="ru-RU" dirty="0" err="1"/>
              <a:t>враховують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потоки </a:t>
            </a:r>
            <a:r>
              <a:rPr lang="ru-RU" dirty="0" err="1"/>
              <a:t>відвідувачів</a:t>
            </a:r>
            <a:r>
              <a:rPr lang="ru-RU" dirty="0"/>
              <a:t>, </a:t>
            </a:r>
            <a:r>
              <a:rPr lang="ru-RU" dirty="0" err="1"/>
              <a:t>маршрути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офіціантів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ширину проход</a:t>
            </a:r>
            <a:r>
              <a:rPr lang="uk-UA" dirty="0" err="1"/>
              <a:t>ів</a:t>
            </a:r>
            <a:r>
              <a:rPr lang="uk-UA" dirty="0"/>
              <a:t> між столами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195" y="2556560"/>
            <a:ext cx="53446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 ресторанах </a:t>
            </a:r>
            <a:r>
              <a:rPr lang="ru-RU" sz="2000" dirty="0" err="1">
                <a:solidFill>
                  <a:schemeClr val="bg1"/>
                </a:solidFill>
              </a:rPr>
              <a:t>застосовують</a:t>
            </a:r>
            <a:r>
              <a:rPr lang="ru-RU" sz="2000" dirty="0">
                <a:solidFill>
                  <a:schemeClr val="bg1"/>
                </a:solidFill>
              </a:rPr>
              <a:t> два </a:t>
            </a:r>
            <a:r>
              <a:rPr lang="ru-RU" sz="2000" dirty="0" err="1">
                <a:solidFill>
                  <a:schemeClr val="bg1"/>
                </a:solidFill>
              </a:rPr>
              <a:t>основні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прийоми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розміщення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меблів</a:t>
            </a:r>
            <a:r>
              <a:rPr lang="ru-RU" sz="2000" dirty="0">
                <a:solidFill>
                  <a:schemeClr val="bg1"/>
                </a:solidFill>
              </a:rPr>
              <a:t>: </a:t>
            </a:r>
          </a:p>
          <a:p>
            <a:r>
              <a:rPr lang="ru-RU" sz="2000" dirty="0">
                <a:solidFill>
                  <a:schemeClr val="bg1"/>
                </a:solidFill>
              </a:rPr>
              <a:t>1) </a:t>
            </a:r>
            <a:r>
              <a:rPr lang="ru-RU" sz="2000" dirty="0" err="1">
                <a:solidFill>
                  <a:schemeClr val="bg1"/>
                </a:solidFill>
              </a:rPr>
              <a:t>геометричне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розміщення</a:t>
            </a:r>
            <a:r>
              <a:rPr lang="ru-RU" sz="2000" dirty="0">
                <a:solidFill>
                  <a:schemeClr val="bg1"/>
                </a:solidFill>
              </a:rPr>
              <a:t> - проходи </a:t>
            </a:r>
            <a:r>
              <a:rPr lang="ru-RU" sz="2000" dirty="0" err="1">
                <a:solidFill>
                  <a:schemeClr val="bg1"/>
                </a:solidFill>
              </a:rPr>
              <a:t>між</a:t>
            </a:r>
            <a:r>
              <a:rPr lang="ru-RU" sz="2000" dirty="0">
                <a:solidFill>
                  <a:schemeClr val="bg1"/>
                </a:solidFill>
              </a:rPr>
              <a:t> столами </a:t>
            </a:r>
            <a:r>
              <a:rPr lang="ru-RU" sz="2000" dirty="0" err="1">
                <a:solidFill>
                  <a:schemeClr val="bg1"/>
                </a:solidFill>
              </a:rPr>
              <a:t>повинні</a:t>
            </a:r>
            <a:r>
              <a:rPr lang="ru-RU" sz="2000" dirty="0">
                <a:solidFill>
                  <a:schemeClr val="bg1"/>
                </a:solidFill>
              </a:rPr>
              <a:t> бути </a:t>
            </a:r>
            <a:r>
              <a:rPr lang="ru-RU" sz="2000" dirty="0" err="1">
                <a:solidFill>
                  <a:schemeClr val="bg1"/>
                </a:solidFill>
              </a:rPr>
              <a:t>паралельними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щодо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стін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>
                <a:solidFill>
                  <a:schemeClr val="bg1"/>
                </a:solidFill>
              </a:rPr>
              <a:t>2) </a:t>
            </a:r>
            <a:r>
              <a:rPr lang="ru-RU" sz="2000" dirty="0" err="1">
                <a:solidFill>
                  <a:schemeClr val="bg1"/>
                </a:solidFill>
              </a:rPr>
              <a:t>вільне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розміщення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меблі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підкреслюють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обмежуючого</a:t>
            </a:r>
            <a:r>
              <a:rPr lang="ru-RU" sz="2000" dirty="0">
                <a:solidFill>
                  <a:schemeClr val="bg1"/>
                </a:solidFill>
              </a:rPr>
              <a:t> периметра </a:t>
            </a:r>
            <a:r>
              <a:rPr lang="ru-RU" sz="2000" dirty="0" err="1">
                <a:solidFill>
                  <a:schemeClr val="bg1"/>
                </a:solidFill>
              </a:rPr>
              <a:t>стін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93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90" y="128470"/>
            <a:ext cx="6348466" cy="3618402"/>
          </a:xfrm>
        </p:spPr>
        <p:txBody>
          <a:bodyPr>
            <a:normAutofit/>
          </a:bodyPr>
          <a:lstStyle/>
          <a:p>
            <a:r>
              <a:rPr lang="ru-RU" i="1" dirty="0" err="1"/>
              <a:t>Окрім</a:t>
            </a:r>
            <a:r>
              <a:rPr lang="ru-RU" i="1" dirty="0"/>
              <a:t> </a:t>
            </a:r>
            <a:r>
              <a:rPr lang="ru-RU" i="1" dirty="0" err="1"/>
              <a:t>столів</a:t>
            </a:r>
            <a:r>
              <a:rPr lang="ru-RU" i="1" dirty="0"/>
              <a:t> і </a:t>
            </a:r>
            <a:r>
              <a:rPr lang="ru-RU" i="1" dirty="0" err="1"/>
              <a:t>стільців</a:t>
            </a:r>
            <a:r>
              <a:rPr lang="ru-RU" i="1" dirty="0"/>
              <a:t>, у </a:t>
            </a:r>
            <a:r>
              <a:rPr lang="ru-RU" i="1" dirty="0" err="1"/>
              <a:t>залі</a:t>
            </a:r>
            <a:r>
              <a:rPr lang="ru-RU" i="1" dirty="0"/>
              <a:t> </a:t>
            </a:r>
            <a:r>
              <a:rPr lang="ru-RU" i="1" dirty="0" err="1"/>
              <a:t>ресторанів</a:t>
            </a:r>
            <a:r>
              <a:rPr lang="ru-RU" i="1" dirty="0"/>
              <a:t> </a:t>
            </a:r>
            <a:r>
              <a:rPr lang="ru-RU" i="1" dirty="0" err="1"/>
              <a:t>встановлюють</a:t>
            </a:r>
            <a:r>
              <a:rPr lang="ru-RU" i="1" dirty="0"/>
              <a:t> </a:t>
            </a:r>
            <a:r>
              <a:rPr lang="ru-RU" i="1" dirty="0" err="1"/>
              <a:t>серванти</a:t>
            </a:r>
            <a:r>
              <a:rPr lang="ru-RU" i="1" dirty="0"/>
              <a:t> (</a:t>
            </a:r>
            <a:r>
              <a:rPr lang="ru-RU" i="1" dirty="0" err="1"/>
              <a:t>шафа</a:t>
            </a:r>
            <a:r>
              <a:rPr lang="ru-RU" i="1" dirty="0"/>
              <a:t> </a:t>
            </a:r>
            <a:r>
              <a:rPr lang="ru-RU" i="1" dirty="0" err="1"/>
              <a:t>офіціанта</a:t>
            </a:r>
            <a:r>
              <a:rPr lang="ru-RU" i="1" dirty="0"/>
              <a:t>), де </a:t>
            </a:r>
            <a:r>
              <a:rPr lang="ru-RU" i="1" dirty="0" err="1"/>
              <a:t>зберігають</a:t>
            </a:r>
            <a:r>
              <a:rPr lang="ru-RU" i="1" dirty="0"/>
              <a:t> </a:t>
            </a:r>
            <a:r>
              <a:rPr lang="ru-RU" i="1" dirty="0" err="1"/>
              <a:t>невелику</a:t>
            </a:r>
            <a:r>
              <a:rPr lang="ru-RU" i="1" dirty="0"/>
              <a:t> </a:t>
            </a:r>
            <a:r>
              <a:rPr lang="ru-RU" i="1" dirty="0" err="1"/>
              <a:t>кількість</a:t>
            </a:r>
            <a:r>
              <a:rPr lang="ru-RU" i="1" dirty="0"/>
              <a:t> столового посуду, </a:t>
            </a:r>
            <a:r>
              <a:rPr lang="ru-RU" i="1" dirty="0" err="1"/>
              <a:t>приладів</a:t>
            </a:r>
            <a:r>
              <a:rPr lang="ru-RU" i="1" dirty="0"/>
              <a:t>, </a:t>
            </a:r>
            <a:r>
              <a:rPr lang="ru-RU" i="1" dirty="0" err="1"/>
              <a:t>білизни</a:t>
            </a:r>
            <a:r>
              <a:rPr lang="ru-RU" i="1" dirty="0"/>
              <a:t>. Для </a:t>
            </a:r>
            <a:r>
              <a:rPr lang="ru-RU" i="1" dirty="0" err="1"/>
              <a:t>швидкого</a:t>
            </a:r>
            <a:r>
              <a:rPr lang="ru-RU" i="1" dirty="0"/>
              <a:t> </a:t>
            </a:r>
            <a:r>
              <a:rPr lang="ru-RU" i="1" dirty="0" err="1"/>
              <a:t>доповнення</a:t>
            </a:r>
            <a:r>
              <a:rPr lang="ru-RU" i="1" dirty="0"/>
              <a:t> і </a:t>
            </a:r>
            <a:r>
              <a:rPr lang="ru-RU" i="1" dirty="0" err="1"/>
              <a:t>зміни</a:t>
            </a:r>
            <a:r>
              <a:rPr lang="ru-RU" i="1" dirty="0"/>
              <a:t> </a:t>
            </a:r>
            <a:r>
              <a:rPr lang="ru-RU" i="1" dirty="0" err="1"/>
              <a:t>сервіровки</a:t>
            </a:r>
            <a:r>
              <a:rPr lang="ru-RU" i="1" dirty="0"/>
              <a:t>, а </a:t>
            </a:r>
            <a:r>
              <a:rPr lang="ru-RU" i="1" dirty="0" err="1"/>
              <a:t>також</a:t>
            </a:r>
            <a:r>
              <a:rPr lang="ru-RU" i="1" dirty="0"/>
              <a:t> для </a:t>
            </a:r>
            <a:r>
              <a:rPr lang="ru-RU" i="1" dirty="0" err="1"/>
              <a:t>заміни</a:t>
            </a:r>
            <a:r>
              <a:rPr lang="ru-RU" i="1" dirty="0"/>
              <a:t> посуду </a:t>
            </a:r>
            <a:r>
              <a:rPr lang="ru-RU" i="1" dirty="0" err="1"/>
              <a:t>під</a:t>
            </a:r>
            <a:r>
              <a:rPr lang="ru-RU" i="1" dirty="0"/>
              <a:t> час </a:t>
            </a:r>
            <a:r>
              <a:rPr lang="ru-RU" i="1" dirty="0" err="1"/>
              <a:t>обслуговування</a:t>
            </a:r>
            <a:r>
              <a:rPr lang="ru-RU" i="1" dirty="0"/>
              <a:t> </a:t>
            </a:r>
            <a:r>
              <a:rPr lang="ru-RU" i="1" dirty="0" err="1"/>
              <a:t>серванти</a:t>
            </a:r>
            <a:r>
              <a:rPr lang="ru-RU" i="1" dirty="0"/>
              <a:t> </a:t>
            </a:r>
            <a:r>
              <a:rPr lang="ru-RU" i="1" dirty="0" err="1"/>
              <a:t>розташовують</a:t>
            </a:r>
            <a:r>
              <a:rPr lang="ru-RU" i="1" dirty="0"/>
              <a:t> недалеко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err="1"/>
              <a:t>обідніх</a:t>
            </a:r>
            <a:r>
              <a:rPr lang="ru-RU" i="1" dirty="0"/>
              <a:t> </a:t>
            </a:r>
            <a:r>
              <a:rPr lang="ru-RU" i="1" dirty="0" err="1"/>
              <a:t>столів</a:t>
            </a:r>
            <a:r>
              <a:rPr lang="ru-RU" i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0" y="3182570"/>
            <a:ext cx="4273666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err="1"/>
              <a:t>Столові</a:t>
            </a:r>
            <a:r>
              <a:rPr lang="ru-RU" dirty="0"/>
              <a:t> </a:t>
            </a:r>
            <a:r>
              <a:rPr lang="ru-RU" dirty="0" err="1"/>
              <a:t>прибори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основні</a:t>
            </a:r>
            <a:r>
              <a:rPr lang="ru-RU" dirty="0"/>
              <a:t> і </a:t>
            </a:r>
            <a:r>
              <a:rPr lang="ru-RU" dirty="0" err="1"/>
              <a:t>допоміжні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u="sng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прибори</a:t>
            </a:r>
            <a:r>
              <a:rPr lang="ru-RU" dirty="0"/>
              <a:t> </a:t>
            </a:r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користування</a:t>
            </a:r>
            <a:r>
              <a:rPr lang="ru-RU" dirty="0"/>
              <a:t>, ними </a:t>
            </a:r>
            <a:r>
              <a:rPr lang="ru-RU" dirty="0" err="1"/>
              <a:t>їдять</a:t>
            </a:r>
            <a:r>
              <a:rPr lang="ru-RU" dirty="0"/>
              <a:t> (</a:t>
            </a:r>
            <a:r>
              <a:rPr lang="ru-RU" dirty="0" err="1"/>
              <a:t>закусочні</a:t>
            </a:r>
            <a:r>
              <a:rPr lang="ru-RU" dirty="0"/>
              <a:t>, </a:t>
            </a:r>
            <a:r>
              <a:rPr lang="ru-RU" dirty="0" err="1"/>
              <a:t>рибні</a:t>
            </a:r>
            <a:r>
              <a:rPr lang="ru-RU" dirty="0"/>
              <a:t>, </a:t>
            </a:r>
            <a:r>
              <a:rPr lang="ru-RU" dirty="0" err="1"/>
              <a:t>столові</a:t>
            </a:r>
            <a:r>
              <a:rPr lang="ru-RU" dirty="0"/>
              <a:t>, </a:t>
            </a:r>
            <a:r>
              <a:rPr lang="ru-RU" dirty="0" err="1"/>
              <a:t>десертні</a:t>
            </a:r>
            <a:r>
              <a:rPr lang="ru-RU" dirty="0"/>
              <a:t> і </a:t>
            </a:r>
            <a:r>
              <a:rPr lang="ru-RU" dirty="0" err="1"/>
              <a:t>фруктові</a:t>
            </a:r>
            <a:r>
              <a:rPr lang="ru-RU" dirty="0"/>
              <a:t> </a:t>
            </a:r>
            <a:r>
              <a:rPr lang="ru-RU" dirty="0" err="1"/>
              <a:t>прибори</a:t>
            </a:r>
            <a:r>
              <a:rPr lang="ru-RU" dirty="0"/>
              <a:t>, </a:t>
            </a:r>
            <a:r>
              <a:rPr lang="ru-RU" dirty="0" err="1"/>
              <a:t>чайна</a:t>
            </a:r>
            <a:r>
              <a:rPr lang="ru-RU" dirty="0"/>
              <a:t> і </a:t>
            </a:r>
            <a:r>
              <a:rPr lang="ru-RU" dirty="0" err="1"/>
              <a:t>кавова</a:t>
            </a:r>
            <a:r>
              <a:rPr lang="ru-RU" dirty="0"/>
              <a:t> ложки, </a:t>
            </a:r>
            <a:r>
              <a:rPr lang="ru-RU" dirty="0" err="1"/>
              <a:t>виделки</a:t>
            </a:r>
            <a:r>
              <a:rPr lang="ru-RU" dirty="0"/>
              <a:t> для </a:t>
            </a:r>
            <a:r>
              <a:rPr lang="ru-RU" dirty="0" err="1"/>
              <a:t>раків</a:t>
            </a:r>
            <a:r>
              <a:rPr lang="ru-RU" dirty="0"/>
              <a:t>, </a:t>
            </a:r>
            <a:r>
              <a:rPr lang="ru-RU" dirty="0" err="1"/>
              <a:t>гарячих</a:t>
            </a:r>
            <a:r>
              <a:rPr lang="ru-RU" dirty="0"/>
              <a:t> закусок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), </a:t>
            </a:r>
            <a:r>
              <a:rPr lang="ru-RU" u="sng" dirty="0" err="1"/>
              <a:t>допоміжні</a:t>
            </a:r>
            <a:r>
              <a:rPr lang="ru-RU" dirty="0"/>
              <a:t> – для </a:t>
            </a:r>
            <a:r>
              <a:rPr lang="ru-RU" dirty="0" err="1"/>
              <a:t>колективного</a:t>
            </a:r>
            <a:r>
              <a:rPr lang="ru-RU" dirty="0"/>
              <a:t>, за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нарізують</a:t>
            </a:r>
            <a:r>
              <a:rPr lang="ru-RU" dirty="0"/>
              <a:t>, </a:t>
            </a:r>
            <a:r>
              <a:rPr lang="ru-RU" dirty="0" err="1"/>
              <a:t>розкладають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перекладають</a:t>
            </a:r>
            <a:r>
              <a:rPr lang="ru-RU" dirty="0"/>
              <a:t> </a:t>
            </a:r>
            <a:r>
              <a:rPr lang="ru-RU" dirty="0" err="1"/>
              <a:t>їжу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блюда в </a:t>
            </a:r>
            <a:r>
              <a:rPr lang="ru-RU" dirty="0" err="1"/>
              <a:t>тарілки</a:t>
            </a:r>
            <a:r>
              <a:rPr lang="ru-RU" dirty="0"/>
              <a:t> </a:t>
            </a:r>
            <a:r>
              <a:rPr lang="ru-RU" dirty="0" err="1"/>
              <a:t>відвідувача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7594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655</Words>
  <Application>Microsoft Office PowerPoint</Application>
  <PresentationFormat>Произвольный</PresentationFormat>
  <Paragraphs>46</Paragraphs>
  <Slides>23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Тема Office</vt:lpstr>
      <vt:lpstr>ПІДГОТОВКА ПРИМІЩЕНЬ ДО ОБСЛУГОВУВАННЯ СПОЖИВАЧІВ У ЗАКЛАДАХ РЕСТОРАННОГО ГОСПОДАРСТВА. ПРАВИЛА СЕРВІРУВАННЯ.</vt:lpstr>
      <vt:lpstr>Slide Title</vt:lpstr>
      <vt:lpstr>Підготовка торгових приміщень до прийому споживачів передбачає</vt:lpstr>
      <vt:lpstr>Презентация PowerPoint</vt:lpstr>
      <vt:lpstr>Розміщення меблів - своєрідне мистецтво. Вдало розміщенні меблі це:</vt:lpstr>
      <vt:lpstr>Презентация PowerPoint</vt:lpstr>
      <vt:lpstr>Презентация PowerPoint</vt:lpstr>
      <vt:lpstr>Презентация PowerPoint</vt:lpstr>
      <vt:lpstr> Столові прибори поділяють на основні і допоміжні. </vt:lpstr>
      <vt:lpstr>Презентация PowerPoint</vt:lpstr>
      <vt:lpstr>Презентация PowerPoint</vt:lpstr>
      <vt:lpstr>Правила підготовки столового посуду і приборів для сервірування столів:</vt:lpstr>
      <vt:lpstr>Презентация PowerPoint</vt:lpstr>
      <vt:lpstr>Сервірування столу може бути попереднім і додатковим.</vt:lpstr>
      <vt:lpstr>При сервіруванні столу дотримуються наступної послідовності:</vt:lpstr>
      <vt:lpstr>Презентация PowerPoint</vt:lpstr>
      <vt:lpstr>Презентация PowerPoint</vt:lpstr>
      <vt:lpstr>Презентация PowerPoint</vt:lpstr>
      <vt:lpstr>Схема сервірування столу фужерами з руки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Анна Сидорук</cp:lastModifiedBy>
  <cp:revision>123</cp:revision>
  <dcterms:created xsi:type="dcterms:W3CDTF">2013-08-21T19:17:07Z</dcterms:created>
  <dcterms:modified xsi:type="dcterms:W3CDTF">2023-11-16T10:34:33Z</dcterms:modified>
</cp:coreProperties>
</file>