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59" r:id="rId6"/>
    <p:sldId id="265" r:id="rId7"/>
    <p:sldId id="266" r:id="rId8"/>
    <p:sldId id="267" r:id="rId9"/>
    <p:sldId id="268" r:id="rId10"/>
    <p:sldId id="260" r:id="rId11"/>
    <p:sldId id="261" r:id="rId12"/>
    <p:sldId id="262" r:id="rId13"/>
    <p:sldId id="263" r:id="rId14"/>
    <p:sldId id="264" r:id="rId15"/>
    <p:sldId id="269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EC3503-1B87-4AD8-B90E-A35747291252}" type="doc">
      <dgm:prSet loTypeId="urn:microsoft.com/office/officeart/2005/8/layout/target3" loCatId="relationship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99C2A424-C43D-403C-9031-BC96FB1D9E32}">
      <dgm:prSet/>
      <dgm:spPr/>
      <dgm:t>
        <a:bodyPr/>
        <a:lstStyle/>
        <a:p>
          <a:pPr rtl="0"/>
          <a:r>
            <a:rPr lang="uk-UA" dirty="0" smtClean="0"/>
            <a:t>ознайомлення й практичне навчання  різним напрямками “Арт-терапії”, як сучасним напрямом арт-психології і її практичним застосуванням, розширення і поглиблення можливостей кола діяльності студентів;</a:t>
          </a:r>
          <a:endParaRPr lang="uk-UA" dirty="0"/>
        </a:p>
      </dgm:t>
    </dgm:pt>
    <dgm:pt modelId="{2BC090B3-D05A-495F-9DFB-F7A45D0BEB00}" type="parTrans" cxnId="{FFFF3721-44F8-4552-BDD9-4911D3D82541}">
      <dgm:prSet/>
      <dgm:spPr/>
      <dgm:t>
        <a:bodyPr/>
        <a:lstStyle/>
        <a:p>
          <a:endParaRPr lang="uk-UA"/>
        </a:p>
      </dgm:t>
    </dgm:pt>
    <dgm:pt modelId="{391FAC71-9A8D-4055-ABE0-4221CEE498A8}" type="sibTrans" cxnId="{FFFF3721-44F8-4552-BDD9-4911D3D82541}">
      <dgm:prSet/>
      <dgm:spPr/>
      <dgm:t>
        <a:bodyPr/>
        <a:lstStyle/>
        <a:p>
          <a:endParaRPr lang="uk-UA"/>
        </a:p>
      </dgm:t>
    </dgm:pt>
    <dgm:pt modelId="{8422A34F-E07F-4563-AC3D-989E260A0956}">
      <dgm:prSet/>
      <dgm:spPr/>
      <dgm:t>
        <a:bodyPr/>
        <a:lstStyle/>
        <a:p>
          <a:pPr rtl="0"/>
          <a:r>
            <a:rPr lang="uk-UA" smtClean="0"/>
            <a:t>формування системи теоретичних знань і практичних навиків, щодо організації та проведення психологічного консультування з використанням методів арт-терапії в роботі з травмою війни у дітей.</a:t>
          </a:r>
          <a:endParaRPr lang="uk-UA"/>
        </a:p>
      </dgm:t>
    </dgm:pt>
    <dgm:pt modelId="{E584DCC6-6543-43E3-89C5-07B2F37320F0}" type="parTrans" cxnId="{3CBE5421-8C37-47FD-8DB6-479CC011A864}">
      <dgm:prSet/>
      <dgm:spPr/>
      <dgm:t>
        <a:bodyPr/>
        <a:lstStyle/>
        <a:p>
          <a:endParaRPr lang="uk-UA"/>
        </a:p>
      </dgm:t>
    </dgm:pt>
    <dgm:pt modelId="{0A1F5A7D-41D3-4321-9494-472DC24FF312}" type="sibTrans" cxnId="{3CBE5421-8C37-47FD-8DB6-479CC011A864}">
      <dgm:prSet/>
      <dgm:spPr/>
      <dgm:t>
        <a:bodyPr/>
        <a:lstStyle/>
        <a:p>
          <a:endParaRPr lang="uk-UA"/>
        </a:p>
      </dgm:t>
    </dgm:pt>
    <dgm:pt modelId="{012C2268-9815-4BC0-B570-D6F4BEDD1641}" type="pres">
      <dgm:prSet presAssocID="{86EC3503-1B87-4AD8-B90E-A3574729125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8209651E-2E3C-47AF-9BE8-66185D692B9A}" type="pres">
      <dgm:prSet presAssocID="{99C2A424-C43D-403C-9031-BC96FB1D9E32}" presName="circle1" presStyleLbl="node1" presStyleIdx="0" presStyleCnt="2"/>
      <dgm:spPr/>
    </dgm:pt>
    <dgm:pt modelId="{F7C57132-BD3D-4F48-A5F3-5B32252964D2}" type="pres">
      <dgm:prSet presAssocID="{99C2A424-C43D-403C-9031-BC96FB1D9E32}" presName="space" presStyleCnt="0"/>
      <dgm:spPr/>
    </dgm:pt>
    <dgm:pt modelId="{1E46A470-180D-495B-A349-5442A6A625C5}" type="pres">
      <dgm:prSet presAssocID="{99C2A424-C43D-403C-9031-BC96FB1D9E32}" presName="rect1" presStyleLbl="alignAcc1" presStyleIdx="0" presStyleCnt="2"/>
      <dgm:spPr/>
    </dgm:pt>
    <dgm:pt modelId="{B66BA885-723D-4FE0-B8BF-CC612B3DB1DD}" type="pres">
      <dgm:prSet presAssocID="{8422A34F-E07F-4563-AC3D-989E260A0956}" presName="vertSpace2" presStyleLbl="node1" presStyleIdx="0" presStyleCnt="2"/>
      <dgm:spPr/>
    </dgm:pt>
    <dgm:pt modelId="{F7DE44D3-F692-4B3A-9046-656FBA520D05}" type="pres">
      <dgm:prSet presAssocID="{8422A34F-E07F-4563-AC3D-989E260A0956}" presName="circle2" presStyleLbl="node1" presStyleIdx="1" presStyleCnt="2"/>
      <dgm:spPr/>
    </dgm:pt>
    <dgm:pt modelId="{A85FBF4B-DD4B-4A2C-A129-0AFD3EC2594F}" type="pres">
      <dgm:prSet presAssocID="{8422A34F-E07F-4563-AC3D-989E260A0956}" presName="rect2" presStyleLbl="alignAcc1" presStyleIdx="1" presStyleCnt="2"/>
      <dgm:spPr/>
    </dgm:pt>
    <dgm:pt modelId="{339DE232-627F-4994-9F75-FAE296829DCD}" type="pres">
      <dgm:prSet presAssocID="{99C2A424-C43D-403C-9031-BC96FB1D9E32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19EBBC2C-608B-43E8-BB3D-0DA1552D32D5}" type="pres">
      <dgm:prSet presAssocID="{8422A34F-E07F-4563-AC3D-989E260A0956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F903EE32-4D65-4086-BB65-55FCE976B2EB}" type="presOf" srcId="{8422A34F-E07F-4563-AC3D-989E260A0956}" destId="{A85FBF4B-DD4B-4A2C-A129-0AFD3EC2594F}" srcOrd="0" destOrd="0" presId="urn:microsoft.com/office/officeart/2005/8/layout/target3"/>
    <dgm:cxn modelId="{FFFF3721-44F8-4552-BDD9-4911D3D82541}" srcId="{86EC3503-1B87-4AD8-B90E-A35747291252}" destId="{99C2A424-C43D-403C-9031-BC96FB1D9E32}" srcOrd="0" destOrd="0" parTransId="{2BC090B3-D05A-495F-9DFB-F7A45D0BEB00}" sibTransId="{391FAC71-9A8D-4055-ABE0-4221CEE498A8}"/>
    <dgm:cxn modelId="{81BBA97E-8BCC-4F3E-A8D8-82BADC3F553F}" type="presOf" srcId="{8422A34F-E07F-4563-AC3D-989E260A0956}" destId="{19EBBC2C-608B-43E8-BB3D-0DA1552D32D5}" srcOrd="1" destOrd="0" presId="urn:microsoft.com/office/officeart/2005/8/layout/target3"/>
    <dgm:cxn modelId="{42D3AC15-E409-43E5-98B8-542E92835B19}" type="presOf" srcId="{99C2A424-C43D-403C-9031-BC96FB1D9E32}" destId="{339DE232-627F-4994-9F75-FAE296829DCD}" srcOrd="1" destOrd="0" presId="urn:microsoft.com/office/officeart/2005/8/layout/target3"/>
    <dgm:cxn modelId="{21D08A7C-B9A8-460D-978E-12AE84BCC70C}" type="presOf" srcId="{86EC3503-1B87-4AD8-B90E-A35747291252}" destId="{012C2268-9815-4BC0-B570-D6F4BEDD1641}" srcOrd="0" destOrd="0" presId="urn:microsoft.com/office/officeart/2005/8/layout/target3"/>
    <dgm:cxn modelId="{380FBA7D-2A50-4B81-AF47-E63700943E17}" type="presOf" srcId="{99C2A424-C43D-403C-9031-BC96FB1D9E32}" destId="{1E46A470-180D-495B-A349-5442A6A625C5}" srcOrd="0" destOrd="0" presId="urn:microsoft.com/office/officeart/2005/8/layout/target3"/>
    <dgm:cxn modelId="{3CBE5421-8C37-47FD-8DB6-479CC011A864}" srcId="{86EC3503-1B87-4AD8-B90E-A35747291252}" destId="{8422A34F-E07F-4563-AC3D-989E260A0956}" srcOrd="1" destOrd="0" parTransId="{E584DCC6-6543-43E3-89C5-07B2F37320F0}" sibTransId="{0A1F5A7D-41D3-4321-9494-472DC24FF312}"/>
    <dgm:cxn modelId="{C2D55F6B-CB3A-4E64-B2C5-433F2E69DC7B}" type="presParOf" srcId="{012C2268-9815-4BC0-B570-D6F4BEDD1641}" destId="{8209651E-2E3C-47AF-9BE8-66185D692B9A}" srcOrd="0" destOrd="0" presId="urn:microsoft.com/office/officeart/2005/8/layout/target3"/>
    <dgm:cxn modelId="{47D19BEF-6896-428B-9710-A11BFDC4CFCF}" type="presParOf" srcId="{012C2268-9815-4BC0-B570-D6F4BEDD1641}" destId="{F7C57132-BD3D-4F48-A5F3-5B32252964D2}" srcOrd="1" destOrd="0" presId="urn:microsoft.com/office/officeart/2005/8/layout/target3"/>
    <dgm:cxn modelId="{00E96A32-DB94-449C-AD7A-A7C5E0CA2438}" type="presParOf" srcId="{012C2268-9815-4BC0-B570-D6F4BEDD1641}" destId="{1E46A470-180D-495B-A349-5442A6A625C5}" srcOrd="2" destOrd="0" presId="urn:microsoft.com/office/officeart/2005/8/layout/target3"/>
    <dgm:cxn modelId="{4A6AE079-80CE-4DAD-9239-FBF9E8B7C9F8}" type="presParOf" srcId="{012C2268-9815-4BC0-B570-D6F4BEDD1641}" destId="{B66BA885-723D-4FE0-B8BF-CC612B3DB1DD}" srcOrd="3" destOrd="0" presId="urn:microsoft.com/office/officeart/2005/8/layout/target3"/>
    <dgm:cxn modelId="{35050B2B-3717-4B83-9630-CA1B1D6CBD9F}" type="presParOf" srcId="{012C2268-9815-4BC0-B570-D6F4BEDD1641}" destId="{F7DE44D3-F692-4B3A-9046-656FBA520D05}" srcOrd="4" destOrd="0" presId="urn:microsoft.com/office/officeart/2005/8/layout/target3"/>
    <dgm:cxn modelId="{616BCA10-3798-4BA9-B886-1499071F6CEE}" type="presParOf" srcId="{012C2268-9815-4BC0-B570-D6F4BEDD1641}" destId="{A85FBF4B-DD4B-4A2C-A129-0AFD3EC2594F}" srcOrd="5" destOrd="0" presId="urn:microsoft.com/office/officeart/2005/8/layout/target3"/>
    <dgm:cxn modelId="{11EDD8BB-8A8D-4958-8BC4-AA1F67E6693D}" type="presParOf" srcId="{012C2268-9815-4BC0-B570-D6F4BEDD1641}" destId="{339DE232-627F-4994-9F75-FAE296829DCD}" srcOrd="6" destOrd="0" presId="urn:microsoft.com/office/officeart/2005/8/layout/target3"/>
    <dgm:cxn modelId="{8DBCCCCE-04F4-413C-BDF9-7C931B4AF486}" type="presParOf" srcId="{012C2268-9815-4BC0-B570-D6F4BEDD1641}" destId="{19EBBC2C-608B-43E8-BB3D-0DA1552D32D5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1EF418-94A5-46DF-9F88-119B85550F2F}" type="doc">
      <dgm:prSet loTypeId="urn:microsoft.com/office/officeart/2005/8/layout/target3" loCatId="relationship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DCCE638F-A021-4BF3-87FB-4AD934F9DF49}">
      <dgm:prSet/>
      <dgm:spPr/>
      <dgm:t>
        <a:bodyPr/>
        <a:lstStyle/>
        <a:p>
          <a:pPr rtl="0"/>
          <a:r>
            <a:rPr lang="uk-UA" dirty="0" smtClean="0">
              <a:latin typeface="+mn-lt"/>
            </a:rPr>
            <a:t>полягає у вивченні сутності психологічної допомоги методами арт-терапії, вивчення умов та ситуації, які передбачають застосування методів арт-терапії в практиці психологічного консультування в роботі з дітьми.</a:t>
          </a:r>
          <a:endParaRPr lang="uk-UA" dirty="0">
            <a:latin typeface="+mn-lt"/>
          </a:endParaRPr>
        </a:p>
      </dgm:t>
    </dgm:pt>
    <dgm:pt modelId="{3917CFEF-ACD3-4F27-AEBB-DF93762412CA}" type="parTrans" cxnId="{CB6D4859-F969-4C4A-AB9B-A369F47C2731}">
      <dgm:prSet/>
      <dgm:spPr/>
      <dgm:t>
        <a:bodyPr/>
        <a:lstStyle/>
        <a:p>
          <a:endParaRPr lang="uk-UA"/>
        </a:p>
      </dgm:t>
    </dgm:pt>
    <dgm:pt modelId="{6AF4C685-ABD8-42A5-BB98-16532F556EF5}" type="sibTrans" cxnId="{CB6D4859-F969-4C4A-AB9B-A369F47C2731}">
      <dgm:prSet/>
      <dgm:spPr/>
      <dgm:t>
        <a:bodyPr/>
        <a:lstStyle/>
        <a:p>
          <a:endParaRPr lang="uk-UA"/>
        </a:p>
      </dgm:t>
    </dgm:pt>
    <dgm:pt modelId="{EF6DFA09-67A3-4AC1-B6D8-D53EA91C3079}" type="pres">
      <dgm:prSet presAssocID="{231EF418-94A5-46DF-9F88-119B85550F2F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B0E30DA-8979-42E2-9E2E-B73AEA787DF7}" type="pres">
      <dgm:prSet presAssocID="{DCCE638F-A021-4BF3-87FB-4AD934F9DF49}" presName="circle1" presStyleLbl="node1" presStyleIdx="0" presStyleCnt="1"/>
      <dgm:spPr/>
    </dgm:pt>
    <dgm:pt modelId="{9FE19565-ECF4-40AC-9776-264FA89186BF}" type="pres">
      <dgm:prSet presAssocID="{DCCE638F-A021-4BF3-87FB-4AD934F9DF49}" presName="space" presStyleCnt="0"/>
      <dgm:spPr/>
    </dgm:pt>
    <dgm:pt modelId="{D7D4E24A-4548-4C46-98EA-847BE61443D4}" type="pres">
      <dgm:prSet presAssocID="{DCCE638F-A021-4BF3-87FB-4AD934F9DF49}" presName="rect1" presStyleLbl="alignAcc1" presStyleIdx="0" presStyleCnt="1" custLinFactNeighborX="2346" custLinFactNeighborY="719"/>
      <dgm:spPr/>
    </dgm:pt>
    <dgm:pt modelId="{56EDA97B-2627-403A-A463-53138E7916E6}" type="pres">
      <dgm:prSet presAssocID="{DCCE638F-A021-4BF3-87FB-4AD934F9DF49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CB6D4859-F969-4C4A-AB9B-A369F47C2731}" srcId="{231EF418-94A5-46DF-9F88-119B85550F2F}" destId="{DCCE638F-A021-4BF3-87FB-4AD934F9DF49}" srcOrd="0" destOrd="0" parTransId="{3917CFEF-ACD3-4F27-AEBB-DF93762412CA}" sibTransId="{6AF4C685-ABD8-42A5-BB98-16532F556EF5}"/>
    <dgm:cxn modelId="{9732FD35-3AEE-4941-A265-EAE44B1AEA75}" type="presOf" srcId="{DCCE638F-A021-4BF3-87FB-4AD934F9DF49}" destId="{56EDA97B-2627-403A-A463-53138E7916E6}" srcOrd="1" destOrd="0" presId="urn:microsoft.com/office/officeart/2005/8/layout/target3"/>
    <dgm:cxn modelId="{601FF7F7-D7F0-4C4B-A1D3-414267A1D314}" type="presOf" srcId="{DCCE638F-A021-4BF3-87FB-4AD934F9DF49}" destId="{D7D4E24A-4548-4C46-98EA-847BE61443D4}" srcOrd="0" destOrd="0" presId="urn:microsoft.com/office/officeart/2005/8/layout/target3"/>
    <dgm:cxn modelId="{A45D69B8-E5F1-47AD-B50B-C070ED487F6E}" type="presOf" srcId="{231EF418-94A5-46DF-9F88-119B85550F2F}" destId="{EF6DFA09-67A3-4AC1-B6D8-D53EA91C3079}" srcOrd="0" destOrd="0" presId="urn:microsoft.com/office/officeart/2005/8/layout/target3"/>
    <dgm:cxn modelId="{1DE94F5E-C87B-461C-9124-3C8917357C77}" type="presParOf" srcId="{EF6DFA09-67A3-4AC1-B6D8-D53EA91C3079}" destId="{2B0E30DA-8979-42E2-9E2E-B73AEA787DF7}" srcOrd="0" destOrd="0" presId="urn:microsoft.com/office/officeart/2005/8/layout/target3"/>
    <dgm:cxn modelId="{66E69E09-93A9-477C-AE94-5452D7BB40ED}" type="presParOf" srcId="{EF6DFA09-67A3-4AC1-B6D8-D53EA91C3079}" destId="{9FE19565-ECF4-40AC-9776-264FA89186BF}" srcOrd="1" destOrd="0" presId="urn:microsoft.com/office/officeart/2005/8/layout/target3"/>
    <dgm:cxn modelId="{CD9F0FD6-6952-4AB9-85B7-F1E5895299A8}" type="presParOf" srcId="{EF6DFA09-67A3-4AC1-B6D8-D53EA91C3079}" destId="{D7D4E24A-4548-4C46-98EA-847BE61443D4}" srcOrd="2" destOrd="0" presId="urn:microsoft.com/office/officeart/2005/8/layout/target3"/>
    <dgm:cxn modelId="{DB31A359-046E-4878-8D6C-BFFB88C627C3}" type="presParOf" srcId="{EF6DFA09-67A3-4AC1-B6D8-D53EA91C3079}" destId="{56EDA97B-2627-403A-A463-53138E7916E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2719EB-E047-45C9-A5F9-7E9975C4BA67}" type="doc">
      <dgm:prSet loTypeId="urn:microsoft.com/office/officeart/2005/8/layout/target3" loCatId="relationship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0BF539FB-B4F5-4163-A614-2B88A31902A0}">
      <dgm:prSet/>
      <dgm:spPr/>
      <dgm:t>
        <a:bodyPr/>
        <a:lstStyle/>
        <a:p>
          <a:pPr rtl="0"/>
          <a:r>
            <a:rPr lang="uk-UA" smtClean="0">
              <a:latin typeface="+mj-lt"/>
            </a:rPr>
            <a:t>має свої ефективні психокорекційні механізми впливу на психіку, свідомість і несвідомість людини при вирішенні її проблем, але ефективна в плані терапевтичного впливу своїми внутрішніми механізмами на симптоми травматичних захворювань, зовнішні та внутрішні прояви психосоматичних захворювань, агресивність, страхи, тривоги, невпевненість, низьку самооцінку, тиск тіла, почуття провини, образи та інші потреби є окремим напрямком арт-терапії.</a:t>
          </a:r>
          <a:endParaRPr lang="uk-UA">
            <a:latin typeface="+mj-lt"/>
          </a:endParaRPr>
        </a:p>
      </dgm:t>
    </dgm:pt>
    <dgm:pt modelId="{376FAF69-8098-45B3-9894-183537603D23}" type="parTrans" cxnId="{8500586F-D777-4958-95C7-959D47F434EC}">
      <dgm:prSet/>
      <dgm:spPr/>
      <dgm:t>
        <a:bodyPr/>
        <a:lstStyle/>
        <a:p>
          <a:endParaRPr lang="uk-UA"/>
        </a:p>
      </dgm:t>
    </dgm:pt>
    <dgm:pt modelId="{79251934-8D03-4565-A9C6-58C03ADD2B4E}" type="sibTrans" cxnId="{8500586F-D777-4958-95C7-959D47F434EC}">
      <dgm:prSet/>
      <dgm:spPr/>
      <dgm:t>
        <a:bodyPr/>
        <a:lstStyle/>
        <a:p>
          <a:endParaRPr lang="uk-UA"/>
        </a:p>
      </dgm:t>
    </dgm:pt>
    <dgm:pt modelId="{CC4FD511-7858-471A-B57E-4CEC1E3D50B1}" type="pres">
      <dgm:prSet presAssocID="{292719EB-E047-45C9-A5F9-7E9975C4BA67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5F0B8B1-C6A4-49F3-9B8B-485CBDA307FC}" type="pres">
      <dgm:prSet presAssocID="{0BF539FB-B4F5-4163-A614-2B88A31902A0}" presName="circle1" presStyleLbl="node1" presStyleIdx="0" presStyleCnt="1"/>
      <dgm:spPr/>
    </dgm:pt>
    <dgm:pt modelId="{076EA611-10D3-4CA9-A888-8C8B06C5E047}" type="pres">
      <dgm:prSet presAssocID="{0BF539FB-B4F5-4163-A614-2B88A31902A0}" presName="space" presStyleCnt="0"/>
      <dgm:spPr/>
    </dgm:pt>
    <dgm:pt modelId="{9E21CB1A-46FE-4D8E-9AB6-7704BEAFFBBF}" type="pres">
      <dgm:prSet presAssocID="{0BF539FB-B4F5-4163-A614-2B88A31902A0}" presName="rect1" presStyleLbl="alignAcc1" presStyleIdx="0" presStyleCnt="1"/>
      <dgm:spPr/>
    </dgm:pt>
    <dgm:pt modelId="{7E1DBE93-3A2E-4A0C-9873-FAE1C3D73581}" type="pres">
      <dgm:prSet presAssocID="{0BF539FB-B4F5-4163-A614-2B88A31902A0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89663037-8754-4487-99E1-2BFA4B348CA7}" type="presOf" srcId="{292719EB-E047-45C9-A5F9-7E9975C4BA67}" destId="{CC4FD511-7858-471A-B57E-4CEC1E3D50B1}" srcOrd="0" destOrd="0" presId="urn:microsoft.com/office/officeart/2005/8/layout/target3"/>
    <dgm:cxn modelId="{8500586F-D777-4958-95C7-959D47F434EC}" srcId="{292719EB-E047-45C9-A5F9-7E9975C4BA67}" destId="{0BF539FB-B4F5-4163-A614-2B88A31902A0}" srcOrd="0" destOrd="0" parTransId="{376FAF69-8098-45B3-9894-183537603D23}" sibTransId="{79251934-8D03-4565-A9C6-58C03ADD2B4E}"/>
    <dgm:cxn modelId="{B02AB4B2-2CD9-4877-95EC-290289AA34E6}" type="presOf" srcId="{0BF539FB-B4F5-4163-A614-2B88A31902A0}" destId="{7E1DBE93-3A2E-4A0C-9873-FAE1C3D73581}" srcOrd="1" destOrd="0" presId="urn:microsoft.com/office/officeart/2005/8/layout/target3"/>
    <dgm:cxn modelId="{1D61BF60-BB65-4BD7-9AFA-74C0FCF712C7}" type="presOf" srcId="{0BF539FB-B4F5-4163-A614-2B88A31902A0}" destId="{9E21CB1A-46FE-4D8E-9AB6-7704BEAFFBBF}" srcOrd="0" destOrd="0" presId="urn:microsoft.com/office/officeart/2005/8/layout/target3"/>
    <dgm:cxn modelId="{0CD9DB1B-675D-4B20-89AD-34056CC00081}" type="presParOf" srcId="{CC4FD511-7858-471A-B57E-4CEC1E3D50B1}" destId="{25F0B8B1-C6A4-49F3-9B8B-485CBDA307FC}" srcOrd="0" destOrd="0" presId="urn:microsoft.com/office/officeart/2005/8/layout/target3"/>
    <dgm:cxn modelId="{580E165E-0BF1-4200-946B-420A5D195930}" type="presParOf" srcId="{CC4FD511-7858-471A-B57E-4CEC1E3D50B1}" destId="{076EA611-10D3-4CA9-A888-8C8B06C5E047}" srcOrd="1" destOrd="0" presId="urn:microsoft.com/office/officeart/2005/8/layout/target3"/>
    <dgm:cxn modelId="{43502AE6-E6F1-4C36-828E-820C604CD0AF}" type="presParOf" srcId="{CC4FD511-7858-471A-B57E-4CEC1E3D50B1}" destId="{9E21CB1A-46FE-4D8E-9AB6-7704BEAFFBBF}" srcOrd="2" destOrd="0" presId="urn:microsoft.com/office/officeart/2005/8/layout/target3"/>
    <dgm:cxn modelId="{C6D2DF17-3554-41C5-B14D-924D611D5903}" type="presParOf" srcId="{CC4FD511-7858-471A-B57E-4CEC1E3D50B1}" destId="{7E1DBE93-3A2E-4A0C-9873-FAE1C3D7358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6418BE-9132-442E-8789-BA08A4A57DC1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13D21BA4-5341-44A0-8700-B807809426C8}">
      <dgm:prSet/>
      <dgm:spPr/>
      <dgm:t>
        <a:bodyPr/>
        <a:lstStyle/>
        <a:p>
          <a:pPr rtl="0"/>
          <a:r>
            <a:rPr lang="uk-UA" smtClean="0"/>
            <a:t>мистецтвом, психологією, психотерапією та педагогікою, які необхідні для теоретичного розуміння процесу особистісного, культурного, художньо-естетичного розвитку, формування всебічно розвиненої особистості засобами мистецтва та художньо-творчої діяльності та мають формуючий вплив на мистецтво, мають процеси розвитку, виховання, навчання, корекції через мистецтво.</a:t>
          </a:r>
          <a:endParaRPr lang="uk-UA"/>
        </a:p>
      </dgm:t>
    </dgm:pt>
    <dgm:pt modelId="{49B517E4-D745-414A-A631-53314C66C047}" type="parTrans" cxnId="{9913DF42-1B07-48B7-875B-DE55AE38BBC4}">
      <dgm:prSet/>
      <dgm:spPr/>
      <dgm:t>
        <a:bodyPr/>
        <a:lstStyle/>
        <a:p>
          <a:endParaRPr lang="uk-UA"/>
        </a:p>
      </dgm:t>
    </dgm:pt>
    <dgm:pt modelId="{F7A0BB2B-596B-4F6B-90D8-C4DD2F1DAC01}" type="sibTrans" cxnId="{9913DF42-1B07-48B7-875B-DE55AE38BBC4}">
      <dgm:prSet/>
      <dgm:spPr/>
      <dgm:t>
        <a:bodyPr/>
        <a:lstStyle/>
        <a:p>
          <a:endParaRPr lang="uk-UA"/>
        </a:p>
      </dgm:t>
    </dgm:pt>
    <dgm:pt modelId="{B10D7E27-6B27-4035-81C9-A231096E9051}">
      <dgm:prSet/>
      <dgm:spPr/>
      <dgm:t>
        <a:bodyPr/>
        <a:lstStyle/>
        <a:p>
          <a:pPr rtl="0"/>
          <a:r>
            <a:rPr lang="uk-UA" smtClean="0"/>
            <a:t>Будь-яка творча діяльність позитивно впливає на внутрішній світ дитини. </a:t>
          </a:r>
          <a:endParaRPr lang="uk-UA"/>
        </a:p>
      </dgm:t>
    </dgm:pt>
    <dgm:pt modelId="{D9B2BA4B-FFEC-4AAE-A3D2-B12B27C46EB9}" type="parTrans" cxnId="{56B62EC4-864C-48F0-8CD5-948387486582}">
      <dgm:prSet/>
      <dgm:spPr/>
      <dgm:t>
        <a:bodyPr/>
        <a:lstStyle/>
        <a:p>
          <a:endParaRPr lang="uk-UA"/>
        </a:p>
      </dgm:t>
    </dgm:pt>
    <dgm:pt modelId="{9B31CCCF-5527-43F9-B226-3A34F3F68C75}" type="sibTrans" cxnId="{56B62EC4-864C-48F0-8CD5-948387486582}">
      <dgm:prSet/>
      <dgm:spPr/>
      <dgm:t>
        <a:bodyPr/>
        <a:lstStyle/>
        <a:p>
          <a:endParaRPr lang="uk-UA"/>
        </a:p>
      </dgm:t>
    </dgm:pt>
    <dgm:pt modelId="{A5306D52-09B6-48D0-962D-0EC8996D0BDC}" type="pres">
      <dgm:prSet presAssocID="{2B6418BE-9132-442E-8789-BA08A4A57DC1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8C8B0D0B-1172-4827-BFC0-53EC1109EF73}" type="pres">
      <dgm:prSet presAssocID="{13D21BA4-5341-44A0-8700-B807809426C8}" presName="circle1" presStyleLbl="node1" presStyleIdx="0" presStyleCnt="2"/>
      <dgm:spPr/>
    </dgm:pt>
    <dgm:pt modelId="{ADE79DCE-37AD-4AE7-AD62-671D6DF2C07D}" type="pres">
      <dgm:prSet presAssocID="{13D21BA4-5341-44A0-8700-B807809426C8}" presName="space" presStyleCnt="0"/>
      <dgm:spPr/>
    </dgm:pt>
    <dgm:pt modelId="{A7C0A19B-1CA6-460D-B321-0E00A48F08A6}" type="pres">
      <dgm:prSet presAssocID="{13D21BA4-5341-44A0-8700-B807809426C8}" presName="rect1" presStyleLbl="alignAcc1" presStyleIdx="0" presStyleCnt="2"/>
      <dgm:spPr/>
    </dgm:pt>
    <dgm:pt modelId="{78884E4D-B360-4FAC-A39A-D64834B53FFB}" type="pres">
      <dgm:prSet presAssocID="{B10D7E27-6B27-4035-81C9-A231096E9051}" presName="vertSpace2" presStyleLbl="node1" presStyleIdx="0" presStyleCnt="2"/>
      <dgm:spPr/>
    </dgm:pt>
    <dgm:pt modelId="{C7DA21F5-3B01-4F3C-8B6E-DCC80D8DE5A6}" type="pres">
      <dgm:prSet presAssocID="{B10D7E27-6B27-4035-81C9-A231096E9051}" presName="circle2" presStyleLbl="node1" presStyleIdx="1" presStyleCnt="2"/>
      <dgm:spPr/>
    </dgm:pt>
    <dgm:pt modelId="{94DC9489-8323-408B-92A6-17A26DB45B61}" type="pres">
      <dgm:prSet presAssocID="{B10D7E27-6B27-4035-81C9-A231096E9051}" presName="rect2" presStyleLbl="alignAcc1" presStyleIdx="1" presStyleCnt="2"/>
      <dgm:spPr/>
    </dgm:pt>
    <dgm:pt modelId="{E2A907D8-CD1F-41BD-BFA8-286338C7EC03}" type="pres">
      <dgm:prSet presAssocID="{13D21BA4-5341-44A0-8700-B807809426C8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5D57A3CC-EEF0-49F7-AAE2-408E635FACE9}" type="pres">
      <dgm:prSet presAssocID="{B10D7E27-6B27-4035-81C9-A231096E9051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0A269FAD-4D83-4FF4-A78F-69745E76E700}" type="presOf" srcId="{B10D7E27-6B27-4035-81C9-A231096E9051}" destId="{5D57A3CC-EEF0-49F7-AAE2-408E635FACE9}" srcOrd="1" destOrd="0" presId="urn:microsoft.com/office/officeart/2005/8/layout/target3"/>
    <dgm:cxn modelId="{56B62EC4-864C-48F0-8CD5-948387486582}" srcId="{2B6418BE-9132-442E-8789-BA08A4A57DC1}" destId="{B10D7E27-6B27-4035-81C9-A231096E9051}" srcOrd="1" destOrd="0" parTransId="{D9B2BA4B-FFEC-4AAE-A3D2-B12B27C46EB9}" sibTransId="{9B31CCCF-5527-43F9-B226-3A34F3F68C75}"/>
    <dgm:cxn modelId="{9913DF42-1B07-48B7-875B-DE55AE38BBC4}" srcId="{2B6418BE-9132-442E-8789-BA08A4A57DC1}" destId="{13D21BA4-5341-44A0-8700-B807809426C8}" srcOrd="0" destOrd="0" parTransId="{49B517E4-D745-414A-A631-53314C66C047}" sibTransId="{F7A0BB2B-596B-4F6B-90D8-C4DD2F1DAC01}"/>
    <dgm:cxn modelId="{E86C0459-A405-43BF-97CC-713CAA4D9738}" type="presOf" srcId="{B10D7E27-6B27-4035-81C9-A231096E9051}" destId="{94DC9489-8323-408B-92A6-17A26DB45B61}" srcOrd="0" destOrd="0" presId="urn:microsoft.com/office/officeart/2005/8/layout/target3"/>
    <dgm:cxn modelId="{6C202D80-B7C1-4300-BA67-B5CE5328B1EF}" type="presOf" srcId="{2B6418BE-9132-442E-8789-BA08A4A57DC1}" destId="{A5306D52-09B6-48D0-962D-0EC8996D0BDC}" srcOrd="0" destOrd="0" presId="urn:microsoft.com/office/officeart/2005/8/layout/target3"/>
    <dgm:cxn modelId="{79003044-C748-4683-A6FA-0AC3BEF3E79A}" type="presOf" srcId="{13D21BA4-5341-44A0-8700-B807809426C8}" destId="{A7C0A19B-1CA6-460D-B321-0E00A48F08A6}" srcOrd="0" destOrd="0" presId="urn:microsoft.com/office/officeart/2005/8/layout/target3"/>
    <dgm:cxn modelId="{6B8C131C-2872-4952-8C62-DEB1429B370C}" type="presOf" srcId="{13D21BA4-5341-44A0-8700-B807809426C8}" destId="{E2A907D8-CD1F-41BD-BFA8-286338C7EC03}" srcOrd="1" destOrd="0" presId="urn:microsoft.com/office/officeart/2005/8/layout/target3"/>
    <dgm:cxn modelId="{928282BC-654A-4707-BB10-5142CDD8C32E}" type="presParOf" srcId="{A5306D52-09B6-48D0-962D-0EC8996D0BDC}" destId="{8C8B0D0B-1172-4827-BFC0-53EC1109EF73}" srcOrd="0" destOrd="0" presId="urn:microsoft.com/office/officeart/2005/8/layout/target3"/>
    <dgm:cxn modelId="{158AAEC3-A390-422C-8452-B7017E74610B}" type="presParOf" srcId="{A5306D52-09B6-48D0-962D-0EC8996D0BDC}" destId="{ADE79DCE-37AD-4AE7-AD62-671D6DF2C07D}" srcOrd="1" destOrd="0" presId="urn:microsoft.com/office/officeart/2005/8/layout/target3"/>
    <dgm:cxn modelId="{DAE9550A-9D88-4603-9596-2836B215E8B4}" type="presParOf" srcId="{A5306D52-09B6-48D0-962D-0EC8996D0BDC}" destId="{A7C0A19B-1CA6-460D-B321-0E00A48F08A6}" srcOrd="2" destOrd="0" presId="urn:microsoft.com/office/officeart/2005/8/layout/target3"/>
    <dgm:cxn modelId="{3DEB2587-A294-47F7-B149-2646EA766638}" type="presParOf" srcId="{A5306D52-09B6-48D0-962D-0EC8996D0BDC}" destId="{78884E4D-B360-4FAC-A39A-D64834B53FFB}" srcOrd="3" destOrd="0" presId="urn:microsoft.com/office/officeart/2005/8/layout/target3"/>
    <dgm:cxn modelId="{07A78065-659A-46DE-9BB2-FBC26CB14C6F}" type="presParOf" srcId="{A5306D52-09B6-48D0-962D-0EC8996D0BDC}" destId="{C7DA21F5-3B01-4F3C-8B6E-DCC80D8DE5A6}" srcOrd="4" destOrd="0" presId="urn:microsoft.com/office/officeart/2005/8/layout/target3"/>
    <dgm:cxn modelId="{5EA56B68-BDC8-45DF-B118-2AB52919EE1D}" type="presParOf" srcId="{A5306D52-09B6-48D0-962D-0EC8996D0BDC}" destId="{94DC9489-8323-408B-92A6-17A26DB45B61}" srcOrd="5" destOrd="0" presId="urn:microsoft.com/office/officeart/2005/8/layout/target3"/>
    <dgm:cxn modelId="{69406F95-C194-490D-A240-34038484183D}" type="presParOf" srcId="{A5306D52-09B6-48D0-962D-0EC8996D0BDC}" destId="{E2A907D8-CD1F-41BD-BFA8-286338C7EC03}" srcOrd="6" destOrd="0" presId="urn:microsoft.com/office/officeart/2005/8/layout/target3"/>
    <dgm:cxn modelId="{587D2F3A-3D23-4451-AEFC-C26202860B90}" type="presParOf" srcId="{A5306D52-09B6-48D0-962D-0EC8996D0BDC}" destId="{5D57A3CC-EEF0-49F7-AAE2-408E635FACE9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5349CC-C93D-41B1-BC2C-C6DD28612BA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0AA9B0F2-2E2C-40F2-99BD-F8FC09FC3243}">
      <dgm:prSet/>
      <dgm:spPr/>
      <dgm:t>
        <a:bodyPr/>
        <a:lstStyle/>
        <a:p>
          <a:pPr rtl="0"/>
          <a:r>
            <a:rPr lang="uk-UA" smtClean="0"/>
            <a:t>Арт-терапія – один із «найніжніших» і водночас найглибших методів в арсеналі її творчості. За допомогою художніх прийомів розвивається асоціативне образне мислення, а також заблоковані або недорозвинені системи сприйняття. Арт-терапія ресурсна, тому що виходить за межі повсякденних стереотипів, тобто розширює життєвий досвід і дає дітям впевненість у своїх силах. Чим краще дитина може виражати себе, тим більше вона відчуває себе унікальною особистістю.</a:t>
          </a:r>
          <a:endParaRPr lang="uk-UA"/>
        </a:p>
      </dgm:t>
    </dgm:pt>
    <dgm:pt modelId="{C506886B-2F8E-4BFC-A692-5915CC0D6066}" type="parTrans" cxnId="{60E7F131-39DC-4426-9299-5A69DC4F5EF8}">
      <dgm:prSet/>
      <dgm:spPr/>
      <dgm:t>
        <a:bodyPr/>
        <a:lstStyle/>
        <a:p>
          <a:endParaRPr lang="uk-UA"/>
        </a:p>
      </dgm:t>
    </dgm:pt>
    <dgm:pt modelId="{18DCBBBE-A50F-4A4A-9476-EE0020983E24}" type="sibTrans" cxnId="{60E7F131-39DC-4426-9299-5A69DC4F5EF8}">
      <dgm:prSet/>
      <dgm:spPr/>
      <dgm:t>
        <a:bodyPr/>
        <a:lstStyle/>
        <a:p>
          <a:endParaRPr lang="uk-UA"/>
        </a:p>
      </dgm:t>
    </dgm:pt>
    <dgm:pt modelId="{3EC5EFFD-9DCD-4AC1-AF7E-B2BC94E6868D}">
      <dgm:prSet/>
      <dgm:spPr/>
      <dgm:t>
        <a:bodyPr/>
        <a:lstStyle/>
        <a:p>
          <a:pPr rtl="0"/>
          <a:r>
            <a:rPr lang="uk-UA" smtClean="0"/>
            <a:t>Метод підходить для тривожних дітей, які бояться виконання завдання, підходить дітям з неврівноваженою нервовою системою, підвищеною тривожністю або тим, хто пережив стресові ситуації.</a:t>
          </a:r>
          <a:endParaRPr lang="uk-UA"/>
        </a:p>
      </dgm:t>
    </dgm:pt>
    <dgm:pt modelId="{5248CD76-36C3-4DCD-8008-8DEE527A00F5}" type="parTrans" cxnId="{46FCF2FD-AEED-464C-A4E4-F819337E2361}">
      <dgm:prSet/>
      <dgm:spPr/>
      <dgm:t>
        <a:bodyPr/>
        <a:lstStyle/>
        <a:p>
          <a:endParaRPr lang="uk-UA"/>
        </a:p>
      </dgm:t>
    </dgm:pt>
    <dgm:pt modelId="{A72F1FAA-0D61-4E12-A994-5D4009118CAF}" type="sibTrans" cxnId="{46FCF2FD-AEED-464C-A4E4-F819337E2361}">
      <dgm:prSet/>
      <dgm:spPr/>
      <dgm:t>
        <a:bodyPr/>
        <a:lstStyle/>
        <a:p>
          <a:endParaRPr lang="uk-UA"/>
        </a:p>
      </dgm:t>
    </dgm:pt>
    <dgm:pt modelId="{69C52F1D-B276-4F6D-9C2D-B280F5C8C871}" type="pres">
      <dgm:prSet presAssocID="{365349CC-C93D-41B1-BC2C-C6DD28612BA4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A10FA65-05C2-4A15-973C-72DB81AE410A}" type="pres">
      <dgm:prSet presAssocID="{0AA9B0F2-2E2C-40F2-99BD-F8FC09FC3243}" presName="circle1" presStyleLbl="node1" presStyleIdx="0" presStyleCnt="2"/>
      <dgm:spPr/>
    </dgm:pt>
    <dgm:pt modelId="{F54DE965-D56E-4D43-93AC-63558D1EABA3}" type="pres">
      <dgm:prSet presAssocID="{0AA9B0F2-2E2C-40F2-99BD-F8FC09FC3243}" presName="space" presStyleCnt="0"/>
      <dgm:spPr/>
    </dgm:pt>
    <dgm:pt modelId="{5D0CB353-5ED4-48EB-B3A8-7DACEA280C3D}" type="pres">
      <dgm:prSet presAssocID="{0AA9B0F2-2E2C-40F2-99BD-F8FC09FC3243}" presName="rect1" presStyleLbl="alignAcc1" presStyleIdx="0" presStyleCnt="2"/>
      <dgm:spPr/>
    </dgm:pt>
    <dgm:pt modelId="{B61D6D8B-F492-454B-988D-B94418B96874}" type="pres">
      <dgm:prSet presAssocID="{3EC5EFFD-9DCD-4AC1-AF7E-B2BC94E6868D}" presName="vertSpace2" presStyleLbl="node1" presStyleIdx="0" presStyleCnt="2"/>
      <dgm:spPr/>
    </dgm:pt>
    <dgm:pt modelId="{93C809E5-2E04-461D-8EEA-24BB3FD88165}" type="pres">
      <dgm:prSet presAssocID="{3EC5EFFD-9DCD-4AC1-AF7E-B2BC94E6868D}" presName="circle2" presStyleLbl="node1" presStyleIdx="1" presStyleCnt="2"/>
      <dgm:spPr/>
    </dgm:pt>
    <dgm:pt modelId="{38B0075F-D48E-4854-84E9-F95D625E00A7}" type="pres">
      <dgm:prSet presAssocID="{3EC5EFFD-9DCD-4AC1-AF7E-B2BC94E6868D}" presName="rect2" presStyleLbl="alignAcc1" presStyleIdx="1" presStyleCnt="2"/>
      <dgm:spPr/>
    </dgm:pt>
    <dgm:pt modelId="{14F3F754-6A79-403C-ACD8-69D1BF3DD459}" type="pres">
      <dgm:prSet presAssocID="{0AA9B0F2-2E2C-40F2-99BD-F8FC09FC3243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7C8FFE0C-01AA-4911-ADD6-B9A94255939A}" type="pres">
      <dgm:prSet presAssocID="{3EC5EFFD-9DCD-4AC1-AF7E-B2BC94E6868D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6B17DE6A-0597-44BF-A7B6-738523A14561}" type="presOf" srcId="{0AA9B0F2-2E2C-40F2-99BD-F8FC09FC3243}" destId="{5D0CB353-5ED4-48EB-B3A8-7DACEA280C3D}" srcOrd="0" destOrd="0" presId="urn:microsoft.com/office/officeart/2005/8/layout/target3"/>
    <dgm:cxn modelId="{6C4C45E9-EC22-4E6E-BBFA-45E976643942}" type="presOf" srcId="{3EC5EFFD-9DCD-4AC1-AF7E-B2BC94E6868D}" destId="{38B0075F-D48E-4854-84E9-F95D625E00A7}" srcOrd="0" destOrd="0" presId="urn:microsoft.com/office/officeart/2005/8/layout/target3"/>
    <dgm:cxn modelId="{1A0F3CC4-2650-407C-8307-8C266C9BE972}" type="presOf" srcId="{365349CC-C93D-41B1-BC2C-C6DD28612BA4}" destId="{69C52F1D-B276-4F6D-9C2D-B280F5C8C871}" srcOrd="0" destOrd="0" presId="urn:microsoft.com/office/officeart/2005/8/layout/target3"/>
    <dgm:cxn modelId="{6E8C670F-F8FE-4529-B444-EBFA5F006BF4}" type="presOf" srcId="{0AA9B0F2-2E2C-40F2-99BD-F8FC09FC3243}" destId="{14F3F754-6A79-403C-ACD8-69D1BF3DD459}" srcOrd="1" destOrd="0" presId="urn:microsoft.com/office/officeart/2005/8/layout/target3"/>
    <dgm:cxn modelId="{83B461A1-A454-4044-A8F1-9C515BFE7F3D}" type="presOf" srcId="{3EC5EFFD-9DCD-4AC1-AF7E-B2BC94E6868D}" destId="{7C8FFE0C-01AA-4911-ADD6-B9A94255939A}" srcOrd="1" destOrd="0" presId="urn:microsoft.com/office/officeart/2005/8/layout/target3"/>
    <dgm:cxn modelId="{60E7F131-39DC-4426-9299-5A69DC4F5EF8}" srcId="{365349CC-C93D-41B1-BC2C-C6DD28612BA4}" destId="{0AA9B0F2-2E2C-40F2-99BD-F8FC09FC3243}" srcOrd="0" destOrd="0" parTransId="{C506886B-2F8E-4BFC-A692-5915CC0D6066}" sibTransId="{18DCBBBE-A50F-4A4A-9476-EE0020983E24}"/>
    <dgm:cxn modelId="{46FCF2FD-AEED-464C-A4E4-F819337E2361}" srcId="{365349CC-C93D-41B1-BC2C-C6DD28612BA4}" destId="{3EC5EFFD-9DCD-4AC1-AF7E-B2BC94E6868D}" srcOrd="1" destOrd="0" parTransId="{5248CD76-36C3-4DCD-8008-8DEE527A00F5}" sibTransId="{A72F1FAA-0D61-4E12-A994-5D4009118CAF}"/>
    <dgm:cxn modelId="{0FF36F8A-8C60-4B86-A765-90450CF0F296}" type="presParOf" srcId="{69C52F1D-B276-4F6D-9C2D-B280F5C8C871}" destId="{2A10FA65-05C2-4A15-973C-72DB81AE410A}" srcOrd="0" destOrd="0" presId="urn:microsoft.com/office/officeart/2005/8/layout/target3"/>
    <dgm:cxn modelId="{7343741D-6F85-42F3-AB44-C3C25596E7DC}" type="presParOf" srcId="{69C52F1D-B276-4F6D-9C2D-B280F5C8C871}" destId="{F54DE965-D56E-4D43-93AC-63558D1EABA3}" srcOrd="1" destOrd="0" presId="urn:microsoft.com/office/officeart/2005/8/layout/target3"/>
    <dgm:cxn modelId="{756122A2-3B80-4151-9530-4165B09F97E1}" type="presParOf" srcId="{69C52F1D-B276-4F6D-9C2D-B280F5C8C871}" destId="{5D0CB353-5ED4-48EB-B3A8-7DACEA280C3D}" srcOrd="2" destOrd="0" presId="urn:microsoft.com/office/officeart/2005/8/layout/target3"/>
    <dgm:cxn modelId="{8123D567-74ED-4589-9CFF-0DA517B7ED38}" type="presParOf" srcId="{69C52F1D-B276-4F6D-9C2D-B280F5C8C871}" destId="{B61D6D8B-F492-454B-988D-B94418B96874}" srcOrd="3" destOrd="0" presId="urn:microsoft.com/office/officeart/2005/8/layout/target3"/>
    <dgm:cxn modelId="{474DBF2E-4DE3-4DEA-887E-6C221E7E9E57}" type="presParOf" srcId="{69C52F1D-B276-4F6D-9C2D-B280F5C8C871}" destId="{93C809E5-2E04-461D-8EEA-24BB3FD88165}" srcOrd="4" destOrd="0" presId="urn:microsoft.com/office/officeart/2005/8/layout/target3"/>
    <dgm:cxn modelId="{D9397F93-3237-413A-9341-0B62F2D53CD5}" type="presParOf" srcId="{69C52F1D-B276-4F6D-9C2D-B280F5C8C871}" destId="{38B0075F-D48E-4854-84E9-F95D625E00A7}" srcOrd="5" destOrd="0" presId="urn:microsoft.com/office/officeart/2005/8/layout/target3"/>
    <dgm:cxn modelId="{2433C6C8-1BB6-485B-9EC5-BD787E189CD9}" type="presParOf" srcId="{69C52F1D-B276-4F6D-9C2D-B280F5C8C871}" destId="{14F3F754-6A79-403C-ACD8-69D1BF3DD459}" srcOrd="6" destOrd="0" presId="urn:microsoft.com/office/officeart/2005/8/layout/target3"/>
    <dgm:cxn modelId="{A2505A5A-4448-48F4-BB1C-189E56A529FB}" type="presParOf" srcId="{69C52F1D-B276-4F6D-9C2D-B280F5C8C871}" destId="{7C8FFE0C-01AA-4911-ADD6-B9A94255939A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9651E-2E3C-47AF-9BE8-66185D692B9A}">
      <dsp:nvSpPr>
        <dsp:cNvPr id="0" name=""/>
        <dsp:cNvSpPr/>
      </dsp:nvSpPr>
      <dsp:spPr>
        <a:xfrm>
          <a:off x="0" y="0"/>
          <a:ext cx="4320480" cy="432048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46A470-180D-495B-A349-5442A6A625C5}">
      <dsp:nvSpPr>
        <dsp:cNvPr id="0" name=""/>
        <dsp:cNvSpPr/>
      </dsp:nvSpPr>
      <dsp:spPr>
        <a:xfrm>
          <a:off x="2160240" y="0"/>
          <a:ext cx="5904656" cy="43204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ознайомлення й практичне навчання  різним напрямками “Арт-терапії”, як сучасним напрямом арт-психології і її практичним застосуванням, розширення і поглиблення можливостей кола діяльності студентів;</a:t>
          </a:r>
          <a:endParaRPr lang="uk-UA" sz="2100" kern="1200" dirty="0"/>
        </a:p>
      </dsp:txBody>
      <dsp:txXfrm>
        <a:off x="2160240" y="0"/>
        <a:ext cx="5904656" cy="2052228"/>
      </dsp:txXfrm>
    </dsp:sp>
    <dsp:sp modelId="{F7DE44D3-F692-4B3A-9046-656FBA520D05}">
      <dsp:nvSpPr>
        <dsp:cNvPr id="0" name=""/>
        <dsp:cNvSpPr/>
      </dsp:nvSpPr>
      <dsp:spPr>
        <a:xfrm>
          <a:off x="1134126" y="2052228"/>
          <a:ext cx="2052228" cy="205222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5FBF4B-DD4B-4A2C-A129-0AFD3EC2594F}">
      <dsp:nvSpPr>
        <dsp:cNvPr id="0" name=""/>
        <dsp:cNvSpPr/>
      </dsp:nvSpPr>
      <dsp:spPr>
        <a:xfrm>
          <a:off x="2160240" y="2052228"/>
          <a:ext cx="5904656" cy="20522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smtClean="0"/>
            <a:t>формування системи теоретичних знань і практичних навиків, щодо організації та проведення психологічного консультування з використанням методів арт-терапії в роботі з травмою війни у дітей.</a:t>
          </a:r>
          <a:endParaRPr lang="uk-UA" sz="2100" kern="1200"/>
        </a:p>
      </dsp:txBody>
      <dsp:txXfrm>
        <a:off x="2160240" y="2052228"/>
        <a:ext cx="5904656" cy="20522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0E30DA-8979-42E2-9E2E-B73AEA787DF7}">
      <dsp:nvSpPr>
        <dsp:cNvPr id="0" name=""/>
        <dsp:cNvSpPr/>
      </dsp:nvSpPr>
      <dsp:spPr>
        <a:xfrm>
          <a:off x="0" y="0"/>
          <a:ext cx="3508977" cy="350897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D4E24A-4548-4C46-98EA-847BE61443D4}">
      <dsp:nvSpPr>
        <dsp:cNvPr id="0" name=""/>
        <dsp:cNvSpPr/>
      </dsp:nvSpPr>
      <dsp:spPr>
        <a:xfrm>
          <a:off x="1754488" y="0"/>
          <a:ext cx="5022828" cy="35089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>
              <a:latin typeface="+mn-lt"/>
            </a:rPr>
            <a:t>полягає у вивченні сутності психологічної допомоги методами арт-терапії, вивчення умов та ситуації, які передбачають застосування методів арт-терапії в практиці психологічного консультування в роботі з дітьми.</a:t>
          </a:r>
          <a:endParaRPr lang="uk-UA" sz="2600" kern="1200" dirty="0">
            <a:latin typeface="+mn-lt"/>
          </a:endParaRPr>
        </a:p>
      </dsp:txBody>
      <dsp:txXfrm>
        <a:off x="1754488" y="0"/>
        <a:ext cx="5022828" cy="35089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0B8B1-C6A4-49F3-9B8B-485CBDA307FC}">
      <dsp:nvSpPr>
        <dsp:cNvPr id="0" name=""/>
        <dsp:cNvSpPr/>
      </dsp:nvSpPr>
      <dsp:spPr>
        <a:xfrm>
          <a:off x="0" y="0"/>
          <a:ext cx="4176464" cy="417646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21CB1A-46FE-4D8E-9AB6-7704BEAFFBBF}">
      <dsp:nvSpPr>
        <dsp:cNvPr id="0" name=""/>
        <dsp:cNvSpPr/>
      </dsp:nvSpPr>
      <dsp:spPr>
        <a:xfrm>
          <a:off x="2088232" y="0"/>
          <a:ext cx="5544616" cy="41764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>
              <a:latin typeface="+mj-lt"/>
            </a:rPr>
            <a:t>має свої ефективні психокорекційні механізми впливу на психіку, свідомість і несвідомість людини при вирішенні її проблем, але ефективна в плані терапевтичного впливу своїми внутрішніми механізмами на симптоми травматичних захворювань, зовнішні та внутрішні прояви психосоматичних захворювань, агресивність, страхи, тривоги, невпевненість, низьку самооцінку, тиск тіла, почуття провини, образи та інші потреби є окремим напрямком арт-терапії.</a:t>
          </a:r>
          <a:endParaRPr lang="uk-UA" sz="2000" kern="1200">
            <a:latin typeface="+mj-lt"/>
          </a:endParaRPr>
        </a:p>
      </dsp:txBody>
      <dsp:txXfrm>
        <a:off x="2088232" y="0"/>
        <a:ext cx="5544616" cy="41764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B0D0B-1172-4827-BFC0-53EC1109EF73}">
      <dsp:nvSpPr>
        <dsp:cNvPr id="0" name=""/>
        <dsp:cNvSpPr/>
      </dsp:nvSpPr>
      <dsp:spPr>
        <a:xfrm>
          <a:off x="0" y="0"/>
          <a:ext cx="4176464" cy="417646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0A19B-1CA6-460D-B321-0E00A48F08A6}">
      <dsp:nvSpPr>
        <dsp:cNvPr id="0" name=""/>
        <dsp:cNvSpPr/>
      </dsp:nvSpPr>
      <dsp:spPr>
        <a:xfrm>
          <a:off x="2088232" y="0"/>
          <a:ext cx="5904656" cy="41764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мистецтвом, психологією, психотерапією та педагогікою, які необхідні для теоретичного розуміння процесу особистісного, культурного, художньо-естетичного розвитку, формування всебічно розвиненої особистості засобами мистецтва та художньо-творчої діяльності та мають формуючий вплив на мистецтво, мають процеси розвитку, виховання, навчання, корекції через мистецтво.</a:t>
          </a:r>
          <a:endParaRPr lang="uk-UA" sz="1600" kern="1200"/>
        </a:p>
      </dsp:txBody>
      <dsp:txXfrm>
        <a:off x="2088232" y="0"/>
        <a:ext cx="5904656" cy="1983820"/>
      </dsp:txXfrm>
    </dsp:sp>
    <dsp:sp modelId="{C7DA21F5-3B01-4F3C-8B6E-DCC80D8DE5A6}">
      <dsp:nvSpPr>
        <dsp:cNvPr id="0" name=""/>
        <dsp:cNvSpPr/>
      </dsp:nvSpPr>
      <dsp:spPr>
        <a:xfrm>
          <a:off x="1096321" y="1983820"/>
          <a:ext cx="1983820" cy="198382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DC9489-8323-408B-92A6-17A26DB45B61}">
      <dsp:nvSpPr>
        <dsp:cNvPr id="0" name=""/>
        <dsp:cNvSpPr/>
      </dsp:nvSpPr>
      <dsp:spPr>
        <a:xfrm>
          <a:off x="2088232" y="1983820"/>
          <a:ext cx="5904656" cy="19838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Будь-яка творча діяльність позитивно впливає на внутрішній світ дитини. </a:t>
          </a:r>
          <a:endParaRPr lang="uk-UA" sz="1600" kern="1200"/>
        </a:p>
      </dsp:txBody>
      <dsp:txXfrm>
        <a:off x="2088232" y="1983820"/>
        <a:ext cx="5904656" cy="19838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10FA65-05C2-4A15-973C-72DB81AE410A}">
      <dsp:nvSpPr>
        <dsp:cNvPr id="0" name=""/>
        <dsp:cNvSpPr/>
      </dsp:nvSpPr>
      <dsp:spPr>
        <a:xfrm>
          <a:off x="0" y="432048"/>
          <a:ext cx="4752528" cy="475252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0CB353-5ED4-48EB-B3A8-7DACEA280C3D}">
      <dsp:nvSpPr>
        <dsp:cNvPr id="0" name=""/>
        <dsp:cNvSpPr/>
      </dsp:nvSpPr>
      <dsp:spPr>
        <a:xfrm>
          <a:off x="2376264" y="432048"/>
          <a:ext cx="5544615" cy="47525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/>
            <a:t>Арт-терапія – один із «найніжніших» і водночас найглибших методів в арсеналі її творчості. За допомогою художніх прийомів розвивається асоціативне образне мислення, а також заблоковані або недорозвинені системи сприйняття. Арт-терапія ресурсна, тому що виходить за межі повсякденних стереотипів, тобто розширює життєвий досвід і дає дітям впевненість у своїх силах. Чим краще дитина може виражати себе, тим більше вона відчуває себе унікальною особистістю.</a:t>
          </a:r>
          <a:endParaRPr lang="uk-UA" sz="1500" kern="1200"/>
        </a:p>
      </dsp:txBody>
      <dsp:txXfrm>
        <a:off x="2376264" y="432048"/>
        <a:ext cx="5544615" cy="2257450"/>
      </dsp:txXfrm>
    </dsp:sp>
    <dsp:sp modelId="{93C809E5-2E04-461D-8EEA-24BB3FD88165}">
      <dsp:nvSpPr>
        <dsp:cNvPr id="0" name=""/>
        <dsp:cNvSpPr/>
      </dsp:nvSpPr>
      <dsp:spPr>
        <a:xfrm>
          <a:off x="1247538" y="2689498"/>
          <a:ext cx="2257450" cy="225745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B0075F-D48E-4854-84E9-F95D625E00A7}">
      <dsp:nvSpPr>
        <dsp:cNvPr id="0" name=""/>
        <dsp:cNvSpPr/>
      </dsp:nvSpPr>
      <dsp:spPr>
        <a:xfrm>
          <a:off x="2376264" y="2689498"/>
          <a:ext cx="5544615" cy="2257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/>
            <a:t>Метод підходить для тривожних дітей, які бояться виконання завдання, підходить дітям з неврівноваженою нервовою системою, підвищеною тривожністю або тим, хто пережив стресові ситуації.</a:t>
          </a:r>
          <a:endParaRPr lang="uk-UA" sz="1500" kern="1200"/>
        </a:p>
      </dsp:txBody>
      <dsp:txXfrm>
        <a:off x="2376264" y="2689498"/>
        <a:ext cx="5544615" cy="2257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890464-1276-4A43-B227-ED22E0B30A40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C0E8442-6D35-46F3-942E-E6FB9C9D7DAE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0464-1276-4A43-B227-ED22E0B30A40}" type="datetimeFigureOut">
              <a:rPr lang="uk-UA" smtClean="0"/>
              <a:t>09.12.2023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8442-6D35-46F3-942E-E6FB9C9D7D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0464-1276-4A43-B227-ED22E0B30A40}" type="datetimeFigureOut">
              <a:rPr lang="uk-UA" smtClean="0"/>
              <a:t>09.12.2023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8442-6D35-46F3-942E-E6FB9C9D7D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0464-1276-4A43-B227-ED22E0B30A40}" type="datetimeFigureOut">
              <a:rPr lang="uk-UA" smtClean="0"/>
              <a:t>09.12.2023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8442-6D35-46F3-942E-E6FB9C9D7D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0464-1276-4A43-B227-ED22E0B30A40}" type="datetimeFigureOut">
              <a:rPr lang="uk-UA" smtClean="0"/>
              <a:t>09.12.2023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8442-6D35-46F3-942E-E6FB9C9D7D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0464-1276-4A43-B227-ED22E0B30A40}" type="datetimeFigureOut">
              <a:rPr lang="uk-UA" smtClean="0"/>
              <a:t>09.12.2023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8442-6D35-46F3-942E-E6FB9C9D7DAE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0464-1276-4A43-B227-ED22E0B30A40}" type="datetimeFigureOut">
              <a:rPr lang="uk-UA" smtClean="0"/>
              <a:t>09.12.2023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8442-6D35-46F3-942E-E6FB9C9D7D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0464-1276-4A43-B227-ED22E0B30A40}" type="datetimeFigureOut">
              <a:rPr lang="uk-UA" smtClean="0"/>
              <a:t>09.12.2023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8442-6D35-46F3-942E-E6FB9C9D7D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0464-1276-4A43-B227-ED22E0B30A40}" type="datetimeFigureOut">
              <a:rPr lang="uk-UA" smtClean="0"/>
              <a:t>09.12.2023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8442-6D35-46F3-942E-E6FB9C9D7D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0464-1276-4A43-B227-ED22E0B30A40}" type="datetimeFigureOut">
              <a:rPr lang="uk-UA" smtClean="0"/>
              <a:t>09.12.2023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8442-6D35-46F3-942E-E6FB9C9D7DAE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0464-1276-4A43-B227-ED22E0B30A40}" type="datetimeFigureOut">
              <a:rPr lang="uk-UA" smtClean="0"/>
              <a:t>09.12.2023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8442-6D35-46F3-942E-E6FB9C9D7DA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890464-1276-4A43-B227-ED22E0B30A40}" type="datetimeFigureOut">
              <a:rPr lang="uk-UA" smtClean="0"/>
              <a:t>08.12.2023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C0E8442-6D35-46F3-942E-E6FB9C9D7DAE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Презентац</a:t>
            </a:r>
            <a:r>
              <a:rPr lang="uk-UA" dirty="0" err="1" smtClean="0"/>
              <a:t>ія</a:t>
            </a:r>
            <a:r>
              <a:rPr lang="uk-UA" dirty="0" smtClean="0"/>
              <a:t> до курсу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1" y="4421080"/>
            <a:ext cx="3672408" cy="1260629"/>
          </a:xfrm>
        </p:spPr>
        <p:txBody>
          <a:bodyPr/>
          <a:lstStyle/>
          <a:p>
            <a:endParaRPr lang="uk-UA" dirty="0" smtClean="0"/>
          </a:p>
          <a:p>
            <a:r>
              <a:rPr lang="uk-UA" dirty="0" smtClean="0"/>
              <a:t>Викладач: </a:t>
            </a:r>
            <a:r>
              <a:rPr lang="uk-UA" dirty="0" err="1" smtClean="0"/>
              <a:t>Неманежина</a:t>
            </a:r>
            <a:r>
              <a:rPr lang="uk-UA" dirty="0" smtClean="0"/>
              <a:t> А.О.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3771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416942" cy="154997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А</a:t>
            </a:r>
            <a:r>
              <a:rPr lang="ru-RU" sz="2800" b="1" dirty="0" smtClean="0"/>
              <a:t>рт-</a:t>
            </a:r>
            <a:r>
              <a:rPr lang="ru-RU" sz="2800" b="1" dirty="0" err="1" smtClean="0"/>
              <a:t>терапія</a:t>
            </a:r>
            <a:r>
              <a:rPr lang="ru-RU" sz="2800" b="1" dirty="0" smtClean="0"/>
              <a:t> </a:t>
            </a:r>
            <a:r>
              <a:rPr lang="ru-RU" sz="2800" b="1" dirty="0" err="1"/>
              <a:t>має</a:t>
            </a:r>
            <a:r>
              <a:rPr lang="ru-RU" sz="2800" b="1" dirty="0"/>
              <a:t> </a:t>
            </a:r>
            <a:r>
              <a:rPr lang="ru-RU" sz="2800" b="1" dirty="0" err="1"/>
              <a:t>радикальний</a:t>
            </a:r>
            <a:r>
              <a:rPr lang="ru-RU" sz="2800" b="1" dirty="0"/>
              <a:t> </a:t>
            </a:r>
            <a:r>
              <a:rPr lang="ru-RU" sz="2800" b="1" dirty="0" smtClean="0"/>
              <a:t>характер, </a:t>
            </a:r>
            <a:r>
              <a:rPr lang="ru-RU" sz="2800" b="1" dirty="0" err="1" smtClean="0"/>
              <a:t>пов'язаний</a:t>
            </a:r>
            <a:r>
              <a:rPr lang="ru-RU" sz="2800" b="1" dirty="0" smtClean="0"/>
              <a:t> </a:t>
            </a:r>
            <a:r>
              <a:rPr lang="ru-RU" sz="2800" b="1" dirty="0"/>
              <a:t>з </a:t>
            </a:r>
            <a:r>
              <a:rPr lang="ru-RU" sz="2800" b="1" dirty="0" err="1"/>
              <a:t>розкриттям</a:t>
            </a:r>
            <a:r>
              <a:rPr lang="ru-RU" sz="2800" b="1" dirty="0"/>
              <a:t> </a:t>
            </a:r>
            <a:r>
              <a:rPr lang="ru-RU" sz="2800" b="1" dirty="0" err="1"/>
              <a:t>внутрішніх</a:t>
            </a:r>
            <a:r>
              <a:rPr lang="ru-RU" sz="2800" b="1" dirty="0"/>
              <a:t> сил </a:t>
            </a:r>
            <a:r>
              <a:rPr lang="ru-RU" sz="2800" b="1" dirty="0" err="1"/>
              <a:t>людини</a:t>
            </a:r>
            <a:r>
              <a:rPr lang="ru-RU" sz="2800" b="1" dirty="0"/>
              <a:t> і </a:t>
            </a:r>
            <a:r>
              <a:rPr lang="ru-RU" sz="2800" b="1" dirty="0" err="1"/>
              <a:t>дозволяє</a:t>
            </a:r>
            <a:r>
              <a:rPr lang="ru-RU" sz="2800" b="1" dirty="0"/>
              <a:t> </a:t>
            </a: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04864"/>
            <a:ext cx="8064896" cy="42484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ru-RU" dirty="0"/>
              <a:t>– </a:t>
            </a:r>
            <a:r>
              <a:rPr lang="ru-RU" dirty="0" err="1"/>
              <a:t>розвивати</a:t>
            </a:r>
            <a:r>
              <a:rPr lang="ru-RU" dirty="0"/>
              <a:t> </a:t>
            </a:r>
            <a:r>
              <a:rPr lang="ru-RU" dirty="0" err="1"/>
              <a:t>спонтанність</a:t>
            </a:r>
            <a:r>
              <a:rPr lang="ru-RU" dirty="0"/>
              <a:t> і </a:t>
            </a:r>
            <a:r>
              <a:rPr lang="ru-RU" dirty="0" err="1"/>
              <a:t>вдосконалювати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, </a:t>
            </a:r>
            <a:r>
              <a:rPr lang="ru-RU" dirty="0" err="1"/>
              <a:t>пам'ять</a:t>
            </a:r>
            <a:r>
              <a:rPr lang="ru-RU" dirty="0"/>
              <a:t>, </a:t>
            </a:r>
            <a:r>
              <a:rPr lang="ru-RU" dirty="0" err="1"/>
              <a:t>мислення</a:t>
            </a:r>
            <a:r>
              <a:rPr lang="ru-RU" dirty="0"/>
              <a:t>, </a:t>
            </a:r>
            <a:r>
              <a:rPr lang="ru-RU" dirty="0" err="1"/>
              <a:t>когнітивні</a:t>
            </a:r>
            <a:r>
              <a:rPr lang="ru-RU" dirty="0"/>
              <a:t> </a:t>
            </a:r>
            <a:r>
              <a:rPr lang="ru-RU" dirty="0" err="1"/>
              <a:t>навички</a:t>
            </a:r>
            <a:r>
              <a:rPr lang="ru-RU" dirty="0"/>
              <a:t>;</a:t>
            </a:r>
            <a:endParaRPr lang="uk-UA" dirty="0"/>
          </a:p>
          <a:p>
            <a:pPr marL="68580" indent="0">
              <a:buNone/>
            </a:pPr>
            <a:r>
              <a:rPr lang="ru-RU" dirty="0"/>
              <a:t>– </a:t>
            </a:r>
            <a:r>
              <a:rPr lang="uk-UA" dirty="0"/>
              <a:t>п</a:t>
            </a:r>
            <a:r>
              <a:rPr lang="ru-RU" dirty="0" err="1"/>
              <a:t>ереглян</a:t>
            </a:r>
            <a:r>
              <a:rPr lang="uk-UA" dirty="0" err="1"/>
              <a:t>ути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життєвий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з </a:t>
            </a:r>
            <a:r>
              <a:rPr lang="ru-RU" dirty="0" err="1"/>
              <a:t>незвичайної</a:t>
            </a:r>
            <a:r>
              <a:rPr lang="ru-RU" dirty="0"/>
              <a:t> точки </a:t>
            </a:r>
            <a:r>
              <a:rPr lang="ru-RU" dirty="0" err="1"/>
              <a:t>зору</a:t>
            </a:r>
            <a:r>
              <a:rPr lang="ru-RU" dirty="0"/>
              <a:t>;</a:t>
            </a:r>
            <a:endParaRPr lang="uk-UA" dirty="0"/>
          </a:p>
          <a:p>
            <a:pPr marL="68580" indent="0">
              <a:buNone/>
            </a:pPr>
            <a:r>
              <a:rPr lang="ru-RU" dirty="0"/>
              <a:t>– </a:t>
            </a:r>
            <a:r>
              <a:rPr lang="ru-RU" dirty="0" err="1"/>
              <a:t>навчитися</a:t>
            </a:r>
            <a:r>
              <a:rPr lang="ru-RU" dirty="0"/>
              <a:t> </a:t>
            </a:r>
            <a:r>
              <a:rPr lang="ru-RU" dirty="0" err="1"/>
              <a:t>спілкуватися</a:t>
            </a:r>
            <a:r>
              <a:rPr lang="ru-RU" dirty="0"/>
              <a:t> на </a:t>
            </a:r>
            <a:r>
              <a:rPr lang="ru-RU" dirty="0" err="1"/>
              <a:t>екзотичному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(з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зорових</a:t>
            </a:r>
            <a:r>
              <a:rPr lang="ru-RU" dirty="0"/>
              <a:t>, </a:t>
            </a:r>
            <a:r>
              <a:rPr lang="ru-RU" dirty="0" err="1"/>
              <a:t>моторних</a:t>
            </a:r>
            <a:r>
              <a:rPr lang="ru-RU" dirty="0"/>
              <a:t> та </a:t>
            </a:r>
            <a:r>
              <a:rPr lang="ru-RU" dirty="0" err="1"/>
              <a:t>слухових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);</a:t>
            </a:r>
            <a:endParaRPr lang="uk-UA" dirty="0"/>
          </a:p>
          <a:p>
            <a:pPr marL="68580" indent="0">
              <a:buNone/>
            </a:pPr>
            <a:r>
              <a:rPr lang="ru-RU" dirty="0"/>
              <a:t>– </a:t>
            </a:r>
            <a:r>
              <a:rPr lang="ru-RU" dirty="0" err="1"/>
              <a:t>виражати</a:t>
            </a:r>
            <a:r>
              <a:rPr lang="ru-RU" dirty="0"/>
              <a:t> себе і </a:t>
            </a:r>
            <a:r>
              <a:rPr lang="ru-RU" dirty="0" err="1"/>
              <a:t>приносити</a:t>
            </a:r>
            <a:r>
              <a:rPr lang="ru-RU" dirty="0"/>
              <a:t> </a:t>
            </a:r>
            <a:r>
              <a:rPr lang="ru-RU" dirty="0" err="1"/>
              <a:t>радість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та </a:t>
            </a:r>
            <a:r>
              <a:rPr lang="ru-RU" dirty="0" err="1"/>
              <a:t>іншим</a:t>
            </a:r>
            <a:r>
              <a:rPr lang="ru-RU" dirty="0"/>
              <a:t>;</a:t>
            </a:r>
            <a:endParaRPr lang="uk-UA" dirty="0"/>
          </a:p>
          <a:p>
            <a:pPr marL="68580" indent="0">
              <a:buNone/>
            </a:pPr>
            <a:r>
              <a:rPr lang="ru-RU" dirty="0"/>
              <a:t>– </a:t>
            </a:r>
            <a:r>
              <a:rPr lang="ru-RU" dirty="0" err="1"/>
              <a:t>розвивати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навички</a:t>
            </a:r>
            <a:r>
              <a:rPr lang="ru-RU" dirty="0"/>
              <a:t> (у </a:t>
            </a:r>
            <a:r>
              <a:rPr lang="ru-RU" dirty="0" err="1"/>
              <a:t>груповій</a:t>
            </a:r>
            <a:r>
              <a:rPr lang="ru-RU" dirty="0"/>
              <a:t> </a:t>
            </a:r>
            <a:r>
              <a:rPr lang="ru-RU" dirty="0" err="1"/>
              <a:t>роботі</a:t>
            </a:r>
            <a:r>
              <a:rPr lang="ru-RU" dirty="0"/>
              <a:t>);</a:t>
            </a:r>
            <a:endParaRPr lang="uk-UA" dirty="0"/>
          </a:p>
          <a:p>
            <a:pPr marL="68580" indent="0">
              <a:buNone/>
            </a:pPr>
            <a:r>
              <a:rPr lang="ru-RU" dirty="0"/>
              <a:t>– </a:t>
            </a:r>
            <a:r>
              <a:rPr lang="ru-RU" dirty="0" err="1"/>
              <a:t>освоювати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та </a:t>
            </a:r>
            <a:r>
              <a:rPr lang="ru-RU" dirty="0" err="1"/>
              <a:t>демонструвати</a:t>
            </a:r>
            <a:r>
              <a:rPr lang="ru-RU" dirty="0"/>
              <a:t> </a:t>
            </a:r>
            <a:r>
              <a:rPr lang="ru-RU" dirty="0" err="1"/>
              <a:t>приховані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спостерігати</a:t>
            </a:r>
            <a:r>
              <a:rPr lang="ru-RU" dirty="0"/>
              <a:t>, як </a:t>
            </a:r>
            <a:r>
              <a:rPr lang="ru-RU" dirty="0" err="1"/>
              <a:t>зміни</a:t>
            </a:r>
            <a:r>
              <a:rPr lang="ru-RU" dirty="0"/>
              <a:t> у </a:t>
            </a:r>
            <a:r>
              <a:rPr lang="ru-RU" dirty="0" err="1"/>
              <a:t>власній</a:t>
            </a:r>
            <a:r>
              <a:rPr lang="ru-RU" dirty="0"/>
              <a:t> </a:t>
            </a:r>
            <a:r>
              <a:rPr lang="ru-RU" dirty="0" err="1"/>
              <a:t>поведінці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інших</a:t>
            </a:r>
            <a:r>
              <a:rPr lang="ru-RU" dirty="0"/>
              <a:t>;</a:t>
            </a:r>
            <a:endParaRPr lang="uk-UA" dirty="0"/>
          </a:p>
          <a:p>
            <a:pPr marL="68580" indent="0">
              <a:buNone/>
            </a:pPr>
            <a:r>
              <a:rPr lang="ru-RU" dirty="0"/>
              <a:t>– </a:t>
            </a:r>
            <a:r>
              <a:rPr lang="uk-UA" dirty="0"/>
              <a:t>п</a:t>
            </a:r>
            <a:r>
              <a:rPr lang="ru-RU" dirty="0" err="1"/>
              <a:t>ідвищення</a:t>
            </a:r>
            <a:r>
              <a:rPr lang="ru-RU" dirty="0"/>
              <a:t> </a:t>
            </a:r>
            <a:r>
              <a:rPr lang="ru-RU" dirty="0" err="1"/>
              <a:t>самооцінки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веде</a:t>
            </a:r>
            <a:r>
              <a:rPr lang="ru-RU" dirty="0"/>
              <a:t> до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особистісної</a:t>
            </a:r>
            <a:r>
              <a:rPr lang="ru-RU" dirty="0"/>
              <a:t> </a:t>
            </a:r>
            <a:r>
              <a:rPr lang="ru-RU" dirty="0" err="1" smtClean="0"/>
              <a:t>ідентичності</a:t>
            </a:r>
            <a:r>
              <a:rPr lang="ru-RU" dirty="0" smtClean="0"/>
              <a:t>;</a:t>
            </a:r>
            <a:endParaRPr lang="uk-UA" dirty="0"/>
          </a:p>
          <a:p>
            <a:pPr marL="68580" indent="0">
              <a:buNone/>
            </a:pPr>
            <a:r>
              <a:rPr lang="uk-UA" dirty="0" smtClean="0"/>
              <a:t>- </a:t>
            </a:r>
            <a:r>
              <a:rPr lang="ru-RU" dirty="0" err="1" smtClean="0"/>
              <a:t>розвивати</a:t>
            </a:r>
            <a:r>
              <a:rPr lang="ru-RU" dirty="0" smtClean="0"/>
              <a:t> </a:t>
            </a:r>
            <a:r>
              <a:rPr lang="ru-RU" dirty="0" err="1"/>
              <a:t>навички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;</a:t>
            </a:r>
            <a:endParaRPr lang="uk-UA" dirty="0"/>
          </a:p>
          <a:p>
            <a:pPr marL="68580" indent="0">
              <a:buNone/>
            </a:pPr>
            <a:r>
              <a:rPr lang="ru-RU" dirty="0"/>
              <a:t>– </a:t>
            </a:r>
            <a:r>
              <a:rPr lang="uk-UA" dirty="0"/>
              <a:t>р</a:t>
            </a:r>
            <a:r>
              <a:rPr lang="ru-RU" dirty="0" err="1"/>
              <a:t>озслаб</a:t>
            </a:r>
            <a:r>
              <a:rPr lang="uk-UA" dirty="0" err="1"/>
              <a:t>итися</a:t>
            </a:r>
            <a:r>
              <a:rPr lang="ru-RU" dirty="0"/>
              <a:t>, </a:t>
            </a:r>
            <a:r>
              <a:rPr lang="ru-RU" dirty="0" err="1"/>
              <a:t>відкин</a:t>
            </a:r>
            <a:r>
              <a:rPr lang="uk-UA" dirty="0" err="1"/>
              <a:t>ути</a:t>
            </a:r>
            <a:r>
              <a:rPr lang="ru-RU" dirty="0"/>
              <a:t> </a:t>
            </a:r>
            <a:r>
              <a:rPr lang="ru-RU" dirty="0" err="1"/>
              <a:t>негативні</a:t>
            </a:r>
            <a:r>
              <a:rPr lang="ru-RU" dirty="0"/>
              <a:t> думки та </a:t>
            </a:r>
            <a:r>
              <a:rPr lang="ru-RU" dirty="0" err="1"/>
              <a:t>почуття</a:t>
            </a:r>
            <a:r>
              <a:rPr lang="ru-RU" dirty="0"/>
              <a:t>;</a:t>
            </a:r>
            <a:endParaRPr lang="uk-UA" dirty="0"/>
          </a:p>
          <a:p>
            <a:pPr marL="68580" indent="0">
              <a:buNone/>
            </a:pPr>
            <a:r>
              <a:rPr lang="ru-RU" dirty="0"/>
              <a:t>– </a:t>
            </a:r>
            <a:r>
              <a:rPr lang="uk-UA" dirty="0"/>
              <a:t>в</a:t>
            </a:r>
            <a:r>
              <a:rPr lang="ru-RU" dirty="0" err="1"/>
              <a:t>изна</a:t>
            </a:r>
            <a:r>
              <a:rPr lang="uk-UA" dirty="0" err="1"/>
              <a:t>чити</a:t>
            </a:r>
            <a:r>
              <a:rPr lang="ru-RU" dirty="0"/>
              <a:t> свою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творчості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візуальне</a:t>
            </a:r>
            <a:r>
              <a:rPr lang="ru-RU" dirty="0"/>
              <a:t> </a:t>
            </a:r>
            <a:r>
              <a:rPr lang="ru-RU" dirty="0" err="1"/>
              <a:t>мистецтво</a:t>
            </a:r>
            <a:r>
              <a:rPr lang="ru-RU" dirty="0"/>
              <a:t>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2113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2800" b="1" dirty="0"/>
              <a:t>Особливості роботи з подолання наслідків </a:t>
            </a:r>
            <a:r>
              <a:rPr lang="uk-UA" sz="2800" b="1" dirty="0" err="1"/>
              <a:t>психотравмуючих</a:t>
            </a:r>
            <a:r>
              <a:rPr lang="uk-UA" sz="2800" b="1" dirty="0"/>
              <a:t> подій у дітей включають </a:t>
            </a:r>
            <a:r>
              <a:rPr lang="uk-UA" sz="2800" b="1" dirty="0" smtClean="0"/>
              <a:t>:</a:t>
            </a: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204864"/>
            <a:ext cx="7920880" cy="42484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 smtClean="0"/>
              <a:t>Сприяння </a:t>
            </a:r>
            <a:r>
              <a:rPr lang="uk-UA" dirty="0"/>
              <a:t>вираженню почуттів, пов'язаних з травмою;</a:t>
            </a:r>
          </a:p>
          <a:p>
            <a:r>
              <a:rPr lang="uk-UA" dirty="0" smtClean="0"/>
              <a:t>Корекція </a:t>
            </a:r>
            <a:r>
              <a:rPr lang="uk-UA" dirty="0"/>
              <a:t>негативного ставлення до себе та інших;</a:t>
            </a:r>
          </a:p>
          <a:p>
            <a:r>
              <a:rPr lang="uk-UA" dirty="0" smtClean="0"/>
              <a:t>Нормалізація </a:t>
            </a:r>
            <a:r>
              <a:rPr lang="uk-UA" dirty="0"/>
              <a:t>та зменшення стигми та ізоляції;</a:t>
            </a:r>
          </a:p>
          <a:p>
            <a:r>
              <a:rPr lang="uk-UA" dirty="0" smtClean="0"/>
              <a:t>Стратегії </a:t>
            </a:r>
            <a:r>
              <a:rPr lang="uk-UA" dirty="0"/>
              <a:t>подолання емоційних і фізіологічних реакцій, які виникають у результаті травматичної події та викликають дискомфорт.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52654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100" b="1" dirty="0" smtClean="0"/>
              <a:t>В </a:t>
            </a:r>
            <a:r>
              <a:rPr lang="uk-UA" sz="3100" b="1" dirty="0"/>
              <a:t>арт-терапії травмованих дітей важливо: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16832"/>
            <a:ext cx="7848872" cy="44644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 smtClean="0"/>
              <a:t>у </a:t>
            </a:r>
            <a:r>
              <a:rPr lang="uk-UA" dirty="0"/>
              <a:t>своєму страху та смутку відчувають себе не собою;</a:t>
            </a:r>
          </a:p>
          <a:p>
            <a:r>
              <a:rPr lang="uk-UA" dirty="0" smtClean="0"/>
              <a:t>бути </a:t>
            </a:r>
            <a:r>
              <a:rPr lang="uk-UA" dirty="0"/>
              <a:t>в змозі почути історії та побачити реакцію однолітків, які були травмовані травматичними </a:t>
            </a:r>
            <a:r>
              <a:rPr lang="uk-UA" dirty="0" smtClean="0"/>
              <a:t>подіями;</a:t>
            </a:r>
          </a:p>
          <a:p>
            <a:r>
              <a:rPr lang="uk-UA" dirty="0" smtClean="0"/>
              <a:t>вміти </a:t>
            </a:r>
            <a:r>
              <a:rPr lang="uk-UA" dirty="0"/>
              <a:t>виражати свої почуття у спосіб, який є природним для них. Діти не завжди можуть словесно правильно висловити свої думки та почуття.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71787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2400" b="1" dirty="0"/>
              <a:t>Арт-терапія при роботі з тривожними дітьми має певні переваги перед багатьма іншими методами індивідуальної допомоги, </a:t>
            </a:r>
            <a:r>
              <a:rPr lang="uk-UA" sz="2400" b="1" dirty="0" smtClean="0"/>
              <a:t>оскільки:</a:t>
            </a:r>
            <a:r>
              <a:rPr lang="uk-UA" sz="2400" dirty="0"/>
              <a:t/>
            </a:r>
            <a:br>
              <a:rPr lang="uk-UA" sz="2400" dirty="0"/>
            </a:b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16832"/>
            <a:ext cx="7848872" cy="43924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 dirty="0" smtClean="0"/>
              <a:t>створює </a:t>
            </a:r>
            <a:r>
              <a:rPr lang="uk-UA" dirty="0"/>
              <a:t>можливості для висловлення дітьми своїх почуттів, переживань, думок і спогадів, які неможливо висловити вербально;</a:t>
            </a:r>
          </a:p>
          <a:p>
            <a:r>
              <a:rPr lang="uk-UA" dirty="0" smtClean="0"/>
              <a:t>допомагає </a:t>
            </a:r>
            <a:r>
              <a:rPr lang="uk-UA" dirty="0"/>
              <a:t>дітям зрозуміти власний досвід, висловити горе та переживання, пов'язані з втратою;</a:t>
            </a:r>
          </a:p>
          <a:p>
            <a:r>
              <a:rPr lang="uk-UA" dirty="0" smtClean="0"/>
              <a:t>дозволяє </a:t>
            </a:r>
            <a:r>
              <a:rPr lang="uk-UA" dirty="0"/>
              <a:t>виразити багатовимірні аспекти травматичної події;</a:t>
            </a:r>
          </a:p>
          <a:p>
            <a:r>
              <a:rPr lang="uk-UA" dirty="0" smtClean="0"/>
              <a:t>сприяє </a:t>
            </a:r>
            <a:r>
              <a:rPr lang="uk-UA" dirty="0"/>
              <a:t>концентрації на позитиві в жахливій реальності та дає змогу не повторювати травматичну подію знову і знову;</a:t>
            </a:r>
          </a:p>
          <a:p>
            <a:r>
              <a:rPr lang="uk-UA" dirty="0" smtClean="0"/>
              <a:t>допомагає </a:t>
            </a:r>
            <a:r>
              <a:rPr lang="uk-UA" dirty="0"/>
              <a:t>їм зрозуміти, що вони «вижили», а не жертви;</a:t>
            </a:r>
          </a:p>
          <a:p>
            <a:r>
              <a:rPr lang="uk-UA" dirty="0" smtClean="0"/>
              <a:t>творчий </a:t>
            </a:r>
            <a:r>
              <a:rPr lang="uk-UA" dirty="0"/>
              <a:t>процес дозволяє брати участь у процесі власного зцілення, тобто повертає активність і «контроль» над власним життям;</a:t>
            </a:r>
          </a:p>
          <a:p>
            <a:r>
              <a:rPr lang="uk-UA" dirty="0" smtClean="0"/>
              <a:t>сприяє </a:t>
            </a:r>
            <a:r>
              <a:rPr lang="uk-UA" dirty="0"/>
              <a:t>розвитку самостійності та навичок вирішення проблем;</a:t>
            </a:r>
          </a:p>
          <a:p>
            <a:r>
              <a:rPr lang="uk-UA" dirty="0" smtClean="0"/>
              <a:t>може </a:t>
            </a:r>
            <a:r>
              <a:rPr lang="uk-UA" dirty="0"/>
              <a:t>стати довгостроковою стратегією подолання для дитини;</a:t>
            </a:r>
          </a:p>
          <a:p>
            <a:r>
              <a:rPr lang="uk-UA" dirty="0" smtClean="0"/>
              <a:t>творчі </a:t>
            </a:r>
            <a:r>
              <a:rPr lang="uk-UA" dirty="0"/>
              <a:t>дії допомагають подолати </a:t>
            </a:r>
            <a:r>
              <a:rPr lang="uk-UA" dirty="0" err="1"/>
              <a:t>мовні</a:t>
            </a:r>
            <a:r>
              <a:rPr lang="uk-UA" dirty="0"/>
              <a:t> бар’єри.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3903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597165"/>
              </p:ext>
            </p:extLst>
          </p:nvPr>
        </p:nvGraphicFramePr>
        <p:xfrm>
          <a:off x="611560" y="764704"/>
          <a:ext cx="792088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7525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268760"/>
            <a:ext cx="5607976" cy="386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69019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764704"/>
            <a:ext cx="7560840" cy="5572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45308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024744" cy="1143000"/>
          </a:xfrm>
        </p:spPr>
        <p:txBody>
          <a:bodyPr/>
          <a:lstStyle/>
          <a:p>
            <a:pPr algn="ctr"/>
            <a:r>
              <a:rPr lang="uk-UA" b="1" i="1" dirty="0"/>
              <a:t>Мета та завдання</a:t>
            </a:r>
            <a:r>
              <a:rPr lang="uk-UA" b="1" dirty="0"/>
              <a:t> </a:t>
            </a:r>
            <a:endParaRPr lang="uk-UA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107235"/>
              </p:ext>
            </p:extLst>
          </p:nvPr>
        </p:nvGraphicFramePr>
        <p:xfrm>
          <a:off x="467544" y="2132856"/>
          <a:ext cx="806489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8923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143000"/>
          </a:xfrm>
        </p:spPr>
        <p:txBody>
          <a:bodyPr/>
          <a:lstStyle/>
          <a:p>
            <a:pPr algn="ctr"/>
            <a:r>
              <a:rPr lang="uk-UA" b="1" i="1" dirty="0"/>
              <a:t>Завдання курсу</a:t>
            </a:r>
            <a:r>
              <a:rPr lang="uk-UA" dirty="0"/>
              <a:t>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409307"/>
              </p:ext>
            </p:extLst>
          </p:nvPr>
        </p:nvGraphicFramePr>
        <p:xfrm>
          <a:off x="1043492" y="2323652"/>
          <a:ext cx="6777317" cy="3508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5712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/>
          <a:lstStyle/>
          <a:p>
            <a:pPr algn="ctr"/>
            <a:r>
              <a:rPr lang="uk-UA" b="1" i="1" dirty="0"/>
              <a:t>Арт-терапія</a:t>
            </a:r>
            <a:r>
              <a:rPr lang="uk-UA" b="1" dirty="0"/>
              <a:t> </a:t>
            </a:r>
            <a:endParaRPr lang="uk-UA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734101"/>
              </p:ext>
            </p:extLst>
          </p:nvPr>
        </p:nvGraphicFramePr>
        <p:xfrm>
          <a:off x="611560" y="2132856"/>
          <a:ext cx="763284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0989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416942" cy="11430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Арт-терапія поєднує знання </a:t>
            </a:r>
            <a:r>
              <a:rPr lang="uk-UA" b="1" dirty="0" smtClean="0"/>
              <a:t>з: </a:t>
            </a:r>
            <a:endParaRPr lang="uk-UA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145602"/>
              </p:ext>
            </p:extLst>
          </p:nvPr>
        </p:nvGraphicFramePr>
        <p:xfrm>
          <a:off x="539552" y="2204864"/>
          <a:ext cx="799288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2617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024744" cy="1143000"/>
          </a:xfrm>
        </p:spPr>
        <p:txBody>
          <a:bodyPr/>
          <a:lstStyle/>
          <a:p>
            <a:pPr algn="ctr"/>
            <a:r>
              <a:rPr lang="uk-UA" b="1" dirty="0" smtClean="0"/>
              <a:t>Напрямки арт-терапії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064896" cy="44644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0"/>
            <a:r>
              <a:rPr lang="uk-UA" b="1" dirty="0" err="1"/>
              <a:t>Ізотерапія</a:t>
            </a:r>
            <a:r>
              <a:rPr lang="uk-UA" dirty="0"/>
              <a:t> – терапія образотворчою творчістю, переважно малюванням;</a:t>
            </a:r>
          </a:p>
          <a:p>
            <a:pPr lvl="0"/>
            <a:r>
              <a:rPr lang="uk-UA" b="1" dirty="0" err="1"/>
              <a:t>Ігротерапія</a:t>
            </a:r>
            <a:r>
              <a:rPr lang="uk-UA" dirty="0"/>
              <a:t> - це </a:t>
            </a:r>
            <a:r>
              <a:rPr lang="uk-UA" dirty="0" err="1"/>
              <a:t>психокорекційне</a:t>
            </a:r>
            <a:r>
              <a:rPr lang="uk-UA" dirty="0"/>
              <a:t> використання ігор, яке сильно впливає на розвиток особистості, сприяє встановленню тісних стосунків між учасниками групи, знімає напругу, підвищує самооцінку і дозволяє повірити в себе в різних ситуаціях спілкування, оскільки під час усунення небезпеки суспільно значущих наслідків;</a:t>
            </a:r>
          </a:p>
          <a:p>
            <a:pPr lvl="0"/>
            <a:r>
              <a:rPr lang="uk-UA" b="1" dirty="0"/>
              <a:t>Фототерапія</a:t>
            </a:r>
            <a:r>
              <a:rPr lang="uk-UA" dirty="0"/>
              <a:t> – це терапія, заснована на використанні фотографії або слайдів для вирішення психологічних проблем, а також для розвитку та гармонізації особистості;</a:t>
            </a:r>
          </a:p>
          <a:p>
            <a:pPr lvl="0"/>
            <a:r>
              <a:rPr lang="uk-UA" b="1" dirty="0"/>
              <a:t>Пісочна терапія </a:t>
            </a:r>
            <a:r>
              <a:rPr lang="uk-UA" dirty="0"/>
              <a:t>– </a:t>
            </a:r>
            <a:r>
              <a:rPr lang="uk-UA" dirty="0" err="1"/>
              <a:t>психокорекційний</a:t>
            </a:r>
            <a:r>
              <a:rPr lang="uk-UA" dirty="0"/>
              <a:t> розвиваючий метод, спрямований на вирішення особистісних проблем, зняття внутрішньої напруги при використання піску;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5318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024744" cy="1143000"/>
          </a:xfrm>
        </p:spPr>
        <p:txBody>
          <a:bodyPr/>
          <a:lstStyle/>
          <a:p>
            <a:pPr algn="ctr"/>
            <a:r>
              <a:rPr lang="uk-UA" b="1" dirty="0"/>
              <a:t>Напрямки арт-терапії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064896" cy="44644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/>
            <a:r>
              <a:rPr lang="uk-UA" b="1" dirty="0"/>
              <a:t>Терапевтична казка </a:t>
            </a:r>
            <a:r>
              <a:rPr lang="uk-UA" dirty="0"/>
              <a:t>– метод, що використовує казкову форму для інтеграції особистості, розвитку творчих здібностей, розширення свідомості та покращення взаємодії з навколишнім світом;</a:t>
            </a:r>
          </a:p>
          <a:p>
            <a:pPr lvl="0"/>
            <a:r>
              <a:rPr lang="uk-UA" b="1" dirty="0"/>
              <a:t>Музикотерапія</a:t>
            </a:r>
            <a:r>
              <a:rPr lang="uk-UA" dirty="0"/>
              <a:t> — це контрольоване використання звуків і музики в корекції та реабілітації дітей, діяльність, що включає: відтворення, уяву, імпровізацію людським голосом і обраними музичними інструментами або прослуховування спеціально підібраних музичних творів;</a:t>
            </a:r>
          </a:p>
          <a:p>
            <a:pPr lvl="0"/>
            <a:r>
              <a:rPr lang="uk-UA" b="1" dirty="0"/>
              <a:t>Танцювальна терапія </a:t>
            </a:r>
            <a:r>
              <a:rPr lang="uk-UA" dirty="0"/>
              <a:t>– це психотерапевтичне використання танцю та руху як процесу, що сприяє інтеграції емоційного та фізичного стану особистості;</a:t>
            </a:r>
          </a:p>
          <a:p>
            <a:pPr lvl="0"/>
            <a:r>
              <a:rPr lang="uk-UA" b="1" dirty="0" err="1"/>
              <a:t>Кольоротерапія</a:t>
            </a:r>
            <a:r>
              <a:rPr lang="uk-UA" dirty="0"/>
              <a:t> - немедикаментозний метод корекції, заснований на тому, що кожна з біологічно активних зон організму реагує на один з кольорів: вплив кольору відбувається на орган зору і через нього, через зоровий аналізатор, на нервову систему та ін.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5172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2800" b="1" dirty="0"/>
              <a:t>Основними завданнями, які ефективно вирішує арт-терапія для дітей дошкільного віку, </a:t>
            </a:r>
            <a:r>
              <a:rPr lang="uk-UA" sz="2800" b="1" dirty="0" smtClean="0"/>
              <a:t>є:</a:t>
            </a:r>
            <a:r>
              <a:rPr lang="uk-UA" sz="2800" b="1" dirty="0"/>
              <a:t/>
            </a:r>
            <a:br>
              <a:rPr lang="uk-UA" sz="2800" b="1" dirty="0"/>
            </a:b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7992888" cy="43924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0"/>
            <a:r>
              <a:rPr lang="uk-UA" dirty="0" smtClean="0"/>
              <a:t>розвиток </a:t>
            </a:r>
            <a:r>
              <a:rPr lang="uk-UA" dirty="0"/>
              <a:t>пізнавальної та мовленнєвої діяльності, корекція поведінки;</a:t>
            </a:r>
          </a:p>
          <a:p>
            <a:pPr lvl="0"/>
            <a:r>
              <a:rPr lang="uk-UA" dirty="0"/>
              <a:t>покращення та гармонізація емоційного стану дітей;</a:t>
            </a:r>
          </a:p>
          <a:p>
            <a:pPr lvl="0"/>
            <a:r>
              <a:rPr lang="uk-UA" dirty="0"/>
              <a:t>розширення власного кругозору шляхом ознайомлення з культурною спадщиною;</a:t>
            </a:r>
          </a:p>
          <a:p>
            <a:pPr lvl="0"/>
            <a:r>
              <a:rPr lang="uk-UA" dirty="0"/>
              <a:t>розвиток творчості;</a:t>
            </a:r>
          </a:p>
          <a:p>
            <a:pPr lvl="0"/>
            <a:r>
              <a:rPr lang="uk-UA" dirty="0"/>
              <a:t>розширення мислення;</a:t>
            </a:r>
          </a:p>
          <a:p>
            <a:pPr lvl="0"/>
            <a:r>
              <a:rPr lang="uk-UA" dirty="0"/>
              <a:t>концентрація уваги;</a:t>
            </a:r>
          </a:p>
          <a:p>
            <a:pPr lvl="0"/>
            <a:r>
              <a:rPr lang="uk-UA" dirty="0"/>
              <a:t>розвиток пам'яті;</a:t>
            </a:r>
          </a:p>
          <a:p>
            <a:pPr lvl="0"/>
            <a:r>
              <a:rPr lang="uk-UA" dirty="0"/>
              <a:t>формування цінностей та активних життєвих позицій;</a:t>
            </a:r>
          </a:p>
          <a:p>
            <a:pPr lvl="0"/>
            <a:r>
              <a:rPr lang="uk-UA" dirty="0"/>
              <a:t>підвищення самооцінки;</a:t>
            </a:r>
          </a:p>
          <a:p>
            <a:pPr lvl="0"/>
            <a:r>
              <a:rPr lang="uk-UA" dirty="0"/>
              <a:t>розвиток комунікативних навичок.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8750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41</TotalTime>
  <Words>999</Words>
  <Application>Microsoft Office PowerPoint</Application>
  <PresentationFormat>Экран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Остин</vt:lpstr>
      <vt:lpstr>Презентація до курсу </vt:lpstr>
      <vt:lpstr>Презентация PowerPoint</vt:lpstr>
      <vt:lpstr>Мета та завдання </vt:lpstr>
      <vt:lpstr>Завдання курсу </vt:lpstr>
      <vt:lpstr>Арт-терапія </vt:lpstr>
      <vt:lpstr>Арт-терапія поєднує знання з: </vt:lpstr>
      <vt:lpstr>Напрямки арт-терапії</vt:lpstr>
      <vt:lpstr>Напрямки арт-терапії</vt:lpstr>
      <vt:lpstr>Основними завданнями, які ефективно вирішує арт-терапія для дітей дошкільного віку, є: </vt:lpstr>
      <vt:lpstr>Арт-терапія має радикальний характер, пов'язаний з розкриттям внутрішніх сил людини і дозволяє </vt:lpstr>
      <vt:lpstr>Особливості роботи з подолання наслідків психотравмуючих подій у дітей включають :</vt:lpstr>
      <vt:lpstr> В арт-терапії травмованих дітей важливо: </vt:lpstr>
      <vt:lpstr>Арт-терапія при роботі з тривожними дітьми має певні переваги перед багатьма іншими методами індивідуальної допомоги, оскільки: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до курсу</dc:title>
  <dc:creator>Lenovo</dc:creator>
  <cp:lastModifiedBy>Lenovo</cp:lastModifiedBy>
  <cp:revision>5</cp:revision>
  <dcterms:created xsi:type="dcterms:W3CDTF">2023-12-08T21:58:15Z</dcterms:created>
  <dcterms:modified xsi:type="dcterms:W3CDTF">2023-12-08T22:39:23Z</dcterms:modified>
</cp:coreProperties>
</file>