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4" r:id="rId6"/>
    <p:sldId id="259" r:id="rId7"/>
    <p:sldId id="265" r:id="rId8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Bara TH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16.svg"/><Relationship Id="rId4" Type="http://schemas.openxmlformats.org/officeDocument/2006/relationships/image" Target="../media/image18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451478">
            <a:off x="1728997" y="491974"/>
            <a:ext cx="14830005" cy="9732191"/>
          </a:xfrm>
          <a:custGeom>
            <a:avLst/>
            <a:gdLst/>
            <a:ahLst/>
            <a:cxnLst/>
            <a:rect l="l" t="t" r="r" b="b"/>
            <a:pathLst>
              <a:path w="14830005" h="9732191">
                <a:moveTo>
                  <a:pt x="0" y="0"/>
                </a:moveTo>
                <a:lnTo>
                  <a:pt x="14830006" y="0"/>
                </a:lnTo>
                <a:lnTo>
                  <a:pt x="14830006" y="9732191"/>
                </a:lnTo>
                <a:lnTo>
                  <a:pt x="0" y="9732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63862" y="-64869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331782">
            <a:off x="2622439" y="-786131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331782">
            <a:off x="41150" y="480040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1" y="0"/>
                </a:lnTo>
                <a:lnTo>
                  <a:pt x="2156411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0869" y="3590002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40869" y="5143500"/>
            <a:ext cx="3960697" cy="4786341"/>
          </a:xfrm>
          <a:custGeom>
            <a:avLst/>
            <a:gdLst/>
            <a:ahLst/>
            <a:cxnLst/>
            <a:rect l="l" t="t" r="r" b="b"/>
            <a:pathLst>
              <a:path w="3960697" h="4786341">
                <a:moveTo>
                  <a:pt x="0" y="0"/>
                </a:moveTo>
                <a:lnTo>
                  <a:pt x="3960697" y="0"/>
                </a:lnTo>
                <a:lnTo>
                  <a:pt x="3960697" y="4786341"/>
                </a:lnTo>
                <a:lnTo>
                  <a:pt x="0" y="47863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84252" y="1150346"/>
            <a:ext cx="1533792" cy="857006"/>
          </a:xfrm>
          <a:custGeom>
            <a:avLst/>
            <a:gdLst/>
            <a:ahLst/>
            <a:cxnLst/>
            <a:rect l="l" t="t" r="r" b="b"/>
            <a:pathLst>
              <a:path w="1533792" h="857006">
                <a:moveTo>
                  <a:pt x="0" y="0"/>
                </a:moveTo>
                <a:lnTo>
                  <a:pt x="1533793" y="0"/>
                </a:lnTo>
                <a:lnTo>
                  <a:pt x="1533793" y="857006"/>
                </a:lnTo>
                <a:lnTo>
                  <a:pt x="0" y="8570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38909">
            <a:off x="7053328" y="7944960"/>
            <a:ext cx="1350547" cy="1348859"/>
          </a:xfrm>
          <a:custGeom>
            <a:avLst/>
            <a:gdLst/>
            <a:ahLst/>
            <a:cxnLst/>
            <a:rect l="l" t="t" r="r" b="b"/>
            <a:pathLst>
              <a:path w="1350547" h="1348859">
                <a:moveTo>
                  <a:pt x="0" y="0"/>
                </a:moveTo>
                <a:lnTo>
                  <a:pt x="1350547" y="0"/>
                </a:lnTo>
                <a:lnTo>
                  <a:pt x="1350547" y="1348859"/>
                </a:lnTo>
                <a:lnTo>
                  <a:pt x="0" y="13488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4439774" y="2605700"/>
            <a:ext cx="5417864" cy="7409044"/>
          </a:xfrm>
          <a:custGeom>
            <a:avLst/>
            <a:gdLst/>
            <a:ahLst/>
            <a:cxnLst/>
            <a:rect l="l" t="t" r="r" b="b"/>
            <a:pathLst>
              <a:path w="5417864" h="7409044">
                <a:moveTo>
                  <a:pt x="5417863" y="0"/>
                </a:moveTo>
                <a:lnTo>
                  <a:pt x="0" y="0"/>
                </a:lnTo>
                <a:lnTo>
                  <a:pt x="0" y="7409045"/>
                </a:lnTo>
                <a:lnTo>
                  <a:pt x="5417863" y="7409045"/>
                </a:lnTo>
                <a:lnTo>
                  <a:pt x="5417863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21683">
            <a:off x="9031255" y="8323048"/>
            <a:ext cx="1605384" cy="1601370"/>
          </a:xfrm>
          <a:custGeom>
            <a:avLst/>
            <a:gdLst/>
            <a:ahLst/>
            <a:cxnLst/>
            <a:rect l="l" t="t" r="r" b="b"/>
            <a:pathLst>
              <a:path w="1605384" h="1601370">
                <a:moveTo>
                  <a:pt x="0" y="0"/>
                </a:moveTo>
                <a:lnTo>
                  <a:pt x="1605384" y="0"/>
                </a:lnTo>
                <a:lnTo>
                  <a:pt x="1605384" y="1601370"/>
                </a:lnTo>
                <a:lnTo>
                  <a:pt x="0" y="16013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149534" y="2944122"/>
            <a:ext cx="9988930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2B5796"/>
                </a:solidFill>
                <a:latin typeface="Bara TH"/>
                <a:ea typeface="Bara TH"/>
                <a:cs typeface="Bara TH"/>
                <a:sym typeface="Bara TH"/>
              </a:rPr>
              <a:t> </a:t>
            </a:r>
            <a:r>
              <a:rPr lang="uk-UA" sz="4400" b="1" dirty="0" smtClean="0">
                <a:solidFill>
                  <a:srgbClr val="2B5796"/>
                </a:solidFill>
                <a:latin typeface="Bara TH"/>
                <a:ea typeface="Bara TH"/>
                <a:cs typeface="Bara TH"/>
                <a:sym typeface="Bara TH"/>
              </a:rPr>
              <a:t>Д</a:t>
            </a:r>
            <a:r>
              <a:rPr lang="uk-UA" sz="4400" b="1" dirty="0" smtClean="0">
                <a:solidFill>
                  <a:srgbClr val="2B5796"/>
                </a:solidFill>
                <a:latin typeface="Bara TH"/>
                <a:ea typeface="Bara TH"/>
                <a:cs typeface="Bara TH"/>
                <a:sym typeface="Bara TH"/>
              </a:rPr>
              <a:t>іяльнісний підхід: освітній тренд Нової </a:t>
            </a:r>
            <a:r>
              <a:rPr lang="uk-UA" sz="4400" b="1" smtClean="0">
                <a:solidFill>
                  <a:srgbClr val="2B5796"/>
                </a:solidFill>
                <a:latin typeface="Bara TH"/>
                <a:ea typeface="Bara TH"/>
                <a:cs typeface="Bara TH"/>
                <a:sym typeface="Bara TH"/>
              </a:rPr>
              <a:t>української школи</a:t>
            </a:r>
            <a:endParaRPr lang="en-US" sz="4400" b="1" dirty="0">
              <a:solidFill>
                <a:srgbClr val="2B5796"/>
              </a:solidFill>
              <a:latin typeface="Bara TH"/>
              <a:ea typeface="Bara TH"/>
              <a:cs typeface="Bara TH"/>
              <a:sym typeface="Bara TH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599169" y="5154261"/>
            <a:ext cx="9303957" cy="1228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77"/>
              </a:lnSpc>
            </a:pPr>
            <a:r>
              <a:rPr lang="uk-UA" sz="4400" b="1" dirty="0" smtClean="0">
                <a:solidFill>
                  <a:srgbClr val="00857D"/>
                </a:solidFill>
                <a:latin typeface="Bara TH"/>
                <a:ea typeface="Bara TH"/>
                <a:cs typeface="Bara TH"/>
                <a:sym typeface="Bara TH"/>
              </a:rPr>
              <a:t>Презентація курсу</a:t>
            </a:r>
            <a:endParaRPr lang="en-US" sz="4400" b="1" dirty="0">
              <a:solidFill>
                <a:srgbClr val="00857D"/>
              </a:solidFill>
              <a:latin typeface="Bara TH"/>
              <a:ea typeface="Bara TH"/>
              <a:cs typeface="Bara TH"/>
              <a:sym typeface="Bara TH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7994084" y="509041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2414577" y="177116"/>
            <a:ext cx="18380434" cy="12062160"/>
          </a:xfrm>
          <a:custGeom>
            <a:avLst/>
            <a:gdLst/>
            <a:ahLst/>
            <a:cxnLst/>
            <a:rect l="l" t="t" r="r" b="b"/>
            <a:pathLst>
              <a:path w="18380434" h="12062160">
                <a:moveTo>
                  <a:pt x="18380434" y="0"/>
                </a:moveTo>
                <a:lnTo>
                  <a:pt x="0" y="0"/>
                </a:lnTo>
                <a:lnTo>
                  <a:pt x="0" y="12062160"/>
                </a:lnTo>
                <a:lnTo>
                  <a:pt x="18380434" y="12062160"/>
                </a:lnTo>
                <a:lnTo>
                  <a:pt x="1838043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0523" y="3134087"/>
            <a:ext cx="5246370" cy="5246370"/>
            <a:chOff x="0" y="0"/>
            <a:chExt cx="12700000" cy="12700000"/>
          </a:xfrm>
        </p:grpSpPr>
        <p:sp>
          <p:nvSpPr>
            <p:cNvPr id="4" name="Freeform 4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4"/>
              <a:stretch>
                <a:fillRect l="-15948" r="-23363"/>
              </a:stretch>
            </a:blipFill>
            <a:ln w="180975" cap="sq">
              <a:solidFill>
                <a:srgbClr val="F8D35E"/>
              </a:solidFill>
              <a:prstDash val="solid"/>
              <a:miter/>
            </a:ln>
          </p:spPr>
        </p:sp>
      </p:grpSp>
      <p:sp>
        <p:nvSpPr>
          <p:cNvPr id="5" name="Freeform 5"/>
          <p:cNvSpPr/>
          <p:nvPr/>
        </p:nvSpPr>
        <p:spPr>
          <a:xfrm rot="-2331782">
            <a:off x="30802" y="-237903"/>
            <a:ext cx="1995795" cy="2033931"/>
          </a:xfrm>
          <a:custGeom>
            <a:avLst/>
            <a:gdLst/>
            <a:ahLst/>
            <a:cxnLst/>
            <a:rect l="l" t="t" r="r" b="b"/>
            <a:pathLst>
              <a:path w="1995795" h="2033931">
                <a:moveTo>
                  <a:pt x="0" y="0"/>
                </a:moveTo>
                <a:lnTo>
                  <a:pt x="1995796" y="0"/>
                </a:lnTo>
                <a:lnTo>
                  <a:pt x="1995796" y="2033931"/>
                </a:lnTo>
                <a:lnTo>
                  <a:pt x="0" y="20339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43817" y="1633204"/>
            <a:ext cx="1362573" cy="1388610"/>
          </a:xfrm>
          <a:custGeom>
            <a:avLst/>
            <a:gdLst/>
            <a:ahLst/>
            <a:cxnLst/>
            <a:rect l="l" t="t" r="r" b="b"/>
            <a:pathLst>
              <a:path w="1362573" h="1388610">
                <a:moveTo>
                  <a:pt x="0" y="0"/>
                </a:moveTo>
                <a:lnTo>
                  <a:pt x="1362574" y="0"/>
                </a:lnTo>
                <a:lnTo>
                  <a:pt x="1362574" y="1388610"/>
                </a:lnTo>
                <a:lnTo>
                  <a:pt x="0" y="13886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455053">
            <a:off x="347413" y="8380457"/>
            <a:ext cx="1362573" cy="1388610"/>
          </a:xfrm>
          <a:custGeom>
            <a:avLst/>
            <a:gdLst/>
            <a:ahLst/>
            <a:cxnLst/>
            <a:rect l="l" t="t" r="r" b="b"/>
            <a:pathLst>
              <a:path w="1362573" h="1388610">
                <a:moveTo>
                  <a:pt x="0" y="0"/>
                </a:moveTo>
                <a:lnTo>
                  <a:pt x="1362574" y="0"/>
                </a:lnTo>
                <a:lnTo>
                  <a:pt x="1362574" y="1388610"/>
                </a:lnTo>
                <a:lnTo>
                  <a:pt x="0" y="13886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633250" y="7624246"/>
            <a:ext cx="3462103" cy="1908484"/>
          </a:xfrm>
          <a:custGeom>
            <a:avLst/>
            <a:gdLst/>
            <a:ahLst/>
            <a:cxnLst/>
            <a:rect l="l" t="t" r="r" b="b"/>
            <a:pathLst>
              <a:path w="3462103" h="1908484">
                <a:moveTo>
                  <a:pt x="0" y="0"/>
                </a:moveTo>
                <a:lnTo>
                  <a:pt x="3462102" y="0"/>
                </a:lnTo>
                <a:lnTo>
                  <a:pt x="3462102" y="1908484"/>
                </a:lnTo>
                <a:lnTo>
                  <a:pt x="0" y="19084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512066" y="1558888"/>
            <a:ext cx="7121183" cy="1001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uk-UA" sz="6000" b="1" dirty="0" smtClean="0">
                <a:solidFill>
                  <a:srgbClr val="2B5796"/>
                </a:solidFill>
                <a:latin typeface="Bara TH"/>
                <a:ea typeface="Bara TH"/>
                <a:cs typeface="Bara TH"/>
                <a:sym typeface="Bara TH"/>
              </a:rPr>
              <a:t>Мета дисципліни</a:t>
            </a:r>
            <a:endParaRPr lang="en-US" sz="6000" b="1" dirty="0">
              <a:solidFill>
                <a:srgbClr val="2B5796"/>
              </a:solidFill>
              <a:latin typeface="Bara TH"/>
              <a:ea typeface="Bara TH"/>
              <a:cs typeface="Bara TH"/>
              <a:sym typeface="Bara TH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924728" y="4309546"/>
            <a:ext cx="11060327" cy="1969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uk-UA" sz="3200" dirty="0" smtClean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усвідомлення теоретичних </a:t>
            </a:r>
            <a:r>
              <a:rPr lang="uk-UA" sz="32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та методичних засад діяльнісного підходу як наскрізного в освітньому процесі початкової школи та оволодіння стратегіями його практичної реалізації у роботі з молодшими школярами.</a:t>
            </a:r>
            <a:endParaRPr lang="ru-RU" sz="3200" dirty="0">
              <a:solidFill>
                <a:srgbClr val="00B050"/>
              </a:solidFill>
              <a:latin typeface="Bara TH" panose="020B0604020202020204" charset="0"/>
              <a:cs typeface="Bara TH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597329" flipH="1">
            <a:off x="-1113290" y="-591683"/>
            <a:ext cx="17259300" cy="11326416"/>
          </a:xfrm>
          <a:custGeom>
            <a:avLst/>
            <a:gdLst/>
            <a:ahLst/>
            <a:cxnLst/>
            <a:rect l="l" t="t" r="r" b="b"/>
            <a:pathLst>
              <a:path w="17259300" h="11326416">
                <a:moveTo>
                  <a:pt x="17259300" y="0"/>
                </a:moveTo>
                <a:lnTo>
                  <a:pt x="0" y="0"/>
                </a:lnTo>
                <a:lnTo>
                  <a:pt x="0" y="11326415"/>
                </a:lnTo>
                <a:lnTo>
                  <a:pt x="17259300" y="11326415"/>
                </a:lnTo>
                <a:lnTo>
                  <a:pt x="172593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29231" y="5264286"/>
            <a:ext cx="4674278" cy="4317864"/>
          </a:xfrm>
          <a:custGeom>
            <a:avLst/>
            <a:gdLst/>
            <a:ahLst/>
            <a:cxnLst/>
            <a:rect l="l" t="t" r="r" b="b"/>
            <a:pathLst>
              <a:path w="4674278" h="4317864">
                <a:moveTo>
                  <a:pt x="0" y="0"/>
                </a:moveTo>
                <a:lnTo>
                  <a:pt x="4674277" y="0"/>
                </a:lnTo>
                <a:lnTo>
                  <a:pt x="4674277" y="4317864"/>
                </a:lnTo>
                <a:lnTo>
                  <a:pt x="0" y="4317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20737">
            <a:off x="1385415" y="5533989"/>
            <a:ext cx="3576761" cy="4126229"/>
          </a:xfrm>
          <a:custGeom>
            <a:avLst/>
            <a:gdLst/>
            <a:ahLst/>
            <a:cxnLst/>
            <a:rect l="l" t="t" r="r" b="b"/>
            <a:pathLst>
              <a:path w="3576761" h="4126229">
                <a:moveTo>
                  <a:pt x="0" y="0"/>
                </a:moveTo>
                <a:lnTo>
                  <a:pt x="3576762" y="0"/>
                </a:lnTo>
                <a:lnTo>
                  <a:pt x="3576762" y="4126229"/>
                </a:lnTo>
                <a:lnTo>
                  <a:pt x="0" y="41262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50775">
            <a:off x="1228729" y="1890663"/>
            <a:ext cx="1294507" cy="1203325"/>
          </a:xfrm>
          <a:custGeom>
            <a:avLst/>
            <a:gdLst/>
            <a:ahLst/>
            <a:cxnLst/>
            <a:rect l="l" t="t" r="r" b="b"/>
            <a:pathLst>
              <a:path w="1294507" h="1203325">
                <a:moveTo>
                  <a:pt x="0" y="0"/>
                </a:moveTo>
                <a:lnTo>
                  <a:pt x="1294507" y="0"/>
                </a:lnTo>
                <a:lnTo>
                  <a:pt x="1294507" y="1203325"/>
                </a:lnTo>
                <a:lnTo>
                  <a:pt x="0" y="12033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105133" y="392856"/>
            <a:ext cx="11940408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80"/>
              </a:lnSpc>
            </a:pPr>
            <a:r>
              <a:rPr lang="uk-UA" sz="6000" b="1" dirty="0" smtClean="0">
                <a:solidFill>
                  <a:srgbClr val="2B5796"/>
                </a:solidFill>
                <a:latin typeface="Bara TH"/>
                <a:ea typeface="Bara TH"/>
                <a:cs typeface="Bara TH"/>
                <a:sym typeface="Bara TH"/>
              </a:rPr>
              <a:t>Основні завдання</a:t>
            </a:r>
            <a:endParaRPr lang="en-US" sz="6000" b="1" dirty="0">
              <a:solidFill>
                <a:srgbClr val="2B5796"/>
              </a:solidFill>
              <a:latin typeface="Bara TH"/>
              <a:ea typeface="Bara TH"/>
              <a:cs typeface="Bara TH"/>
              <a:sym typeface="Bara TH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217871" y="1839871"/>
            <a:ext cx="8534400" cy="6894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усвідомити сутність діяльнісного підходу, його основну ідею впровадження в початковій школі;</a:t>
            </a:r>
            <a:endParaRPr lang="ru-RU" sz="2800" dirty="0">
              <a:solidFill>
                <a:srgbClr val="00B050"/>
              </a:solidFill>
              <a:latin typeface="Bara TH" panose="020B0604020202020204" charset="0"/>
              <a:cs typeface="Bara TH" panose="020B060402020202020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озброїтися арсеналом інструментів діяльнісного навчання;</a:t>
            </a:r>
            <a:endParaRPr lang="ru-RU" sz="2800" dirty="0">
              <a:solidFill>
                <a:srgbClr val="00B050"/>
              </a:solidFill>
              <a:latin typeface="Bara TH" panose="020B0604020202020204" charset="0"/>
              <a:cs typeface="Bara TH" panose="020B060402020202020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ознайомитися  з діяльнісною інтеграцією та засадами її практичної реалізації в освітньому процесі школи І ступеня;</a:t>
            </a:r>
            <a:endParaRPr lang="ru-RU" sz="2800" dirty="0">
              <a:solidFill>
                <a:srgbClr val="00B050"/>
              </a:solidFill>
              <a:latin typeface="Bara TH" panose="020B0604020202020204" charset="0"/>
              <a:cs typeface="Bara TH" panose="020B060402020202020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розширити знання щодо теоретико-методологічних засад впровадження діяльнісного підходу початковій школі;</a:t>
            </a:r>
            <a:endParaRPr lang="ru-RU" sz="2800" dirty="0">
              <a:solidFill>
                <a:srgbClr val="00B050"/>
              </a:solidFill>
              <a:latin typeface="Bara TH" panose="020B0604020202020204" charset="0"/>
              <a:cs typeface="Bara TH" panose="020B060402020202020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засвоїти поняття діяльнісного підходу в умовах дистанційного навчання як нової освітньої реальності;</a:t>
            </a:r>
            <a:endParaRPr lang="ru-RU" sz="2800" dirty="0">
              <a:solidFill>
                <a:srgbClr val="00B050"/>
              </a:solidFill>
              <a:latin typeface="Bara TH" panose="020B0604020202020204" charset="0"/>
              <a:cs typeface="Bara TH" panose="020B060402020202020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виробити уявлення про особистісний розвиток як передумову професійного зростання.</a:t>
            </a:r>
            <a:endParaRPr lang="ru-RU" sz="2800" dirty="0">
              <a:solidFill>
                <a:srgbClr val="00B050"/>
              </a:solidFill>
              <a:latin typeface="Bara TH" panose="020B0604020202020204" charset="0"/>
              <a:cs typeface="Bara TH" panose="020B0604020202020204" charset="0"/>
            </a:endParaRPr>
          </a:p>
        </p:txBody>
      </p:sp>
      <p:sp>
        <p:nvSpPr>
          <p:cNvPr id="13" name="Freeform 13"/>
          <p:cNvSpPr/>
          <p:nvPr/>
        </p:nvSpPr>
        <p:spPr>
          <a:xfrm rot="792417">
            <a:off x="15348341" y="2986409"/>
            <a:ext cx="2324524" cy="2318712"/>
          </a:xfrm>
          <a:custGeom>
            <a:avLst/>
            <a:gdLst/>
            <a:ahLst/>
            <a:cxnLst/>
            <a:rect l="l" t="t" r="r" b="b"/>
            <a:pathLst>
              <a:path w="2324524" h="2318712">
                <a:moveTo>
                  <a:pt x="0" y="0"/>
                </a:moveTo>
                <a:lnTo>
                  <a:pt x="2324523" y="0"/>
                </a:lnTo>
                <a:lnTo>
                  <a:pt x="2324523" y="2318712"/>
                </a:lnTo>
                <a:lnTo>
                  <a:pt x="0" y="23187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-1880262" y="286681"/>
            <a:ext cx="18105792" cy="11881926"/>
          </a:xfrm>
          <a:custGeom>
            <a:avLst/>
            <a:gdLst/>
            <a:ahLst/>
            <a:cxnLst/>
            <a:rect l="l" t="t" r="r" b="b"/>
            <a:pathLst>
              <a:path w="18105792" h="11881926">
                <a:moveTo>
                  <a:pt x="18105792" y="0"/>
                </a:moveTo>
                <a:lnTo>
                  <a:pt x="0" y="0"/>
                </a:lnTo>
                <a:lnTo>
                  <a:pt x="0" y="11881926"/>
                </a:lnTo>
                <a:lnTo>
                  <a:pt x="18105792" y="11881926"/>
                </a:lnTo>
                <a:lnTo>
                  <a:pt x="1810579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11762">
            <a:off x="14893730" y="6769811"/>
            <a:ext cx="2844104" cy="2948532"/>
          </a:xfrm>
          <a:custGeom>
            <a:avLst/>
            <a:gdLst/>
            <a:ahLst/>
            <a:cxnLst/>
            <a:rect l="l" t="t" r="r" b="b"/>
            <a:pathLst>
              <a:path w="2844104" h="2948532">
                <a:moveTo>
                  <a:pt x="0" y="0"/>
                </a:moveTo>
                <a:lnTo>
                  <a:pt x="2844104" y="0"/>
                </a:lnTo>
                <a:lnTo>
                  <a:pt x="2844104" y="2948531"/>
                </a:lnTo>
                <a:lnTo>
                  <a:pt x="0" y="29485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32241" y="476641"/>
            <a:ext cx="2367082" cy="2932918"/>
          </a:xfrm>
          <a:custGeom>
            <a:avLst/>
            <a:gdLst/>
            <a:ahLst/>
            <a:cxnLst/>
            <a:rect l="l" t="t" r="r" b="b"/>
            <a:pathLst>
              <a:path w="2367082" h="2932918">
                <a:moveTo>
                  <a:pt x="0" y="0"/>
                </a:moveTo>
                <a:lnTo>
                  <a:pt x="2367082" y="0"/>
                </a:lnTo>
                <a:lnTo>
                  <a:pt x="2367082" y="2932918"/>
                </a:lnTo>
                <a:lnTo>
                  <a:pt x="0" y="2932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586647" y="2561665"/>
            <a:ext cx="5246370" cy="2998966"/>
            <a:chOff x="0" y="0"/>
            <a:chExt cx="812800" cy="4646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464618"/>
            </a:xfrm>
            <a:custGeom>
              <a:avLst/>
              <a:gdLst/>
              <a:ahLst/>
              <a:cxnLst/>
              <a:rect l="l" t="t" r="r" b="b"/>
              <a:pathLst>
                <a:path w="812800" h="464618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430678"/>
                  </a:lnTo>
                  <a:cubicBezTo>
                    <a:pt x="812800" y="449423"/>
                    <a:pt x="797604" y="464618"/>
                    <a:pt x="778860" y="464618"/>
                  </a:cubicBezTo>
                  <a:lnTo>
                    <a:pt x="33940" y="464618"/>
                  </a:lnTo>
                  <a:cubicBezTo>
                    <a:pt x="15196" y="464618"/>
                    <a:pt x="0" y="449423"/>
                    <a:pt x="0" y="430678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6"/>
              <a:stretch>
                <a:fillRect t="-16553"/>
              </a:stretch>
            </a:blipFill>
            <a:ln w="66675" cap="rnd">
              <a:solidFill>
                <a:srgbClr val="F8D35E"/>
              </a:solidFill>
              <a:prstDash val="solid"/>
              <a:round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8324437" y="2561665"/>
            <a:ext cx="5246370" cy="2998966"/>
            <a:chOff x="0" y="0"/>
            <a:chExt cx="812800" cy="4646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464618"/>
            </a:xfrm>
            <a:custGeom>
              <a:avLst/>
              <a:gdLst/>
              <a:ahLst/>
              <a:cxnLst/>
              <a:rect l="l" t="t" r="r" b="b"/>
              <a:pathLst>
                <a:path w="812800" h="464618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430678"/>
                  </a:lnTo>
                  <a:cubicBezTo>
                    <a:pt x="812800" y="449423"/>
                    <a:pt x="797604" y="464618"/>
                    <a:pt x="778860" y="464618"/>
                  </a:cubicBezTo>
                  <a:lnTo>
                    <a:pt x="33940" y="464618"/>
                  </a:lnTo>
                  <a:cubicBezTo>
                    <a:pt x="15196" y="464618"/>
                    <a:pt x="0" y="449423"/>
                    <a:pt x="0" y="430678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7"/>
              <a:stretch>
                <a:fillRect t="-16553"/>
              </a:stretch>
            </a:blipFill>
            <a:ln w="66675" cap="rnd">
              <a:solidFill>
                <a:srgbClr val="F8D35E"/>
              </a:solidFill>
              <a:prstDash val="solid"/>
              <a:round/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3955706" y="847725"/>
            <a:ext cx="7121183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2"/>
                </a:solidFill>
                <a:latin typeface="Bara TH" panose="020B0604020202020204" charset="0"/>
                <a:cs typeface="Bara TH" panose="020B0604020202020204" charset="0"/>
              </a:rPr>
              <a:t>По завершенню курсу ви зможете досягти таких результатів </a:t>
            </a:r>
            <a:r>
              <a:rPr lang="uk-UA" sz="2800" b="1" dirty="0">
                <a:solidFill>
                  <a:schemeClr val="tx2"/>
                </a:solidFill>
                <a:latin typeface="Bara TH" panose="020B0604020202020204" charset="0"/>
                <a:cs typeface="Bara TH" panose="020B0604020202020204" charset="0"/>
              </a:rPr>
              <a:t>навчання</a:t>
            </a:r>
            <a:endParaRPr lang="en-US" sz="2800" b="1" dirty="0">
              <a:solidFill>
                <a:schemeClr val="tx2"/>
              </a:solidFill>
              <a:latin typeface="Bara TH" panose="020B0604020202020204" charset="0"/>
              <a:ea typeface="Bara TH"/>
              <a:cs typeface="Bara TH" panose="020B0604020202020204" charset="0"/>
              <a:sym typeface="Bara TH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830847" y="8411161"/>
            <a:ext cx="6104816" cy="103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uk-UA" sz="3000" dirty="0" smtClean="0">
                <a:solidFill>
                  <a:srgbClr val="2B5796"/>
                </a:solidFill>
                <a:latin typeface="Bara TH"/>
                <a:ea typeface="Bara TH"/>
                <a:cs typeface="Bara TH"/>
                <a:sym typeface="Bara TH"/>
              </a:rPr>
              <a:t>А також зможете розвинути власні </a:t>
            </a:r>
            <a:r>
              <a:rPr lang="en-US" sz="3000" dirty="0" smtClean="0">
                <a:solidFill>
                  <a:srgbClr val="2B5796"/>
                </a:solidFill>
                <a:latin typeface="Bara TH"/>
                <a:ea typeface="Bara TH"/>
                <a:cs typeface="Bara TH"/>
                <a:sym typeface="Bara TH"/>
              </a:rPr>
              <a:t>soft-skills</a:t>
            </a:r>
            <a:endParaRPr lang="en-US" sz="3000" dirty="0">
              <a:solidFill>
                <a:srgbClr val="2B5796"/>
              </a:solidFill>
              <a:latin typeface="Bara TH"/>
              <a:ea typeface="Bara TH"/>
              <a:cs typeface="Bara TH"/>
              <a:sym typeface="Bara TH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157" y="5981700"/>
            <a:ext cx="5855098" cy="1723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uk-UA" sz="28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Здатність організовувати освітній процес у початковій школі з використанням сучасних засобів, методів, прийомів, технологій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149340" y="5908678"/>
            <a:ext cx="5855098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Здатність</a:t>
            </a:r>
            <a:r>
              <a:rPr lang="en-US" sz="28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до</a:t>
            </a:r>
            <a:r>
              <a:rPr lang="en-US" sz="28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самоосвіти</a:t>
            </a:r>
            <a:r>
              <a:rPr lang="en-US" sz="28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самовдосконалення</a:t>
            </a:r>
            <a:r>
              <a:rPr lang="en-US" sz="28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самореалізації</a:t>
            </a:r>
            <a:r>
              <a:rPr lang="en-US" sz="28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 в </a:t>
            </a:r>
            <a:r>
              <a:rPr lang="en-US" sz="2800" dirty="0" err="1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професійній</a:t>
            </a:r>
            <a:r>
              <a:rPr lang="en-US" sz="28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діяльності</a:t>
            </a:r>
            <a:r>
              <a:rPr lang="en-US" sz="28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та</a:t>
            </a:r>
            <a:r>
              <a:rPr lang="en-US" sz="28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до</a:t>
            </a:r>
            <a:r>
              <a:rPr lang="en-US" sz="28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конкурентної</a:t>
            </a:r>
            <a:r>
              <a:rPr lang="en-US" sz="28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спроможності</a:t>
            </a:r>
            <a:r>
              <a:rPr lang="en-US" sz="28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на</a:t>
            </a:r>
            <a:r>
              <a:rPr lang="en-US" sz="28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ринку</a:t>
            </a:r>
            <a:r>
              <a:rPr lang="en-US" sz="28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праці</a:t>
            </a:r>
            <a:endParaRPr lang="ru-RU" sz="3200" dirty="0">
              <a:solidFill>
                <a:srgbClr val="00B050"/>
              </a:solidFill>
              <a:latin typeface="Bara TH" panose="020B0604020202020204" charset="0"/>
              <a:cs typeface="Bara TH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93931" flipH="1">
            <a:off x="1918279" y="-1044100"/>
            <a:ext cx="19692151" cy="12922974"/>
          </a:xfrm>
          <a:custGeom>
            <a:avLst/>
            <a:gdLst/>
            <a:ahLst/>
            <a:cxnLst/>
            <a:rect l="l" t="t" r="r" b="b"/>
            <a:pathLst>
              <a:path w="19692151" h="12922974">
                <a:moveTo>
                  <a:pt x="19692151" y="0"/>
                </a:moveTo>
                <a:lnTo>
                  <a:pt x="0" y="0"/>
                </a:lnTo>
                <a:lnTo>
                  <a:pt x="0" y="12922974"/>
                </a:lnTo>
                <a:lnTo>
                  <a:pt x="19692151" y="12922974"/>
                </a:lnTo>
                <a:lnTo>
                  <a:pt x="196921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764355" y="2679271"/>
            <a:ext cx="5246370" cy="2998966"/>
            <a:chOff x="0" y="0"/>
            <a:chExt cx="812800" cy="4646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64618"/>
            </a:xfrm>
            <a:custGeom>
              <a:avLst/>
              <a:gdLst/>
              <a:ahLst/>
              <a:cxnLst/>
              <a:rect l="l" t="t" r="r" b="b"/>
              <a:pathLst>
                <a:path w="812800" h="464618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430678"/>
                  </a:lnTo>
                  <a:cubicBezTo>
                    <a:pt x="812800" y="449423"/>
                    <a:pt x="797604" y="464618"/>
                    <a:pt x="778860" y="464618"/>
                  </a:cubicBezTo>
                  <a:lnTo>
                    <a:pt x="33940" y="464618"/>
                  </a:lnTo>
                  <a:cubicBezTo>
                    <a:pt x="15196" y="464618"/>
                    <a:pt x="0" y="449423"/>
                    <a:pt x="0" y="430678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4"/>
              <a:stretch>
                <a:fillRect t="-8276" b="-8276"/>
              </a:stretch>
            </a:blipFill>
            <a:ln w="66675" cap="rnd">
              <a:solidFill>
                <a:srgbClr val="A1E2E6"/>
              </a:solidFill>
              <a:prstDash val="solid"/>
              <a:round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6158162" y="2679271"/>
            <a:ext cx="5246370" cy="2998966"/>
            <a:chOff x="0" y="0"/>
            <a:chExt cx="812800" cy="4646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464618"/>
            </a:xfrm>
            <a:custGeom>
              <a:avLst/>
              <a:gdLst/>
              <a:ahLst/>
              <a:cxnLst/>
              <a:rect l="l" t="t" r="r" b="b"/>
              <a:pathLst>
                <a:path w="812800" h="464618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430678"/>
                  </a:lnTo>
                  <a:cubicBezTo>
                    <a:pt x="812800" y="449423"/>
                    <a:pt x="797604" y="464618"/>
                    <a:pt x="778860" y="464618"/>
                  </a:cubicBezTo>
                  <a:lnTo>
                    <a:pt x="33940" y="464618"/>
                  </a:lnTo>
                  <a:cubicBezTo>
                    <a:pt x="15196" y="464618"/>
                    <a:pt x="0" y="449423"/>
                    <a:pt x="0" y="430678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5"/>
              <a:stretch>
                <a:fillRect t="-8313" b="-8313"/>
              </a:stretch>
            </a:blipFill>
            <a:ln w="66675" cap="rnd">
              <a:solidFill>
                <a:srgbClr val="A1E2E6"/>
              </a:solidFill>
              <a:prstDash val="solid"/>
              <a:round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6158162" y="5988230"/>
            <a:ext cx="5246370" cy="2998966"/>
            <a:chOff x="0" y="0"/>
            <a:chExt cx="812800" cy="4646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464618"/>
            </a:xfrm>
            <a:custGeom>
              <a:avLst/>
              <a:gdLst/>
              <a:ahLst/>
              <a:cxnLst/>
              <a:rect l="l" t="t" r="r" b="b"/>
              <a:pathLst>
                <a:path w="812800" h="464618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430678"/>
                  </a:lnTo>
                  <a:cubicBezTo>
                    <a:pt x="812800" y="449423"/>
                    <a:pt x="797604" y="464618"/>
                    <a:pt x="778860" y="464618"/>
                  </a:cubicBezTo>
                  <a:lnTo>
                    <a:pt x="33940" y="464618"/>
                  </a:lnTo>
                  <a:cubicBezTo>
                    <a:pt x="15196" y="464618"/>
                    <a:pt x="0" y="449423"/>
                    <a:pt x="0" y="430678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6"/>
              <a:stretch>
                <a:fillRect l="-811" r="-811"/>
              </a:stretch>
            </a:blipFill>
            <a:ln w="66675" cap="rnd">
              <a:solidFill>
                <a:srgbClr val="A1E2E6"/>
              </a:solidFill>
              <a:prstDash val="solid"/>
              <a:round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1764355" y="5988230"/>
            <a:ext cx="5246370" cy="2998966"/>
            <a:chOff x="0" y="0"/>
            <a:chExt cx="812800" cy="46461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464618"/>
            </a:xfrm>
            <a:custGeom>
              <a:avLst/>
              <a:gdLst/>
              <a:ahLst/>
              <a:cxnLst/>
              <a:rect l="l" t="t" r="r" b="b"/>
              <a:pathLst>
                <a:path w="812800" h="464618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430678"/>
                  </a:lnTo>
                  <a:cubicBezTo>
                    <a:pt x="812800" y="449423"/>
                    <a:pt x="797604" y="464618"/>
                    <a:pt x="778860" y="464618"/>
                  </a:cubicBezTo>
                  <a:lnTo>
                    <a:pt x="33940" y="464618"/>
                  </a:lnTo>
                  <a:cubicBezTo>
                    <a:pt x="15196" y="464618"/>
                    <a:pt x="0" y="449423"/>
                    <a:pt x="0" y="430678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7"/>
              <a:stretch>
                <a:fillRect t="-8276" b="-8276"/>
              </a:stretch>
            </a:blipFill>
            <a:ln w="66675" cap="rnd">
              <a:solidFill>
                <a:srgbClr val="A1E2E6"/>
              </a:solidFill>
              <a:prstDash val="solid"/>
              <a:round/>
            </a:ln>
          </p:spPr>
        </p:sp>
      </p:grpSp>
      <p:sp>
        <p:nvSpPr>
          <p:cNvPr id="11" name="Freeform 11"/>
          <p:cNvSpPr/>
          <p:nvPr/>
        </p:nvSpPr>
        <p:spPr>
          <a:xfrm>
            <a:off x="1028700" y="3607911"/>
            <a:ext cx="3879636" cy="6958989"/>
          </a:xfrm>
          <a:custGeom>
            <a:avLst/>
            <a:gdLst/>
            <a:ahLst/>
            <a:cxnLst/>
            <a:rect l="l" t="t" r="r" b="b"/>
            <a:pathLst>
              <a:path w="3879636" h="6958989">
                <a:moveTo>
                  <a:pt x="0" y="0"/>
                </a:moveTo>
                <a:lnTo>
                  <a:pt x="3879636" y="0"/>
                </a:lnTo>
                <a:lnTo>
                  <a:pt x="3879636" y="6958989"/>
                </a:lnTo>
                <a:lnTo>
                  <a:pt x="0" y="69589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41674" y="1238812"/>
            <a:ext cx="1549610" cy="1440459"/>
          </a:xfrm>
          <a:custGeom>
            <a:avLst/>
            <a:gdLst/>
            <a:ahLst/>
            <a:cxnLst/>
            <a:rect l="l" t="t" r="r" b="b"/>
            <a:pathLst>
              <a:path w="1549610" h="1440459">
                <a:moveTo>
                  <a:pt x="0" y="0"/>
                </a:moveTo>
                <a:lnTo>
                  <a:pt x="1549610" y="0"/>
                </a:lnTo>
                <a:lnTo>
                  <a:pt x="1549610" y="1440459"/>
                </a:lnTo>
                <a:lnTo>
                  <a:pt x="0" y="14404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059368" y="847725"/>
            <a:ext cx="7121183" cy="1006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uk-UA" sz="6000" dirty="0" smtClean="0">
                <a:solidFill>
                  <a:srgbClr val="2B5796"/>
                </a:solidFill>
                <a:latin typeface="Bara TH"/>
                <a:ea typeface="Bara TH"/>
                <a:cs typeface="Bara TH"/>
                <a:sym typeface="Bara TH"/>
              </a:rPr>
              <a:t>Основна література</a:t>
            </a:r>
            <a:endParaRPr lang="en-US" sz="6000" dirty="0">
              <a:solidFill>
                <a:srgbClr val="2B5796"/>
              </a:solidFill>
              <a:latin typeface="Bara TH"/>
              <a:ea typeface="Bara TH"/>
              <a:cs typeface="Bara TH"/>
              <a:sym typeface="Bara TH"/>
            </a:endParaRPr>
          </a:p>
        </p:txBody>
      </p:sp>
      <p:sp>
        <p:nvSpPr>
          <p:cNvPr id="14" name="Freeform 14"/>
          <p:cNvSpPr/>
          <p:nvPr/>
        </p:nvSpPr>
        <p:spPr>
          <a:xfrm rot="955099">
            <a:off x="3620517" y="522708"/>
            <a:ext cx="682737" cy="634646"/>
          </a:xfrm>
          <a:custGeom>
            <a:avLst/>
            <a:gdLst/>
            <a:ahLst/>
            <a:cxnLst/>
            <a:rect l="l" t="t" r="r" b="b"/>
            <a:pathLst>
              <a:path w="682737" h="634646">
                <a:moveTo>
                  <a:pt x="0" y="0"/>
                </a:moveTo>
                <a:lnTo>
                  <a:pt x="682737" y="0"/>
                </a:lnTo>
                <a:lnTo>
                  <a:pt x="682737" y="634646"/>
                </a:lnTo>
                <a:lnTo>
                  <a:pt x="0" y="6346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1153040" y="-746085"/>
            <a:ext cx="15981921" cy="10488135"/>
          </a:xfrm>
          <a:custGeom>
            <a:avLst/>
            <a:gdLst/>
            <a:ahLst/>
            <a:cxnLst/>
            <a:rect l="l" t="t" r="r" b="b"/>
            <a:pathLst>
              <a:path w="15981921" h="10488135">
                <a:moveTo>
                  <a:pt x="15981920" y="0"/>
                </a:moveTo>
                <a:lnTo>
                  <a:pt x="0" y="0"/>
                </a:lnTo>
                <a:lnTo>
                  <a:pt x="0" y="10488135"/>
                </a:lnTo>
                <a:lnTo>
                  <a:pt x="15981920" y="10488135"/>
                </a:lnTo>
                <a:lnTo>
                  <a:pt x="159819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913511"/>
            <a:ext cx="6215099" cy="3988022"/>
          </a:xfrm>
          <a:custGeom>
            <a:avLst/>
            <a:gdLst/>
            <a:ahLst/>
            <a:cxnLst/>
            <a:rect l="l" t="t" r="r" b="b"/>
            <a:pathLst>
              <a:path w="6215099" h="3988022">
                <a:moveTo>
                  <a:pt x="0" y="0"/>
                </a:moveTo>
                <a:lnTo>
                  <a:pt x="6215099" y="0"/>
                </a:lnTo>
                <a:lnTo>
                  <a:pt x="6215099" y="3988022"/>
                </a:lnTo>
                <a:lnTo>
                  <a:pt x="0" y="3988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30694">
            <a:off x="14966411" y="608858"/>
            <a:ext cx="3029758" cy="3436398"/>
          </a:xfrm>
          <a:custGeom>
            <a:avLst/>
            <a:gdLst/>
            <a:ahLst/>
            <a:cxnLst/>
            <a:rect l="l" t="t" r="r" b="b"/>
            <a:pathLst>
              <a:path w="3029758" h="3436398">
                <a:moveTo>
                  <a:pt x="0" y="0"/>
                </a:moveTo>
                <a:lnTo>
                  <a:pt x="3029758" y="0"/>
                </a:lnTo>
                <a:lnTo>
                  <a:pt x="3029758" y="3436398"/>
                </a:lnTo>
                <a:lnTo>
                  <a:pt x="0" y="34363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583408" y="1519189"/>
            <a:ext cx="7121183" cy="1006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uk-UA" sz="6000" dirty="0" smtClean="0">
                <a:solidFill>
                  <a:srgbClr val="2B5796"/>
                </a:solidFill>
                <a:latin typeface="Bara TH"/>
                <a:ea typeface="Bara TH"/>
                <a:cs typeface="Bara TH"/>
                <a:sym typeface="Bara TH"/>
              </a:rPr>
              <a:t>Основна література</a:t>
            </a:r>
            <a:endParaRPr lang="en-US" sz="6000" dirty="0">
              <a:solidFill>
                <a:srgbClr val="2B5796"/>
              </a:solidFill>
              <a:latin typeface="Bara TH"/>
              <a:ea typeface="Bara TH"/>
              <a:cs typeface="Bara TH"/>
              <a:sym typeface="Bara TH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613836" y="3495675"/>
            <a:ext cx="11060327" cy="3939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uk-UA" sz="32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Гра  по-новому, навчання  по-іншому :методичний  посібник  /упор. О. Рома – </a:t>
            </a:r>
            <a:r>
              <a:rPr lang="uk-UA" sz="3200" dirty="0" err="1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The</a:t>
            </a:r>
            <a:r>
              <a:rPr lang="uk-UA" sz="32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 LEGO </a:t>
            </a:r>
            <a:r>
              <a:rPr lang="uk-UA" sz="3200" dirty="0" err="1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Foundation</a:t>
            </a:r>
            <a:r>
              <a:rPr lang="uk-UA" sz="32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, 2018. 44 с.</a:t>
            </a:r>
            <a:endParaRPr lang="ru-RU" sz="3200" dirty="0">
              <a:solidFill>
                <a:srgbClr val="00B050"/>
              </a:solidFill>
              <a:latin typeface="Bara TH" panose="020B0604020202020204" charset="0"/>
              <a:cs typeface="Bara TH" panose="020B0604020202020204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uk-UA" sz="32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Навчання через гру та діяльнісний підхід: огляд доказів / </a:t>
            </a:r>
            <a:r>
              <a:rPr lang="uk-UA" sz="3200" dirty="0" err="1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Дж</a:t>
            </a:r>
            <a:r>
              <a:rPr lang="uk-UA" sz="32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. </a:t>
            </a:r>
            <a:r>
              <a:rPr lang="uk-UA" sz="3200" dirty="0" err="1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Зош</a:t>
            </a:r>
            <a:r>
              <a:rPr lang="uk-UA" sz="32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 та ін. </a:t>
            </a:r>
            <a:r>
              <a:rPr lang="uk-UA" sz="3200" dirty="0" err="1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Біллунд</a:t>
            </a:r>
            <a:r>
              <a:rPr lang="uk-UA" sz="32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: </a:t>
            </a:r>
            <a:r>
              <a:rPr lang="en-US" sz="32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LEGO Fonder</a:t>
            </a:r>
            <a:r>
              <a:rPr lang="uk-UA" sz="32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, 2019. </a:t>
            </a:r>
            <a:r>
              <a:rPr lang="en-US" sz="32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39 с.</a:t>
            </a:r>
            <a:endParaRPr lang="ru-RU" sz="3200" dirty="0">
              <a:solidFill>
                <a:srgbClr val="00B050"/>
              </a:solidFill>
              <a:latin typeface="Bara TH" panose="020B0604020202020204" charset="0"/>
              <a:cs typeface="Bara TH" panose="020B0604020202020204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uk-UA" sz="32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Нова українська школа : порадник для вчителя / за </a:t>
            </a:r>
            <a:r>
              <a:rPr lang="uk-UA" sz="3200" dirty="0" err="1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заг</a:t>
            </a:r>
            <a:r>
              <a:rPr lang="uk-UA" sz="32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. ред. Н.</a:t>
            </a:r>
            <a:r>
              <a:rPr lang="ru-RU" sz="32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 </a:t>
            </a:r>
            <a:r>
              <a:rPr lang="uk-UA" sz="32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М. </a:t>
            </a:r>
            <a:r>
              <a:rPr lang="uk-UA" sz="3200" dirty="0" err="1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Бібік</a:t>
            </a:r>
            <a:r>
              <a:rPr lang="uk-UA" sz="32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. Київ : Літера ЛТД, 2018. 160 с.</a:t>
            </a:r>
            <a:endParaRPr lang="ru-RU" sz="3200" dirty="0">
              <a:solidFill>
                <a:srgbClr val="00B050"/>
              </a:solidFill>
              <a:latin typeface="Bara TH" panose="020B0604020202020204" charset="0"/>
              <a:cs typeface="Bara TH" panose="020B0604020202020204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uk-UA" sz="32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Паркер Р., </a:t>
            </a:r>
            <a:r>
              <a:rPr lang="uk-UA" sz="3200" dirty="0" err="1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Томсен</a:t>
            </a:r>
            <a:r>
              <a:rPr lang="uk-UA" sz="32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 Б. Діяльнісний підхід у школі. </a:t>
            </a:r>
            <a:r>
              <a:rPr lang="uk-UA" sz="3200" dirty="0" err="1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Біллунд</a:t>
            </a:r>
            <a:r>
              <a:rPr lang="uk-UA" sz="32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: </a:t>
            </a:r>
            <a:r>
              <a:rPr lang="en-US" sz="3200" dirty="0">
                <a:solidFill>
                  <a:srgbClr val="00B050"/>
                </a:solidFill>
                <a:latin typeface="Bara TH" panose="020B0604020202020204" charset="0"/>
                <a:cs typeface="Bara TH" panose="020B0604020202020204" charset="0"/>
              </a:rPr>
              <a:t>LEGO Fonder, 2019. 75 с.</a:t>
            </a:r>
            <a:endParaRPr lang="ru-RU" sz="3200" dirty="0">
              <a:solidFill>
                <a:srgbClr val="00B050"/>
              </a:solidFill>
              <a:latin typeface="Bara TH" panose="020B0604020202020204" charset="0"/>
              <a:cs typeface="Bara TH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451478">
            <a:off x="2791841" y="1487212"/>
            <a:ext cx="12095549" cy="7937704"/>
          </a:xfrm>
          <a:custGeom>
            <a:avLst/>
            <a:gdLst/>
            <a:ahLst/>
            <a:cxnLst/>
            <a:rect l="l" t="t" r="r" b="b"/>
            <a:pathLst>
              <a:path w="12095549" h="7937704">
                <a:moveTo>
                  <a:pt x="0" y="0"/>
                </a:moveTo>
                <a:lnTo>
                  <a:pt x="12095548" y="0"/>
                </a:lnTo>
                <a:lnTo>
                  <a:pt x="12095548" y="7937704"/>
                </a:lnTo>
                <a:lnTo>
                  <a:pt x="0" y="793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59169" y="257463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331782">
            <a:off x="79667" y="908279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3" y="0"/>
                </a:lnTo>
                <a:lnTo>
                  <a:pt x="1542783" y="1572263"/>
                </a:lnTo>
                <a:lnTo>
                  <a:pt x="0" y="15722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331782">
            <a:off x="2872014" y="1462009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2" y="0"/>
                </a:lnTo>
                <a:lnTo>
                  <a:pt x="2156412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57136" y="4176758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80276">
            <a:off x="1830874" y="5143500"/>
            <a:ext cx="3960697" cy="4786341"/>
          </a:xfrm>
          <a:custGeom>
            <a:avLst/>
            <a:gdLst/>
            <a:ahLst/>
            <a:cxnLst/>
            <a:rect l="l" t="t" r="r" b="b"/>
            <a:pathLst>
              <a:path w="3960697" h="4786341">
                <a:moveTo>
                  <a:pt x="0" y="0"/>
                </a:moveTo>
                <a:lnTo>
                  <a:pt x="3960697" y="0"/>
                </a:lnTo>
                <a:lnTo>
                  <a:pt x="3960697" y="4786341"/>
                </a:lnTo>
                <a:lnTo>
                  <a:pt x="0" y="47863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38909">
            <a:off x="6394419" y="7617162"/>
            <a:ext cx="1350547" cy="1348859"/>
          </a:xfrm>
          <a:custGeom>
            <a:avLst/>
            <a:gdLst/>
            <a:ahLst/>
            <a:cxnLst/>
            <a:rect l="l" t="t" r="r" b="b"/>
            <a:pathLst>
              <a:path w="1350547" h="1348859">
                <a:moveTo>
                  <a:pt x="0" y="0"/>
                </a:moveTo>
                <a:lnTo>
                  <a:pt x="1350547" y="0"/>
                </a:lnTo>
                <a:lnTo>
                  <a:pt x="1350547" y="1348859"/>
                </a:lnTo>
                <a:lnTo>
                  <a:pt x="0" y="13488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74128" flipH="1">
            <a:off x="12790667" y="3109762"/>
            <a:ext cx="4337003" cy="5930944"/>
          </a:xfrm>
          <a:custGeom>
            <a:avLst/>
            <a:gdLst/>
            <a:ahLst/>
            <a:cxnLst/>
            <a:rect l="l" t="t" r="r" b="b"/>
            <a:pathLst>
              <a:path w="4337003" h="5930944">
                <a:moveTo>
                  <a:pt x="4337003" y="0"/>
                </a:moveTo>
                <a:lnTo>
                  <a:pt x="0" y="0"/>
                </a:lnTo>
                <a:lnTo>
                  <a:pt x="0" y="5930945"/>
                </a:lnTo>
                <a:lnTo>
                  <a:pt x="4337003" y="5930945"/>
                </a:lnTo>
                <a:lnTo>
                  <a:pt x="433700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81960">
            <a:off x="12419820" y="1564875"/>
            <a:ext cx="1605384" cy="1601370"/>
          </a:xfrm>
          <a:custGeom>
            <a:avLst/>
            <a:gdLst/>
            <a:ahLst/>
            <a:cxnLst/>
            <a:rect l="l" t="t" r="r" b="b"/>
            <a:pathLst>
              <a:path w="1605384" h="1601370">
                <a:moveTo>
                  <a:pt x="0" y="0"/>
                </a:moveTo>
                <a:lnTo>
                  <a:pt x="1605384" y="0"/>
                </a:lnTo>
                <a:lnTo>
                  <a:pt x="1605384" y="1601371"/>
                </a:lnTo>
                <a:lnTo>
                  <a:pt x="0" y="16013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065488" y="3255204"/>
            <a:ext cx="8157023" cy="307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77"/>
              </a:lnSpc>
            </a:pPr>
            <a:r>
              <a:rPr lang="en-US" sz="15412" dirty="0">
                <a:solidFill>
                  <a:srgbClr val="2B5796"/>
                </a:solidFill>
                <a:latin typeface="Bara TH"/>
                <a:ea typeface="Bara TH"/>
                <a:cs typeface="Bara TH"/>
                <a:sym typeface="Bara TH"/>
              </a:rPr>
              <a:t>Thank You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681230" y="3799386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326458" y="441604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895951" y="1472678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331782">
            <a:off x="16203754" y="7846677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268</Words>
  <Application>Microsoft Office PowerPoint</Application>
  <PresentationFormat>Произвольный</PresentationFormat>
  <Paragraphs>22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Bara TH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Yuliia</cp:lastModifiedBy>
  <cp:revision>4</cp:revision>
  <dcterms:created xsi:type="dcterms:W3CDTF">2006-08-16T00:00:00Z</dcterms:created>
  <dcterms:modified xsi:type="dcterms:W3CDTF">2025-09-26T09:19:17Z</dcterms:modified>
  <dc:identifier>DAGVa0W2krA</dc:identifier>
</cp:coreProperties>
</file>