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Lst>
  <p:sldIdLst>
    <p:sldId id="256" r:id="rId3"/>
    <p:sldId id="268" r:id="rId4"/>
    <p:sldId id="269" r:id="rId5"/>
    <p:sldId id="270" r:id="rId6"/>
    <p:sldId id="271" r:id="rId7"/>
    <p:sldId id="272" r:id="rId8"/>
    <p:sldId id="273" r:id="rId9"/>
    <p:sldId id="258" r:id="rId10"/>
    <p:sldId id="259" r:id="rId11"/>
    <p:sldId id="261" r:id="rId12"/>
    <p:sldId id="274" r:id="rId13"/>
    <p:sldId id="275" r:id="rId14"/>
    <p:sldId id="276" r:id="rId15"/>
    <p:sldId id="277" r:id="rId16"/>
    <p:sldId id="262" r:id="rId17"/>
    <p:sldId id="278" r:id="rId18"/>
    <p:sldId id="263" r:id="rId19"/>
    <p:sldId id="260" r:id="rId20"/>
    <p:sldId id="264" r:id="rId21"/>
    <p:sldId id="265" r:id="rId22"/>
    <p:sldId id="266" r:id="rId23"/>
    <p:sldId id="279" r:id="rId24"/>
    <p:sldId id="280" r:id="rId25"/>
    <p:sldId id="267" r:id="rId26"/>
    <p:sldId id="281"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66" d="100"/>
          <a:sy n="66" d="100"/>
        </p:scale>
        <p:origin x="-1416" y="-96"/>
      </p:cViewPr>
      <p:guideLst>
        <p:guide orient="horz" pos="2160"/>
        <p:guide pos="2880"/>
      </p:guideLst>
    </p:cSldViewPr>
  </p:slideViewPr>
  <p:outlineViewPr>
    <p:cViewPr>
      <p:scale>
        <a:sx n="33" d="100"/>
        <a:sy n="33" d="100"/>
      </p:scale>
      <p:origin x="48" y="155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ru-RU"/>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r>
              <a:rPr lang="es-ES"/>
              <a:t>Образец заголовка</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Образец подзаголовка</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s-ES"/>
          </a:p>
        </p:txBody>
      </p:sp>
      <p:sp>
        <p:nvSpPr>
          <p:cNvPr id="27" name="Rectangle 27"/>
          <p:cNvSpPr>
            <a:spLocks noGrp="1" noChangeArrowheads="1"/>
          </p:cNvSpPr>
          <p:nvPr>
            <p:ph type="ftr" sz="quarter" idx="11"/>
          </p:nvPr>
        </p:nvSpPr>
        <p:spPr/>
        <p:txBody>
          <a:bodyPr/>
          <a:lstStyle>
            <a:lvl1pPr>
              <a:defRPr/>
            </a:lvl1pPr>
          </a:lstStyle>
          <a:p>
            <a:pPr>
              <a:defRPr/>
            </a:pPr>
            <a:endParaRPr lang="es-ES"/>
          </a:p>
        </p:txBody>
      </p:sp>
      <p:sp>
        <p:nvSpPr>
          <p:cNvPr id="28" name="Rectangle 28"/>
          <p:cNvSpPr>
            <a:spLocks noGrp="1" noChangeArrowheads="1"/>
          </p:cNvSpPr>
          <p:nvPr>
            <p:ph type="sldNum" sz="quarter" idx="12"/>
          </p:nvPr>
        </p:nvSpPr>
        <p:spPr/>
        <p:txBody>
          <a:bodyPr/>
          <a:lstStyle>
            <a:lvl1pPr>
              <a:defRPr/>
            </a:lvl1pPr>
          </a:lstStyle>
          <a:p>
            <a:pPr>
              <a:defRPr/>
            </a:pPr>
            <a:fld id="{D656A4EF-FA30-4AA5-B8A4-4568E65A9A50}" type="slidenum">
              <a:rPr lang="es-ES"/>
              <a:pPr>
                <a:defRPr/>
              </a:pPr>
              <a:t>‹#›</a:t>
            </a:fld>
            <a:endParaRPr lang="es-ES"/>
          </a:p>
        </p:txBody>
      </p:sp>
    </p:spTree>
    <p:extLst>
      <p:ext uri="{BB962C8B-B14F-4D97-AF65-F5344CB8AC3E}">
        <p14:creationId xmlns:p14="http://schemas.microsoft.com/office/powerpoint/2010/main" val="325836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es-ES"/>
          </a:p>
        </p:txBody>
      </p:sp>
      <p:sp>
        <p:nvSpPr>
          <p:cNvPr id="5" name="Rectangle 27"/>
          <p:cNvSpPr>
            <a:spLocks noGrp="1" noChangeArrowheads="1"/>
          </p:cNvSpPr>
          <p:nvPr>
            <p:ph type="sldNum" sz="quarter" idx="11"/>
          </p:nvPr>
        </p:nvSpPr>
        <p:spPr>
          <a:ln/>
        </p:spPr>
        <p:txBody>
          <a:bodyPr/>
          <a:lstStyle>
            <a:lvl1pPr>
              <a:defRPr/>
            </a:lvl1pPr>
          </a:lstStyle>
          <a:p>
            <a:pPr>
              <a:defRPr/>
            </a:pPr>
            <a:fld id="{3C8F6988-A6E4-42EB-855A-B7186F37EB50}" type="slidenum">
              <a:rPr lang="es-ES"/>
              <a:pPr>
                <a:defRPr/>
              </a:pPr>
              <a:t>‹#›</a:t>
            </a:fld>
            <a:endParaRPr lang="es-ES"/>
          </a:p>
        </p:txBody>
      </p:sp>
      <p:sp>
        <p:nvSpPr>
          <p:cNvPr id="6"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84328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es-ES"/>
          </a:p>
        </p:txBody>
      </p:sp>
      <p:sp>
        <p:nvSpPr>
          <p:cNvPr id="5" name="Rectangle 27"/>
          <p:cNvSpPr>
            <a:spLocks noGrp="1" noChangeArrowheads="1"/>
          </p:cNvSpPr>
          <p:nvPr>
            <p:ph type="sldNum" sz="quarter" idx="11"/>
          </p:nvPr>
        </p:nvSpPr>
        <p:spPr>
          <a:ln/>
        </p:spPr>
        <p:txBody>
          <a:bodyPr/>
          <a:lstStyle>
            <a:lvl1pPr>
              <a:defRPr/>
            </a:lvl1pPr>
          </a:lstStyle>
          <a:p>
            <a:pPr>
              <a:defRPr/>
            </a:pPr>
            <a:fld id="{3DEE531A-0BFC-4757-9044-9B10CB740188}" type="slidenum">
              <a:rPr lang="es-ES"/>
              <a:pPr>
                <a:defRPr/>
              </a:pPr>
              <a:t>‹#›</a:t>
            </a:fld>
            <a:endParaRPr lang="es-ES"/>
          </a:p>
        </p:txBody>
      </p:sp>
      <p:sp>
        <p:nvSpPr>
          <p:cNvPr id="6"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74055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ABDB839-B8DD-4995-98B2-CA7DF3D94239}" type="slidenum">
              <a:rPr lang="es-ES"/>
              <a:pPr>
                <a:defRPr/>
              </a:pPr>
              <a:t>‹#›</a:t>
            </a:fld>
            <a:endParaRPr lang="es-ES"/>
          </a:p>
        </p:txBody>
      </p:sp>
    </p:spTree>
    <p:extLst>
      <p:ext uri="{BB962C8B-B14F-4D97-AF65-F5344CB8AC3E}">
        <p14:creationId xmlns:p14="http://schemas.microsoft.com/office/powerpoint/2010/main" val="321483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A29FB2C-B9A3-4D5D-8917-F50E47A7AB1B}" type="slidenum">
              <a:rPr lang="es-ES"/>
              <a:pPr>
                <a:defRPr/>
              </a:pPr>
              <a:t>‹#›</a:t>
            </a:fld>
            <a:endParaRPr lang="es-ES"/>
          </a:p>
        </p:txBody>
      </p:sp>
    </p:spTree>
    <p:extLst>
      <p:ext uri="{BB962C8B-B14F-4D97-AF65-F5344CB8AC3E}">
        <p14:creationId xmlns:p14="http://schemas.microsoft.com/office/powerpoint/2010/main" val="173374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AF33BBE-2339-483B-8463-66468E67E37D}" type="slidenum">
              <a:rPr lang="es-ES"/>
              <a:pPr>
                <a:defRPr/>
              </a:pPr>
              <a:t>‹#›</a:t>
            </a:fld>
            <a:endParaRPr lang="es-ES"/>
          </a:p>
        </p:txBody>
      </p:sp>
    </p:spTree>
    <p:extLst>
      <p:ext uri="{BB962C8B-B14F-4D97-AF65-F5344CB8AC3E}">
        <p14:creationId xmlns:p14="http://schemas.microsoft.com/office/powerpoint/2010/main" val="173093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D6F6157-7B9A-466A-956B-47BA4488E460}" type="slidenum">
              <a:rPr lang="es-ES"/>
              <a:pPr>
                <a:defRPr/>
              </a:pPr>
              <a:t>‹#›</a:t>
            </a:fld>
            <a:endParaRPr lang="es-ES"/>
          </a:p>
        </p:txBody>
      </p:sp>
    </p:spTree>
    <p:extLst>
      <p:ext uri="{BB962C8B-B14F-4D97-AF65-F5344CB8AC3E}">
        <p14:creationId xmlns:p14="http://schemas.microsoft.com/office/powerpoint/2010/main" val="302962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3447539-5BF9-4294-BCEE-7EC4F2EC3A47}" type="slidenum">
              <a:rPr lang="es-ES"/>
              <a:pPr>
                <a:defRPr/>
              </a:pPr>
              <a:t>‹#›</a:t>
            </a:fld>
            <a:endParaRPr lang="es-ES"/>
          </a:p>
        </p:txBody>
      </p:sp>
    </p:spTree>
    <p:extLst>
      <p:ext uri="{BB962C8B-B14F-4D97-AF65-F5344CB8AC3E}">
        <p14:creationId xmlns:p14="http://schemas.microsoft.com/office/powerpoint/2010/main" val="275816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B2A7B36-199E-4318-8C9C-548A098A86D6}" type="slidenum">
              <a:rPr lang="es-ES"/>
              <a:pPr>
                <a:defRPr/>
              </a:pPr>
              <a:t>‹#›</a:t>
            </a:fld>
            <a:endParaRPr lang="es-ES"/>
          </a:p>
        </p:txBody>
      </p:sp>
    </p:spTree>
    <p:extLst>
      <p:ext uri="{BB962C8B-B14F-4D97-AF65-F5344CB8AC3E}">
        <p14:creationId xmlns:p14="http://schemas.microsoft.com/office/powerpoint/2010/main" val="3430756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6B44FB9-81E9-4C67-B161-2CAF17201211}" type="slidenum">
              <a:rPr lang="es-ES"/>
              <a:pPr>
                <a:defRPr/>
              </a:pPr>
              <a:t>‹#›</a:t>
            </a:fld>
            <a:endParaRPr lang="es-ES"/>
          </a:p>
        </p:txBody>
      </p:sp>
    </p:spTree>
    <p:extLst>
      <p:ext uri="{BB962C8B-B14F-4D97-AF65-F5344CB8AC3E}">
        <p14:creationId xmlns:p14="http://schemas.microsoft.com/office/powerpoint/2010/main" val="300597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2FCF1D-6AB5-4C1A-947B-49CF8D1423A1}" type="slidenum">
              <a:rPr lang="es-ES"/>
              <a:pPr>
                <a:defRPr/>
              </a:pPr>
              <a:t>‹#›</a:t>
            </a:fld>
            <a:endParaRPr lang="es-ES"/>
          </a:p>
        </p:txBody>
      </p:sp>
    </p:spTree>
    <p:extLst>
      <p:ext uri="{BB962C8B-B14F-4D97-AF65-F5344CB8AC3E}">
        <p14:creationId xmlns:p14="http://schemas.microsoft.com/office/powerpoint/2010/main" val="186578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6"/>
          <p:cNvSpPr>
            <a:spLocks noGrp="1" noChangeArrowheads="1"/>
          </p:cNvSpPr>
          <p:nvPr>
            <p:ph type="ftr" sz="quarter" idx="10"/>
          </p:nvPr>
        </p:nvSpPr>
        <p:spPr>
          <a:ln/>
        </p:spPr>
        <p:txBody>
          <a:bodyPr/>
          <a:lstStyle>
            <a:lvl1pPr>
              <a:defRPr/>
            </a:lvl1pPr>
          </a:lstStyle>
          <a:p>
            <a:pPr>
              <a:defRPr/>
            </a:pPr>
            <a:endParaRPr lang="es-ES"/>
          </a:p>
        </p:txBody>
      </p:sp>
      <p:sp>
        <p:nvSpPr>
          <p:cNvPr id="5" name="Rectangle 27"/>
          <p:cNvSpPr>
            <a:spLocks noGrp="1" noChangeArrowheads="1"/>
          </p:cNvSpPr>
          <p:nvPr>
            <p:ph type="sldNum" sz="quarter" idx="11"/>
          </p:nvPr>
        </p:nvSpPr>
        <p:spPr>
          <a:ln/>
        </p:spPr>
        <p:txBody>
          <a:bodyPr/>
          <a:lstStyle>
            <a:lvl1pPr>
              <a:defRPr/>
            </a:lvl1pPr>
          </a:lstStyle>
          <a:p>
            <a:pPr>
              <a:defRPr/>
            </a:pPr>
            <a:fld id="{FB187FD2-C545-4D3A-AAD2-28E0AE1268E6}" type="slidenum">
              <a:rPr lang="es-ES"/>
              <a:pPr>
                <a:defRPr/>
              </a:pPr>
              <a:t>‹#›</a:t>
            </a:fld>
            <a:endParaRPr lang="es-ES"/>
          </a:p>
        </p:txBody>
      </p:sp>
      <p:sp>
        <p:nvSpPr>
          <p:cNvPr id="6"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84382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79ED581-18B7-457E-809F-AEEBA301A22D}" type="slidenum">
              <a:rPr lang="es-ES"/>
              <a:pPr>
                <a:defRPr/>
              </a:pPr>
              <a:t>‹#›</a:t>
            </a:fld>
            <a:endParaRPr lang="es-ES"/>
          </a:p>
        </p:txBody>
      </p:sp>
    </p:spTree>
    <p:extLst>
      <p:ext uri="{BB962C8B-B14F-4D97-AF65-F5344CB8AC3E}">
        <p14:creationId xmlns:p14="http://schemas.microsoft.com/office/powerpoint/2010/main" val="37734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F6EE5B-88D6-48B7-8A33-953377C098D7}" type="slidenum">
              <a:rPr lang="es-ES"/>
              <a:pPr>
                <a:defRPr/>
              </a:pPr>
              <a:t>‹#›</a:t>
            </a:fld>
            <a:endParaRPr lang="es-ES"/>
          </a:p>
        </p:txBody>
      </p:sp>
    </p:spTree>
    <p:extLst>
      <p:ext uri="{BB962C8B-B14F-4D97-AF65-F5344CB8AC3E}">
        <p14:creationId xmlns:p14="http://schemas.microsoft.com/office/powerpoint/2010/main" val="99921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49E921-7F34-43F1-A179-B2601859131B}" type="slidenum">
              <a:rPr lang="es-ES"/>
              <a:pPr>
                <a:defRPr/>
              </a:pPr>
              <a:t>‹#›</a:t>
            </a:fld>
            <a:endParaRPr lang="es-ES"/>
          </a:p>
        </p:txBody>
      </p:sp>
    </p:spTree>
    <p:extLst>
      <p:ext uri="{BB962C8B-B14F-4D97-AF65-F5344CB8AC3E}">
        <p14:creationId xmlns:p14="http://schemas.microsoft.com/office/powerpoint/2010/main" val="4024357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36480B1-3A90-4A06-95E4-3A1441409DF2}" type="slidenum">
              <a:rPr lang="es-ES"/>
              <a:pPr>
                <a:defRPr/>
              </a:pPr>
              <a:t>‹#›</a:t>
            </a:fld>
            <a:endParaRPr lang="es-ES"/>
          </a:p>
        </p:txBody>
      </p:sp>
    </p:spTree>
    <p:extLst>
      <p:ext uri="{BB962C8B-B14F-4D97-AF65-F5344CB8AC3E}">
        <p14:creationId xmlns:p14="http://schemas.microsoft.com/office/powerpoint/2010/main" val="2473417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6CAF607-49AC-4EAA-B282-3D03B884AE50}" type="slidenum">
              <a:rPr lang="es-ES"/>
              <a:pPr>
                <a:defRPr/>
              </a:pPr>
              <a:t>‹#›</a:t>
            </a:fld>
            <a:endParaRPr lang="es-ES"/>
          </a:p>
        </p:txBody>
      </p:sp>
    </p:spTree>
    <p:extLst>
      <p:ext uri="{BB962C8B-B14F-4D97-AF65-F5344CB8AC3E}">
        <p14:creationId xmlns:p14="http://schemas.microsoft.com/office/powerpoint/2010/main" val="293307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6"/>
          <p:cNvSpPr>
            <a:spLocks noGrp="1" noChangeArrowheads="1"/>
          </p:cNvSpPr>
          <p:nvPr>
            <p:ph type="ftr" sz="quarter" idx="10"/>
          </p:nvPr>
        </p:nvSpPr>
        <p:spPr>
          <a:ln/>
        </p:spPr>
        <p:txBody>
          <a:bodyPr/>
          <a:lstStyle>
            <a:lvl1pPr>
              <a:defRPr/>
            </a:lvl1pPr>
          </a:lstStyle>
          <a:p>
            <a:pPr>
              <a:defRPr/>
            </a:pPr>
            <a:endParaRPr lang="es-ES"/>
          </a:p>
        </p:txBody>
      </p:sp>
      <p:sp>
        <p:nvSpPr>
          <p:cNvPr id="5" name="Rectangle 27"/>
          <p:cNvSpPr>
            <a:spLocks noGrp="1" noChangeArrowheads="1"/>
          </p:cNvSpPr>
          <p:nvPr>
            <p:ph type="sldNum" sz="quarter" idx="11"/>
          </p:nvPr>
        </p:nvSpPr>
        <p:spPr>
          <a:ln/>
        </p:spPr>
        <p:txBody>
          <a:bodyPr/>
          <a:lstStyle>
            <a:lvl1pPr>
              <a:defRPr/>
            </a:lvl1pPr>
          </a:lstStyle>
          <a:p>
            <a:pPr>
              <a:defRPr/>
            </a:pPr>
            <a:fld id="{CD6F4A49-1CA4-44D0-82C4-5A81937652E2}" type="slidenum">
              <a:rPr lang="es-ES"/>
              <a:pPr>
                <a:defRPr/>
              </a:pPr>
              <a:t>‹#›</a:t>
            </a:fld>
            <a:endParaRPr lang="es-ES"/>
          </a:p>
        </p:txBody>
      </p:sp>
      <p:sp>
        <p:nvSpPr>
          <p:cNvPr id="6"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85253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ln/>
        </p:spPr>
        <p:txBody>
          <a:bodyPr/>
          <a:lstStyle>
            <a:lvl1pPr>
              <a:defRPr/>
            </a:lvl1pPr>
          </a:lstStyle>
          <a:p>
            <a:pPr>
              <a:defRPr/>
            </a:pPr>
            <a:endParaRPr lang="es-ES"/>
          </a:p>
        </p:txBody>
      </p:sp>
      <p:sp>
        <p:nvSpPr>
          <p:cNvPr id="6" name="Rectangle 27"/>
          <p:cNvSpPr>
            <a:spLocks noGrp="1" noChangeArrowheads="1"/>
          </p:cNvSpPr>
          <p:nvPr>
            <p:ph type="sldNum" sz="quarter" idx="11"/>
          </p:nvPr>
        </p:nvSpPr>
        <p:spPr>
          <a:ln/>
        </p:spPr>
        <p:txBody>
          <a:bodyPr/>
          <a:lstStyle>
            <a:lvl1pPr>
              <a:defRPr/>
            </a:lvl1pPr>
          </a:lstStyle>
          <a:p>
            <a:pPr>
              <a:defRPr/>
            </a:pPr>
            <a:fld id="{08C878E8-7F99-4915-9147-120BF758CD1C}" type="slidenum">
              <a:rPr lang="es-ES"/>
              <a:pPr>
                <a:defRPr/>
              </a:pPr>
              <a:t>‹#›</a:t>
            </a:fld>
            <a:endParaRPr lang="es-ES"/>
          </a:p>
        </p:txBody>
      </p:sp>
      <p:sp>
        <p:nvSpPr>
          <p:cNvPr id="7"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238027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6"/>
          <p:cNvSpPr>
            <a:spLocks noGrp="1" noChangeArrowheads="1"/>
          </p:cNvSpPr>
          <p:nvPr>
            <p:ph type="ftr" sz="quarter" idx="10"/>
          </p:nvPr>
        </p:nvSpPr>
        <p:spPr>
          <a:ln/>
        </p:spPr>
        <p:txBody>
          <a:bodyPr/>
          <a:lstStyle>
            <a:lvl1pPr>
              <a:defRPr/>
            </a:lvl1pPr>
          </a:lstStyle>
          <a:p>
            <a:pPr>
              <a:defRPr/>
            </a:pPr>
            <a:endParaRPr lang="es-ES"/>
          </a:p>
        </p:txBody>
      </p:sp>
      <p:sp>
        <p:nvSpPr>
          <p:cNvPr id="8" name="Rectangle 27"/>
          <p:cNvSpPr>
            <a:spLocks noGrp="1" noChangeArrowheads="1"/>
          </p:cNvSpPr>
          <p:nvPr>
            <p:ph type="sldNum" sz="quarter" idx="11"/>
          </p:nvPr>
        </p:nvSpPr>
        <p:spPr>
          <a:ln/>
        </p:spPr>
        <p:txBody>
          <a:bodyPr/>
          <a:lstStyle>
            <a:lvl1pPr>
              <a:defRPr/>
            </a:lvl1pPr>
          </a:lstStyle>
          <a:p>
            <a:pPr>
              <a:defRPr/>
            </a:pPr>
            <a:fld id="{1F1A246C-9D29-4975-AFF7-5B93ADDAF949}" type="slidenum">
              <a:rPr lang="es-ES"/>
              <a:pPr>
                <a:defRPr/>
              </a:pPr>
              <a:t>‹#›</a:t>
            </a:fld>
            <a:endParaRPr lang="es-ES"/>
          </a:p>
        </p:txBody>
      </p:sp>
      <p:sp>
        <p:nvSpPr>
          <p:cNvPr id="9"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59731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6"/>
          <p:cNvSpPr>
            <a:spLocks noGrp="1" noChangeArrowheads="1"/>
          </p:cNvSpPr>
          <p:nvPr>
            <p:ph type="ftr" sz="quarter" idx="10"/>
          </p:nvPr>
        </p:nvSpPr>
        <p:spPr>
          <a:ln/>
        </p:spPr>
        <p:txBody>
          <a:bodyPr/>
          <a:lstStyle>
            <a:lvl1pPr>
              <a:defRPr/>
            </a:lvl1pPr>
          </a:lstStyle>
          <a:p>
            <a:pPr>
              <a:defRPr/>
            </a:pPr>
            <a:endParaRPr lang="es-ES"/>
          </a:p>
        </p:txBody>
      </p:sp>
      <p:sp>
        <p:nvSpPr>
          <p:cNvPr id="4" name="Rectangle 27"/>
          <p:cNvSpPr>
            <a:spLocks noGrp="1" noChangeArrowheads="1"/>
          </p:cNvSpPr>
          <p:nvPr>
            <p:ph type="sldNum" sz="quarter" idx="11"/>
          </p:nvPr>
        </p:nvSpPr>
        <p:spPr>
          <a:ln/>
        </p:spPr>
        <p:txBody>
          <a:bodyPr/>
          <a:lstStyle>
            <a:lvl1pPr>
              <a:defRPr/>
            </a:lvl1pPr>
          </a:lstStyle>
          <a:p>
            <a:pPr>
              <a:defRPr/>
            </a:pPr>
            <a:fld id="{693D4B55-B092-40A5-BA73-11B14D327884}" type="slidenum">
              <a:rPr lang="es-ES"/>
              <a:pPr>
                <a:defRPr/>
              </a:pPr>
              <a:t>‹#›</a:t>
            </a:fld>
            <a:endParaRPr lang="es-ES"/>
          </a:p>
        </p:txBody>
      </p:sp>
      <p:sp>
        <p:nvSpPr>
          <p:cNvPr id="5"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19878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s-ES"/>
          </a:p>
        </p:txBody>
      </p:sp>
      <p:sp>
        <p:nvSpPr>
          <p:cNvPr id="3" name="Rectangle 27"/>
          <p:cNvSpPr>
            <a:spLocks noGrp="1" noChangeArrowheads="1"/>
          </p:cNvSpPr>
          <p:nvPr>
            <p:ph type="sldNum" sz="quarter" idx="11"/>
          </p:nvPr>
        </p:nvSpPr>
        <p:spPr>
          <a:ln/>
        </p:spPr>
        <p:txBody>
          <a:bodyPr/>
          <a:lstStyle>
            <a:lvl1pPr>
              <a:defRPr/>
            </a:lvl1pPr>
          </a:lstStyle>
          <a:p>
            <a:pPr>
              <a:defRPr/>
            </a:pPr>
            <a:fld id="{F762F9A3-E273-4CC0-A683-68227C62C2A9}" type="slidenum">
              <a:rPr lang="es-ES"/>
              <a:pPr>
                <a:defRPr/>
              </a:pPr>
              <a:t>‹#›</a:t>
            </a:fld>
            <a:endParaRPr lang="es-ES"/>
          </a:p>
        </p:txBody>
      </p:sp>
      <p:sp>
        <p:nvSpPr>
          <p:cNvPr id="4"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38909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a:ln/>
        </p:spPr>
        <p:txBody>
          <a:bodyPr/>
          <a:lstStyle>
            <a:lvl1pPr>
              <a:defRPr/>
            </a:lvl1pPr>
          </a:lstStyle>
          <a:p>
            <a:pPr>
              <a:defRPr/>
            </a:pPr>
            <a:endParaRPr lang="es-ES"/>
          </a:p>
        </p:txBody>
      </p:sp>
      <p:sp>
        <p:nvSpPr>
          <p:cNvPr id="6" name="Rectangle 27"/>
          <p:cNvSpPr>
            <a:spLocks noGrp="1" noChangeArrowheads="1"/>
          </p:cNvSpPr>
          <p:nvPr>
            <p:ph type="sldNum" sz="quarter" idx="11"/>
          </p:nvPr>
        </p:nvSpPr>
        <p:spPr>
          <a:ln/>
        </p:spPr>
        <p:txBody>
          <a:bodyPr/>
          <a:lstStyle>
            <a:lvl1pPr>
              <a:defRPr/>
            </a:lvl1pPr>
          </a:lstStyle>
          <a:p>
            <a:pPr>
              <a:defRPr/>
            </a:pPr>
            <a:fld id="{610009CD-50CE-4106-B2A4-8CB968F90D6B}" type="slidenum">
              <a:rPr lang="es-ES"/>
              <a:pPr>
                <a:defRPr/>
              </a:pPr>
              <a:t>‹#›</a:t>
            </a:fld>
            <a:endParaRPr lang="es-ES"/>
          </a:p>
        </p:txBody>
      </p:sp>
      <p:sp>
        <p:nvSpPr>
          <p:cNvPr id="7"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43823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6"/>
          <p:cNvSpPr>
            <a:spLocks noGrp="1" noChangeArrowheads="1"/>
          </p:cNvSpPr>
          <p:nvPr>
            <p:ph type="ftr" sz="quarter" idx="10"/>
          </p:nvPr>
        </p:nvSpPr>
        <p:spPr>
          <a:ln/>
        </p:spPr>
        <p:txBody>
          <a:bodyPr/>
          <a:lstStyle>
            <a:lvl1pPr>
              <a:defRPr/>
            </a:lvl1pPr>
          </a:lstStyle>
          <a:p>
            <a:pPr>
              <a:defRPr/>
            </a:pPr>
            <a:endParaRPr lang="es-ES"/>
          </a:p>
        </p:txBody>
      </p:sp>
      <p:sp>
        <p:nvSpPr>
          <p:cNvPr id="6" name="Rectangle 27"/>
          <p:cNvSpPr>
            <a:spLocks noGrp="1" noChangeArrowheads="1"/>
          </p:cNvSpPr>
          <p:nvPr>
            <p:ph type="sldNum" sz="quarter" idx="11"/>
          </p:nvPr>
        </p:nvSpPr>
        <p:spPr>
          <a:ln/>
        </p:spPr>
        <p:txBody>
          <a:bodyPr/>
          <a:lstStyle>
            <a:lvl1pPr>
              <a:defRPr/>
            </a:lvl1pPr>
          </a:lstStyle>
          <a:p>
            <a:pPr>
              <a:defRPr/>
            </a:pPr>
            <a:fld id="{D57828D7-BA8D-4671-A623-BF5D1830BD30}" type="slidenum">
              <a:rPr lang="es-ES"/>
              <a:pPr>
                <a:defRPr/>
              </a:pPr>
              <a:t>‹#›</a:t>
            </a:fld>
            <a:endParaRPr lang="es-ES"/>
          </a:p>
        </p:txBody>
      </p:sp>
      <p:sp>
        <p:nvSpPr>
          <p:cNvPr id="7" name="Rectangle 28"/>
          <p:cNvSpPr>
            <a:spLocks noGrp="1" noChangeArrowheads="1"/>
          </p:cNvSpPr>
          <p:nvPr>
            <p:ph type="dt" sz="half"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33685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ru-RU"/>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ru-RU"/>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ru-RU"/>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ru-RU"/>
            </a:p>
          </p:txBody>
        </p:sp>
        <p:sp>
          <p:nvSpPr>
            <p:cNvPr id="411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grpSp>
      <p:sp>
        <p:nvSpPr>
          <p:cNvPr id="412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Образец заголовка</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Образец текста</a:t>
            </a:r>
          </a:p>
          <a:p>
            <a:pPr lvl="1"/>
            <a:r>
              <a:rPr lang="es-ES" smtClean="0"/>
              <a:t>Второй уровень</a:t>
            </a:r>
          </a:p>
          <a:p>
            <a:pPr lvl="2"/>
            <a:r>
              <a:rPr lang="es-ES" smtClean="0"/>
              <a:t>Третий уровень</a:t>
            </a:r>
          </a:p>
          <a:p>
            <a:pPr lvl="3"/>
            <a:r>
              <a:rPr lang="es-ES" smtClean="0"/>
              <a:t>Четвертый уровень</a:t>
            </a:r>
          </a:p>
          <a:p>
            <a:pPr lvl="4"/>
            <a:r>
              <a:rPr lang="es-ES" smtClean="0"/>
              <a:t>Пятый уровень</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s-ES"/>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AE4CB4A5-E79A-4F7B-B728-FF704F2C8DFD}" type="slidenum">
              <a:rPr lang="es-ES"/>
              <a:pPr>
                <a:defRPr/>
              </a:pPr>
              <a:t>‹#›</a:t>
            </a:fld>
            <a:endParaRPr lang="es-ES"/>
          </a:p>
        </p:txBody>
      </p:sp>
      <p:sp>
        <p:nvSpPr>
          <p:cNvPr id="412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s-ES"/>
          </a:p>
        </p:txBody>
      </p:sp>
    </p:spTree>
  </p:cSld>
  <p:clrMap bg1="dk2" tx1="lt1" bg2="dk1" tx2="lt2" accent1="accent1" accent2="accent2" accent3="accent3" accent4="accent4" accent5="accent5" accent6="accent6" hlink="hlink" folHlink="folHlink"/>
  <p:sldLayoutIdLst>
    <p:sldLayoutId id="2147483826"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Образец текста</a:t>
            </a:r>
          </a:p>
          <a:p>
            <a:pPr lvl="1"/>
            <a:r>
              <a:rPr lang="es-ES" smtClean="0"/>
              <a:t>Второй уровень</a:t>
            </a:r>
          </a:p>
          <a:p>
            <a:pPr lvl="2"/>
            <a:r>
              <a:rPr lang="es-ES" smtClean="0"/>
              <a:t>Третий уровень</a:t>
            </a:r>
          </a:p>
          <a:p>
            <a:pPr lvl="3"/>
            <a:r>
              <a:rPr lang="es-ES" smtClean="0"/>
              <a:t>Четвертый уровень</a:t>
            </a:r>
          </a:p>
          <a:p>
            <a:pPr lvl="4"/>
            <a:r>
              <a:rPr lang="es-ES" smtClean="0"/>
              <a:t>Пятый уровень</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58EEFE2-99AA-4AF7-B76E-1E604AA09DC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92150"/>
            <a:ext cx="7772400" cy="1470025"/>
          </a:xfrm>
        </p:spPr>
        <p:txBody>
          <a:bodyPr/>
          <a:lstStyle/>
          <a:p>
            <a:pPr eaLnBrk="1" hangingPunct="1">
              <a:defRPr/>
            </a:pPr>
            <a:r>
              <a:rPr lang="uk-UA" altLang="zh-CN" sz="4400" b="1" dirty="0" smtClean="0"/>
              <a:t>ФІЛОГЕНЕЗ ТА ЕВОЛЮЦІЯ ПАРАЗИТІВ</a:t>
            </a:r>
            <a:r>
              <a:rPr lang="es-ES" altLang="zh-CN" sz="4400" dirty="0" smtClean="0">
                <a:ea typeface="SimSun" pitchFamily="2" charset="-122"/>
              </a:rPr>
              <a:t> </a:t>
            </a:r>
            <a:endParaRPr lang="es-ES" sz="4400" dirty="0" smtClean="0"/>
          </a:p>
        </p:txBody>
      </p:sp>
      <p:sp>
        <p:nvSpPr>
          <p:cNvPr id="2051" name="Rectangle 3"/>
          <p:cNvSpPr>
            <a:spLocks noGrp="1" noChangeArrowheads="1"/>
          </p:cNvSpPr>
          <p:nvPr>
            <p:ph type="subTitle" idx="1"/>
          </p:nvPr>
        </p:nvSpPr>
        <p:spPr>
          <a:xfrm>
            <a:off x="755650" y="2420938"/>
            <a:ext cx="7848600" cy="3217862"/>
          </a:xfrm>
        </p:spPr>
        <p:txBody>
          <a:bodyPr/>
          <a:lstStyle/>
          <a:p>
            <a:pPr marL="609600" indent="-609600" eaLnBrk="1" hangingPunct="1">
              <a:defRPr/>
            </a:pPr>
            <a:r>
              <a:rPr lang="uk-UA" smtClean="0"/>
              <a:t>План</a:t>
            </a:r>
          </a:p>
          <a:p>
            <a:pPr marL="609600" indent="-609600" algn="l" eaLnBrk="1" hangingPunct="1">
              <a:buFont typeface="Wingdings" pitchFamily="2" charset="2"/>
              <a:buAutoNum type="arabicPeriod"/>
              <a:defRPr/>
            </a:pPr>
            <a:r>
              <a:rPr lang="uk-UA" altLang="zh-CN" smtClean="0"/>
              <a:t>концепція коеволюції паразитів та їхніх хазяїв</a:t>
            </a:r>
          </a:p>
          <a:p>
            <a:pPr marL="609600" indent="-609600" algn="l" eaLnBrk="1" hangingPunct="1">
              <a:buFont typeface="Wingdings" pitchFamily="2" charset="2"/>
              <a:buAutoNum type="arabicPeriod"/>
              <a:defRPr/>
            </a:pPr>
            <a:r>
              <a:rPr lang="uk-UA" altLang="zh-CN" smtClean="0"/>
              <a:t>видоутворення паразитів</a:t>
            </a:r>
          </a:p>
          <a:p>
            <a:pPr marL="609600" indent="-609600" algn="l" eaLnBrk="1" hangingPunct="1">
              <a:buFont typeface="Wingdings" pitchFamily="2" charset="2"/>
              <a:buAutoNum type="arabicPeriod"/>
              <a:defRPr/>
            </a:pPr>
            <a:r>
              <a:rPr lang="uk-UA" altLang="zh-CN" smtClean="0"/>
              <a:t>теорія церкомеру</a:t>
            </a:r>
            <a:r>
              <a:rPr lang="es-ES" altLang="zh-CN" smtClean="0">
                <a:ea typeface="SimSun" pitchFamily="2" charset="-122"/>
              </a:rPr>
              <a:t>  </a:t>
            </a:r>
            <a:endParaRPr lang="es-E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TND08-05_F_14"/>
          <p:cNvPicPr>
            <a:picLocks noChangeAspect="1" noChangeArrowheads="1"/>
          </p:cNvPicPr>
          <p:nvPr>
            <p:ph/>
          </p:nvPr>
        </p:nvPicPr>
        <p:blipFill>
          <a:blip r:embed="rId2">
            <a:extLst>
              <a:ext uri="{28A0092B-C50C-407E-A947-70E740481C1C}">
                <a14:useLocalDpi xmlns:a14="http://schemas.microsoft.com/office/drawing/2010/main" val="0"/>
              </a:ext>
            </a:extLst>
          </a:blip>
          <a:srcRect b="4114"/>
          <a:stretch>
            <a:fillRect/>
          </a:stretch>
        </p:blipFill>
        <p:spPr>
          <a:xfrm>
            <a:off x="0" y="1301750"/>
            <a:ext cx="9144000" cy="5556250"/>
          </a:xfrm>
          <a:noFill/>
        </p:spPr>
      </p:pic>
      <p:sp>
        <p:nvSpPr>
          <p:cNvPr id="13315" name="Text Box 3"/>
          <p:cNvSpPr txBox="1">
            <a:spLocks noChangeArrowheads="1"/>
          </p:cNvSpPr>
          <p:nvPr/>
        </p:nvSpPr>
        <p:spPr bwMode="auto">
          <a:xfrm>
            <a:off x="288925" y="3159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ru-RU" sz="2000">
              <a:latin typeface="Arial" charset="0"/>
            </a:endParaRPr>
          </a:p>
        </p:txBody>
      </p:sp>
      <p:sp>
        <p:nvSpPr>
          <p:cNvPr id="13316" name="Text Box 4"/>
          <p:cNvSpPr txBox="1">
            <a:spLocks noChangeArrowheads="1"/>
          </p:cNvSpPr>
          <p:nvPr/>
        </p:nvSpPr>
        <p:spPr bwMode="auto">
          <a:xfrm>
            <a:off x="228600" y="304800"/>
            <a:ext cx="8534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uk-UA" sz="2400" b="1">
                <a:latin typeface="Arial" charset="0"/>
              </a:rPr>
              <a:t> Філогенетична гіпотеза еволюційних взаємовідносин 24 видів</a:t>
            </a:r>
            <a:r>
              <a:rPr lang="uk-UA" sz="2400">
                <a:latin typeface="Arial Black" pitchFamily="34" charset="0"/>
              </a:rPr>
              <a:t> </a:t>
            </a:r>
            <a:r>
              <a:rPr lang="uk-UA" sz="2400" b="1">
                <a:latin typeface="Arial" charset="0"/>
              </a:rPr>
              <a:t>дактилогірідних моногеней від кефалей</a:t>
            </a:r>
            <a:endParaRPr lang="en-US" sz="2400" b="1">
              <a:latin typeface="Arial" charset="0"/>
            </a:endParaRPr>
          </a:p>
          <a:p>
            <a:pPr eaLnBrk="1" hangingPunct="1"/>
            <a:r>
              <a:rPr lang="uk-UA" sz="1200">
                <a:latin typeface="Arial" charset="0"/>
              </a:rPr>
              <a:t> </a:t>
            </a:r>
            <a:endParaRPr lang="ru-RU" sz="1200">
              <a:latin typeface="Arial" charset="0"/>
            </a:endParaRPr>
          </a:p>
        </p:txBody>
      </p:sp>
      <p:sp>
        <p:nvSpPr>
          <p:cNvPr id="13317" name="Text Box 5"/>
          <p:cNvSpPr txBox="1">
            <a:spLocks noChangeArrowheads="1"/>
          </p:cNvSpPr>
          <p:nvPr/>
        </p:nvSpPr>
        <p:spPr bwMode="auto">
          <a:xfrm>
            <a:off x="6308725" y="1801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ru-RU" sz="2400">
              <a:latin typeface="Arial Black" pitchFamily="34" charset="0"/>
            </a:endParaRPr>
          </a:p>
        </p:txBody>
      </p:sp>
      <p:sp>
        <p:nvSpPr>
          <p:cNvPr id="20486" name="Text Box 6"/>
          <p:cNvSpPr txBox="1">
            <a:spLocks noChangeArrowheads="1"/>
          </p:cNvSpPr>
          <p:nvPr/>
        </p:nvSpPr>
        <p:spPr bwMode="auto">
          <a:xfrm>
            <a:off x="152400" y="2514600"/>
            <a:ext cx="2536825" cy="1917700"/>
          </a:xfrm>
          <a:prstGeom prst="rect">
            <a:avLst/>
          </a:prstGeom>
          <a:noFill/>
          <a:ln w="9525">
            <a:noFill/>
            <a:miter lim="800000"/>
            <a:headEnd/>
            <a:tailEnd/>
          </a:ln>
          <a:effectLst/>
        </p:spPr>
        <p:txBody>
          <a:bodyPr wrap="none">
            <a:spAutoFit/>
          </a:bodyPr>
          <a:lstStyle/>
          <a:p>
            <a:pPr>
              <a:defRPr/>
            </a:pPr>
            <a:r>
              <a:rPr lang="uk-UA" sz="2400">
                <a:effectLst>
                  <a:outerShdw blurRad="38100" dist="38100" dir="2700000" algn="tl">
                    <a:srgbClr val="C0C0C0"/>
                  </a:outerShdw>
                </a:effectLst>
                <a:latin typeface="Arial" charset="0"/>
              </a:rPr>
              <a:t>Довжина дерева</a:t>
            </a:r>
          </a:p>
          <a:p>
            <a:pPr>
              <a:defRPr/>
            </a:pPr>
            <a:r>
              <a:rPr lang="uk-UA" sz="2400">
                <a:effectLst>
                  <a:outerShdw blurRad="38100" dist="38100" dir="2700000" algn="tl">
                    <a:srgbClr val="C0C0C0"/>
                  </a:outerShdw>
                </a:effectLst>
                <a:latin typeface="Arial" charset="0"/>
              </a:rPr>
              <a:t>107 кроків,</a:t>
            </a:r>
            <a:endParaRPr lang="en-US" sz="2400">
              <a:effectLst>
                <a:outerShdw blurRad="38100" dist="38100" dir="2700000" algn="tl">
                  <a:srgbClr val="C0C0C0"/>
                </a:outerShdw>
              </a:effectLst>
              <a:latin typeface="Arial" charset="0"/>
            </a:endParaRPr>
          </a:p>
          <a:p>
            <a:pPr>
              <a:defRPr/>
            </a:pPr>
            <a:r>
              <a:rPr lang="uk-UA" sz="2400">
                <a:effectLst>
                  <a:outerShdw blurRad="38100" dist="38100" dir="2700000" algn="tl">
                    <a:srgbClr val="C0C0C0"/>
                  </a:outerShdw>
                </a:effectLst>
                <a:latin typeface="Arial" charset="0"/>
              </a:rPr>
              <a:t>CI=0.64,</a:t>
            </a:r>
          </a:p>
          <a:p>
            <a:pPr>
              <a:defRPr/>
            </a:pPr>
            <a:r>
              <a:rPr lang="uk-UA" sz="2400">
                <a:effectLst>
                  <a:outerShdw blurRad="38100" dist="38100" dir="2700000" algn="tl">
                    <a:srgbClr val="C0C0C0"/>
                  </a:outerShdw>
                </a:effectLst>
                <a:latin typeface="Arial" charset="0"/>
              </a:rPr>
              <a:t>RI=0.7</a:t>
            </a:r>
          </a:p>
          <a:p>
            <a:pPr>
              <a:defRPr/>
            </a:pPr>
            <a:r>
              <a:rPr lang="uk-UA" sz="2400">
                <a:effectLst>
                  <a:outerShdw blurRad="38100" dist="38100" dir="2700000" algn="tl">
                    <a:srgbClr val="C0C0C0"/>
                  </a:outerShdw>
                </a:effectLst>
                <a:latin typeface="Arial" charset="0"/>
              </a:rPr>
              <a:t>HI=36.</a:t>
            </a:r>
            <a:endParaRPr lang="ru-RU" sz="2400">
              <a:effectLst>
                <a:outerShdw blurRad="38100" dist="38100" dir="2700000" algn="tl">
                  <a:srgbClr val="C0C0C0"/>
                </a:outerShdw>
              </a:effectLst>
              <a:latin typeface="Arial" charset="0"/>
            </a:endParaRPr>
          </a:p>
        </p:txBody>
      </p:sp>
      <p:sp>
        <p:nvSpPr>
          <p:cNvPr id="20487" name="Oval 7"/>
          <p:cNvSpPr>
            <a:spLocks noChangeArrowheads="1"/>
          </p:cNvSpPr>
          <p:nvPr/>
        </p:nvSpPr>
        <p:spPr bwMode="auto">
          <a:xfrm>
            <a:off x="7315200" y="5410200"/>
            <a:ext cx="11430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3320" name="Text Box 8"/>
          <p:cNvSpPr txBox="1">
            <a:spLocks noChangeArrowheads="1"/>
          </p:cNvSpPr>
          <p:nvPr/>
        </p:nvSpPr>
        <p:spPr bwMode="auto">
          <a:xfrm>
            <a:off x="8686800" y="6537325"/>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1000">
                <a:latin typeface="Arial Black" pitchFamily="34" charset="0"/>
              </a:rPr>
              <a:t>11</a:t>
            </a:r>
            <a:endParaRPr lang="ru-RU" sz="1000">
              <a:latin typeface="Arial Black" pitchFamily="34" charset="0"/>
            </a:endParaRPr>
          </a:p>
        </p:txBody>
      </p:sp>
      <p:sp>
        <p:nvSpPr>
          <p:cNvPr id="20489" name="Oval 9"/>
          <p:cNvSpPr>
            <a:spLocks noChangeArrowheads="1"/>
          </p:cNvSpPr>
          <p:nvPr/>
        </p:nvSpPr>
        <p:spPr bwMode="auto">
          <a:xfrm>
            <a:off x="6553200" y="1524000"/>
            <a:ext cx="24384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0-#ppt_w/2"/>
                                          </p:val>
                                        </p:tav>
                                        <p:tav tm="100000">
                                          <p:val>
                                            <p:strVal val="#ppt_x"/>
                                          </p:val>
                                        </p:tav>
                                      </p:tavLst>
                                    </p:anim>
                                    <p:anim calcmode="lin" valueType="num">
                                      <p:cBhvr additive="base">
                                        <p:cTn id="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9"/>
                                        </p:tgtEl>
                                        <p:attrNameLst>
                                          <p:attrName>style.visibility</p:attrName>
                                        </p:attrNameLst>
                                      </p:cBhvr>
                                      <p:to>
                                        <p:strVal val="visible"/>
                                      </p:to>
                                    </p:set>
                                    <p:anim calcmode="lin" valueType="num">
                                      <p:cBhvr additive="base">
                                        <p:cTn id="13" dur="500" fill="hold"/>
                                        <p:tgtEl>
                                          <p:spTgt spid="20489"/>
                                        </p:tgtEl>
                                        <p:attrNameLst>
                                          <p:attrName>ppt_x</p:attrName>
                                        </p:attrNameLst>
                                      </p:cBhvr>
                                      <p:tavLst>
                                        <p:tav tm="0">
                                          <p:val>
                                            <p:strVal val="0-#ppt_w/2"/>
                                          </p:val>
                                        </p:tav>
                                        <p:tav tm="100000">
                                          <p:val>
                                            <p:strVal val="#ppt_x"/>
                                          </p:val>
                                        </p:tav>
                                      </p:tavLst>
                                    </p:anim>
                                    <p:anim calcmode="lin" valueType="num">
                                      <p:cBhvr additive="base">
                                        <p:cTn id="14"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P spid="204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2"/>
          <p:cNvSpPr>
            <a:spLocks noGrp="1"/>
          </p:cNvSpPr>
          <p:nvPr>
            <p:ph type="title"/>
          </p:nvPr>
        </p:nvSpPr>
        <p:spPr/>
        <p:txBody>
          <a:bodyPr/>
          <a:lstStyle/>
          <a:p>
            <a:r>
              <a:rPr lang="uk-UA" smtClean="0"/>
              <a:t>Закон еволюції Ван Валена з гіпотезою Чирвової королеви</a:t>
            </a:r>
            <a:endParaRPr lang="ru-RU" smtClean="0"/>
          </a:p>
        </p:txBody>
      </p:sp>
      <p:sp>
        <p:nvSpPr>
          <p:cNvPr id="14339" name="Содержимое 3"/>
          <p:cNvSpPr>
            <a:spLocks noGrp="1"/>
          </p:cNvSpPr>
          <p:nvPr>
            <p:ph idx="1"/>
          </p:nvPr>
        </p:nvSpPr>
        <p:spPr>
          <a:xfrm>
            <a:off x="0" y="1714500"/>
            <a:ext cx="8929688" cy="4525963"/>
          </a:xfrm>
        </p:spPr>
        <p:txBody>
          <a:bodyPr/>
          <a:lstStyle/>
          <a:p>
            <a:r>
              <a:rPr lang="ru-RU" sz="2800" smtClean="0"/>
              <a:t>Н</a:t>
            </a:r>
            <a:r>
              <a:rPr lang="uk-UA" sz="2800" smtClean="0"/>
              <a:t>айважливішою складовою середовища, в якому живе даний вид, є інші види, що знаходяться в ньому, і незалежно від того, як даний вид адаптувався до оточення, він і далі має брати участь у процесі пристосування, бо його суперники і вороги також пристосовуються до нових умов. </a:t>
            </a:r>
          </a:p>
          <a:p>
            <a:r>
              <a:rPr lang="uk-UA" sz="2800" smtClean="0"/>
              <a:t>Кожен успіх стимулює активність суперників, а виживання є грою з нульовим виграшем.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uk-UA" smtClean="0"/>
              <a:t>Закон еволюції Ван Валена з гіпотезою Чирвової королеви</a:t>
            </a:r>
            <a:endParaRPr lang="ru-RU" smtClean="0"/>
          </a:p>
        </p:txBody>
      </p:sp>
      <p:sp>
        <p:nvSpPr>
          <p:cNvPr id="15363" name="Содержимое 2"/>
          <p:cNvSpPr>
            <a:spLocks noGrp="1"/>
          </p:cNvSpPr>
          <p:nvPr>
            <p:ph idx="1"/>
          </p:nvPr>
        </p:nvSpPr>
        <p:spPr>
          <a:xfrm>
            <a:off x="0" y="1600200"/>
            <a:ext cx="9001125" cy="4525963"/>
          </a:xfrm>
        </p:spPr>
        <p:txBody>
          <a:bodyPr/>
          <a:lstStyle/>
          <a:p>
            <a:r>
              <a:rPr lang="uk-UA" sz="2400" smtClean="0"/>
              <a:t>І паразити, і їхні хазяї знаходяться в нерозривному еволюційному зв'язку, в якому успіхи однієї сторони (паразит, що заражає більше хазяїв, ефективніше отримує потрібні для життя речовини) спонукає другу сторону до збільшення шансів на виживання (хазяїн збільшує ефективність захисних механізмів). </a:t>
            </a:r>
          </a:p>
          <a:p>
            <a:r>
              <a:rPr lang="uk-UA" sz="2400" smtClean="0"/>
              <a:t>Чим краще захищається хазяїн, тим сильніше природний добір сприятиме тим паразитам, яким вдалося обминути цей захист; </a:t>
            </a:r>
          </a:p>
          <a:p>
            <a:r>
              <a:rPr lang="uk-UA" sz="2400" smtClean="0"/>
              <a:t>отже, перевага один раз буде на одному боці, інший раз — на другому. </a:t>
            </a:r>
          </a:p>
          <a:p>
            <a:r>
              <a:rPr lang="uk-UA" sz="2400" smtClean="0"/>
              <a:t>Таким є світ Чирвової королеви, в якому немає перемоги, а є лише нетривалий "перепочинок".</a:t>
            </a:r>
            <a:endParaRPr lang="ru-RU" sz="2400" smtClean="0"/>
          </a:p>
          <a:p>
            <a:endParaRPr lang="ru-RU"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3"/>
          <p:cNvSpPr>
            <a:spLocks noGrp="1"/>
          </p:cNvSpPr>
          <p:nvPr>
            <p:ph/>
          </p:nvPr>
        </p:nvSpPr>
        <p:spPr>
          <a:xfrm>
            <a:off x="457200" y="1071563"/>
            <a:ext cx="8229600" cy="5054600"/>
          </a:xfrm>
        </p:spPr>
        <p:txBody>
          <a:bodyPr/>
          <a:lstStyle/>
          <a:p>
            <a:r>
              <a:rPr lang="uk-UA" b="1" i="1" smtClean="0"/>
              <a:t>коеволюцію</a:t>
            </a:r>
            <a:r>
              <a:rPr lang="uk-UA" smtClean="0"/>
              <a:t> розглядають як взаємний вплив двох видів за тривалий період еволюційного часу, повстання механізмів співіснування цих видів у системі паразит—хазяїн, а також подальшу еволюцію цієї системи; вона залежить від викликів обох партнерів і має антагоністичний характер</a:t>
            </a:r>
            <a:endParaRPr lang="ru-RU"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2"/>
          <p:cNvSpPr>
            <a:spLocks noGrp="1"/>
          </p:cNvSpPr>
          <p:nvPr>
            <p:ph type="title"/>
          </p:nvPr>
        </p:nvSpPr>
        <p:spPr>
          <a:xfrm>
            <a:off x="428625" y="0"/>
            <a:ext cx="8229600" cy="1143000"/>
          </a:xfrm>
        </p:spPr>
        <p:txBody>
          <a:bodyPr/>
          <a:lstStyle/>
          <a:p>
            <a:r>
              <a:rPr lang="uk-UA" smtClean="0"/>
              <a:t>Патогенність та еволюція</a:t>
            </a:r>
            <a:endParaRPr lang="ru-RU" smtClean="0"/>
          </a:p>
        </p:txBody>
      </p:sp>
      <p:sp>
        <p:nvSpPr>
          <p:cNvPr id="17411" name="Содержимое 3"/>
          <p:cNvSpPr>
            <a:spLocks noGrp="1"/>
          </p:cNvSpPr>
          <p:nvPr>
            <p:ph idx="1"/>
          </p:nvPr>
        </p:nvSpPr>
        <p:spPr>
          <a:xfrm>
            <a:off x="0" y="1143000"/>
            <a:ext cx="9144000" cy="5500688"/>
          </a:xfrm>
        </p:spPr>
        <p:txBody>
          <a:bodyPr/>
          <a:lstStyle/>
          <a:p>
            <a:r>
              <a:rPr lang="uk-UA" sz="2800" smtClean="0"/>
              <a:t>В міру існування системи паразит—хазяїн початково сильна патогенність паразита ослаблюється. </a:t>
            </a:r>
          </a:p>
          <a:p>
            <a:r>
              <a:rPr lang="uk-UA" sz="2800" smtClean="0"/>
              <a:t>Еволюція кожної системи паразит—хазяїн є функцією тиску добору. </a:t>
            </a:r>
          </a:p>
          <a:p>
            <a:r>
              <a:rPr lang="uk-UA" sz="2800" smtClean="0"/>
              <a:t>Молода паразитарна хвороба може бути дуже патогенною і спочатку добір елімінує найуразливіших хазяїв і найотруйніших паразитів. </a:t>
            </a:r>
          </a:p>
          <a:p>
            <a:r>
              <a:rPr lang="uk-UA" sz="2800" smtClean="0"/>
              <a:t>В наслідок цього патогенний вплив з часом зменшуватиметься. </a:t>
            </a:r>
          </a:p>
          <a:p>
            <a:r>
              <a:rPr lang="uk-UA" sz="2800" smtClean="0"/>
              <a:t>Селекція може йти в напрямі ослаблення ядучості паразита й ефективнішої стійкості хазяїна</a:t>
            </a:r>
            <a:endParaRPr lang="ru-RU"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ntitled-1"/>
          <p:cNvPicPr>
            <a:picLocks noChangeAspect="1" noChangeArrowheads="1"/>
          </p:cNvPicPr>
          <p:nvPr/>
        </p:nvPicPr>
        <p:blipFill>
          <a:blip r:embed="rId2">
            <a:extLst>
              <a:ext uri="{28A0092B-C50C-407E-A947-70E740481C1C}">
                <a14:useLocalDpi xmlns:a14="http://schemas.microsoft.com/office/drawing/2010/main" val="0"/>
              </a:ext>
            </a:extLst>
          </a:blip>
          <a:srcRect t="20517" b="415"/>
          <a:stretch>
            <a:fillRect/>
          </a:stretch>
        </p:blipFill>
        <p:spPr bwMode="auto">
          <a:xfrm>
            <a:off x="5357813" y="5072063"/>
            <a:ext cx="3786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Заголовок 7"/>
          <p:cNvSpPr>
            <a:spLocks noGrp="1"/>
          </p:cNvSpPr>
          <p:nvPr>
            <p:ph type="title"/>
          </p:nvPr>
        </p:nvSpPr>
        <p:spPr/>
        <p:txBody>
          <a:bodyPr/>
          <a:lstStyle/>
          <a:p>
            <a:r>
              <a:rPr lang="uk-UA" sz="3600" smtClean="0">
                <a:solidFill>
                  <a:schemeClr val="tx1"/>
                </a:solidFill>
              </a:rPr>
              <a:t>Механізм добору в системі паразит-хазяїн </a:t>
            </a:r>
            <a:r>
              <a:rPr lang="en-US" sz="3600" i="1" smtClean="0">
                <a:solidFill>
                  <a:schemeClr val="tx1"/>
                </a:solidFill>
              </a:rPr>
              <a:t>Trypanosoma brucei</a:t>
            </a:r>
            <a:endParaRPr lang="ru-RU" sz="2400" smtClean="0"/>
          </a:p>
        </p:txBody>
      </p:sp>
      <p:sp>
        <p:nvSpPr>
          <p:cNvPr id="18436" name="Содержимое 6"/>
          <p:cNvSpPr>
            <a:spLocks noGrp="1"/>
          </p:cNvSpPr>
          <p:nvPr>
            <p:ph idx="1"/>
          </p:nvPr>
        </p:nvSpPr>
        <p:spPr>
          <a:xfrm>
            <a:off x="357188" y="1357313"/>
            <a:ext cx="8229600" cy="4525962"/>
          </a:xfrm>
        </p:spPr>
        <p:txBody>
          <a:bodyPr/>
          <a:lstStyle/>
          <a:p>
            <a:r>
              <a:rPr lang="uk-UA" sz="2800" smtClean="0"/>
              <a:t>Цей джгутиконосець, який паразитує в африканських копитних, дуже слабкопатогенний для місцевих видів, з якими пов'язаний віддавна.</a:t>
            </a:r>
          </a:p>
          <a:p>
            <a:r>
              <a:rPr lang="uk-UA" sz="2800" smtClean="0"/>
              <a:t>У худоби, завезеної до Африки майже 6000 років тому, виказує певну патогенність. </a:t>
            </a:r>
          </a:p>
          <a:p>
            <a:r>
              <a:rPr lang="uk-UA" sz="2800" smtClean="0"/>
              <a:t>Натомість він виявився смертельним видом для європейської худоби, яку намагались акліматизувати у Африці. </a:t>
            </a:r>
            <a:endParaRPr lang="ru-RU"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28625" y="214313"/>
            <a:ext cx="8229600" cy="1143000"/>
          </a:xfrm>
        </p:spPr>
        <p:txBody>
          <a:bodyPr/>
          <a:lstStyle/>
          <a:p>
            <a:r>
              <a:rPr lang="uk-UA" sz="4000" smtClean="0"/>
              <a:t>Методи дослідження еволюції та коеволюції паразитів</a:t>
            </a:r>
            <a:endParaRPr lang="ru-RU" sz="4000" smtClean="0"/>
          </a:p>
        </p:txBody>
      </p:sp>
      <p:sp>
        <p:nvSpPr>
          <p:cNvPr id="19459" name="Содержимое 2"/>
          <p:cNvSpPr>
            <a:spLocks noGrp="1"/>
          </p:cNvSpPr>
          <p:nvPr>
            <p:ph idx="1"/>
          </p:nvPr>
        </p:nvSpPr>
        <p:spPr>
          <a:xfrm>
            <a:off x="0" y="1285875"/>
            <a:ext cx="9144000" cy="5572125"/>
          </a:xfrm>
        </p:spPr>
        <p:txBody>
          <a:bodyPr/>
          <a:lstStyle/>
          <a:p>
            <a:r>
              <a:rPr lang="uk-UA" sz="2400" smtClean="0"/>
              <a:t>Для розв'язання філогенетичних проблем застосовують різні методи, що ґрунтуються на анатомічних, морфологічних, ультраструктурних, біохімічних ознаках або на аналізі ДНК. </a:t>
            </a:r>
          </a:p>
          <a:p>
            <a:r>
              <a:rPr lang="uk-UA" sz="2400" smtClean="0"/>
              <a:t>Вони дають змогу побудувати філогенетичні дерева (кладограми), в яких на кінці гілки знаходяться таксони, а вузли, що їх зв'язують, можна інтерпретувати як останнього спільного предка. </a:t>
            </a:r>
          </a:p>
          <a:p>
            <a:r>
              <a:rPr lang="uk-UA" sz="2400" smtClean="0"/>
              <a:t>Чергові їх відрізки відповідають порядку поколінь, які є предками і потомством всередині одиничного родоводу. </a:t>
            </a:r>
          </a:p>
          <a:p>
            <a:r>
              <a:rPr lang="uk-UA" sz="2400" smtClean="0"/>
              <a:t>Кожна група таксонів, складена з усіх потомків, які мають спільного предка, є монофілетичною. </a:t>
            </a:r>
          </a:p>
          <a:p>
            <a:r>
              <a:rPr lang="uk-UA" sz="2400" smtClean="0"/>
              <a:t>Кожні дві монофілетичні групи, які разом утворюють більший таксон, називають сестринськими групами</a:t>
            </a:r>
            <a:endParaRPr lang="ru-RU"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ph/>
          </p:nvPr>
        </p:nvGraphicFramePr>
        <p:xfrm>
          <a:off x="76200" y="1600200"/>
          <a:ext cx="8929688" cy="5334000"/>
        </p:xfrm>
        <a:graphic>
          <a:graphicData uri="http://schemas.openxmlformats.org/presentationml/2006/ole">
            <mc:AlternateContent xmlns:mc="http://schemas.openxmlformats.org/markup-compatibility/2006">
              <mc:Choice xmlns:v="urn:schemas-microsoft-com:vml" Requires="v">
                <p:oleObj spid="_x0000_s20485" name="Документ" r:id="rId3" imgW="8354635" imgH="4581836" progId="Word.Document.8">
                  <p:embed/>
                </p:oleObj>
              </mc:Choice>
              <mc:Fallback>
                <p:oleObj name="Документ" r:id="rId3" imgW="8354635" imgH="458183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00200"/>
                        <a:ext cx="892968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Rectangle 3"/>
          <p:cNvSpPr>
            <a:spLocks noChangeArrowheads="1"/>
          </p:cNvSpPr>
          <p:nvPr/>
        </p:nvSpPr>
        <p:spPr bwMode="auto">
          <a:xfrm>
            <a:off x="685800" y="1588"/>
            <a:ext cx="8035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uk-UA" sz="2400" b="1">
                <a:latin typeface="Verdana" pitchFamily="34" charset="0"/>
              </a:rPr>
              <a:t>Матриця морфологічних ознак досліджених</a:t>
            </a:r>
          </a:p>
          <a:p>
            <a:pPr algn="ctr"/>
            <a:r>
              <a:rPr lang="uk-UA" sz="2400" b="1">
                <a:latin typeface="Verdana" pitchFamily="34" charset="0"/>
              </a:rPr>
              <a:t>видів Dactylogyridae</a:t>
            </a:r>
            <a:r>
              <a:rPr lang="ru-RU" sz="2400">
                <a:latin typeface="Verdana" pitchFamily="34" charset="0"/>
              </a:rPr>
              <a:t> </a:t>
            </a:r>
          </a:p>
        </p:txBody>
      </p:sp>
      <p:sp>
        <p:nvSpPr>
          <p:cNvPr id="20484" name="Rectangle 4"/>
          <p:cNvSpPr>
            <a:spLocks noChangeArrowheads="1"/>
          </p:cNvSpPr>
          <p:nvPr/>
        </p:nvSpPr>
        <p:spPr bwMode="auto">
          <a:xfrm>
            <a:off x="152400" y="836613"/>
            <a:ext cx="899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uk-UA" sz="1600">
                <a:latin typeface="Verdana" pitchFamily="34" charset="0"/>
              </a:rPr>
              <a:t>Цифри 1-28 морфологічні характеристики, „-” означає відсутність ознаки; дві цифри в круглих дужках вказують на два можливих стани ознаки для таксону</a:t>
            </a:r>
            <a:r>
              <a:rPr lang="ru-RU" sz="1600">
                <a:latin typeface="Verdana"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60293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34925" y="115888"/>
            <a:ext cx="8893175" cy="1143000"/>
          </a:xfrm>
        </p:spPr>
        <p:txBody>
          <a:bodyPr/>
          <a:lstStyle/>
          <a:p>
            <a:pPr eaLnBrk="1" hangingPunct="1"/>
            <a:r>
              <a:rPr lang="uk-UA" altLang="zh-CN" sz="2800" smtClean="0"/>
              <a:t>Приклади порівняння кладограм паразита і хазяїна, які вказують на збіг або розходження їх еволюції</a:t>
            </a:r>
            <a:r>
              <a:rPr lang="es-ES" altLang="zh-CN" sz="2800" smtClean="0">
                <a:ea typeface="SimSun" pitchFamily="2" charset="-122"/>
              </a:rPr>
              <a:t> </a:t>
            </a:r>
            <a:endParaRPr lang="es-ES" sz="2800" smtClean="0"/>
          </a:p>
        </p:txBody>
      </p:sp>
      <p:sp>
        <p:nvSpPr>
          <p:cNvPr id="21508" name="Text Box 5"/>
          <p:cNvSpPr txBox="1">
            <a:spLocks noChangeArrowheads="1"/>
          </p:cNvSpPr>
          <p:nvPr/>
        </p:nvSpPr>
        <p:spPr bwMode="auto">
          <a:xfrm>
            <a:off x="5795963" y="1595438"/>
            <a:ext cx="33480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i="1"/>
              <a:t>а, б — </a:t>
            </a:r>
            <a:r>
              <a:rPr lang="uk-UA" sz="1600"/>
              <a:t>філогенез паразитів збігається з філогенезом хазяїв, однак у разі </a:t>
            </a:r>
            <a:r>
              <a:rPr lang="uk-UA" sz="1600" i="1"/>
              <a:t>б </a:t>
            </a:r>
            <a:r>
              <a:rPr lang="uk-UA" sz="1600"/>
              <a:t>є відмінність (відсутність паразита </a:t>
            </a:r>
            <a:r>
              <a:rPr lang="uk-UA" sz="1600" i="1"/>
              <a:t>4), </a:t>
            </a:r>
            <a:r>
              <a:rPr lang="uk-UA" sz="1600"/>
              <a:t>але немає спряженості; </a:t>
            </a:r>
            <a:r>
              <a:rPr lang="uk-UA" sz="1600" i="1"/>
              <a:t>в — </a:t>
            </a:r>
            <a:r>
              <a:rPr lang="uk-UA" sz="1600"/>
              <a:t>філогенез паразитів не збігається з філогенезом хазяїв в одному пункті (паразити </a:t>
            </a:r>
            <a:r>
              <a:rPr lang="uk-UA" sz="1600" i="1"/>
              <a:t>З </a:t>
            </a:r>
            <a:r>
              <a:rPr lang="uk-UA" sz="1600"/>
              <a:t>і </a:t>
            </a:r>
            <a:r>
              <a:rPr lang="uk-UA" sz="1600" i="1"/>
              <a:t>4 </a:t>
            </a:r>
            <a:r>
              <a:rPr lang="uk-UA" sz="1600"/>
              <a:t>мають спільне походження), що вказує на відсутність паралельного видоутворення з хазяями </a:t>
            </a:r>
            <a:r>
              <a:rPr lang="uk-UA" sz="1600" i="1"/>
              <a:t>с </a:t>
            </a:r>
            <a:r>
              <a:rPr lang="uk-UA" sz="1600"/>
              <a:t>і </a:t>
            </a:r>
            <a:r>
              <a:rPr lang="es-ES" sz="1600" i="1"/>
              <a:t>d)\ </a:t>
            </a:r>
            <a:r>
              <a:rPr lang="uk-UA" sz="1600" i="1"/>
              <a:t>г </a:t>
            </a:r>
            <a:r>
              <a:rPr lang="uk-UA" sz="1600"/>
              <a:t>— з'ясування розходження між деревами паразита і хазяїна за до­помогою узгодженого дерева, в якому темними квадратами представлені відсутні частини дерева паразита (втрачені в ході еволюції або відсутні у зборах), а паразити </a:t>
            </a:r>
            <a:r>
              <a:rPr lang="uk-UA" sz="1600" i="1"/>
              <a:t>1—5 </a:t>
            </a:r>
            <a:r>
              <a:rPr lang="uk-UA" sz="1600"/>
              <a:t>є рештками більшого кладу</a:t>
            </a:r>
            <a:endParaRPr lang="es-ES" sz="1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76200"/>
            <a:ext cx="8382000" cy="762000"/>
          </a:xfrm>
        </p:spPr>
        <p:txBody>
          <a:bodyPr/>
          <a:lstStyle/>
          <a:p>
            <a:pPr eaLnBrk="1" hangingPunct="1"/>
            <a:r>
              <a:rPr lang="uk-UA" sz="2400" smtClean="0"/>
              <a:t>Список видів </a:t>
            </a:r>
            <a:r>
              <a:rPr lang="en-GB" sz="2400" i="1" smtClean="0"/>
              <a:t>Ligophorus</a:t>
            </a:r>
            <a:r>
              <a:rPr lang="uk-UA" sz="2400" i="1" smtClean="0"/>
              <a:t> </a:t>
            </a:r>
            <a:r>
              <a:rPr lang="uk-UA" sz="2400" smtClean="0"/>
              <a:t>від риб родини кефалевих із зазначенням їх географічного поширення</a:t>
            </a:r>
            <a:endParaRPr lang="es-ES" sz="2400" smtClean="0"/>
          </a:p>
        </p:txBody>
      </p:sp>
      <p:graphicFrame>
        <p:nvGraphicFramePr>
          <p:cNvPr id="22531" name="Object 3"/>
          <p:cNvGraphicFramePr>
            <a:graphicFrameLocks noChangeAspect="1"/>
          </p:cNvGraphicFramePr>
          <p:nvPr>
            <p:ph idx="1"/>
          </p:nvPr>
        </p:nvGraphicFramePr>
        <p:xfrm>
          <a:off x="685800" y="838200"/>
          <a:ext cx="8077200" cy="6096000"/>
        </p:xfrm>
        <a:graphic>
          <a:graphicData uri="http://schemas.openxmlformats.org/presentationml/2006/ole">
            <mc:AlternateContent xmlns:mc="http://schemas.openxmlformats.org/markup-compatibility/2006">
              <mc:Choice xmlns:v="urn:schemas-microsoft-com:vml" Requires="v">
                <p:oleObj spid="_x0000_s22532" name="Документ" r:id="rId3" imgW="6222547" imgH="7133131" progId="Word.Document.8">
                  <p:embed/>
                </p:oleObj>
              </mc:Choice>
              <mc:Fallback>
                <p:oleObj name="Документ" r:id="rId3" imgW="6222547" imgH="7133131"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38200"/>
                        <a:ext cx="8077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686800" cy="1139825"/>
          </a:xfrm>
        </p:spPr>
        <p:txBody>
          <a:bodyPr/>
          <a:lstStyle/>
          <a:p>
            <a:pPr>
              <a:defRPr/>
            </a:pPr>
            <a:r>
              <a:rPr lang="uk-UA" dirty="0" smtClean="0"/>
              <a:t>Визначення концепції </a:t>
            </a:r>
            <a:r>
              <a:rPr lang="uk-UA" dirty="0" err="1" smtClean="0"/>
              <a:t>коеволюції</a:t>
            </a:r>
            <a:endParaRPr lang="ru-RU" dirty="0"/>
          </a:p>
        </p:txBody>
      </p:sp>
      <p:sp>
        <p:nvSpPr>
          <p:cNvPr id="3" name="Содержимое 2"/>
          <p:cNvSpPr>
            <a:spLocks noGrp="1"/>
          </p:cNvSpPr>
          <p:nvPr>
            <p:ph idx="1"/>
          </p:nvPr>
        </p:nvSpPr>
        <p:spPr>
          <a:xfrm>
            <a:off x="457200" y="1600200"/>
            <a:ext cx="8686800" cy="4530725"/>
          </a:xfrm>
        </p:spPr>
        <p:txBody>
          <a:bodyPr/>
          <a:lstStyle/>
          <a:p>
            <a:pPr>
              <a:defRPr/>
            </a:pPr>
            <a:r>
              <a:rPr lang="uk-UA" sz="2800" dirty="0" smtClean="0"/>
              <a:t>Найзагальнішою концепцією, що враховує значення хазяїна як середовища та залежність долі паразита від долі хазяїна, є концепція взаємозалежної еволюції паразитів та їхніх хазяїв, яку також називають концепцією паралельного, або спряженого (поєднаного), розвитку паразитів і хазяїв або </a:t>
            </a:r>
            <a:r>
              <a:rPr lang="uk-UA" sz="2800" dirty="0" err="1" smtClean="0"/>
              <a:t>коеволюцією</a:t>
            </a:r>
            <a:r>
              <a:rPr lang="uk-UA" sz="2800" dirty="0" smtClean="0"/>
              <a:t>. </a:t>
            </a:r>
          </a:p>
          <a:p>
            <a:pPr>
              <a:defRPr/>
            </a:pPr>
            <a:r>
              <a:rPr lang="uk-UA" sz="2800" dirty="0" smtClean="0"/>
              <a:t>З цією концепцією пов'язані </a:t>
            </a:r>
            <a:r>
              <a:rPr lang="uk-UA" sz="2800" dirty="0" err="1" smtClean="0"/>
              <a:t>паразитогенетичні</a:t>
            </a:r>
            <a:r>
              <a:rPr lang="uk-UA" sz="2800" dirty="0" smtClean="0"/>
              <a:t> чи </a:t>
            </a:r>
            <a:r>
              <a:rPr lang="uk-UA" sz="2800" dirty="0" err="1" smtClean="0"/>
              <a:t>паразитофілетичні</a:t>
            </a:r>
            <a:r>
              <a:rPr lang="uk-UA" sz="2800" dirty="0" smtClean="0"/>
              <a:t> правила, які з'являлися в міру розвитку цієї ідеї</a:t>
            </a: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a:xfrm>
            <a:off x="152400" y="-46038"/>
            <a:ext cx="8839200" cy="1314451"/>
          </a:xfrm>
        </p:spPr>
        <p:txBody>
          <a:bodyPr/>
          <a:lstStyle/>
          <a:p>
            <a:pPr eaLnBrk="1" hangingPunct="1"/>
            <a:r>
              <a:rPr lang="uk-UA" sz="2400" smtClean="0"/>
              <a:t>Реконструкція розповсюдження предкових форм</a:t>
            </a:r>
            <a:r>
              <a:rPr lang="en-GB" sz="2400" smtClean="0"/>
              <a:t> </a:t>
            </a:r>
            <a:r>
              <a:rPr lang="uk-UA" sz="2400" smtClean="0"/>
              <a:t>та гіпотеза еволюційних подій для</a:t>
            </a:r>
            <a:r>
              <a:rPr lang="en-GB" sz="2400" smtClean="0"/>
              <a:t> </a:t>
            </a:r>
            <a:r>
              <a:rPr lang="en-GB" sz="2400" i="1" smtClean="0"/>
              <a:t>Ligophorus</a:t>
            </a:r>
            <a:r>
              <a:rPr lang="en-GB" sz="2400" smtClean="0"/>
              <a:t> </a:t>
            </a:r>
            <a:r>
              <a:rPr lang="uk-UA" sz="2400" smtClean="0"/>
              <a:t>з використанням</a:t>
            </a:r>
            <a:r>
              <a:rPr lang="en-GB" sz="2400" smtClean="0"/>
              <a:t> </a:t>
            </a:r>
            <a:r>
              <a:rPr lang="uk-UA" sz="2400" smtClean="0"/>
              <a:t>дисперсійно–вікаріаціного аналізу</a:t>
            </a:r>
            <a:r>
              <a:rPr lang="uk-UA" sz="2800" smtClean="0"/>
              <a:t> </a:t>
            </a:r>
            <a:endParaRPr lang="es-ES" sz="2800" smtClean="0"/>
          </a:p>
        </p:txBody>
      </p:sp>
      <p:pic>
        <p:nvPicPr>
          <p:cNvPr id="23555" name="Picture 3" descr="ZTND08-05_F_16"/>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r="2586" b="5949"/>
          <a:stretch>
            <a:fillRect/>
          </a:stretch>
        </p:blipFill>
        <p:spPr>
          <a:xfrm>
            <a:off x="457200" y="1447800"/>
            <a:ext cx="8610600" cy="5430838"/>
          </a:xfrm>
        </p:spPr>
      </p:pic>
      <p:pic>
        <p:nvPicPr>
          <p:cNvPr id="23556"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2514600"/>
            <a:ext cx="465138" cy="354013"/>
          </a:xfrm>
          <a:noFill/>
        </p:spPr>
      </p:pic>
      <p:pic>
        <p:nvPicPr>
          <p:cNvPr id="23557" name="Picture 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b="43262"/>
          <a:stretch>
            <a:fillRect/>
          </a:stretch>
        </p:blipFill>
        <p:spPr>
          <a:xfrm>
            <a:off x="-33338" y="3581400"/>
            <a:ext cx="414338" cy="381000"/>
          </a:xfrm>
          <a:noFill/>
        </p:spPr>
      </p:pic>
      <p:pic>
        <p:nvPicPr>
          <p:cNvPr id="23558" name="Picture 6"/>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0163" y="1981200"/>
            <a:ext cx="350837" cy="350838"/>
          </a:xfrm>
          <a:noFill/>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029200"/>
            <a:ext cx="27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p:cNvPicPr>
            <a:picLocks noChangeAspect="1" noChangeArrowheads="1"/>
          </p:cNvPicPr>
          <p:nvPr/>
        </p:nvPicPr>
        <p:blipFill>
          <a:blip r:embed="rId7">
            <a:extLst>
              <a:ext uri="{28A0092B-C50C-407E-A947-70E740481C1C}">
                <a14:useLocalDpi xmlns:a14="http://schemas.microsoft.com/office/drawing/2010/main" val="0"/>
              </a:ext>
            </a:extLst>
          </a:blip>
          <a:srcRect b="43661"/>
          <a:stretch>
            <a:fillRect/>
          </a:stretch>
        </p:blipFill>
        <p:spPr bwMode="auto">
          <a:xfrm>
            <a:off x="0" y="4267200"/>
            <a:ext cx="398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3" y="1554163"/>
            <a:ext cx="3508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041650"/>
            <a:ext cx="1000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1"/>
          <p:cNvSpPr txBox="1">
            <a:spLocks noChangeArrowheads="1"/>
          </p:cNvSpPr>
          <p:nvPr/>
        </p:nvSpPr>
        <p:spPr bwMode="auto">
          <a:xfrm>
            <a:off x="381000" y="1535113"/>
            <a:ext cx="1222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вікаріації </a:t>
            </a:r>
            <a:endParaRPr lang="es-ES" sz="1600">
              <a:latin typeface="Verdana" pitchFamily="34" charset="0"/>
            </a:endParaRPr>
          </a:p>
        </p:txBody>
      </p:sp>
      <p:sp>
        <p:nvSpPr>
          <p:cNvPr id="23564" name="Text Box 12"/>
          <p:cNvSpPr txBox="1">
            <a:spLocks noChangeArrowheads="1"/>
          </p:cNvSpPr>
          <p:nvPr/>
        </p:nvSpPr>
        <p:spPr bwMode="auto">
          <a:xfrm>
            <a:off x="381000" y="1981200"/>
            <a:ext cx="472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паралельного видоутворення (коспеціації)</a:t>
            </a:r>
            <a:endParaRPr lang="es-ES" sz="1600">
              <a:latin typeface="Verdana" pitchFamily="34" charset="0"/>
            </a:endParaRPr>
          </a:p>
        </p:txBody>
      </p:sp>
      <p:sp>
        <p:nvSpPr>
          <p:cNvPr id="23565" name="Rectangle 13"/>
          <p:cNvSpPr>
            <a:spLocks noChangeArrowheads="1"/>
          </p:cNvSpPr>
          <p:nvPr/>
        </p:nvSpPr>
        <p:spPr bwMode="auto">
          <a:xfrm>
            <a:off x="381000" y="1066800"/>
            <a:ext cx="145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400" b="1">
                <a:latin typeface="Verdana" pitchFamily="34" charset="0"/>
              </a:rPr>
              <a:t>явища:</a:t>
            </a:r>
            <a:endParaRPr lang="es-ES" sz="2400" b="1">
              <a:latin typeface="Verdana" pitchFamily="34" charset="0"/>
            </a:endParaRPr>
          </a:p>
        </p:txBody>
      </p:sp>
      <p:sp>
        <p:nvSpPr>
          <p:cNvPr id="23566" name="Text Box 14"/>
          <p:cNvSpPr txBox="1">
            <a:spLocks noChangeArrowheads="1"/>
          </p:cNvSpPr>
          <p:nvPr/>
        </p:nvSpPr>
        <p:spPr bwMode="auto">
          <a:xfrm>
            <a:off x="457200" y="2438400"/>
            <a:ext cx="3494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обидва вікаріації та коспеціації</a:t>
            </a:r>
          </a:p>
          <a:p>
            <a:pPr eaLnBrk="1" hangingPunct="1"/>
            <a:r>
              <a:rPr lang="uk-UA" sz="1600">
                <a:latin typeface="Verdana" pitchFamily="34" charset="0"/>
              </a:rPr>
              <a:t>можуть мати місце</a:t>
            </a:r>
            <a:endParaRPr lang="es-ES" sz="1600">
              <a:latin typeface="Verdana" pitchFamily="34" charset="0"/>
            </a:endParaRPr>
          </a:p>
        </p:txBody>
      </p:sp>
      <p:sp>
        <p:nvSpPr>
          <p:cNvPr id="23567" name="Text Box 15"/>
          <p:cNvSpPr txBox="1">
            <a:spLocks noChangeArrowheads="1"/>
          </p:cNvSpPr>
          <p:nvPr/>
        </p:nvSpPr>
        <p:spPr bwMode="auto">
          <a:xfrm>
            <a:off x="457200" y="5029200"/>
            <a:ext cx="122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дуплікації</a:t>
            </a:r>
            <a:endParaRPr lang="es-ES" sz="1600">
              <a:latin typeface="Verdana" pitchFamily="34" charset="0"/>
            </a:endParaRPr>
          </a:p>
        </p:txBody>
      </p:sp>
      <p:sp>
        <p:nvSpPr>
          <p:cNvPr id="23568" name="Text Box 16"/>
          <p:cNvSpPr txBox="1">
            <a:spLocks noChangeArrowheads="1"/>
          </p:cNvSpPr>
          <p:nvPr/>
        </p:nvSpPr>
        <p:spPr bwMode="auto">
          <a:xfrm>
            <a:off x="457200" y="3048000"/>
            <a:ext cx="1146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дисперсії</a:t>
            </a:r>
            <a:endParaRPr lang="es-ES" sz="1600">
              <a:latin typeface="Verdana" pitchFamily="34" charset="0"/>
            </a:endParaRPr>
          </a:p>
        </p:txBody>
      </p:sp>
      <p:sp>
        <p:nvSpPr>
          <p:cNvPr id="23569" name="Text Box 17"/>
          <p:cNvSpPr txBox="1">
            <a:spLocks noChangeArrowheads="1"/>
          </p:cNvSpPr>
          <p:nvPr/>
        </p:nvSpPr>
        <p:spPr bwMode="auto">
          <a:xfrm>
            <a:off x="381000" y="3581400"/>
            <a:ext cx="239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переключення хазяя</a:t>
            </a:r>
            <a:endParaRPr lang="es-ES" sz="1600">
              <a:latin typeface="Verdana" pitchFamily="34" charset="0"/>
            </a:endParaRPr>
          </a:p>
        </p:txBody>
      </p:sp>
      <p:sp>
        <p:nvSpPr>
          <p:cNvPr id="23570" name="Text Box 18"/>
          <p:cNvSpPr txBox="1">
            <a:spLocks noChangeArrowheads="1"/>
          </p:cNvSpPr>
          <p:nvPr/>
        </p:nvSpPr>
        <p:spPr bwMode="auto">
          <a:xfrm>
            <a:off x="381000" y="4114800"/>
            <a:ext cx="23336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uk-UA" sz="1600">
                <a:latin typeface="Verdana" pitchFamily="34" charset="0"/>
              </a:rPr>
              <a:t>обидва дисперсії та </a:t>
            </a:r>
          </a:p>
          <a:p>
            <a:pPr eaLnBrk="1" hangingPunct="1"/>
            <a:r>
              <a:rPr lang="uk-UA" sz="1600">
                <a:latin typeface="Verdana" pitchFamily="34" charset="0"/>
              </a:rPr>
              <a:t>переключення</a:t>
            </a:r>
          </a:p>
          <a:p>
            <a:pPr eaLnBrk="1" hangingPunct="1"/>
            <a:r>
              <a:rPr lang="uk-UA" sz="1600">
                <a:latin typeface="Verdana" pitchFamily="34" charset="0"/>
              </a:rPr>
              <a:t>можуть мати місце</a:t>
            </a:r>
            <a:endParaRPr lang="es-ES" sz="1600">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52400" y="1219200"/>
            <a:ext cx="8839200" cy="5257800"/>
          </a:xfrm>
        </p:spPr>
        <p:txBody>
          <a:bodyPr/>
          <a:lstStyle/>
          <a:p>
            <a:pPr eaLnBrk="1" hangingPunct="1">
              <a:lnSpc>
                <a:spcPct val="80000"/>
              </a:lnSpc>
            </a:pPr>
            <a:r>
              <a:rPr lang="es-ES" sz="2400" smtClean="0"/>
              <a:t>Проведений філогенетичний аналіз показав, що </a:t>
            </a:r>
            <a:r>
              <a:rPr lang="uk-UA" sz="2400" smtClean="0"/>
              <a:t>види </a:t>
            </a:r>
            <a:r>
              <a:rPr lang="es-ES" sz="2400" i="1" smtClean="0"/>
              <a:t>Ligophorus </a:t>
            </a:r>
            <a:r>
              <a:rPr lang="es-ES" sz="2400" smtClean="0"/>
              <a:t>утворюють монофілетичну кладу із</a:t>
            </a:r>
            <a:r>
              <a:rPr lang="uk-UA" sz="2400" smtClean="0"/>
              <a:t> </a:t>
            </a:r>
            <a:r>
              <a:rPr lang="es-ES" sz="2400" smtClean="0"/>
              <a:t>сестринською групою, до якої входять </a:t>
            </a:r>
            <a:r>
              <a:rPr lang="en-US" sz="2400" i="1" smtClean="0"/>
              <a:t>L. angustus, </a:t>
            </a:r>
            <a:r>
              <a:rPr lang="es-ES" sz="2400" i="1" smtClean="0"/>
              <a:t>L. szidati </a:t>
            </a:r>
            <a:r>
              <a:rPr lang="es-ES" sz="2400" smtClean="0"/>
              <a:t>і </a:t>
            </a:r>
            <a:r>
              <a:rPr lang="es-ES" sz="2400" i="1" smtClean="0"/>
              <a:t>L. confusus. </a:t>
            </a:r>
            <a:r>
              <a:rPr lang="uk-UA" sz="2400" smtClean="0"/>
              <a:t>Ці види є </a:t>
            </a:r>
            <a:r>
              <a:rPr lang="es-ES" sz="2400" smtClean="0"/>
              <a:t>паразити кефалей роду </a:t>
            </a:r>
            <a:r>
              <a:rPr lang="en-US" sz="2400" i="1" smtClean="0"/>
              <a:t>Chelon </a:t>
            </a:r>
            <a:r>
              <a:rPr lang="uk-UA" sz="2400" i="1" smtClean="0"/>
              <a:t>та </a:t>
            </a:r>
            <a:r>
              <a:rPr lang="es-ES" sz="2400" i="1" smtClean="0"/>
              <a:t>Liza</a:t>
            </a:r>
            <a:r>
              <a:rPr lang="es-ES" sz="2400" smtClean="0"/>
              <a:t>, їх сестринське положення по</a:t>
            </a:r>
            <a:r>
              <a:rPr lang="uk-UA" sz="2400" smtClean="0"/>
              <a:t> </a:t>
            </a:r>
            <a:r>
              <a:rPr lang="es-ES" sz="2400" smtClean="0"/>
              <a:t>відношенню до інших видів свідчить про те, що </a:t>
            </a:r>
            <a:r>
              <a:rPr lang="es-ES" sz="2400" i="1" smtClean="0"/>
              <a:t>Ligophorus</a:t>
            </a:r>
            <a:r>
              <a:rPr lang="es-ES" sz="2400" smtClean="0"/>
              <a:t>, найбільш</a:t>
            </a:r>
            <a:r>
              <a:rPr lang="uk-UA" sz="2400" smtClean="0"/>
              <a:t> й</a:t>
            </a:r>
            <a:r>
              <a:rPr lang="es-ES" sz="2400" smtClean="0"/>
              <a:t>мовірно, походить від </a:t>
            </a:r>
            <a:r>
              <a:rPr lang="uk-UA" sz="2400" smtClean="0"/>
              <a:t>хазяїв</a:t>
            </a:r>
            <a:r>
              <a:rPr lang="es-ES" sz="2400" smtClean="0"/>
              <a:t> </a:t>
            </a:r>
            <a:r>
              <a:rPr lang="en-US" sz="2400" i="1" smtClean="0"/>
              <a:t>Chelon</a:t>
            </a:r>
            <a:r>
              <a:rPr lang="uk-UA" sz="2400" i="1" smtClean="0"/>
              <a:t>-</a:t>
            </a:r>
            <a:r>
              <a:rPr lang="es-ES" sz="2400" i="1" smtClean="0"/>
              <a:t>Liza</a:t>
            </a:r>
            <a:r>
              <a:rPr lang="es-ES" sz="2400" smtClean="0"/>
              <a:t>. </a:t>
            </a:r>
            <a:endParaRPr lang="uk-UA" sz="2400" smtClean="0"/>
          </a:p>
          <a:p>
            <a:pPr eaLnBrk="1" hangingPunct="1">
              <a:lnSpc>
                <a:spcPct val="80000"/>
              </a:lnSpc>
              <a:buFontTx/>
              <a:buNone/>
            </a:pPr>
            <a:endParaRPr lang="uk-UA" sz="2400" smtClean="0"/>
          </a:p>
          <a:p>
            <a:pPr eaLnBrk="1" hangingPunct="1">
              <a:lnSpc>
                <a:spcPct val="80000"/>
              </a:lnSpc>
            </a:pPr>
            <a:r>
              <a:rPr lang="uk-UA" sz="2400" smtClean="0"/>
              <a:t>Не дивлячись на високу специфічність л</a:t>
            </a:r>
            <a:r>
              <a:rPr lang="es-ES" sz="2400" smtClean="0"/>
              <a:t>ігофорус</a:t>
            </a:r>
            <a:r>
              <a:rPr lang="uk-UA" sz="2400" smtClean="0"/>
              <a:t>ів</a:t>
            </a:r>
            <a:r>
              <a:rPr lang="es-ES" sz="2400" smtClean="0"/>
              <a:t>, </a:t>
            </a:r>
            <a:r>
              <a:rPr lang="uk-UA" sz="2400" smtClean="0"/>
              <a:t>види, </a:t>
            </a:r>
            <a:r>
              <a:rPr lang="es-ES" sz="2400" smtClean="0"/>
              <a:t>що паразитують на одному хазяїн</a:t>
            </a:r>
            <a:r>
              <a:rPr lang="uk-UA" sz="2400" smtClean="0"/>
              <a:t>і</a:t>
            </a:r>
            <a:r>
              <a:rPr lang="es-ES" sz="2400" smtClean="0"/>
              <a:t>, здебільшого не є</a:t>
            </a:r>
            <a:r>
              <a:rPr lang="uk-UA" sz="2400" smtClean="0"/>
              <a:t> </a:t>
            </a:r>
            <a:r>
              <a:rPr lang="es-ES" sz="2400" smtClean="0"/>
              <a:t>філогенетично близькими.</a:t>
            </a:r>
            <a:endParaRPr lang="uk-UA" sz="2400" smtClean="0"/>
          </a:p>
          <a:p>
            <a:pPr eaLnBrk="1" hangingPunct="1">
              <a:lnSpc>
                <a:spcPct val="80000"/>
              </a:lnSpc>
              <a:buFontTx/>
              <a:buNone/>
            </a:pPr>
            <a:endParaRPr lang="uk-UA" sz="2400" smtClean="0"/>
          </a:p>
          <a:p>
            <a:pPr eaLnBrk="1" hangingPunct="1">
              <a:lnSpc>
                <a:spcPct val="80000"/>
              </a:lnSpc>
            </a:pPr>
            <a:r>
              <a:rPr lang="uk-UA" sz="2400" smtClean="0"/>
              <a:t>Переключення хазяя з подальшим видоутворенням на новому хазяї можливо є основним еволюційним чинником в цьому роді.</a:t>
            </a:r>
            <a:endParaRPr lang="es-E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6"/>
          <p:cNvSpPr>
            <a:spLocks noGrp="1"/>
          </p:cNvSpPr>
          <p:nvPr>
            <p:ph type="title"/>
          </p:nvPr>
        </p:nvSpPr>
        <p:spPr>
          <a:xfrm>
            <a:off x="0" y="571500"/>
            <a:ext cx="9144000" cy="1143000"/>
          </a:xfrm>
        </p:spPr>
        <p:txBody>
          <a:bodyPr/>
          <a:lstStyle/>
          <a:p>
            <a:r>
              <a:rPr lang="uk-UA" smtClean="0"/>
              <a:t>Визначення виду за </a:t>
            </a:r>
            <a:r>
              <a:rPr lang="uk-UA" smtClean="0">
                <a:solidFill>
                  <a:schemeClr val="tx1"/>
                </a:solidFill>
              </a:rPr>
              <a:t>біологічною концепцією Е. Майра (1970)</a:t>
            </a:r>
            <a:r>
              <a:rPr lang="uk-UA" smtClean="0"/>
              <a:t> </a:t>
            </a:r>
            <a:endParaRPr lang="ru-RU" smtClean="0"/>
          </a:p>
        </p:txBody>
      </p:sp>
      <p:sp>
        <p:nvSpPr>
          <p:cNvPr id="25603" name="Содержимое 7"/>
          <p:cNvSpPr>
            <a:spLocks noGrp="1"/>
          </p:cNvSpPr>
          <p:nvPr>
            <p:ph idx="1"/>
          </p:nvPr>
        </p:nvSpPr>
        <p:spPr>
          <a:xfrm>
            <a:off x="428625" y="2500313"/>
            <a:ext cx="8229600" cy="2686050"/>
          </a:xfrm>
        </p:spPr>
        <p:txBody>
          <a:bodyPr/>
          <a:lstStyle/>
          <a:p>
            <a:r>
              <a:rPr lang="uk-UA" smtClean="0"/>
              <a:t>Серед паразитів виділяють види, які визначаються як природні групи популяцій, що схрещуються, і з яких жодна особина не може схрещуватися з особинами з інших таких груп. </a:t>
            </a:r>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274638"/>
            <a:ext cx="9144000" cy="1143000"/>
          </a:xfrm>
        </p:spPr>
        <p:txBody>
          <a:bodyPr/>
          <a:lstStyle/>
          <a:p>
            <a:r>
              <a:rPr lang="uk-UA" smtClean="0"/>
              <a:t>Типи процесів видоутворення</a:t>
            </a:r>
            <a:endParaRPr lang="ru-RU" smtClean="0"/>
          </a:p>
        </p:txBody>
      </p:sp>
      <p:sp>
        <p:nvSpPr>
          <p:cNvPr id="26627" name="Содержимое 2"/>
          <p:cNvSpPr>
            <a:spLocks noGrp="1"/>
          </p:cNvSpPr>
          <p:nvPr>
            <p:ph idx="1"/>
          </p:nvPr>
        </p:nvSpPr>
        <p:spPr/>
        <p:txBody>
          <a:bodyPr/>
          <a:lstStyle/>
          <a:p>
            <a:pPr marL="571500" indent="-571500">
              <a:buFontTx/>
              <a:buAutoNum type="romanUcPeriod"/>
            </a:pPr>
            <a:r>
              <a:rPr lang="uk-UA" b="1" smtClean="0"/>
              <a:t>Сітчасте </a:t>
            </a:r>
            <a:r>
              <a:rPr lang="uk-UA" smtClean="0"/>
              <a:t>видоутворення відбувається тоді, коли новий вид з'являється в результаті схрещування двох споріднених видів, часто це пов'язано з процесом поліплоїдизації, а гібрид зберігає геном обох батьків. </a:t>
            </a:r>
          </a:p>
          <a:p>
            <a:pPr marL="571500" indent="-571500">
              <a:buFontTx/>
              <a:buAutoNum type="romanUcPeriod"/>
            </a:pPr>
            <a:r>
              <a:rPr lang="uk-UA" smtClean="0"/>
              <a:t>У процесі </a:t>
            </a:r>
            <a:r>
              <a:rPr lang="uk-UA" b="1" smtClean="0"/>
              <a:t>кладогенезу </a:t>
            </a:r>
            <a:r>
              <a:rPr lang="uk-UA" smtClean="0"/>
              <a:t>відбувається поділ материнського виду на два або більше дочірніх видів </a:t>
            </a:r>
            <a:endParaRPr lang="ru-R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81000"/>
            <a:ext cx="9144000" cy="1143000"/>
          </a:xfrm>
        </p:spPr>
        <p:txBody>
          <a:bodyPr/>
          <a:lstStyle/>
          <a:p>
            <a:pPr eaLnBrk="1" hangingPunct="1"/>
            <a:r>
              <a:rPr lang="uk-UA" altLang="zh-CN" sz="2800" smtClean="0"/>
              <a:t>Схема сітчастого видоутворення </a:t>
            </a:r>
            <a:r>
              <a:rPr lang="uk-UA" altLang="zh-CN" sz="2800" i="1" smtClean="0"/>
              <a:t>(а), </a:t>
            </a:r>
            <a:r>
              <a:rPr lang="uk-UA" altLang="zh-CN" sz="2800" smtClean="0"/>
              <a:t>за якого вид формується шляхом поліплоїдизації, кладогенезу; </a:t>
            </a:r>
            <a:r>
              <a:rPr lang="uk-UA" altLang="zh-CN" sz="2800" i="1" smtClean="0"/>
              <a:t>б </a:t>
            </a:r>
            <a:r>
              <a:rPr lang="uk-UA" altLang="zh-CN" sz="2800" smtClean="0"/>
              <a:t>— поділ виду на два нові; </a:t>
            </a:r>
            <a:r>
              <a:rPr lang="uk-UA" altLang="zh-CN" sz="2800" i="1" smtClean="0"/>
              <a:t>в </a:t>
            </a:r>
            <a:r>
              <a:rPr lang="uk-UA" altLang="zh-CN" sz="2800" smtClean="0"/>
              <a:t>— відокремлення нового виду від існуючого</a:t>
            </a:r>
            <a:r>
              <a:rPr lang="es-ES" altLang="zh-CN" sz="2800" smtClean="0">
                <a:ea typeface="SimSun" pitchFamily="2" charset="-122"/>
              </a:rPr>
              <a:t> </a:t>
            </a:r>
            <a:endParaRPr lang="es-ES" sz="2800" smtClean="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l="9166" r="13333"/>
          <a:stretch>
            <a:fillRect/>
          </a:stretch>
        </p:blipFill>
        <p:spPr bwMode="auto">
          <a:xfrm>
            <a:off x="0" y="1871663"/>
            <a:ext cx="91440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1074738" y="6021388"/>
            <a:ext cx="7002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uk-UA" altLang="zh-CN" sz="2800" i="1">
                <a:latin typeface="Verdana" pitchFamily="34" charset="0"/>
              </a:rPr>
              <a:t>А, В, С</a:t>
            </a:r>
            <a:r>
              <a:rPr lang="uk-UA" altLang="zh-CN" sz="2800">
                <a:latin typeface="Verdana" pitchFamily="34" charset="0"/>
              </a:rPr>
              <a:t>— види; </a:t>
            </a:r>
            <a:r>
              <a:rPr lang="en-US" altLang="zh-CN" sz="2800" i="1">
                <a:latin typeface="Verdana" pitchFamily="34" charset="0"/>
                <a:ea typeface="SimSun" pitchFamily="2" charset="-122"/>
              </a:rPr>
              <a:t>n</a:t>
            </a:r>
            <a:r>
              <a:rPr lang="uk-UA" altLang="zh-CN" sz="2800" i="1">
                <a:latin typeface="Verdana" pitchFamily="34" charset="0"/>
              </a:rPr>
              <a:t> </a:t>
            </a:r>
            <a:r>
              <a:rPr lang="uk-UA" altLang="zh-CN" sz="2800">
                <a:latin typeface="Verdana" pitchFamily="34" charset="0"/>
              </a:rPr>
              <a:t>— число хромосом</a:t>
            </a:r>
            <a:r>
              <a:rPr lang="ru-RU" altLang="zh-CN" sz="2800">
                <a:latin typeface="Verdana"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lang="uk-UA" smtClean="0"/>
              <a:t>Механізми видоутворення </a:t>
            </a:r>
            <a:endParaRPr lang="ru-RU" smtClean="0"/>
          </a:p>
        </p:txBody>
      </p:sp>
      <p:sp>
        <p:nvSpPr>
          <p:cNvPr id="28675" name="Содержимое 2"/>
          <p:cNvSpPr>
            <a:spLocks noGrp="1"/>
          </p:cNvSpPr>
          <p:nvPr>
            <p:ph idx="1"/>
          </p:nvPr>
        </p:nvSpPr>
        <p:spPr>
          <a:xfrm>
            <a:off x="0" y="1285875"/>
            <a:ext cx="9001125" cy="4525963"/>
          </a:xfrm>
        </p:spPr>
        <p:txBody>
          <a:bodyPr/>
          <a:lstStyle/>
          <a:p>
            <a:r>
              <a:rPr lang="uk-UA" sz="2500" b="1" smtClean="0"/>
              <a:t>Алопатричне </a:t>
            </a:r>
            <a:r>
              <a:rPr lang="uk-UA" sz="2500" smtClean="0"/>
              <a:t>видоутворення має місце за наявності географічної ізоляції популяцій, які спочатку належали до одного виду. </a:t>
            </a:r>
          </a:p>
          <a:p>
            <a:r>
              <a:rPr lang="uk-UA" sz="2500" b="1" smtClean="0"/>
              <a:t>Симпатричне </a:t>
            </a:r>
            <a:r>
              <a:rPr lang="uk-UA" sz="2500" smtClean="0"/>
              <a:t>видоутворення відбувається на території існування вихідного виду, але мають утворитися внутрішні бар'єри, наприклад різні преференції особин до диференційованих місць оселення. Генетична мінливість дає деяким генотипам змогу зайняти нове місце, внаслідок чого зменшується приплив генів і формується ізоляція.</a:t>
            </a:r>
          </a:p>
          <a:p>
            <a:r>
              <a:rPr lang="uk-UA" sz="2500" b="1" smtClean="0"/>
              <a:t>Стрибкоподібне </a:t>
            </a:r>
            <a:r>
              <a:rPr lang="uk-UA" sz="2500" smtClean="0"/>
              <a:t>видоутворення відбувається за умови раптової появи репродуктивної ізоляції внаслідок одиничної мутації. </a:t>
            </a:r>
            <a:endParaRPr lang="ru-RU" sz="2500" smtClean="0"/>
          </a:p>
          <a:p>
            <a:endParaRPr lang="ru-RU" sz="25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7813"/>
            <a:ext cx="9144000" cy="865187"/>
          </a:xfrm>
        </p:spPr>
        <p:txBody>
          <a:bodyPr/>
          <a:lstStyle/>
          <a:p>
            <a:pPr>
              <a:defRPr/>
            </a:pPr>
            <a:r>
              <a:rPr lang="uk-UA" sz="4000" dirty="0" smtClean="0"/>
              <a:t>Три біологічних закони </a:t>
            </a:r>
            <a:r>
              <a:rPr lang="uk-UA" sz="4000" dirty="0" err="1" smtClean="0"/>
              <a:t>Іхерінга</a:t>
            </a:r>
            <a:endParaRPr lang="ru-RU" sz="4000" dirty="0"/>
          </a:p>
        </p:txBody>
      </p:sp>
      <p:sp>
        <p:nvSpPr>
          <p:cNvPr id="3" name="Содержимое 2"/>
          <p:cNvSpPr>
            <a:spLocks noGrp="1"/>
          </p:cNvSpPr>
          <p:nvPr>
            <p:ph idx="1"/>
          </p:nvPr>
        </p:nvSpPr>
        <p:spPr>
          <a:xfrm>
            <a:off x="0" y="1214438"/>
            <a:ext cx="9144000" cy="5357812"/>
          </a:xfrm>
        </p:spPr>
        <p:txBody>
          <a:bodyPr/>
          <a:lstStyle/>
          <a:p>
            <a:pPr marL="571500" indent="-571500">
              <a:buFont typeface="+mj-lt"/>
              <a:buAutoNum type="romanUcPeriod"/>
              <a:defRPr/>
            </a:pPr>
            <a:r>
              <a:rPr lang="uk-UA" sz="3000" dirty="0" smtClean="0"/>
              <a:t>Наземні хазяї зберігають своїх паразитів під час міграцій, а також можуть набувати нових. </a:t>
            </a:r>
          </a:p>
          <a:p>
            <a:pPr marL="571500" indent="-571500">
              <a:buFont typeface="+mj-lt"/>
              <a:buAutoNum type="romanUcPeriod"/>
              <a:defRPr/>
            </a:pPr>
            <a:r>
              <a:rPr lang="uk-UA" sz="3000" dirty="0" smtClean="0"/>
              <a:t>Гельмінтологія є допоміжним засобом аналітичного методу зоогеографії. </a:t>
            </a:r>
          </a:p>
          <a:p>
            <a:pPr marL="571500" indent="-571500">
              <a:buFont typeface="+mj-lt"/>
              <a:buAutoNum type="romanUcPeriod"/>
              <a:defRPr/>
            </a:pPr>
            <a:r>
              <a:rPr lang="uk-UA" sz="3000" dirty="0" smtClean="0"/>
              <a:t>Гельмінтологія, яку розуміють таким чином, теж стає предметом палеонтологічних досліджень. На підставі зв'язків </a:t>
            </a:r>
            <a:r>
              <a:rPr lang="uk-UA" sz="3000" dirty="0" err="1" smtClean="0"/>
              <a:t>червів</a:t>
            </a:r>
            <a:r>
              <a:rPr lang="uk-UA" sz="3000" dirty="0" smtClean="0"/>
              <a:t> з хазяями, міграції яких і геологічний вік відомі, можна отримати інформацію про вік їхніх окремих великих груп, родів чи видів</a:t>
            </a:r>
            <a:endParaRPr lang="ru-RU"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65187"/>
          </a:xfrm>
        </p:spPr>
        <p:txBody>
          <a:bodyPr/>
          <a:lstStyle/>
          <a:p>
            <a:pPr>
              <a:defRPr/>
            </a:pPr>
            <a:r>
              <a:rPr lang="uk-UA" dirty="0" err="1" smtClean="0"/>
              <a:t>Паразитогенетичні</a:t>
            </a:r>
            <a:r>
              <a:rPr lang="uk-UA" dirty="0" smtClean="0"/>
              <a:t> правила</a:t>
            </a:r>
            <a:endParaRPr lang="ru-RU" dirty="0"/>
          </a:p>
        </p:txBody>
      </p:sp>
      <p:sp>
        <p:nvSpPr>
          <p:cNvPr id="3" name="Содержимое 2"/>
          <p:cNvSpPr>
            <a:spLocks noGrp="1"/>
          </p:cNvSpPr>
          <p:nvPr>
            <p:ph idx="1"/>
          </p:nvPr>
        </p:nvSpPr>
        <p:spPr>
          <a:xfrm>
            <a:off x="0" y="1143000"/>
            <a:ext cx="9144000" cy="5286375"/>
          </a:xfrm>
        </p:spPr>
        <p:txBody>
          <a:bodyPr/>
          <a:lstStyle/>
          <a:p>
            <a:pPr marL="514350" indent="-514350">
              <a:buFont typeface="+mj-lt"/>
              <a:buAutoNum type="arabicPeriod"/>
              <a:defRPr/>
            </a:pPr>
            <a:r>
              <a:rPr lang="uk-UA" sz="2600" dirty="0" smtClean="0"/>
              <a:t>Правило Фурмана (1908) стверджує, що кожен ряд птахів має свою власну фауну стьожкових </a:t>
            </a:r>
            <a:r>
              <a:rPr lang="uk-UA" sz="2600" dirty="0" err="1" smtClean="0"/>
              <a:t>червів</a:t>
            </a:r>
            <a:r>
              <a:rPr lang="uk-UA" sz="2600" dirty="0" smtClean="0"/>
              <a:t> і що види стьожкових </a:t>
            </a:r>
            <a:r>
              <a:rPr lang="uk-UA" sz="2600" dirty="0" err="1" smtClean="0"/>
              <a:t>червів</a:t>
            </a:r>
            <a:r>
              <a:rPr lang="uk-UA" sz="2600" dirty="0" smtClean="0"/>
              <a:t>, які живуть у їх травному каналі, можуть характеризувати кожен ряд птахів.</a:t>
            </a:r>
            <a:endParaRPr lang="ru-RU" sz="2600" dirty="0" smtClean="0"/>
          </a:p>
          <a:p>
            <a:pPr marL="514350" indent="-514350">
              <a:buFont typeface="+mj-lt"/>
              <a:buAutoNum type="arabicPeriod"/>
              <a:defRPr/>
            </a:pPr>
            <a:r>
              <a:rPr lang="uk-UA" sz="2600" dirty="0" smtClean="0"/>
              <a:t>Правило </a:t>
            </a:r>
            <a:r>
              <a:rPr lang="uk-UA" sz="2600" dirty="0" err="1" smtClean="0"/>
              <a:t>Фаренгольца</a:t>
            </a:r>
            <a:r>
              <a:rPr lang="uk-UA" sz="2600" dirty="0" smtClean="0"/>
              <a:t> (1913) відбиває філогенетичний паралелізм паразитів та їхніх хазяїв.</a:t>
            </a:r>
            <a:endParaRPr lang="ru-RU" sz="2600" dirty="0" smtClean="0"/>
          </a:p>
          <a:p>
            <a:pPr marL="514350" indent="-514350">
              <a:buFont typeface="+mj-lt"/>
              <a:buAutoNum type="arabicPeriod"/>
              <a:defRPr/>
            </a:pPr>
            <a:r>
              <a:rPr lang="uk-UA" sz="2600" dirty="0" smtClean="0"/>
              <a:t>Правило </a:t>
            </a:r>
            <a:r>
              <a:rPr lang="uk-UA" sz="2600" dirty="0" err="1" smtClean="0"/>
              <a:t>Шидата</a:t>
            </a:r>
            <a:r>
              <a:rPr lang="uk-UA" sz="2600" dirty="0" smtClean="0"/>
              <a:t>, сформульоване В. </a:t>
            </a:r>
            <a:r>
              <a:rPr lang="uk-UA" sz="2600" dirty="0" err="1" smtClean="0"/>
              <a:t>Ейхлером</a:t>
            </a:r>
            <a:r>
              <a:rPr lang="uk-UA" sz="2600" dirty="0" smtClean="0"/>
              <a:t> (1941), згідно з яким на підставі ступеня організації постійних паразитів здебільшого можна безпосередньо судити про відносний родовий вік хазяїна (примітивні хазяї мають примітивних паразитів, а вище організовані, </a:t>
            </a:r>
            <a:r>
              <a:rPr lang="uk-UA" sz="2600" dirty="0" err="1" smtClean="0"/>
              <a:t>еволюційно</a:t>
            </a:r>
            <a:r>
              <a:rPr lang="uk-UA" sz="2600" dirty="0" smtClean="0"/>
              <a:t> молодші хазяї мають вище організованих паразитів).</a:t>
            </a:r>
            <a:endParaRPr lang="ru-RU"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dirty="0" err="1" smtClean="0"/>
              <a:t>Паразитогенетичні</a:t>
            </a:r>
            <a:r>
              <a:rPr lang="uk-UA" dirty="0" smtClean="0"/>
              <a:t> правила</a:t>
            </a:r>
            <a:endParaRPr lang="ru-RU" dirty="0"/>
          </a:p>
        </p:txBody>
      </p:sp>
      <p:sp>
        <p:nvSpPr>
          <p:cNvPr id="3" name="Содержимое 2"/>
          <p:cNvSpPr>
            <a:spLocks noGrp="1"/>
          </p:cNvSpPr>
          <p:nvPr>
            <p:ph idx="1"/>
          </p:nvPr>
        </p:nvSpPr>
        <p:spPr>
          <a:xfrm>
            <a:off x="0" y="1285875"/>
            <a:ext cx="9144000" cy="5286375"/>
          </a:xfrm>
        </p:spPr>
        <p:txBody>
          <a:bodyPr/>
          <a:lstStyle/>
          <a:p>
            <a:pPr>
              <a:buFont typeface="+mj-lt"/>
              <a:buAutoNum type="arabicPeriod" startAt="4"/>
              <a:defRPr/>
            </a:pPr>
            <a:r>
              <a:rPr lang="uk-UA" sz="2400" dirty="0" smtClean="0"/>
              <a:t>Правило розвитку В. </a:t>
            </a:r>
            <a:r>
              <a:rPr lang="uk-UA" sz="2400" dirty="0" err="1" smtClean="0"/>
              <a:t>Ейхлера</a:t>
            </a:r>
            <a:r>
              <a:rPr lang="uk-UA" sz="2400" dirty="0" smtClean="0"/>
              <a:t> (1942), припускає, що в межах рівноцінних великих систематичних одиниць групи з багатшим систематичним розчленуванням виказують більшу різнорідність паразитофауни, яка є переважно сталою, ніж групи з вужчим розчленуванням (хазяї, що належать до роду, багатого на види, часто мають більш диференційовану </a:t>
            </a:r>
            <a:r>
              <a:rPr lang="uk-UA" sz="2400" dirty="0" err="1" smtClean="0"/>
              <a:t>паразитофауну</a:t>
            </a:r>
            <a:r>
              <a:rPr lang="uk-UA" sz="2400" dirty="0" smtClean="0"/>
              <a:t>, ніж хазяї з родів з меншою кількістю видів).</a:t>
            </a:r>
            <a:endParaRPr lang="ru-RU" sz="2400" dirty="0" smtClean="0"/>
          </a:p>
          <a:p>
            <a:pPr>
              <a:buFont typeface="+mj-lt"/>
              <a:buAutoNum type="arabicPeriod" startAt="4"/>
              <a:defRPr/>
            </a:pPr>
            <a:r>
              <a:rPr lang="uk-UA" sz="2400" dirty="0" smtClean="0"/>
              <a:t>Правило </a:t>
            </a:r>
            <a:r>
              <a:rPr lang="uk-UA" sz="2400" dirty="0" err="1" smtClean="0"/>
              <a:t>Яніцкого</a:t>
            </a:r>
            <a:r>
              <a:rPr lang="uk-UA" sz="2400" dirty="0" smtClean="0"/>
              <a:t> (1949), стверджує, що онтогенез видів паразитичних </a:t>
            </a:r>
            <a:r>
              <a:rPr lang="uk-UA" sz="2400" dirty="0" err="1" smtClean="0"/>
              <a:t>червів</a:t>
            </a:r>
            <a:r>
              <a:rPr lang="uk-UA" sz="2400" dirty="0" smtClean="0"/>
              <a:t> здебільшого може слугувати підказкою щодо онтогенетичного розвитку інших видів, які належать до цього самого роду або інших родів у межах родини і навіть ряду. </a:t>
            </a:r>
            <a:endParaRPr lang="ru-RU" sz="2400" dirty="0" smtClean="0"/>
          </a:p>
          <a:p>
            <a:pPr>
              <a:buFont typeface="Wingdings" pitchFamily="2" charset="2"/>
              <a:buNone/>
              <a:defRPr/>
            </a:pP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dirty="0" err="1" smtClean="0"/>
              <a:t>Паразитогенетичні</a:t>
            </a:r>
            <a:r>
              <a:rPr lang="uk-UA" dirty="0" smtClean="0"/>
              <a:t> правила</a:t>
            </a:r>
            <a:endParaRPr lang="ru-RU" dirty="0"/>
          </a:p>
        </p:txBody>
      </p:sp>
      <p:sp>
        <p:nvSpPr>
          <p:cNvPr id="3" name="Содержимое 2"/>
          <p:cNvSpPr>
            <a:spLocks noGrp="1"/>
          </p:cNvSpPr>
          <p:nvPr>
            <p:ph idx="1"/>
          </p:nvPr>
        </p:nvSpPr>
        <p:spPr>
          <a:xfrm>
            <a:off x="285750" y="1600200"/>
            <a:ext cx="8572500" cy="4530725"/>
          </a:xfrm>
        </p:spPr>
        <p:txBody>
          <a:bodyPr/>
          <a:lstStyle/>
          <a:p>
            <a:pPr marL="514350" indent="-514350">
              <a:buFont typeface="+mj-lt"/>
              <a:buAutoNum type="arabicPeriod" startAt="6"/>
              <a:defRPr/>
            </a:pPr>
            <a:r>
              <a:rPr lang="uk-UA" sz="3000" dirty="0" smtClean="0"/>
              <a:t>Правила </a:t>
            </a:r>
            <a:r>
              <a:rPr lang="uk-UA" sz="3000" dirty="0" err="1" smtClean="0"/>
              <a:t>Мантера</a:t>
            </a:r>
            <a:r>
              <a:rPr lang="uk-UA" sz="3000" dirty="0" smtClean="0"/>
              <a:t> (1955, 1966)</a:t>
            </a:r>
          </a:p>
          <a:p>
            <a:pPr marL="571500" indent="-571500">
              <a:buFont typeface="+mj-lt"/>
              <a:buAutoNum type="romanUcPeriod"/>
              <a:defRPr/>
            </a:pPr>
            <a:r>
              <a:rPr lang="uk-UA" sz="3000" dirty="0" smtClean="0"/>
              <a:t>паразити еволюціонують повільніше, ніж їхні хазяї; </a:t>
            </a:r>
          </a:p>
          <a:p>
            <a:pPr marL="571500" indent="-571500">
              <a:buFont typeface="+mj-lt"/>
              <a:buAutoNum type="romanUcPeriod"/>
              <a:defRPr/>
            </a:pPr>
            <a:r>
              <a:rPr lang="uk-UA" sz="3000" dirty="0" smtClean="0"/>
              <a:t>чим триваліший зв'язок паразитів із групою хазяїна, тим більша їх специфічність; </a:t>
            </a:r>
          </a:p>
          <a:p>
            <a:pPr marL="571500" indent="-571500">
              <a:buFont typeface="+mj-lt"/>
              <a:buAutoNum type="romanUcPeriod"/>
              <a:defRPr/>
            </a:pPr>
            <a:r>
              <a:rPr lang="uk-UA" sz="3000" dirty="0" smtClean="0"/>
              <a:t>якщо один і той самий або два близькі види хазяїв мають відокремлені ареали й подібну фауну, території, на яких вони живуть, то в минулому вони мали знаходитись по сусідству.</a:t>
            </a:r>
            <a:endParaRPr lang="ru-RU" sz="3000" dirty="0" smtClean="0"/>
          </a:p>
          <a:p>
            <a:pPr>
              <a:defRPr/>
            </a:pPr>
            <a:endParaRPr lang="ru-RU"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0" y="274638"/>
            <a:ext cx="9144000" cy="1143000"/>
          </a:xfrm>
        </p:spPr>
        <p:txBody>
          <a:bodyPr/>
          <a:lstStyle/>
          <a:p>
            <a:r>
              <a:rPr lang="uk-UA" sz="4000" smtClean="0"/>
              <a:t>Критерії вищої та нижчої організації паразитів</a:t>
            </a:r>
            <a:endParaRPr lang="ru-RU" sz="4000" smtClean="0"/>
          </a:p>
        </p:txBody>
      </p:sp>
      <p:sp>
        <p:nvSpPr>
          <p:cNvPr id="10243" name="Содержимое 2"/>
          <p:cNvSpPr>
            <a:spLocks noGrp="1"/>
          </p:cNvSpPr>
          <p:nvPr>
            <p:ph idx="1"/>
          </p:nvPr>
        </p:nvSpPr>
        <p:spPr>
          <a:xfrm>
            <a:off x="0" y="1600200"/>
            <a:ext cx="9001125" cy="4525963"/>
          </a:xfrm>
        </p:spPr>
        <p:txBody>
          <a:bodyPr/>
          <a:lstStyle/>
          <a:p>
            <a:r>
              <a:rPr lang="uk-UA" sz="2400" smtClean="0"/>
              <a:t>Л. Шидат застосував критерій вищої і нижчої організації паразитів, що відповідає визначенню спеціалізованих і примітивних паразитів. </a:t>
            </a:r>
            <a:endParaRPr lang="en-US" sz="2400" smtClean="0"/>
          </a:p>
          <a:p>
            <a:r>
              <a:rPr lang="uk-UA" sz="2400" smtClean="0"/>
              <a:t>Цей критерій спирається на спрямування розвитку, що спостерігається в кількох групах паразитів і полягає у поступовому ускладненні будови деяких органів, яке можна представити у формі так званих філогенетичних рядів. </a:t>
            </a:r>
            <a:endParaRPr lang="en-US" sz="2400" smtClean="0"/>
          </a:p>
          <a:p>
            <a:r>
              <a:rPr lang="uk-UA" sz="2400" smtClean="0"/>
              <a:t>Наприклад, у родині </a:t>
            </a:r>
            <a:r>
              <a:rPr lang="en-US" sz="2400" smtClean="0"/>
              <a:t>Echinostomatidae </a:t>
            </a:r>
            <a:r>
              <a:rPr lang="uk-UA" sz="2400" smtClean="0"/>
              <a:t>виявляється тенденція до збільшення кількості жовтівників і до складчастості первинно гладенької поверхні гонад, так що в крайньому випадку вони набирають форми, подібної до рогів оленя</a:t>
            </a:r>
            <a:r>
              <a:rPr lang="en-US" sz="2400" smtClean="0"/>
              <a:t>.</a:t>
            </a:r>
            <a:endParaRPr lang="ru-RU"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0005"/>
          <p:cNvPicPr>
            <a:picLocks noChangeAspect="1" noChangeArrowheads="1"/>
          </p:cNvPicPr>
          <p:nvPr/>
        </p:nvPicPr>
        <p:blipFill>
          <a:blip r:embed="rId2">
            <a:extLst>
              <a:ext uri="{28A0092B-C50C-407E-A947-70E740481C1C}">
                <a14:useLocalDpi xmlns:a14="http://schemas.microsoft.com/office/drawing/2010/main" val="0"/>
              </a:ext>
            </a:extLst>
          </a:blip>
          <a:srcRect l="11920" t="9581" r="6120" b="25423"/>
          <a:stretch>
            <a:fillRect/>
          </a:stretch>
        </p:blipFill>
        <p:spPr bwMode="auto">
          <a:xfrm>
            <a:off x="323850" y="1428750"/>
            <a:ext cx="446405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0" y="277813"/>
            <a:ext cx="9144000" cy="1139825"/>
          </a:xfrm>
        </p:spPr>
        <p:txBody>
          <a:bodyPr/>
          <a:lstStyle/>
          <a:p>
            <a:pPr eaLnBrk="1" hangingPunct="1"/>
            <a:r>
              <a:rPr lang="uk-UA" altLang="zh-CN" sz="3200" smtClean="0"/>
              <a:t>Філогенетичні ряди сисунів роду </a:t>
            </a:r>
            <a:r>
              <a:rPr lang="es-ES" altLang="zh-CN" sz="3200" i="1" smtClean="0">
                <a:ea typeface="SimSun" pitchFamily="2" charset="-122"/>
              </a:rPr>
              <a:t>Isthmiophora </a:t>
            </a:r>
            <a:r>
              <a:rPr lang="uk-UA" altLang="zh-CN" sz="3200" i="1" smtClean="0"/>
              <a:t>(а) </a:t>
            </a:r>
            <a:r>
              <a:rPr lang="uk-UA" altLang="zh-CN" sz="3200" smtClean="0"/>
              <a:t>і підродини </a:t>
            </a:r>
            <a:r>
              <a:rPr lang="es-ES" altLang="zh-CN" sz="3200" smtClean="0">
                <a:ea typeface="SimSun" pitchFamily="2" charset="-122"/>
              </a:rPr>
              <a:t>Fasciolopsinae </a:t>
            </a:r>
            <a:r>
              <a:rPr lang="uk-UA" altLang="zh-CN" sz="3200" i="1" smtClean="0"/>
              <a:t>(б)</a:t>
            </a:r>
            <a:r>
              <a:rPr lang="es-ES" altLang="zh-CN" sz="3600" smtClean="0">
                <a:ea typeface="SimSun" pitchFamily="2" charset="-122"/>
              </a:rPr>
              <a:t> </a:t>
            </a:r>
            <a:endParaRPr lang="es-ES" sz="3600" smtClean="0"/>
          </a:p>
        </p:txBody>
      </p:sp>
      <p:sp>
        <p:nvSpPr>
          <p:cNvPr id="11268" name="Rectangle 8"/>
          <p:cNvSpPr>
            <a:spLocks noChangeArrowheads="1"/>
          </p:cNvSpPr>
          <p:nvPr/>
        </p:nvSpPr>
        <p:spPr bwMode="auto">
          <a:xfrm>
            <a:off x="5148263" y="2295525"/>
            <a:ext cx="39957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uk-UA" altLang="zh-CN" sz="2400"/>
              <a:t>Поступове збільшення кількості жовтівників фолікулів і складчастість поверхні гонад мають відповідати збільшенню спеціалізації початково примітивних видів</a:t>
            </a:r>
            <a:r>
              <a:rPr lang="es-ES" altLang="zh-CN" sz="2400">
                <a:ea typeface="SimSun" pitchFamily="2" charset="-122"/>
              </a:rPr>
              <a:t> </a:t>
            </a:r>
          </a:p>
        </p:txBody>
      </p:sp>
      <p:sp>
        <p:nvSpPr>
          <p:cNvPr id="11269" name="Rectangle 9"/>
          <p:cNvSpPr>
            <a:spLocks noChangeArrowheads="1"/>
          </p:cNvSpPr>
          <p:nvPr/>
        </p:nvSpPr>
        <p:spPr bwMode="auto">
          <a:xfrm>
            <a:off x="5003800" y="5387975"/>
            <a:ext cx="40116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uk-UA" altLang="zh-CN"/>
              <a:t>Хазяї:</a:t>
            </a:r>
          </a:p>
          <a:p>
            <a:r>
              <a:rPr lang="en-US" altLang="zh-CN" i="1">
                <a:ea typeface="SimSun" pitchFamily="2" charset="-122"/>
              </a:rPr>
              <a:t>Larus marinus dominicanus</a:t>
            </a:r>
            <a:endParaRPr lang="uk-UA" altLang="zh-CN" i="1"/>
          </a:p>
          <a:p>
            <a:r>
              <a:rPr lang="en-US" altLang="zh-CN" i="1">
                <a:ea typeface="SimSun" pitchFamily="2" charset="-122"/>
              </a:rPr>
              <a:t>Larus ridibundus maculipennis</a:t>
            </a:r>
            <a:r>
              <a:rPr lang="es-ES" altLang="zh-CN">
                <a:ea typeface="SimSun" pitchFamily="2" charset="-122"/>
              </a:rPr>
              <a:t> </a:t>
            </a:r>
          </a:p>
        </p:txBody>
      </p:sp>
      <p:sp>
        <p:nvSpPr>
          <p:cNvPr id="11270" name="TextBox 7"/>
          <p:cNvSpPr txBox="1">
            <a:spLocks noChangeArrowheads="1"/>
          </p:cNvSpPr>
          <p:nvPr/>
        </p:nvSpPr>
        <p:spPr bwMode="auto">
          <a:xfrm>
            <a:off x="2528888" y="3630613"/>
            <a:ext cx="43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ru-RU" sz="3200" b="1"/>
              <a:t>а</a:t>
            </a:r>
          </a:p>
        </p:txBody>
      </p:sp>
      <p:sp>
        <p:nvSpPr>
          <p:cNvPr id="11271" name="TextBox 8"/>
          <p:cNvSpPr txBox="1">
            <a:spLocks noChangeArrowheads="1"/>
          </p:cNvSpPr>
          <p:nvPr/>
        </p:nvSpPr>
        <p:spPr bwMode="auto">
          <a:xfrm>
            <a:off x="2517775" y="6357938"/>
            <a:ext cx="44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ru-RU" sz="3200" b="1"/>
              <a:t>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0007"/>
          <p:cNvPicPr>
            <a:picLocks noChangeAspect="1" noChangeArrowheads="1"/>
          </p:cNvPicPr>
          <p:nvPr/>
        </p:nvPicPr>
        <p:blipFill>
          <a:blip r:embed="rId2">
            <a:extLst>
              <a:ext uri="{28A0092B-C50C-407E-A947-70E740481C1C}">
                <a14:useLocalDpi xmlns:a14="http://schemas.microsoft.com/office/drawing/2010/main" val="0"/>
              </a:ext>
            </a:extLst>
          </a:blip>
          <a:srcRect l="10507" t="50374" r="9436" b="20084"/>
          <a:stretch>
            <a:fillRect/>
          </a:stretch>
        </p:blipFill>
        <p:spPr bwMode="auto">
          <a:xfrm>
            <a:off x="1871663" y="928688"/>
            <a:ext cx="72723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0" y="0"/>
            <a:ext cx="9144000" cy="1143000"/>
          </a:xfrm>
        </p:spPr>
        <p:txBody>
          <a:bodyPr/>
          <a:lstStyle/>
          <a:p>
            <a:pPr eaLnBrk="1" hangingPunct="1"/>
            <a:r>
              <a:rPr lang="uk-UA" sz="2800" smtClean="0"/>
              <a:t>Схема можливих варіантів взаємозалежної еволюції паразитів і хазяїв за </a:t>
            </a:r>
            <a:r>
              <a:rPr lang="uk-UA" altLang="zh-CN" sz="2800" smtClean="0"/>
              <a:t>поглядами Б.Є. Биховського</a:t>
            </a:r>
            <a:r>
              <a:rPr lang="es-ES" altLang="zh-CN" sz="2800" smtClean="0">
                <a:ea typeface="SimSun" pitchFamily="2" charset="-122"/>
              </a:rPr>
              <a:t> </a:t>
            </a:r>
            <a:endParaRPr lang="es-ES" sz="2800" smtClean="0"/>
          </a:p>
        </p:txBody>
      </p:sp>
      <p:sp>
        <p:nvSpPr>
          <p:cNvPr id="12292" name="Rectangle 5"/>
          <p:cNvSpPr>
            <a:spLocks noChangeArrowheads="1"/>
          </p:cNvSpPr>
          <p:nvPr/>
        </p:nvSpPr>
        <p:spPr bwMode="auto">
          <a:xfrm>
            <a:off x="0" y="5429250"/>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uk-UA" altLang="zh-CN" sz="2000" i="1"/>
              <a:t>6 </a:t>
            </a:r>
            <a:r>
              <a:rPr lang="uk-UA" altLang="zh-CN" sz="2000"/>
              <a:t>— горизонтальне перенесення паразита до іншого хазяїна;</a:t>
            </a:r>
          </a:p>
          <a:p>
            <a:r>
              <a:rPr lang="uk-UA" altLang="zh-CN" sz="2000"/>
              <a:t>7 — паразит опановує нового хазяїна і залишається в старому;</a:t>
            </a:r>
          </a:p>
          <a:p>
            <a:r>
              <a:rPr lang="uk-UA" altLang="zh-CN" sz="2000" i="1"/>
              <a:t>8 </a:t>
            </a:r>
            <a:r>
              <a:rPr lang="uk-UA" altLang="zh-CN" sz="2000"/>
              <a:t>— паразит переходить до нового хазяїна, а старий вимирає</a:t>
            </a:r>
            <a:endParaRPr lang="es-ES" altLang="zh-CN" sz="2000">
              <a:ea typeface="SimSun" pitchFamily="2" charset="-122"/>
            </a:endParaRPr>
          </a:p>
        </p:txBody>
      </p:sp>
      <p:sp>
        <p:nvSpPr>
          <p:cNvPr id="12293" name="Прямоугольник 4"/>
          <p:cNvSpPr>
            <a:spLocks noChangeArrowheads="1"/>
          </p:cNvSpPr>
          <p:nvPr/>
        </p:nvSpPr>
        <p:spPr bwMode="auto">
          <a:xfrm>
            <a:off x="0" y="1643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ltLang="zh-CN" sz="2000" i="1"/>
              <a:t>1 — </a:t>
            </a:r>
            <a:r>
              <a:rPr lang="uk-UA" altLang="zh-CN" sz="2000"/>
              <a:t>хазяїн і паразит не зазнають еволюційних змін; </a:t>
            </a:r>
            <a:endParaRPr lang="ru-RU" sz="2000"/>
          </a:p>
        </p:txBody>
      </p:sp>
      <p:sp>
        <p:nvSpPr>
          <p:cNvPr id="12294" name="Прямоугольник 5"/>
          <p:cNvSpPr>
            <a:spLocks noChangeArrowheads="1"/>
          </p:cNvSpPr>
          <p:nvPr/>
        </p:nvSpPr>
        <p:spPr bwMode="auto">
          <a:xfrm>
            <a:off x="0" y="2643188"/>
            <a:ext cx="3286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ltLang="zh-CN" sz="2000" i="1"/>
              <a:t>2 — </a:t>
            </a:r>
            <a:r>
              <a:rPr lang="uk-UA" altLang="zh-CN" sz="2000"/>
              <a:t>еволюційних змін зазнає тільки паразит; </a:t>
            </a:r>
            <a:endParaRPr lang="ru-RU" sz="2000"/>
          </a:p>
        </p:txBody>
      </p:sp>
      <p:sp>
        <p:nvSpPr>
          <p:cNvPr id="12295" name="Прямоугольник 6"/>
          <p:cNvSpPr>
            <a:spLocks noChangeArrowheads="1"/>
          </p:cNvSpPr>
          <p:nvPr/>
        </p:nvSpPr>
        <p:spPr bwMode="auto">
          <a:xfrm>
            <a:off x="0" y="3357563"/>
            <a:ext cx="3786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ltLang="zh-CN" sz="2000" i="1"/>
              <a:t>3 </a:t>
            </a:r>
            <a:r>
              <a:rPr lang="uk-UA" altLang="zh-CN" sz="2000"/>
              <a:t>— нові види утворює тільки хазяїн; </a:t>
            </a:r>
            <a:endParaRPr lang="ru-RU" sz="2000"/>
          </a:p>
        </p:txBody>
      </p:sp>
      <p:sp>
        <p:nvSpPr>
          <p:cNvPr id="12296" name="Прямоугольник 7"/>
          <p:cNvSpPr>
            <a:spLocks noChangeArrowheads="1"/>
          </p:cNvSpPr>
          <p:nvPr/>
        </p:nvSpPr>
        <p:spPr bwMode="auto">
          <a:xfrm>
            <a:off x="0" y="4071938"/>
            <a:ext cx="4500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ltLang="zh-CN" sz="2000" i="1"/>
              <a:t>4 </a:t>
            </a:r>
            <a:r>
              <a:rPr lang="uk-UA" altLang="zh-CN" sz="2000"/>
              <a:t>— паралельна зміна паразита і хазяїна; </a:t>
            </a:r>
            <a:endParaRPr lang="ru-RU" sz="2000"/>
          </a:p>
        </p:txBody>
      </p:sp>
      <p:sp>
        <p:nvSpPr>
          <p:cNvPr id="12297" name="Прямоугольник 8"/>
          <p:cNvSpPr>
            <a:spLocks noChangeArrowheads="1"/>
          </p:cNvSpPr>
          <p:nvPr/>
        </p:nvSpPr>
        <p:spPr bwMode="auto">
          <a:xfrm>
            <a:off x="0" y="471487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ltLang="zh-CN" sz="2000"/>
              <a:t>5 — паразит вимирає сам або разом із хазяїном; </a:t>
            </a:r>
            <a:endParaRPr lang="ru-RU"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Balloons</Template>
  <TotalTime>2799</TotalTime>
  <Words>1605</Words>
  <Application>Microsoft Office PowerPoint</Application>
  <PresentationFormat>Экран (4:3)</PresentationFormat>
  <Paragraphs>111</Paragraphs>
  <Slides>25</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25</vt:i4>
      </vt:variant>
    </vt:vector>
  </HeadingPairs>
  <TitlesOfParts>
    <vt:vector size="35" baseType="lpstr">
      <vt:lpstr>Tahoma</vt:lpstr>
      <vt:lpstr>Arial</vt:lpstr>
      <vt:lpstr>Wingdings</vt:lpstr>
      <vt:lpstr>Calibri</vt:lpstr>
      <vt:lpstr>SimSun</vt:lpstr>
      <vt:lpstr>Arial Black</vt:lpstr>
      <vt:lpstr>Verdana</vt:lpstr>
      <vt:lpstr>Занавес</vt:lpstr>
      <vt:lpstr>Оформление по умолчанию</vt:lpstr>
      <vt:lpstr>Документ Microsoft Word</vt:lpstr>
      <vt:lpstr>ФІЛОГЕНЕЗ ТА ЕВОЛЮЦІЯ ПАРАЗИТІВ </vt:lpstr>
      <vt:lpstr>Визначення концепції коеволюції</vt:lpstr>
      <vt:lpstr>Три біологічних закони Іхерінга</vt:lpstr>
      <vt:lpstr>Паразитогенетичні правила</vt:lpstr>
      <vt:lpstr>Паразитогенетичні правила</vt:lpstr>
      <vt:lpstr>Паразитогенетичні правила</vt:lpstr>
      <vt:lpstr>Критерії вищої та нижчої організації паразитів</vt:lpstr>
      <vt:lpstr>Філогенетичні ряди сисунів роду Isthmiophora (а) і підродини Fasciolopsinae (б) </vt:lpstr>
      <vt:lpstr>Схема можливих варіантів взаємозалежної еволюції паразитів і хазяїв за поглядами Б.Є. Биховського </vt:lpstr>
      <vt:lpstr>Презентация PowerPoint</vt:lpstr>
      <vt:lpstr>Закон еволюції Ван Валена з гіпотезою Чирвової королеви</vt:lpstr>
      <vt:lpstr>Закон еволюції Ван Валена з гіпотезою Чирвової королеви</vt:lpstr>
      <vt:lpstr>Презентация PowerPoint</vt:lpstr>
      <vt:lpstr>Патогенність та еволюція</vt:lpstr>
      <vt:lpstr>Механізм добору в системі паразит-хазяїн Trypanosoma brucei</vt:lpstr>
      <vt:lpstr>Методи дослідження еволюції та коеволюції паразитів</vt:lpstr>
      <vt:lpstr>Презентация PowerPoint</vt:lpstr>
      <vt:lpstr>Приклади порівняння кладограм паразита і хазяїна, які вказують на збіг або розходження їх еволюції </vt:lpstr>
      <vt:lpstr>Список видів Ligophorus від риб родини кефалевих із зазначенням їх географічного поширення</vt:lpstr>
      <vt:lpstr>Реконструкція розповсюдження предкових форм та гіпотеза еволюційних подій для Ligophorus з використанням дисперсійно–вікаріаціного аналізу </vt:lpstr>
      <vt:lpstr>Презентация PowerPoint</vt:lpstr>
      <vt:lpstr>Визначення виду за біологічною концепцією Е. Майра (1970) </vt:lpstr>
      <vt:lpstr>Типи процесів видоутворення</vt:lpstr>
      <vt:lpstr>Схема сітчастого видоутворення (а), за якого вид формується шляхом поліплоїдизації, кладогенезу; б — поділ виду на два нові; в — відокремлення нового виду від існуючого </vt:lpstr>
      <vt:lpstr>Механізми видоутворення </vt:lpstr>
    </vt:vector>
  </TitlesOfParts>
  <Company>znu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ФІЛОГЕНЕЗ ТА ЕВОЛЮЦІЯ ПАРАЗИТІВ</dc:title>
  <dc:creator>Sarabeev</dc:creator>
  <cp:lastModifiedBy>X</cp:lastModifiedBy>
  <cp:revision>31</cp:revision>
  <dcterms:created xsi:type="dcterms:W3CDTF">2009-12-17T22:48:35Z</dcterms:created>
  <dcterms:modified xsi:type="dcterms:W3CDTF">2020-03-25T14:33:42Z</dcterms:modified>
</cp:coreProperties>
</file>