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5143500" type="screen16x9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82"/>
  </p:normalViewPr>
  <p:slideViewPr>
    <p:cSldViewPr snapToGrid="0" snapToObjects="1">
      <p:cViewPr varScale="1">
        <p:scale>
          <a:sx n="148" d="100"/>
          <a:sy n="148" d="100"/>
        </p:scale>
        <p:origin x="60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3BA76120-9009-4402-ABEE-C3F469529896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311760" y="1234080"/>
            <a:ext cx="8520120" cy="1590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311760" y="2975760"/>
            <a:ext cx="8520120" cy="1590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F32E4B2D-A79E-4B35-8209-79B132CBB797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311760" y="1234080"/>
            <a:ext cx="4157640" cy="1590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4677840" y="1234080"/>
            <a:ext cx="4157640" cy="1590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311760" y="2975760"/>
            <a:ext cx="4157640" cy="1590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4677840" y="2975760"/>
            <a:ext cx="4157640" cy="1590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166FED24-F88D-4E44-A0ED-959403150B04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311760" y="1234080"/>
            <a:ext cx="2743200" cy="1590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3192480" y="1234080"/>
            <a:ext cx="2743200" cy="1590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6073200" y="1234080"/>
            <a:ext cx="2743200" cy="1590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311760" y="2975760"/>
            <a:ext cx="2743200" cy="1590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3192480" y="2975760"/>
            <a:ext cx="2743200" cy="1590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6073200" y="2975760"/>
            <a:ext cx="2743200" cy="1590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321D6B79-AE16-4F8E-93EE-392E38697708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AC874A5C-9CA7-4FEC-8B4D-D60B26B17EB0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311760" y="1234080"/>
            <a:ext cx="8520120" cy="333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2310E34A-FD0C-46C9-A560-76D3F10FFFC5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/>
          </p:nvPr>
        </p:nvSpPr>
        <p:spPr>
          <a:xfrm>
            <a:off x="311760" y="1234080"/>
            <a:ext cx="8520120" cy="333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47405B31-12E1-4D33-8C72-669C4852C4E4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311760" y="1234080"/>
            <a:ext cx="4157640" cy="333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/>
          </p:nvPr>
        </p:nvSpPr>
        <p:spPr>
          <a:xfrm>
            <a:off x="4677840" y="1234080"/>
            <a:ext cx="4157640" cy="333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02A1B114-0110-4A08-9036-5E0DBBE4AEFD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7C705508-422F-400D-B7D2-D3A595F63267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311760" y="444960"/>
            <a:ext cx="8520120" cy="2654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7BB76C52-79B8-48D5-B67A-1D981817113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311760" y="1234080"/>
            <a:ext cx="4157640" cy="1590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4677840" y="1234080"/>
            <a:ext cx="4157640" cy="333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/>
          </p:nvPr>
        </p:nvSpPr>
        <p:spPr>
          <a:xfrm>
            <a:off x="311760" y="2975760"/>
            <a:ext cx="4157640" cy="1590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BD903673-C5EB-41C6-BFED-E6F358922DBF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311760" y="1234080"/>
            <a:ext cx="8520120" cy="333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9E198719-FD09-480D-893F-AAA65287D77A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/>
          </p:nvPr>
        </p:nvSpPr>
        <p:spPr>
          <a:xfrm>
            <a:off x="311760" y="1234080"/>
            <a:ext cx="4157640" cy="333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/>
          </p:nvPr>
        </p:nvSpPr>
        <p:spPr>
          <a:xfrm>
            <a:off x="4677840" y="1234080"/>
            <a:ext cx="4157640" cy="1590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/>
          </p:nvPr>
        </p:nvSpPr>
        <p:spPr>
          <a:xfrm>
            <a:off x="4677840" y="2975760"/>
            <a:ext cx="4157640" cy="1590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DB97123B-1F90-4001-9797-D0262904E740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/>
          </p:nvPr>
        </p:nvSpPr>
        <p:spPr>
          <a:xfrm>
            <a:off x="311760" y="1234080"/>
            <a:ext cx="4157640" cy="1590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/>
          </p:nvPr>
        </p:nvSpPr>
        <p:spPr>
          <a:xfrm>
            <a:off x="4677840" y="1234080"/>
            <a:ext cx="4157640" cy="1590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/>
          </p:nvPr>
        </p:nvSpPr>
        <p:spPr>
          <a:xfrm>
            <a:off x="311760" y="2975760"/>
            <a:ext cx="8520120" cy="1590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3A285A84-B94F-4E80-808A-1CDCFFC6066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/>
          </p:nvPr>
        </p:nvSpPr>
        <p:spPr>
          <a:xfrm>
            <a:off x="311760" y="1234080"/>
            <a:ext cx="8520120" cy="1590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/>
          </p:nvPr>
        </p:nvSpPr>
        <p:spPr>
          <a:xfrm>
            <a:off x="311760" y="2975760"/>
            <a:ext cx="8520120" cy="1590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AC102681-73FA-4CFF-AD3C-5CBC272ED1C9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/>
          </p:nvPr>
        </p:nvSpPr>
        <p:spPr>
          <a:xfrm>
            <a:off x="311760" y="1234080"/>
            <a:ext cx="4157640" cy="1590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/>
          </p:nvPr>
        </p:nvSpPr>
        <p:spPr>
          <a:xfrm>
            <a:off x="4677840" y="1234080"/>
            <a:ext cx="4157640" cy="1590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/>
          </p:nvPr>
        </p:nvSpPr>
        <p:spPr>
          <a:xfrm>
            <a:off x="311760" y="2975760"/>
            <a:ext cx="4157640" cy="1590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5"/>
          <p:cNvSpPr>
            <a:spLocks noGrp="1"/>
          </p:cNvSpPr>
          <p:nvPr>
            <p:ph/>
          </p:nvPr>
        </p:nvSpPr>
        <p:spPr>
          <a:xfrm>
            <a:off x="4677840" y="2975760"/>
            <a:ext cx="4157640" cy="1590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C8B969CB-52A8-4123-AFA9-5D1B0CFD3C8F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311760" y="1234080"/>
            <a:ext cx="2743200" cy="1590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3192480" y="1234080"/>
            <a:ext cx="2743200" cy="1590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/>
          </p:nvPr>
        </p:nvSpPr>
        <p:spPr>
          <a:xfrm>
            <a:off x="6073200" y="1234080"/>
            <a:ext cx="2743200" cy="1590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/>
          </p:nvPr>
        </p:nvSpPr>
        <p:spPr>
          <a:xfrm>
            <a:off x="311760" y="2975760"/>
            <a:ext cx="2743200" cy="1590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6"/>
          <p:cNvSpPr>
            <a:spLocks noGrp="1"/>
          </p:cNvSpPr>
          <p:nvPr>
            <p:ph/>
          </p:nvPr>
        </p:nvSpPr>
        <p:spPr>
          <a:xfrm>
            <a:off x="3192480" y="2975760"/>
            <a:ext cx="2743200" cy="1590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7"/>
          <p:cNvSpPr>
            <a:spLocks noGrp="1"/>
          </p:cNvSpPr>
          <p:nvPr>
            <p:ph/>
          </p:nvPr>
        </p:nvSpPr>
        <p:spPr>
          <a:xfrm>
            <a:off x="6073200" y="2975760"/>
            <a:ext cx="2743200" cy="1590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6B28131-29CE-478F-9953-391BD2293D11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311760" y="1234080"/>
            <a:ext cx="8520120" cy="333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7905C25E-5D91-4766-8665-6CDC0E246366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311760" y="1234080"/>
            <a:ext cx="4157640" cy="333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4677840" y="1234080"/>
            <a:ext cx="4157640" cy="333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3B9C7133-E5CE-4CB7-AFB1-06F016FA8FA8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3A3F5246-14A3-474B-9343-3811FC91BC38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311760" y="444960"/>
            <a:ext cx="8520120" cy="2654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CD7EA340-1500-42BE-9175-7D4BF2A4D54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311760" y="1234080"/>
            <a:ext cx="4157640" cy="1590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4677840" y="1234080"/>
            <a:ext cx="4157640" cy="333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311760" y="2975760"/>
            <a:ext cx="4157640" cy="1590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69FC1E8F-BE3F-4348-927C-580A38073EB4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311760" y="1234080"/>
            <a:ext cx="4157640" cy="333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4677840" y="1234080"/>
            <a:ext cx="4157640" cy="1590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4677840" y="2975760"/>
            <a:ext cx="4157640" cy="1590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4A736EBB-1820-4FDF-B595-2008E2B19F06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311760" y="1234080"/>
            <a:ext cx="4157640" cy="1590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4677840" y="1234080"/>
            <a:ext cx="4157640" cy="1590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311760" y="2975760"/>
            <a:ext cx="8520120" cy="1590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2DE7278D-1966-4C68-8D1F-ED340BE86A33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E7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0;p2"/>
          <p:cNvSpPr/>
          <p:nvPr/>
        </p:nvSpPr>
        <p:spPr>
          <a:xfrm>
            <a:off x="4286160" y="0"/>
            <a:ext cx="72000" cy="5143320"/>
          </a:xfrm>
          <a:prstGeom prst="rect">
            <a:avLst/>
          </a:prstGeom>
          <a:solidFill>
            <a:schemeClr val="dk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" name="Google Shape;11;p2"/>
          <p:cNvSpPr/>
          <p:nvPr/>
        </p:nvSpPr>
        <p:spPr>
          <a:xfrm>
            <a:off x="4358520" y="0"/>
            <a:ext cx="3852720" cy="5143320"/>
          </a:xfrm>
          <a:prstGeom prst="rect">
            <a:avLst/>
          </a:prstGeom>
          <a:solidFill>
            <a:schemeClr val="accent4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344160" y="1404000"/>
            <a:ext cx="8455320" cy="214632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txBody>
          <a:bodyPr tIns="91440" bIns="91440" anchor="ctr">
            <a:normAutofit fontScale="71000"/>
          </a:bodyPr>
          <a:lstStyle/>
          <a:p>
            <a:r>
              <a:rPr lang="en-US" sz="68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>
          <a:xfrm>
            <a:off x="8498160" y="4688640"/>
            <a:ext cx="548280" cy="39312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ctr">
            <a:normAutofit/>
          </a:bodyPr>
          <a:lstStyle>
            <a:lvl1pPr algn="r">
              <a:lnSpc>
                <a:spcPct val="100000"/>
              </a:lnSpc>
              <a:buNone/>
              <a:tabLst>
                <a:tab pos="0" algn="l"/>
              </a:tabLst>
              <a:defRPr lang="ru" sz="1000" b="0" strike="noStrike" spc="-1">
                <a:solidFill>
                  <a:srgbClr val="000000"/>
                </a:solidFill>
                <a:latin typeface="Playfair Display"/>
                <a:ea typeface="Playfair Display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fld id="{88375BF8-5F5C-4E21-BDC4-B3879AE479D8}" type="slidenum">
              <a:rPr lang="ru" sz="1000" b="0" strike="noStrike" spc="-1">
                <a:solidFill>
                  <a:srgbClr val="000000"/>
                </a:solidFill>
                <a:latin typeface="Playfair Display"/>
                <a:ea typeface="Playfair Display"/>
              </a:rPr>
              <a:t>‹#›</a:t>
            </a:fld>
            <a:endParaRPr lang="en-US" sz="1000" b="0" strike="noStrike" spc="-1"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rmAutofit fontScale="85000"/>
          </a:bodyPr>
          <a:lstStyle/>
          <a:p>
            <a:r>
              <a:rPr lang="en-US" sz="30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311760" y="1234080"/>
            <a:ext cx="8520120" cy="333432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  <p:sp>
        <p:nvSpPr>
          <p:cNvPr id="43" name="PlaceHolder 3"/>
          <p:cNvSpPr>
            <a:spLocks noGrp="1"/>
          </p:cNvSpPr>
          <p:nvPr>
            <p:ph type="sldNum" idx="2"/>
          </p:nvPr>
        </p:nvSpPr>
        <p:spPr>
          <a:xfrm>
            <a:off x="8498160" y="4688640"/>
            <a:ext cx="548280" cy="39312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ctr">
            <a:normAutofit/>
          </a:bodyPr>
          <a:lstStyle>
            <a:lvl1pPr algn="r">
              <a:lnSpc>
                <a:spcPct val="100000"/>
              </a:lnSpc>
              <a:buNone/>
              <a:tabLst>
                <a:tab pos="0" algn="l"/>
              </a:tabLst>
              <a:defRPr lang="ru" sz="1000" b="0" strike="noStrike" spc="-1">
                <a:solidFill>
                  <a:srgbClr val="000000"/>
                </a:solidFill>
                <a:latin typeface="Playfair Display"/>
                <a:ea typeface="Playfair Display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fld id="{8956565E-910F-4F0D-A4EF-45E519582A3D}" type="slidenum">
              <a:rPr lang="ru" sz="1000" b="0" strike="noStrike" spc="-1">
                <a:solidFill>
                  <a:srgbClr val="000000"/>
                </a:solidFill>
                <a:latin typeface="Playfair Display"/>
                <a:ea typeface="Playfair Display"/>
              </a:rPr>
              <a:t>‹#›</a:t>
            </a:fld>
            <a:endParaRPr lang="en-US" sz="10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240643" y="1421253"/>
            <a:ext cx="8455320" cy="214632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txBody>
          <a:bodyPr tIns="91440" bIns="91440" anchor="ctr">
            <a:normAutofit fontScale="90000"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6800" b="1" strike="noStrike" spc="-1" dirty="0">
                <a:solidFill>
                  <a:srgbClr val="000000"/>
                </a:solidFill>
                <a:highlight>
                  <a:srgbClr val="F8E71C"/>
                </a:highlight>
                <a:latin typeface="Playfair Display"/>
                <a:ea typeface="Playfair Display"/>
              </a:rPr>
              <a:t>Soft Power </a:t>
            </a:r>
            <a:br>
              <a:rPr lang="en-US" sz="6800" b="1" strike="noStrike" spc="-1" dirty="0">
                <a:solidFill>
                  <a:srgbClr val="000000"/>
                </a:solidFill>
                <a:highlight>
                  <a:srgbClr val="F8E71C"/>
                </a:highlight>
                <a:latin typeface="Playfair Display"/>
                <a:ea typeface="Playfair Display"/>
              </a:rPr>
            </a:br>
            <a:r>
              <a:rPr lang="en-US" sz="6800" b="1" strike="noStrike" spc="-1" dirty="0">
                <a:solidFill>
                  <a:srgbClr val="000000"/>
                </a:solidFill>
                <a:highlight>
                  <a:srgbClr val="F8E71C"/>
                </a:highlight>
                <a:latin typeface="Playfair Display"/>
                <a:ea typeface="Playfair Display"/>
              </a:rPr>
              <a:t>and </a:t>
            </a:r>
            <a:br>
              <a:rPr lang="en-US" sz="6800" b="1" strike="noStrike" spc="-1" dirty="0">
                <a:solidFill>
                  <a:srgbClr val="000000"/>
                </a:solidFill>
                <a:highlight>
                  <a:srgbClr val="F8E71C"/>
                </a:highlight>
                <a:latin typeface="Playfair Display"/>
                <a:ea typeface="Playfair Display"/>
              </a:rPr>
            </a:br>
            <a:r>
              <a:rPr lang="en-US" sz="6800" b="1" strike="noStrike" spc="-1" dirty="0">
                <a:solidFill>
                  <a:srgbClr val="000000"/>
                </a:solidFill>
                <a:highlight>
                  <a:srgbClr val="F8E71C"/>
                </a:highlight>
                <a:latin typeface="Playfair Display"/>
                <a:ea typeface="Playfair Display"/>
              </a:rPr>
              <a:t>Hard Power</a:t>
            </a:r>
            <a:endParaRPr lang="en-US" sz="68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E0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16;p22"/>
          <p:cNvPicPr/>
          <p:nvPr/>
        </p:nvPicPr>
        <p:blipFill>
          <a:blip r:embed="rId2"/>
          <a:stretch/>
        </p:blipFill>
        <p:spPr>
          <a:xfrm>
            <a:off x="0" y="0"/>
            <a:ext cx="9143640" cy="51433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5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/>
          </p:nvPr>
        </p:nvSpPr>
        <p:spPr>
          <a:xfrm>
            <a:off x="4572000" y="0"/>
            <a:ext cx="4571640" cy="514332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lstStyle/>
          <a:p>
            <a:pPr>
              <a:lnSpc>
                <a:spcPct val="115000"/>
              </a:lnSpc>
              <a:spcAft>
                <a:spcPts val="1199"/>
              </a:spcAft>
              <a:buNone/>
              <a:tabLst>
                <a:tab pos="0" algn="l"/>
              </a:tabLst>
            </a:pPr>
            <a:r>
              <a:rPr lang="ru" sz="2100" b="1" strike="noStrike" spc="-1">
                <a:solidFill>
                  <a:srgbClr val="A64D79"/>
                </a:solidFill>
                <a:latin typeface="Playfair Display"/>
                <a:ea typeface="Playfair Display"/>
              </a:rPr>
              <a:t>Феномен «м’якої» та «жорсткої» сили в сучасній політичній науці та практиці.</a:t>
            </a:r>
            <a:endParaRPr lang="en-US" sz="21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3" name="Google Shape;65;p14"/>
          <p:cNvPicPr/>
          <p:nvPr/>
        </p:nvPicPr>
        <p:blipFill>
          <a:blip r:embed="rId2"/>
          <a:stretch/>
        </p:blipFill>
        <p:spPr>
          <a:xfrm>
            <a:off x="152280" y="152280"/>
            <a:ext cx="4419360" cy="2304000"/>
          </a:xfrm>
          <a:prstGeom prst="rect">
            <a:avLst/>
          </a:prstGeom>
          <a:ln w="0">
            <a:noFill/>
          </a:ln>
        </p:spPr>
      </p:pic>
      <p:pic>
        <p:nvPicPr>
          <p:cNvPr id="84" name="Google Shape;66;p14"/>
          <p:cNvPicPr/>
          <p:nvPr/>
        </p:nvPicPr>
        <p:blipFill>
          <a:blip r:embed="rId3"/>
          <a:stretch/>
        </p:blipFill>
        <p:spPr>
          <a:xfrm>
            <a:off x="152280" y="2571840"/>
            <a:ext cx="4419360" cy="2479320"/>
          </a:xfrm>
          <a:prstGeom prst="rect">
            <a:avLst/>
          </a:prstGeom>
          <a:ln w="0">
            <a:noFill/>
          </a:ln>
        </p:spPr>
      </p:pic>
      <p:pic>
        <p:nvPicPr>
          <p:cNvPr id="85" name="Google Shape;67;p14"/>
          <p:cNvPicPr/>
          <p:nvPr/>
        </p:nvPicPr>
        <p:blipFill>
          <a:blip r:embed="rId4"/>
          <a:stretch/>
        </p:blipFill>
        <p:spPr>
          <a:xfrm>
            <a:off x="4706640" y="1186200"/>
            <a:ext cx="4302720" cy="38649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92160" y="76680"/>
            <a:ext cx="9426960" cy="57240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ru" sz="2400" b="0" strike="noStrike" spc="-1">
                <a:solidFill>
                  <a:srgbClr val="000000"/>
                </a:solidFill>
                <a:highlight>
                  <a:srgbClr val="F8E71C"/>
                </a:highlight>
                <a:latin typeface="Oswald"/>
                <a:ea typeface="Oswald"/>
              </a:rPr>
              <a:t>Феномен «м’якої» та «жорсткої» сили в сучасній політичній науці та практиці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/>
          </p:nvPr>
        </p:nvSpPr>
        <p:spPr>
          <a:xfrm>
            <a:off x="0" y="649080"/>
            <a:ext cx="4897440" cy="449388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rmAutofit fontScale="81000"/>
          </a:bodyPr>
          <a:lstStyle/>
          <a:p>
            <a:pPr>
              <a:lnSpc>
                <a:spcPct val="115000"/>
              </a:lnSpc>
              <a:buNone/>
              <a:tabLst>
                <a:tab pos="0" algn="l"/>
              </a:tabLst>
            </a:pPr>
            <a:r>
              <a:rPr lang="ru" sz="1800" b="1" strike="noStrike" spc="-1">
                <a:solidFill>
                  <a:srgbClr val="A61C00"/>
                </a:solidFill>
                <a:latin typeface="Playfair Display"/>
                <a:ea typeface="Playfair Display"/>
              </a:rPr>
              <a:t>М'яка сила</a:t>
            </a:r>
            <a:r>
              <a:rPr lang="ru" sz="1800" b="0" strike="noStrike" spc="-1">
                <a:solidFill>
                  <a:srgbClr val="000000"/>
                </a:solidFill>
                <a:latin typeface="Playfair Display"/>
                <a:ea typeface="Playfair Display"/>
              </a:rPr>
              <a:t> (англ. soft power — можна перекласти м'яка сила, м'яка влада, м'яка міць) — концепція, розвинена Джозефом Най для опису можливості отримати бажане через кооптацію (співробітництво) і привабливість на відміну від «твердої сили», тобто застосування примусових заходів або прямої оплати.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Bef>
                <a:spcPts val="1199"/>
              </a:spcBef>
              <a:spcAft>
                <a:spcPts val="1199"/>
              </a:spcAft>
              <a:buNone/>
              <a:tabLst>
                <a:tab pos="0" algn="l"/>
              </a:tabLst>
            </a:pPr>
            <a:r>
              <a:rPr lang="ru" sz="1800" b="0" strike="noStrike" spc="-1">
                <a:solidFill>
                  <a:srgbClr val="38761D"/>
                </a:solidFill>
                <a:latin typeface="Playfair Display"/>
                <a:ea typeface="Playfair Display"/>
              </a:rPr>
              <a:t>Термін належить Джозефу Най з Гарвардського університету в книзі, написаній у 1990-му: Bound to Lead: The Changing Nature of American Power. Він розвинув цю концепцію у своїй наступній книзі, написаній у 2004-му році: М'яка сила: засіб досягнення успіху у світовій політиці. Термін зараз широко використовується в міжнародних справах, аналітиками і державними діячами.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8" name="Google Shape;74;p15"/>
          <p:cNvPicPr/>
          <p:nvPr/>
        </p:nvPicPr>
        <p:blipFill>
          <a:blip r:embed="rId2"/>
          <a:stretch/>
        </p:blipFill>
        <p:spPr>
          <a:xfrm>
            <a:off x="5050080" y="649080"/>
            <a:ext cx="3940920" cy="43711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79;p16"/>
          <p:cNvPicPr/>
          <p:nvPr/>
        </p:nvPicPr>
        <p:blipFill>
          <a:blip r:embed="rId2"/>
          <a:stretch/>
        </p:blipFill>
        <p:spPr>
          <a:xfrm>
            <a:off x="0" y="0"/>
            <a:ext cx="9143640" cy="51465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/>
          </p:nvPr>
        </p:nvSpPr>
        <p:spPr>
          <a:xfrm>
            <a:off x="4421880" y="0"/>
            <a:ext cx="4721760" cy="514332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rmAutofit fontScale="97000"/>
          </a:bodyPr>
          <a:lstStyle/>
          <a:p>
            <a:pPr>
              <a:lnSpc>
                <a:spcPct val="115000"/>
              </a:lnSpc>
              <a:spcAft>
                <a:spcPts val="1199"/>
              </a:spcAft>
              <a:buNone/>
              <a:tabLst>
                <a:tab pos="0" algn="l"/>
              </a:tabLst>
            </a:pPr>
            <a:r>
              <a:rPr lang="ru" sz="1800" b="0" strike="noStrike" spc="-1">
                <a:solidFill>
                  <a:srgbClr val="674EA7"/>
                </a:solidFill>
                <a:latin typeface="Playfair Display"/>
                <a:ea typeface="Playfair Display"/>
              </a:rPr>
              <a:t>Оскільки м'яка сила з'явилась як альтернатива твердій силовій політиці, вона більше до вподоби етично налаштованим вченим і політикам. Але м'яка сила це описова, а не нормативна концепція. Як і будь-яка форма сили, вона може використовуватись і в добрих, і в злих цілях. І хоча м'яка сила може бути використана з недобрими намірами і привести до жахливих наслідків, вона відрізняється від твердої сили своїми засобами. Виходячи з цього можна скласти нормативний аргумент для більш широкого використання м'якої сили у світі.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1" name="Google Shape;85;p17"/>
          <p:cNvPicPr/>
          <p:nvPr/>
        </p:nvPicPr>
        <p:blipFill>
          <a:blip r:embed="rId2"/>
          <a:stretch/>
        </p:blipFill>
        <p:spPr>
          <a:xfrm>
            <a:off x="152280" y="152280"/>
            <a:ext cx="4146120" cy="4821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E0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/>
          </p:nvPr>
        </p:nvSpPr>
        <p:spPr>
          <a:xfrm>
            <a:off x="0" y="0"/>
            <a:ext cx="4835880" cy="514332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rmAutofit fontScale="75000"/>
          </a:bodyPr>
          <a:lstStyle/>
          <a:p>
            <a:pPr marL="457200" indent="457200">
              <a:lnSpc>
                <a:spcPct val="115000"/>
              </a:lnSpc>
              <a:buNone/>
              <a:tabLst>
                <a:tab pos="0" algn="l"/>
              </a:tabLst>
            </a:pPr>
            <a:r>
              <a:rPr lang="ru" sz="1800" b="1" strike="noStrike" spc="-1">
                <a:solidFill>
                  <a:srgbClr val="CC0000"/>
                </a:solidFill>
                <a:latin typeface="Playfair Display"/>
                <a:ea typeface="Playfair Display"/>
              </a:rPr>
              <a:t>Загальна характеристика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Bef>
                <a:spcPts val="1199"/>
              </a:spcBef>
              <a:buNone/>
              <a:tabLst>
                <a:tab pos="0" algn="l"/>
              </a:tabLst>
            </a:pPr>
            <a:r>
              <a:rPr lang="ru" sz="1800" b="0" strike="noStrike" spc="-1">
                <a:solidFill>
                  <a:srgbClr val="B45F06"/>
                </a:solidFill>
                <a:latin typeface="Playfair Display"/>
                <a:ea typeface="Playfair Display"/>
              </a:rPr>
              <a:t>Під "м'якою силою" мається на увазі здатність держави домагатися своїх цілей за рахунок привабливості власної культури, суспільно-політичних цінностей — на противагу "жорсткій силі", ґрунтованій на військовому і економічному тиску. Це поняття уперше сформулював Джозеф Най-молодший, професор Гарвардського інституту державного управління імені Джона Ф. Кеннеді. "Країна може досягати бажаних для себе результатів у світовій політиці, тому що інші країни — захоплюючись її цінностями, наслідуючи її приклад, прагнучи до її рівня процвітання і відкритості - хочуть йти за нею", — писав американський політолог у своїй книзі «М'яка сила: засіб досягнення успіху у світовій політиці».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Bef>
                <a:spcPts val="1199"/>
              </a:spcBef>
              <a:spcAft>
                <a:spcPts val="1199"/>
              </a:spcAft>
              <a:buNone/>
              <a:tabLst>
                <a:tab pos="0" algn="l"/>
              </a:tabLst>
            </a:pPr>
            <a:r>
              <a:rPr lang="ru" sz="1800" b="0" strike="noStrike" spc="-1">
                <a:solidFill>
                  <a:srgbClr val="134F5C"/>
                </a:solidFill>
                <a:latin typeface="Playfair Display"/>
                <a:ea typeface="Playfair Display"/>
              </a:rPr>
              <a:t>М'якою силою можуть володіти і користуватися не лише держави, а і всі суб'єкти міжнародної політики, такі, як НУО або міжнародні установи.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3" name="Google Shape;91;p18"/>
          <p:cNvPicPr/>
          <p:nvPr/>
        </p:nvPicPr>
        <p:blipFill>
          <a:blip r:embed="rId2"/>
          <a:stretch/>
        </p:blipFill>
        <p:spPr>
          <a:xfrm>
            <a:off x="4988880" y="152280"/>
            <a:ext cx="4002480" cy="2418840"/>
          </a:xfrm>
          <a:prstGeom prst="rect">
            <a:avLst/>
          </a:prstGeom>
          <a:ln w="0">
            <a:noFill/>
          </a:ln>
        </p:spPr>
      </p:pic>
      <p:pic>
        <p:nvPicPr>
          <p:cNvPr id="94" name="Google Shape;92;p18"/>
          <p:cNvPicPr/>
          <p:nvPr/>
        </p:nvPicPr>
        <p:blipFill>
          <a:blip r:embed="rId3"/>
          <a:stretch/>
        </p:blipFill>
        <p:spPr>
          <a:xfrm>
            <a:off x="4988880" y="2724120"/>
            <a:ext cx="4002480" cy="2418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/>
          </p:nvPr>
        </p:nvSpPr>
        <p:spPr>
          <a:xfrm>
            <a:off x="4467960" y="0"/>
            <a:ext cx="4675680" cy="514332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lstStyle/>
          <a:p>
            <a:pPr>
              <a:lnSpc>
                <a:spcPct val="115000"/>
              </a:lnSpc>
              <a:buNone/>
              <a:tabLst>
                <a:tab pos="0" algn="l"/>
              </a:tabLst>
            </a:pPr>
            <a:r>
              <a:rPr lang="ru" sz="2000" b="1" strike="noStrike" spc="-1">
                <a:solidFill>
                  <a:srgbClr val="CC0000"/>
                </a:solidFill>
                <a:latin typeface="Bahnschrift Condensed"/>
                <a:ea typeface="Playfair Display"/>
              </a:rPr>
              <a:t>Жорстка сила</a:t>
            </a:r>
            <a:r>
              <a:rPr lang="ru" sz="2000" b="0" strike="noStrike" spc="-1">
                <a:solidFill>
                  <a:srgbClr val="000000"/>
                </a:solidFill>
                <a:latin typeface="Bahnschrift Condensed"/>
                <a:ea typeface="Playfair Display"/>
              </a:rPr>
              <a:t> </a:t>
            </a:r>
            <a:r>
              <a:rPr lang="ru" sz="2000" b="0" strike="noStrike" spc="-1">
                <a:solidFill>
                  <a:srgbClr val="741B47"/>
                </a:solidFill>
                <a:latin typeface="Bahnschrift Condensed"/>
                <a:ea typeface="Playfair Display"/>
              </a:rPr>
              <a:t>(англ. Hard power, можна також перекласти як жорстка влада, жорстка міць) — концепція, що обґрунтовує використання примусу або винагороди задля досягнення цілей[1], тобто військової й економічної сили задля примушення інших суб'єктів міжнародної політики до потрібної поведінки. Жорстка сила є противагою м'якій силі.</a:t>
            </a:r>
            <a:endParaRPr lang="en-US" sz="2000" b="0" strike="noStrike" spc="-1">
              <a:solidFill>
                <a:srgbClr val="000000"/>
              </a:solidFill>
              <a:latin typeface="Bahnschrift Condensed"/>
            </a:endParaRPr>
          </a:p>
          <a:p>
            <a:pPr>
              <a:lnSpc>
                <a:spcPct val="115000"/>
              </a:lnSpc>
              <a:spcBef>
                <a:spcPts val="1199"/>
              </a:spcBef>
              <a:spcAft>
                <a:spcPts val="1199"/>
              </a:spcAft>
              <a:buNone/>
              <a:tabLst>
                <a:tab pos="0" algn="l"/>
              </a:tabLst>
            </a:pPr>
            <a:r>
              <a:rPr lang="ru" sz="2000" b="0" strike="noStrike" spc="-1">
                <a:solidFill>
                  <a:srgbClr val="38761D"/>
                </a:solidFill>
                <a:latin typeface="Bahnschrift Condensed"/>
                <a:ea typeface="Playfair Display"/>
              </a:rPr>
              <a:t>У сучасному вигляді концепція створена і розвинена американським вченим Джозефом Наєм.</a:t>
            </a:r>
            <a:endParaRPr lang="en-US" sz="2000" b="0" strike="noStrike" spc="-1">
              <a:solidFill>
                <a:srgbClr val="000000"/>
              </a:solidFill>
              <a:latin typeface="Bahnschrift Condensed"/>
            </a:endParaRPr>
          </a:p>
        </p:txBody>
      </p:sp>
      <p:pic>
        <p:nvPicPr>
          <p:cNvPr id="96" name="Google Shape;98;p19"/>
          <p:cNvPicPr/>
          <p:nvPr/>
        </p:nvPicPr>
        <p:blipFill>
          <a:blip r:embed="rId2"/>
          <a:stretch/>
        </p:blipFill>
        <p:spPr>
          <a:xfrm>
            <a:off x="152280" y="152280"/>
            <a:ext cx="4162680" cy="49294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EA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/>
          </p:nvPr>
        </p:nvSpPr>
        <p:spPr>
          <a:xfrm>
            <a:off x="0" y="0"/>
            <a:ext cx="4571640" cy="514332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rmAutofit fontScale="98000"/>
          </a:bodyPr>
          <a:lstStyle/>
          <a:p>
            <a:pPr>
              <a:lnSpc>
                <a:spcPct val="115000"/>
              </a:lnSpc>
              <a:spcAft>
                <a:spcPts val="1199"/>
              </a:spcAft>
              <a:buNone/>
              <a:tabLst>
                <a:tab pos="0" algn="l"/>
              </a:tabLst>
            </a:pPr>
            <a:r>
              <a:rPr lang="ru" sz="1800" b="0" strike="noStrike" spc="-1">
                <a:solidFill>
                  <a:srgbClr val="000000"/>
                </a:solidFill>
                <a:latin typeface="Playfair Display"/>
                <a:ea typeface="Playfair Display"/>
              </a:rPr>
              <a:t>Про «жорстку силу» як спосіб досягнення цілей писали у різні історичні періоди. Нікколо Мак'явеллі у трактаті «Державець» писав про жорстку силу як про володіння військовим потенціалом, Томас Гоббс у праці «Левіафан, або Матерія, форма і влада держави церковної та громадянської» визначав жорстку силу як сукупність військової, економічної і фінансової сил, Ганс Моргентау жорсткою силою вважав політичну владу, оскільки «військова сила є найважливішим чинником політичної влади».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8" name="Google Shape;104;p20"/>
          <p:cNvPicPr/>
          <p:nvPr/>
        </p:nvPicPr>
        <p:blipFill>
          <a:blip r:embed="rId2"/>
          <a:stretch/>
        </p:blipFill>
        <p:spPr>
          <a:xfrm>
            <a:off x="4724280" y="152280"/>
            <a:ext cx="4266720" cy="48834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/>
          </p:nvPr>
        </p:nvSpPr>
        <p:spPr>
          <a:xfrm>
            <a:off x="4299120" y="0"/>
            <a:ext cx="4844520" cy="514332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rmAutofit/>
          </a:bodyPr>
          <a:lstStyle/>
          <a:p>
            <a:pPr>
              <a:lnSpc>
                <a:spcPct val="115000"/>
              </a:lnSpc>
              <a:buNone/>
              <a:tabLst>
                <a:tab pos="0" algn="l"/>
              </a:tabLst>
            </a:pPr>
            <a:r>
              <a:rPr lang="ru" sz="1800" b="0" strike="noStrike" spc="-1">
                <a:solidFill>
                  <a:srgbClr val="A61C00"/>
                </a:solidFill>
                <a:latin typeface="Playfair Display"/>
                <a:ea typeface="Playfair Display"/>
              </a:rPr>
              <a:t>Приклади застосування «жорсткої сили»: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343080">
              <a:lnSpc>
                <a:spcPct val="115000"/>
              </a:lnSpc>
              <a:spcBef>
                <a:spcPts val="1199"/>
              </a:spcBef>
              <a:buClr>
                <a:srgbClr val="134F5C"/>
              </a:buClr>
              <a:buFont typeface="Playfair Display"/>
              <a:buAutoNum type="arabicPeriod"/>
              <a:tabLst>
                <a:tab pos="0" algn="l"/>
              </a:tabLst>
            </a:pPr>
            <a:r>
              <a:rPr lang="ru" sz="1800" b="0" strike="noStrike" spc="-1">
                <a:solidFill>
                  <a:srgbClr val="134F5C"/>
                </a:solidFill>
                <a:latin typeface="Playfair Display"/>
                <a:ea typeface="Playfair Display"/>
              </a:rPr>
              <a:t>розподіл Чорномоського флоту (1997);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343080">
              <a:lnSpc>
                <a:spcPct val="115000"/>
              </a:lnSpc>
              <a:buClr>
                <a:srgbClr val="A64D79"/>
              </a:buClr>
              <a:buFont typeface="Playfair Display"/>
              <a:buAutoNum type="arabicPeriod"/>
              <a:tabLst>
                <a:tab pos="0" algn="l"/>
              </a:tabLst>
            </a:pPr>
            <a:r>
              <a:rPr lang="ru" sz="1800" b="0" strike="noStrike" spc="-1">
                <a:solidFill>
                  <a:srgbClr val="A64D79"/>
                </a:solidFill>
                <a:latin typeface="Playfair Display"/>
                <a:ea typeface="Playfair Display"/>
              </a:rPr>
              <a:t>вторгнення Радянського Союзу в Афганістан (1979);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343080">
              <a:lnSpc>
                <a:spcPct val="115000"/>
              </a:lnSpc>
              <a:buClr>
                <a:srgbClr val="990000"/>
              </a:buClr>
              <a:buFont typeface="Playfair Display"/>
              <a:buAutoNum type="arabicPeriod"/>
              <a:tabLst>
                <a:tab pos="0" algn="l"/>
              </a:tabLst>
            </a:pPr>
            <a:r>
              <a:rPr lang="ru" sz="1800" b="0" strike="noStrike" spc="-1">
                <a:solidFill>
                  <a:srgbClr val="990000"/>
                </a:solidFill>
                <a:latin typeface="Playfair Display"/>
                <a:ea typeface="Playfair Display"/>
              </a:rPr>
              <a:t>вторгнення НАТО в Афганістан (2001);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343080">
              <a:lnSpc>
                <a:spcPct val="115000"/>
              </a:lnSpc>
              <a:buClr>
                <a:srgbClr val="38761D"/>
              </a:buClr>
              <a:buFont typeface="Playfair Display"/>
              <a:buAutoNum type="arabicPeriod"/>
              <a:tabLst>
                <a:tab pos="0" algn="l"/>
              </a:tabLst>
            </a:pPr>
            <a:r>
              <a:rPr lang="ru" sz="1800" b="0" strike="noStrike" spc="-1">
                <a:solidFill>
                  <a:srgbClr val="38761D"/>
                </a:solidFill>
                <a:latin typeface="Playfair Display"/>
                <a:ea typeface="Playfair Display"/>
              </a:rPr>
              <a:t>вторгнення США в Ірак (2003);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343080">
              <a:lnSpc>
                <a:spcPct val="115000"/>
              </a:lnSpc>
              <a:buClr>
                <a:srgbClr val="B45F06"/>
              </a:buClr>
              <a:buFont typeface="Playfair Display"/>
              <a:buAutoNum type="arabicPeriod"/>
              <a:tabLst>
                <a:tab pos="0" algn="l"/>
              </a:tabLst>
            </a:pPr>
            <a:r>
              <a:rPr lang="ru" sz="1800" b="0" strike="noStrike" spc="-1">
                <a:solidFill>
                  <a:srgbClr val="B45F06"/>
                </a:solidFill>
                <a:latin typeface="Playfair Display"/>
                <a:ea typeface="Playfair Display"/>
              </a:rPr>
              <a:t>політика США щодо Ірану;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343080">
              <a:lnSpc>
                <a:spcPct val="115000"/>
              </a:lnSpc>
              <a:buClr>
                <a:srgbClr val="0B5394"/>
              </a:buClr>
              <a:buFont typeface="Playfair Display"/>
              <a:buAutoNum type="arabicPeriod"/>
              <a:tabLst>
                <a:tab pos="0" algn="l"/>
              </a:tabLst>
            </a:pPr>
            <a:r>
              <a:rPr lang="ru" sz="1800" b="0" strike="noStrike" spc="-1">
                <a:solidFill>
                  <a:srgbClr val="0B5394"/>
                </a:solidFill>
                <a:latin typeface="Playfair Display"/>
                <a:ea typeface="Playfair Display"/>
              </a:rPr>
              <a:t>«газовий конфлікт» між Росією й Україною (2005—2006 рр.).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0" name="Google Shape;110;p21"/>
          <p:cNvPicPr/>
          <p:nvPr/>
        </p:nvPicPr>
        <p:blipFill>
          <a:blip r:embed="rId2"/>
          <a:stretch/>
        </p:blipFill>
        <p:spPr>
          <a:xfrm>
            <a:off x="0" y="3040200"/>
            <a:ext cx="9143640" cy="2103120"/>
          </a:xfrm>
          <a:prstGeom prst="rect">
            <a:avLst/>
          </a:prstGeom>
          <a:ln w="0">
            <a:noFill/>
          </a:ln>
        </p:spPr>
      </p:pic>
      <p:pic>
        <p:nvPicPr>
          <p:cNvPr id="101" name="Google Shape;111;p21"/>
          <p:cNvPicPr/>
          <p:nvPr/>
        </p:nvPicPr>
        <p:blipFill>
          <a:blip r:embed="rId3"/>
          <a:stretch/>
        </p:blipFill>
        <p:spPr>
          <a:xfrm>
            <a:off x="152280" y="152280"/>
            <a:ext cx="4146120" cy="27349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D9D9D9"/>
      </a:lt2>
      <a:accent1>
        <a:srgbClr val="666666"/>
      </a:accent1>
      <a:accent2>
        <a:srgbClr val="483165"/>
      </a:accent2>
      <a:accent3>
        <a:srgbClr val="EB1E95"/>
      </a:accent3>
      <a:accent4>
        <a:srgbClr val="01AFD1"/>
      </a:accent4>
      <a:accent5>
        <a:srgbClr val="0F9D58"/>
      </a:accent5>
      <a:accent6>
        <a:srgbClr val="9C27B0"/>
      </a:accent6>
      <a:hlink>
        <a:srgbClr val="0F9D58"/>
      </a:hlink>
      <a:folHlink>
        <a:srgbClr val="0F9D5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D9D9D9"/>
      </a:lt2>
      <a:accent1>
        <a:srgbClr val="666666"/>
      </a:accent1>
      <a:accent2>
        <a:srgbClr val="483165"/>
      </a:accent2>
      <a:accent3>
        <a:srgbClr val="EB1E95"/>
      </a:accent3>
      <a:accent4>
        <a:srgbClr val="01AFD1"/>
      </a:accent4>
      <a:accent5>
        <a:srgbClr val="0F9D58"/>
      </a:accent5>
      <a:accent6>
        <a:srgbClr val="9C27B0"/>
      </a:accent6>
      <a:hlink>
        <a:srgbClr val="0F9D58"/>
      </a:hlink>
      <a:folHlink>
        <a:srgbClr val="0F9D5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575</Words>
  <Application>Microsoft Macintosh PowerPoint</Application>
  <PresentationFormat>Экран (16:9)</PresentationFormat>
  <Paragraphs>19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9" baseType="lpstr">
      <vt:lpstr>Arial</vt:lpstr>
      <vt:lpstr>Bahnschrift Condensed</vt:lpstr>
      <vt:lpstr>Oswald</vt:lpstr>
      <vt:lpstr>Playfair Display</vt:lpstr>
      <vt:lpstr>Symbol</vt:lpstr>
      <vt:lpstr>Times New Roman</vt:lpstr>
      <vt:lpstr>Wingdings</vt:lpstr>
      <vt:lpstr>Office Theme</vt:lpstr>
      <vt:lpstr>Office Theme</vt:lpstr>
      <vt:lpstr>Soft Power  and  Hard Power</vt:lpstr>
      <vt:lpstr>Презентация PowerPoint</vt:lpstr>
      <vt:lpstr>Феномен «м’якої» та «жорсткої» сили в сучасній політичній науці та практиці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Soft Power  and  Hard Power</dc:title>
  <dc:subject/>
  <dc:creator/>
  <dc:description/>
  <cp:lastModifiedBy>Microsoft Office User</cp:lastModifiedBy>
  <cp:revision>3</cp:revision>
  <dcterms:modified xsi:type="dcterms:W3CDTF">2023-10-11T21:02:35Z</dcterms:modified>
  <dc:language>en-US</dc:language>
</cp:coreProperties>
</file>