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</p:sldIdLst>
  <p:sldSz cy="6858000" cx="12192000"/>
  <p:notesSz cx="6858000" cy="9144000"/>
  <p:embeddedFontLst>
    <p:embeddedFont>
      <p:font typeface="Gill Sans"/>
      <p:regular r:id="rId10"/>
      <p:bold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2" roundtripDataSignature="AMtx7mjebjmpFMKPphl4BrH1ZqPL50wU9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GillSans-bold.fntdata"/><Relationship Id="rId10" Type="http://schemas.openxmlformats.org/officeDocument/2006/relationships/font" Target="fonts/GillSans-regular.fntdata"/><Relationship Id="rId12" Type="http://customschemas.google.com/relationships/presentationmetadata" Target="meta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7"/>
          <p:cNvSpPr txBox="1"/>
          <p:nvPr>
            <p:ph idx="10" type="dt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7"/>
          <p:cNvSpPr txBox="1"/>
          <p:nvPr>
            <p:ph idx="11" type="ftr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7"/>
          <p:cNvSpPr txBox="1"/>
          <p:nvPr>
            <p:ph idx="12" type="sldNum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6"/>
          <p:cNvSpPr txBox="1"/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6"/>
          <p:cNvSpPr txBox="1"/>
          <p:nvPr>
            <p:ph idx="1" type="body"/>
          </p:nvPr>
        </p:nvSpPr>
        <p:spPr>
          <a:xfrm rot="5400000">
            <a:off x="4527910" y="-1060599"/>
            <a:ext cx="3450613" cy="9603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85" name="Google Shape;85;p16"/>
          <p:cNvSpPr txBox="1"/>
          <p:nvPr>
            <p:ph idx="10" type="dt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6"/>
          <p:cNvSpPr txBox="1"/>
          <p:nvPr>
            <p:ph idx="11" type="ftr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6"/>
          <p:cNvSpPr txBox="1"/>
          <p:nvPr>
            <p:ph idx="12" type="sldNum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cxnSp>
        <p:nvCxnSpPr>
          <p:cNvPr id="88" name="Google Shape;88;p16"/>
          <p:cNvCxnSpPr/>
          <p:nvPr/>
        </p:nvCxnSpPr>
        <p:spPr>
          <a:xfrm>
            <a:off x="1453896" y="1847088"/>
            <a:ext cx="9607522" cy="0"/>
          </a:xfrm>
          <a:prstGeom prst="straightConnector1">
            <a:avLst/>
          </a:prstGeom>
          <a:noFill/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7"/>
          <p:cNvSpPr txBox="1"/>
          <p:nvPr>
            <p:ph type="title"/>
          </p:nvPr>
        </p:nvSpPr>
        <p:spPr>
          <a:xfrm rot="5400000">
            <a:off x="7917038" y="2321047"/>
            <a:ext cx="4659889" cy="16157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Gill Sans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7"/>
          <p:cNvSpPr txBox="1"/>
          <p:nvPr>
            <p:ph idx="1" type="body"/>
          </p:nvPr>
        </p:nvSpPr>
        <p:spPr>
          <a:xfrm rot="5400000">
            <a:off x="3029143" y="-785498"/>
            <a:ext cx="4659889" cy="78288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92" name="Google Shape;92;p17"/>
          <p:cNvSpPr txBox="1"/>
          <p:nvPr>
            <p:ph idx="10" type="dt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17"/>
          <p:cNvSpPr txBox="1"/>
          <p:nvPr>
            <p:ph idx="11" type="ftr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7"/>
          <p:cNvSpPr txBox="1"/>
          <p:nvPr>
            <p:ph idx="12" type="sldNum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cxnSp>
        <p:nvCxnSpPr>
          <p:cNvPr id="95" name="Google Shape;95;p17"/>
          <p:cNvCxnSpPr/>
          <p:nvPr/>
        </p:nvCxnSpPr>
        <p:spPr>
          <a:xfrm>
            <a:off x="9439111" y="798973"/>
            <a:ext cx="0" cy="4659889"/>
          </a:xfrm>
          <a:prstGeom prst="straightConnector1">
            <a:avLst/>
          </a:prstGeom>
          <a:noFill/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8"/>
          <p:cNvSpPr txBox="1"/>
          <p:nvPr>
            <p:ph type="ctrTitle"/>
          </p:nvPr>
        </p:nvSpPr>
        <p:spPr>
          <a:xfrm>
            <a:off x="2417779" y="802298"/>
            <a:ext cx="8637073" cy="2541431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Gill Sans"/>
              <a:buNone/>
              <a:defRPr sz="6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8"/>
          <p:cNvSpPr txBox="1"/>
          <p:nvPr>
            <p:ph idx="1" type="subTitle"/>
          </p:nvPr>
        </p:nvSpPr>
        <p:spPr>
          <a:xfrm>
            <a:off x="2417780" y="3531204"/>
            <a:ext cx="8637072" cy="97762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b="0" sz="1800" cap="none">
                <a:solidFill>
                  <a:schemeClr val="dk1"/>
                </a:solidFill>
              </a:defRPr>
            </a:lvl1pPr>
            <a:lvl2pPr lvl="1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21" name="Google Shape;21;p8"/>
          <p:cNvSpPr txBox="1"/>
          <p:nvPr>
            <p:ph idx="10" type="dt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8"/>
          <p:cNvSpPr txBox="1"/>
          <p:nvPr>
            <p:ph idx="11" type="ftr"/>
          </p:nvPr>
        </p:nvSpPr>
        <p:spPr>
          <a:xfrm>
            <a:off x="2416500" y="329307"/>
            <a:ext cx="4973915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8"/>
          <p:cNvSpPr txBox="1"/>
          <p:nvPr>
            <p:ph idx="12" type="sldNum"/>
          </p:nvPr>
        </p:nvSpPr>
        <p:spPr>
          <a:xfrm>
            <a:off x="1437664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cxnSp>
        <p:nvCxnSpPr>
          <p:cNvPr id="24" name="Google Shape;24;p8"/>
          <p:cNvCxnSpPr/>
          <p:nvPr/>
        </p:nvCxnSpPr>
        <p:spPr>
          <a:xfrm>
            <a:off x="2417780" y="3528542"/>
            <a:ext cx="8637072" cy="0"/>
          </a:xfrm>
          <a:prstGeom prst="straightConnector1">
            <a:avLst/>
          </a:prstGeom>
          <a:noFill/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9"/>
          <p:cNvSpPr txBox="1"/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9"/>
          <p:cNvSpPr txBox="1"/>
          <p:nvPr>
            <p:ph idx="1" type="body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9"/>
          <p:cNvSpPr txBox="1"/>
          <p:nvPr>
            <p:ph idx="10" type="dt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9"/>
          <p:cNvSpPr txBox="1"/>
          <p:nvPr>
            <p:ph idx="11" type="ftr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9"/>
          <p:cNvSpPr txBox="1"/>
          <p:nvPr>
            <p:ph idx="12" type="sldNum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cxnSp>
        <p:nvCxnSpPr>
          <p:cNvPr id="31" name="Google Shape;31;p9"/>
          <p:cNvCxnSpPr/>
          <p:nvPr/>
        </p:nvCxnSpPr>
        <p:spPr>
          <a:xfrm>
            <a:off x="1453896" y="1847088"/>
            <a:ext cx="9607522" cy="0"/>
          </a:xfrm>
          <a:prstGeom prst="straightConnector1">
            <a:avLst/>
          </a:prstGeom>
          <a:noFill/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0"/>
          <p:cNvSpPr txBox="1"/>
          <p:nvPr>
            <p:ph type="title"/>
          </p:nvPr>
        </p:nvSpPr>
        <p:spPr>
          <a:xfrm>
            <a:off x="1454239" y="1756130"/>
            <a:ext cx="8643154" cy="18879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Gill Sans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0"/>
          <p:cNvSpPr txBox="1"/>
          <p:nvPr>
            <p:ph idx="1" type="body"/>
          </p:nvPr>
        </p:nvSpPr>
        <p:spPr>
          <a:xfrm>
            <a:off x="1454239" y="3806195"/>
            <a:ext cx="8630446" cy="10129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91425">
            <a:normAutofit/>
          </a:bodyPr>
          <a:lstStyle>
            <a:lvl1pPr indent="-2286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5" name="Google Shape;35;p10"/>
          <p:cNvSpPr txBox="1"/>
          <p:nvPr>
            <p:ph idx="10" type="dt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0"/>
          <p:cNvSpPr txBox="1"/>
          <p:nvPr>
            <p:ph idx="11" type="ftr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0"/>
          <p:cNvSpPr txBox="1"/>
          <p:nvPr>
            <p:ph idx="12" type="sldNum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cxnSp>
        <p:nvCxnSpPr>
          <p:cNvPr id="38" name="Google Shape;38;p10"/>
          <p:cNvCxnSpPr/>
          <p:nvPr/>
        </p:nvCxnSpPr>
        <p:spPr>
          <a:xfrm>
            <a:off x="1454239" y="3804985"/>
            <a:ext cx="8630446" cy="0"/>
          </a:xfrm>
          <a:prstGeom prst="straightConnector1">
            <a:avLst/>
          </a:prstGeom>
          <a:noFill/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1"/>
          <p:cNvSpPr txBox="1"/>
          <p:nvPr>
            <p:ph type="title"/>
          </p:nvPr>
        </p:nvSpPr>
        <p:spPr>
          <a:xfrm>
            <a:off x="1449217" y="804889"/>
            <a:ext cx="9605635" cy="10593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1"/>
          <p:cNvSpPr txBox="1"/>
          <p:nvPr>
            <p:ph idx="1" type="body"/>
          </p:nvPr>
        </p:nvSpPr>
        <p:spPr>
          <a:xfrm>
            <a:off x="1447331" y="2010878"/>
            <a:ext cx="4645152" cy="34485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1"/>
          <p:cNvSpPr txBox="1"/>
          <p:nvPr>
            <p:ph idx="2" type="body"/>
          </p:nvPr>
        </p:nvSpPr>
        <p:spPr>
          <a:xfrm>
            <a:off x="6413771" y="2017343"/>
            <a:ext cx="4645152" cy="34415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43" name="Google Shape;43;p11"/>
          <p:cNvSpPr txBox="1"/>
          <p:nvPr>
            <p:ph idx="10" type="dt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1"/>
          <p:cNvSpPr txBox="1"/>
          <p:nvPr>
            <p:ph idx="11" type="ftr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11"/>
          <p:cNvSpPr txBox="1"/>
          <p:nvPr>
            <p:ph idx="12" type="sldNum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cxnSp>
        <p:nvCxnSpPr>
          <p:cNvPr id="46" name="Google Shape;46;p11"/>
          <p:cNvCxnSpPr/>
          <p:nvPr/>
        </p:nvCxnSpPr>
        <p:spPr>
          <a:xfrm>
            <a:off x="1453896" y="1847088"/>
            <a:ext cx="9607522" cy="0"/>
          </a:xfrm>
          <a:prstGeom prst="straightConnector1">
            <a:avLst/>
          </a:prstGeom>
          <a:noFill/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2"/>
          <p:cNvSpPr txBox="1"/>
          <p:nvPr>
            <p:ph type="title"/>
          </p:nvPr>
        </p:nvSpPr>
        <p:spPr>
          <a:xfrm>
            <a:off x="1447191" y="804163"/>
            <a:ext cx="9607661" cy="10563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1" type="body"/>
          </p:nvPr>
        </p:nvSpPr>
        <p:spPr>
          <a:xfrm>
            <a:off x="1447191" y="2019549"/>
            <a:ext cx="4645152" cy="80194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200"/>
              <a:buNone/>
              <a:defRPr b="0" sz="2200" cap="none">
                <a:solidFill>
                  <a:schemeClr val="accent1"/>
                </a:solidFill>
              </a:defRPr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50" name="Google Shape;50;p12"/>
          <p:cNvSpPr txBox="1"/>
          <p:nvPr>
            <p:ph idx="2" type="body"/>
          </p:nvPr>
        </p:nvSpPr>
        <p:spPr>
          <a:xfrm>
            <a:off x="1447191" y="2824269"/>
            <a:ext cx="4645152" cy="26444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51" name="Google Shape;51;p12"/>
          <p:cNvSpPr txBox="1"/>
          <p:nvPr>
            <p:ph idx="3" type="body"/>
          </p:nvPr>
        </p:nvSpPr>
        <p:spPr>
          <a:xfrm>
            <a:off x="6412362" y="2023003"/>
            <a:ext cx="4645152" cy="8022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200"/>
              <a:buNone/>
              <a:defRPr b="0" sz="2200" cap="none">
                <a:solidFill>
                  <a:schemeClr val="accent1"/>
                </a:solidFill>
              </a:defRPr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52" name="Google Shape;52;p12"/>
          <p:cNvSpPr txBox="1"/>
          <p:nvPr>
            <p:ph idx="4" type="body"/>
          </p:nvPr>
        </p:nvSpPr>
        <p:spPr>
          <a:xfrm>
            <a:off x="6412362" y="2821491"/>
            <a:ext cx="4645152" cy="26373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53" name="Google Shape;53;p12"/>
          <p:cNvSpPr txBox="1"/>
          <p:nvPr>
            <p:ph idx="10" type="dt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2"/>
          <p:cNvSpPr txBox="1"/>
          <p:nvPr>
            <p:ph idx="11" type="ftr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2"/>
          <p:cNvSpPr txBox="1"/>
          <p:nvPr>
            <p:ph idx="12" type="sldNum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cxnSp>
        <p:nvCxnSpPr>
          <p:cNvPr id="56" name="Google Shape;56;p12"/>
          <p:cNvCxnSpPr/>
          <p:nvPr/>
        </p:nvCxnSpPr>
        <p:spPr>
          <a:xfrm>
            <a:off x="1453896" y="1847088"/>
            <a:ext cx="9607522" cy="0"/>
          </a:xfrm>
          <a:prstGeom prst="straightConnector1">
            <a:avLst/>
          </a:prstGeom>
          <a:noFill/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/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3"/>
          <p:cNvSpPr txBox="1"/>
          <p:nvPr>
            <p:ph idx="10" type="dt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3"/>
          <p:cNvSpPr txBox="1"/>
          <p:nvPr>
            <p:ph idx="11" type="ftr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3"/>
          <p:cNvSpPr txBox="1"/>
          <p:nvPr>
            <p:ph idx="12" type="sldNum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cxnSp>
        <p:nvCxnSpPr>
          <p:cNvPr id="62" name="Google Shape;62;p13"/>
          <p:cNvCxnSpPr/>
          <p:nvPr/>
        </p:nvCxnSpPr>
        <p:spPr>
          <a:xfrm>
            <a:off x="1453896" y="1847088"/>
            <a:ext cx="9607522" cy="0"/>
          </a:xfrm>
          <a:prstGeom prst="straightConnector1">
            <a:avLst/>
          </a:prstGeom>
          <a:noFill/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type="objTx">
  <p:cSld name="OBJECT_WITH_CAPTION_TEXT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type="title"/>
          </p:nvPr>
        </p:nvSpPr>
        <p:spPr>
          <a:xfrm>
            <a:off x="1444671" y="798973"/>
            <a:ext cx="3273099" cy="224711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Gill Sans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4"/>
          <p:cNvSpPr txBox="1"/>
          <p:nvPr>
            <p:ph idx="1" type="body"/>
          </p:nvPr>
        </p:nvSpPr>
        <p:spPr>
          <a:xfrm>
            <a:off x="5043714" y="798974"/>
            <a:ext cx="6012470" cy="46588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66" name="Google Shape;66;p14"/>
          <p:cNvSpPr txBox="1"/>
          <p:nvPr>
            <p:ph idx="2" type="body"/>
          </p:nvPr>
        </p:nvSpPr>
        <p:spPr>
          <a:xfrm>
            <a:off x="1444671" y="3205491"/>
            <a:ext cx="3275013" cy="22481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5pPr>
            <a:lvl6pPr indent="-2286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6pPr>
            <a:lvl7pPr indent="-2286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7pPr>
            <a:lvl8pPr indent="-2286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8pPr>
            <a:lvl9pPr indent="-2286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/>
        </p:txBody>
      </p:sp>
      <p:sp>
        <p:nvSpPr>
          <p:cNvPr id="67" name="Google Shape;67;p14"/>
          <p:cNvSpPr txBox="1"/>
          <p:nvPr>
            <p:ph idx="10" type="dt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4"/>
          <p:cNvSpPr txBox="1"/>
          <p:nvPr>
            <p:ph idx="11" type="ftr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4"/>
          <p:cNvSpPr txBox="1"/>
          <p:nvPr>
            <p:ph idx="12" type="sldNum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cxnSp>
        <p:nvCxnSpPr>
          <p:cNvPr id="70" name="Google Shape;70;p14"/>
          <p:cNvCxnSpPr/>
          <p:nvPr/>
        </p:nvCxnSpPr>
        <p:spPr>
          <a:xfrm>
            <a:off x="1448280" y="3205491"/>
            <a:ext cx="3269490" cy="0"/>
          </a:xfrm>
          <a:prstGeom prst="straightConnector1">
            <a:avLst/>
          </a:prstGeom>
          <a:noFill/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type="picTx">
  <p:cSld name="PICTURE_WITH_CAPTION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Google Shape;72;p15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73" name="Google Shape;73;p15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  <a:lin ang="5400000" scaled="0"/>
            </a:gradFill>
            <a:ln>
              <a:noFill/>
            </a:ln>
            <a:effectLst>
              <a:outerShdw blurRad="127000" sx="98000" rotWithShape="0" algn="tl" dir="4740000" dist="228600" sy="98000">
                <a:srgbClr val="000000">
                  <a:alpha val="33725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15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cap="flat" cmpd="sng" w="50800">
              <a:solidFill>
                <a:srgbClr val="191919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5" name="Google Shape;75;p15"/>
          <p:cNvSpPr txBox="1"/>
          <p:nvPr>
            <p:ph type="title"/>
          </p:nvPr>
        </p:nvSpPr>
        <p:spPr>
          <a:xfrm>
            <a:off x="1451206" y="1129513"/>
            <a:ext cx="5532328" cy="183058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Gill Sans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5"/>
          <p:cNvSpPr/>
          <p:nvPr>
            <p:ph idx="2" type="pic"/>
          </p:nvPr>
        </p:nvSpPr>
        <p:spPr>
          <a:xfrm>
            <a:off x="8124389" y="1122542"/>
            <a:ext cx="2791171" cy="3866327"/>
          </a:xfrm>
          <a:prstGeom prst="rect">
            <a:avLst/>
          </a:prstGeom>
          <a:solidFill>
            <a:srgbClr val="D8D8D8"/>
          </a:solidFill>
          <a:ln>
            <a:noFill/>
          </a:ln>
        </p:spPr>
      </p:sp>
      <p:sp>
        <p:nvSpPr>
          <p:cNvPr id="77" name="Google Shape;77;p15"/>
          <p:cNvSpPr txBox="1"/>
          <p:nvPr>
            <p:ph idx="1" type="body"/>
          </p:nvPr>
        </p:nvSpPr>
        <p:spPr>
          <a:xfrm>
            <a:off x="1450329" y="3145992"/>
            <a:ext cx="5524404" cy="20037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5pPr>
            <a:lvl6pPr indent="-2286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6pPr>
            <a:lvl7pPr indent="-2286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7pPr>
            <a:lvl8pPr indent="-2286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8pPr>
            <a:lvl9pPr indent="-2286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/>
        </p:txBody>
      </p:sp>
      <p:sp>
        <p:nvSpPr>
          <p:cNvPr id="78" name="Google Shape;78;p15"/>
          <p:cNvSpPr txBox="1"/>
          <p:nvPr>
            <p:ph idx="10" type="dt"/>
          </p:nvPr>
        </p:nvSpPr>
        <p:spPr>
          <a:xfrm>
            <a:off x="1447382" y="5469856"/>
            <a:ext cx="5527351" cy="32012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5"/>
          <p:cNvSpPr txBox="1"/>
          <p:nvPr>
            <p:ph idx="11" type="ftr"/>
          </p:nvPr>
        </p:nvSpPr>
        <p:spPr>
          <a:xfrm>
            <a:off x="1447382" y="318640"/>
            <a:ext cx="5541004" cy="3209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5"/>
          <p:cNvSpPr txBox="1"/>
          <p:nvPr>
            <p:ph idx="12" type="sldNum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cxnSp>
        <p:nvCxnSpPr>
          <p:cNvPr id="81" name="Google Shape;81;p15"/>
          <p:cNvCxnSpPr/>
          <p:nvPr/>
        </p:nvCxnSpPr>
        <p:spPr>
          <a:xfrm>
            <a:off x="1447382" y="3143605"/>
            <a:ext cx="5527351" cy="0"/>
          </a:xfrm>
          <a:prstGeom prst="straightConnector1">
            <a:avLst/>
          </a:prstGeom>
          <a:noFill/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EBE9E6"/>
            </a:gs>
            <a:gs pos="100000">
              <a:srgbClr val="C9C5C0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>
            <a:gsLst>
              <a:gs pos="0">
                <a:srgbClr val="DFDBD5">
                  <a:alpha val="0"/>
                </a:srgbClr>
              </a:gs>
              <a:gs pos="100000">
                <a:schemeClr val="lt2"/>
              </a:gs>
            </a:gsLst>
            <a:lin ang="540000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7" name="Google Shape;7;p6"/>
          <p:cNvPicPr preferRelativeResize="0"/>
          <p:nvPr/>
        </p:nvPicPr>
        <p:blipFill rotWithShape="1">
          <a:blip r:embed="rId1">
            <a:alphaModFix/>
          </a:blip>
          <a:srcRect b="-1538" l="0" r="0" t="1538"/>
          <a:stretch/>
        </p:blipFill>
        <p:spPr>
          <a:xfrm>
            <a:off x="0" y="6126480"/>
            <a:ext cx="12192000" cy="74295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8;p6"/>
          <p:cNvSpPr txBox="1"/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Gill Sans"/>
              <a:buNone/>
              <a:defRPr b="0" i="0" sz="32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9" name="Google Shape;9;p6"/>
          <p:cNvSpPr txBox="1"/>
          <p:nvPr>
            <p:ph idx="1" type="body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5600" lvl="0" marL="457200" marR="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-342900" lvl="1" marL="9144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-330200" lvl="2" marL="13716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-317500" lvl="3" marL="18288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-304800" lvl="4" marL="22860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-304800" lvl="5" marL="27432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-304800" lvl="6" marL="32004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-304800" lvl="7" marL="36576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-304800" lvl="8" marL="41148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10" name="Google Shape;10;p6"/>
          <p:cNvSpPr txBox="1"/>
          <p:nvPr>
            <p:ph idx="10" type="dt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11" name="Google Shape;11;p6"/>
          <p:cNvSpPr txBox="1"/>
          <p:nvPr>
            <p:ph idx="11" type="ftr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12" name="Google Shape;12;p6"/>
          <p:cNvSpPr txBox="1"/>
          <p:nvPr>
            <p:ph idx="12" type="sldNum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cxnSp>
        <p:nvCxnSpPr>
          <p:cNvPr id="13" name="Google Shape;13;p6"/>
          <p:cNvCxnSpPr/>
          <p:nvPr/>
        </p:nvCxnSpPr>
        <p:spPr>
          <a:xfrm>
            <a:off x="0" y="6128413"/>
            <a:ext cx="12192000" cy="0"/>
          </a:xfrm>
          <a:prstGeom prst="straightConnector1">
            <a:avLst/>
          </a:prstGeom>
          <a:noFill/>
          <a:ln cap="flat" cmpd="sng" w="12700">
            <a:solidFill>
              <a:srgbClr val="000001">
                <a:alpha val="20000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"/>
          <p:cNvSpPr txBox="1"/>
          <p:nvPr>
            <p:ph idx="4294967295" type="ctrTitle"/>
          </p:nvPr>
        </p:nvSpPr>
        <p:spPr>
          <a:xfrm>
            <a:off x="1463476" y="1856500"/>
            <a:ext cx="9095100" cy="2998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0000"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None/>
            </a:pPr>
            <a:r>
              <a:rPr b="1" i="0" lang="uk-UA" sz="4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ҐЕНДЕРНІ </a:t>
            </a:r>
            <a:r>
              <a:rPr b="1" lang="uk-UA" sz="4800">
                <a:latin typeface="Times New Roman"/>
                <a:ea typeface="Times New Roman"/>
                <a:cs typeface="Times New Roman"/>
                <a:sym typeface="Times New Roman"/>
              </a:rPr>
              <a:t>АСПЕКТИ ПРОФЕСІЙНОЇ КОМПЕТЕНТНОСТІ СОЦІАЛЬНОГО ПРАЦІВНИКА</a:t>
            </a:r>
            <a:br>
              <a:rPr b="1" i="0" lang="uk-UA" sz="4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b="1" i="0" sz="4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"/>
          <p:cNvSpPr txBox="1"/>
          <p:nvPr/>
        </p:nvSpPr>
        <p:spPr>
          <a:xfrm>
            <a:off x="674537" y="356816"/>
            <a:ext cx="9984600" cy="3786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uk-UA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Метою </a:t>
            </a:r>
            <a:r>
              <a:rPr b="0" i="0" lang="uk-UA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курсу «Ґендерні </a:t>
            </a:r>
            <a:r>
              <a:rPr lang="uk-UA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аспекти професійної компетентності соціального працівника</a:t>
            </a:r>
            <a:r>
              <a:rPr b="0" i="0" lang="uk-UA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» є формування у студентів цілісного уявлення ґендерного дискурсу, практик та суспільних дискусій, пов’язаних з питаннями ґендеру, ґендерної компетентності та чутливості, сприяння поширенню рівності та толерантності, розуміння взаємозв’язку ґендерних проблем з економічними, політичними та культурними процесами.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uk-UA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Вивчення курсу передбачає ознайомлення студентів із специфікою предметного поля ґендерних досліджень; формування знання щодо провідних концепцій ґендеру, пріоритетними напрямами дослідження у галузі, понятійного апарату та методології ґендерних досліджень; формування навичок аналізу та діагностики ґендерної взаємодії та ґендерних конфліктів; діагностики ґендерних проблем та стереотипів в українському суспільстві, його місце у світових процесах.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uk-UA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uk-UA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3"/>
          <p:cNvSpPr txBox="1"/>
          <p:nvPr/>
        </p:nvSpPr>
        <p:spPr>
          <a:xfrm>
            <a:off x="844091" y="763791"/>
            <a:ext cx="9726000" cy="343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450215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uk-UA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Теми лекційних занять</a:t>
            </a:r>
            <a:endParaRPr/>
          </a:p>
          <a:p>
            <a:pPr indent="450215" lvl="0" marL="0" marR="0" rtl="0" algn="just">
              <a:spcBef>
                <a:spcPts val="800"/>
              </a:spcBef>
              <a:spcAft>
                <a:spcPts val="0"/>
              </a:spcAft>
              <a:buNone/>
            </a:pPr>
            <a:r>
              <a:rPr b="0" i="0" lang="uk-UA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/>
          </a:p>
          <a:p>
            <a:pPr indent="450215" lvl="0" marL="0" marR="0" rtl="0" algn="just">
              <a:spcBef>
                <a:spcPts val="800"/>
              </a:spcBef>
              <a:spcAft>
                <a:spcPts val="0"/>
              </a:spcAft>
              <a:buNone/>
            </a:pPr>
            <a:r>
              <a:rPr b="0" i="0" lang="uk-UA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	Вступ до навчальної дисципліни</a:t>
            </a:r>
            <a:endParaRPr/>
          </a:p>
          <a:p>
            <a:pPr indent="450215" lvl="0" marL="0" marR="0" rtl="0" algn="just">
              <a:spcBef>
                <a:spcPts val="800"/>
              </a:spcBef>
              <a:spcAft>
                <a:spcPts val="0"/>
              </a:spcAft>
              <a:buNone/>
            </a:pPr>
            <a:r>
              <a:rPr b="0" i="0" lang="uk-UA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	Ґендеризація родини</a:t>
            </a:r>
            <a:endParaRPr/>
          </a:p>
          <a:p>
            <a:pPr indent="450215" lvl="0" marL="0" marR="0" rtl="0" algn="just">
              <a:spcBef>
                <a:spcPts val="800"/>
              </a:spcBef>
              <a:spcAft>
                <a:spcPts val="0"/>
              </a:spcAft>
              <a:buNone/>
            </a:pPr>
            <a:r>
              <a:rPr b="0" i="0" lang="uk-UA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	Ґендерна обумовленість діяльності</a:t>
            </a:r>
            <a:endParaRPr/>
          </a:p>
          <a:p>
            <a:pPr indent="450215" lvl="0" marL="0" marR="0" rtl="0" algn="just">
              <a:spcBef>
                <a:spcPts val="800"/>
              </a:spcBef>
              <a:spcAft>
                <a:spcPts val="0"/>
              </a:spcAft>
              <a:buNone/>
            </a:pPr>
            <a:r>
              <a:rPr b="0" i="0" lang="uk-UA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	Ґендерні уявлення у національних культурах</a:t>
            </a:r>
            <a:endParaRPr/>
          </a:p>
          <a:p>
            <a:pPr indent="450215" lvl="0" marL="0" marR="0" rtl="0" algn="just">
              <a:spcBef>
                <a:spcPts val="800"/>
              </a:spcBef>
              <a:spcAft>
                <a:spcPts val="0"/>
              </a:spcAft>
              <a:buNone/>
            </a:pPr>
            <a:r>
              <a:rPr b="0" i="0" lang="uk-UA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	Ґендерна ідентифікація</a:t>
            </a:r>
            <a:endParaRPr/>
          </a:p>
          <a:p>
            <a:pPr indent="450215" lvl="0" marL="0" marR="0" rtl="0" algn="just"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50215" lvl="0" marL="0" marR="0" rtl="0" algn="just"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"/>
          <p:cNvSpPr txBox="1"/>
          <p:nvPr/>
        </p:nvSpPr>
        <p:spPr>
          <a:xfrm>
            <a:off x="785091" y="569018"/>
            <a:ext cx="9587346" cy="41960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450215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uk-UA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/>
          </a:p>
          <a:p>
            <a:pPr indent="450215" lvl="0" marL="0" marR="0" rtl="0" algn="just">
              <a:spcBef>
                <a:spcPts val="800"/>
              </a:spcBef>
              <a:spcAft>
                <a:spcPts val="0"/>
              </a:spcAft>
              <a:buNone/>
            </a:pPr>
            <a:r>
              <a:rPr b="0" i="0" lang="uk-UA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Теми семінарських занять</a:t>
            </a:r>
            <a:endParaRPr/>
          </a:p>
          <a:p>
            <a:pPr indent="450215" lvl="0" marL="0" marR="0" rtl="0" algn="just">
              <a:spcBef>
                <a:spcPts val="800"/>
              </a:spcBef>
              <a:spcAft>
                <a:spcPts val="0"/>
              </a:spcAft>
              <a:buNone/>
            </a:pPr>
            <a:r>
              <a:rPr b="0" i="0" lang="uk-UA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/>
          </a:p>
          <a:p>
            <a:pPr indent="450215" lvl="0" marL="0" marR="0" rtl="0" algn="just">
              <a:spcBef>
                <a:spcPts val="800"/>
              </a:spcBef>
              <a:spcAft>
                <a:spcPts val="0"/>
              </a:spcAft>
              <a:buNone/>
            </a:pPr>
            <a:r>
              <a:rPr b="0" i="0" lang="uk-UA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	Ґендерна проблематика в соціологічних дослідженнях</a:t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50215" lvl="0" marL="0" marR="0" rtl="0" algn="just">
              <a:spcBef>
                <a:spcPts val="800"/>
              </a:spcBef>
              <a:spcAft>
                <a:spcPts val="0"/>
              </a:spcAft>
              <a:buNone/>
            </a:pPr>
            <a:r>
              <a:rPr b="0" i="0" lang="uk-UA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	Ґендерна соціалізація дітей</a:t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50215" lvl="0" marL="0" marR="0" rtl="0" algn="just">
              <a:spcBef>
                <a:spcPts val="800"/>
              </a:spcBef>
              <a:spcAft>
                <a:spcPts val="0"/>
              </a:spcAft>
              <a:buNone/>
            </a:pPr>
            <a:r>
              <a:rPr b="0" i="0" lang="uk-UA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	Ґендерні стереотипи</a:t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50215" lvl="0" marL="0" marR="0" rtl="0" algn="just">
              <a:spcBef>
                <a:spcPts val="800"/>
              </a:spcBef>
              <a:spcAft>
                <a:spcPts val="0"/>
              </a:spcAft>
              <a:buNone/>
            </a:pPr>
            <a:r>
              <a:rPr b="0" i="0" lang="uk-UA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	Ґендерні особливості спілкування</a:t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50215" lvl="0" marL="0" marR="0" rtl="0" algn="just">
              <a:spcBef>
                <a:spcPts val="800"/>
              </a:spcBef>
              <a:spcAft>
                <a:spcPts val="0"/>
              </a:spcAft>
              <a:buNone/>
            </a:pPr>
            <a:r>
              <a:rPr b="0" i="0" lang="uk-UA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	Ґендерна поляризація</a:t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50215" lvl="0" marL="0" marR="0" rtl="0" algn="just">
              <a:spcBef>
                <a:spcPts val="800"/>
              </a:spcBef>
              <a:spcAft>
                <a:spcPts val="0"/>
              </a:spcAft>
              <a:buNone/>
            </a:pPr>
            <a:r>
              <a:rPr b="0" i="0" lang="uk-UA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	Трансформація ґендерних ролей під час війни</a:t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50215" lvl="0" marL="0" marR="0" rtl="0" algn="just">
              <a:spcBef>
                <a:spcPts val="800"/>
              </a:spcBef>
              <a:spcAft>
                <a:spcPts val="0"/>
              </a:spcAft>
              <a:buNone/>
            </a:pPr>
            <a:r>
              <a:rPr b="0" i="0" lang="uk-UA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/>
          </a:p>
          <a:p>
            <a:pPr indent="0" lvl="0" marL="0" marR="0" rtl="0" algn="just"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5"/>
          <p:cNvSpPr txBox="1"/>
          <p:nvPr/>
        </p:nvSpPr>
        <p:spPr>
          <a:xfrm>
            <a:off x="692727" y="753653"/>
            <a:ext cx="10298400" cy="438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70510" lvl="0" marL="27051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uk-UA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Література</a:t>
            </a:r>
            <a:r>
              <a:rPr b="1" i="0" lang="uk-UA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just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ill Sans"/>
              <a:buAutoNum type="arabicPeriod"/>
            </a:pPr>
            <a:r>
              <a:rPr b="0" i="0" lang="uk-UA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Ґендер у психологічних та соціологічних дослідженнях : навч. посіб. / Л. О. Шевченко, Ю. В. Кобікова, І. В. Ламаш та ін. Київ, 2015. 148 с. </a:t>
            </a:r>
            <a:endParaRPr/>
          </a:p>
          <a:p>
            <a:pPr indent="-342900" lvl="0" marL="34290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ill Sans"/>
              <a:buAutoNum type="arabicPeriod"/>
            </a:pPr>
            <a:r>
              <a:rPr b="0" i="0" lang="uk-UA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Ґендерні дослідження : збірка. Київ, 2015. 228 с. </a:t>
            </a:r>
            <a:endParaRPr/>
          </a:p>
          <a:p>
            <a:pPr indent="-342900" lvl="0" marL="34290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ill Sans"/>
              <a:buAutoNum type="arabicPeriod"/>
            </a:pPr>
            <a:r>
              <a:rPr b="0" i="0" lang="uk-UA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Жуковська Г. Г., Левченко К. Б., Остапенко О. О., Суслова О. І. Ґендерна політика в нормативно-правових документах. Ч. 1 / за заг. ред. К. Б. Левченко. Київ, 2020. 186 с.</a:t>
            </a:r>
            <a:endParaRPr/>
          </a:p>
          <a:p>
            <a:pPr indent="-342900" lvl="0" marL="34290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ill Sans"/>
              <a:buAutoNum type="arabicPeriod"/>
            </a:pPr>
            <a:r>
              <a:rPr b="0" i="0" lang="uk-UA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Марценюк Т. Ґендерна рівність і недискримінація : посіб. для експертів і експерток аналітичних центрів. Київ : SIDA, 2014. 65 с. </a:t>
            </a:r>
            <a:endParaRPr/>
          </a:p>
          <a:p>
            <a:pPr indent="-342900" lvl="0" marL="34290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ill Sans"/>
              <a:buAutoNum type="arabicPeriod"/>
            </a:pPr>
            <a:r>
              <a:rPr b="0" i="0" lang="uk-UA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Основи ґендерного аналізу : конспект лекцій / уклад. Ю. М. Савельєва. Суми : Сумський державний університет, 2023. 37 с. </a:t>
            </a:r>
            <a:endParaRPr/>
          </a:p>
          <a:p>
            <a:pPr indent="-342900" lvl="0" marL="34290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ill Sans"/>
              <a:buAutoNum type="arabicPeriod"/>
            </a:pPr>
            <a:r>
              <a:rPr b="0" i="0" lang="uk-UA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Шевченко З. В. Соціально-філософські проблеми ґендеру та фемінізму : навч.-метод. посіб. Черкаси : Чабаненко Ю. А, 2022. 130 с. </a:t>
            </a:r>
            <a:endParaRPr/>
          </a:p>
          <a:p>
            <a:pPr indent="-342900" lvl="0" marL="342900" marR="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Gill Sans"/>
              <a:buAutoNum type="arabicPeriod"/>
            </a:pPr>
            <a:r>
              <a:rPr b="0" i="0" lang="uk-UA" sz="1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Clemens C. L.  Introduction to Women's &amp; Gender Studies. The Pennsylvania Alliance for Design of Open Textbooks, 2023. 180 p. </a:t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Галерея">
  <a:themeElements>
    <a:clrScheme name="Галерея">
      <a:dk1>
        <a:srgbClr val="000000"/>
      </a:dk1>
      <a:lt1>
        <a:srgbClr val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2016-01-22T08:42:21Z</dcterms:created>
  <dc:creator>Kate</dc:creator>
</cp:coreProperties>
</file>