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648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1">
                <a:solidFill>
                  <a:srgbClr val="0E456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0" i="0">
                <a:solidFill>
                  <a:srgbClr val="0E456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1">
                <a:solidFill>
                  <a:srgbClr val="0E456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100" b="0" i="0">
                <a:solidFill>
                  <a:srgbClr val="0E456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1">
                <a:solidFill>
                  <a:srgbClr val="0E456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1">
                <a:solidFill>
                  <a:srgbClr val="0E456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7164" y="-36510"/>
            <a:ext cx="17813671" cy="1930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1">
                <a:solidFill>
                  <a:srgbClr val="0E456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31300" y="2675883"/>
            <a:ext cx="8700769" cy="5359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0" i="0">
                <a:solidFill>
                  <a:srgbClr val="0E456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%D0%96%D0%B5%D0%BD%D0%B5%D0%B2%D1%81%D1%8C%D0%BA%D0%B8%D1%85+%D0%BA%D0%BE%D0%BD%D0%B2%D0%B5%D0%BD%D1%86%D1%96%D0%B9&amp;oq=%D0%86%D0%BD%D1%82%D0%B5%D1%80%D0%BD%D1%83%D0%B2%D0%B0%D0%BD%D0%BD%D1%8F+%D0%B2%D1%96%D0%B9%D1%81%D1%8C%D0%BA%D0%BE%D0%B2%D0%BE%D0%BF%D0%BE%D0%BB%D0%BE%D0%BD%D0%B5%D0%BD%D0%B8%D1%85&amp;gs_lcrp=EgZjaHJvbWUyBggAEEUYOdIBBzI2NmowajmoAgawAgHxBT2omcAimUJd&amp;sourceid=chrome&amp;ie=UTF-8&amp;mstk=AUtExfAYmmSCWu57EO29cTZz8iMzs1IYC8sLLK1lHAuaXBjA6B5JGkGr6DZDN_sYWUB7Jb390EaDlatpsNmd9Clz1mlczjJf6yHZgVrZiRn2_Vzcm7pPXFLOyuatZngbBJF2HTRU2qeKw9Hqut4A8MIsR-2-q8m5KyaFeYIAL4KRRSVr0VO4Cb7iWVLx4njRAmdl-BoOQb2uZhnAHW0VpEwoPcrDn7WchH2_9-6tckLLEjuHx1jZF1c5RDQ202dgF-NeqLmQgYV0L0r7iTunGRGAe4UWcJdmvVuZCVQknMtrUCQvBg&amp;csui=3&amp;ved=2ahUKEwibxurqvcGQAxVXh_0HHTolBEEQgK4QegQIARAB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9280" y="1667984"/>
            <a:ext cx="13968730" cy="2703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445125" marR="5080" indent="-5433060">
              <a:lnSpc>
                <a:spcPct val="116399"/>
              </a:lnSpc>
              <a:spcBef>
                <a:spcPts val="95"/>
              </a:spcBef>
            </a:pPr>
            <a:r>
              <a:rPr lang="ru-RU" sz="7550" spc="-840" dirty="0" smtClean="0"/>
              <a:t>Тема 5: </a:t>
            </a:r>
            <a:r>
              <a:rPr sz="7550" spc="-840" dirty="0" err="1" smtClean="0"/>
              <a:t>Режим</a:t>
            </a:r>
            <a:r>
              <a:rPr sz="7550" spc="-110" dirty="0" smtClean="0"/>
              <a:t> </a:t>
            </a:r>
            <a:r>
              <a:rPr sz="7550" spc="-840" dirty="0"/>
              <a:t>військового</a:t>
            </a:r>
            <a:r>
              <a:rPr sz="7550" spc="-114" dirty="0"/>
              <a:t> </a:t>
            </a:r>
            <a:r>
              <a:rPr sz="7550" spc="-830" dirty="0"/>
              <a:t>полону</a:t>
            </a:r>
            <a:r>
              <a:rPr sz="7550" spc="-110" dirty="0"/>
              <a:t> </a:t>
            </a:r>
            <a:r>
              <a:rPr sz="7550" spc="-1010" dirty="0"/>
              <a:t>та</a:t>
            </a:r>
            <a:r>
              <a:rPr sz="7550" spc="-114" dirty="0"/>
              <a:t> </a:t>
            </a:r>
            <a:r>
              <a:rPr sz="7550" spc="-844" dirty="0"/>
              <a:t>воєнної </a:t>
            </a:r>
            <a:r>
              <a:rPr sz="7550" spc="-790" dirty="0"/>
              <a:t>окупації</a:t>
            </a:r>
            <a:endParaRPr sz="7550" dirty="0"/>
          </a:p>
        </p:txBody>
      </p:sp>
      <p:sp>
        <p:nvSpPr>
          <p:cNvPr id="3" name="object 3"/>
          <p:cNvSpPr/>
          <p:nvPr/>
        </p:nvSpPr>
        <p:spPr>
          <a:xfrm>
            <a:off x="9158721" y="990599"/>
            <a:ext cx="8115300" cy="0"/>
          </a:xfrm>
          <a:custGeom>
            <a:avLst/>
            <a:gdLst/>
            <a:ahLst/>
            <a:cxnLst/>
            <a:rect l="l" t="t" r="r" b="b"/>
            <a:pathLst>
              <a:path w="8115300">
                <a:moveTo>
                  <a:pt x="0" y="0"/>
                </a:moveTo>
                <a:lnTo>
                  <a:pt x="8114966" y="0"/>
                </a:lnTo>
              </a:path>
            </a:pathLst>
          </a:custGeom>
          <a:ln w="76200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3763" y="9555296"/>
            <a:ext cx="8115300" cy="0"/>
          </a:xfrm>
          <a:custGeom>
            <a:avLst/>
            <a:gdLst/>
            <a:ahLst/>
            <a:cxnLst/>
            <a:rect l="l" t="t" r="r" b="b"/>
            <a:pathLst>
              <a:path w="8115300">
                <a:moveTo>
                  <a:pt x="0" y="0"/>
                </a:moveTo>
                <a:lnTo>
                  <a:pt x="8114966" y="0"/>
                </a:lnTo>
              </a:path>
            </a:pathLst>
          </a:custGeom>
          <a:ln w="76200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625590" y="9312093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9664" y="405928"/>
                </a:moveTo>
                <a:lnTo>
                  <a:pt x="170069" y="403500"/>
                </a:lnTo>
                <a:lnTo>
                  <a:pt x="131747" y="393423"/>
                </a:lnTo>
                <a:lnTo>
                  <a:pt x="96126" y="376069"/>
                </a:lnTo>
                <a:lnTo>
                  <a:pt x="64577" y="352092"/>
                </a:lnTo>
                <a:lnTo>
                  <a:pt x="38314" y="322421"/>
                </a:lnTo>
                <a:lnTo>
                  <a:pt x="18344" y="288203"/>
                </a:lnTo>
                <a:lnTo>
                  <a:pt x="5438" y="250734"/>
                </a:lnTo>
                <a:lnTo>
                  <a:pt x="90" y="211474"/>
                </a:lnTo>
                <a:lnTo>
                  <a:pt x="61" y="204858"/>
                </a:lnTo>
                <a:lnTo>
                  <a:pt x="0" y="198202"/>
                </a:lnTo>
                <a:lnTo>
                  <a:pt x="4850" y="158615"/>
                </a:lnTo>
                <a:lnTo>
                  <a:pt x="17345" y="120739"/>
                </a:lnTo>
                <a:lnTo>
                  <a:pt x="37004" y="86033"/>
                </a:lnTo>
                <a:lnTo>
                  <a:pt x="63065" y="55848"/>
                </a:lnTo>
                <a:lnTo>
                  <a:pt x="94524" y="31333"/>
                </a:lnTo>
                <a:lnTo>
                  <a:pt x="130169" y="13442"/>
                </a:lnTo>
                <a:lnTo>
                  <a:pt x="168623" y="2859"/>
                </a:lnTo>
                <a:lnTo>
                  <a:pt x="208404" y="0"/>
                </a:lnTo>
                <a:lnTo>
                  <a:pt x="215048" y="293"/>
                </a:lnTo>
                <a:lnTo>
                  <a:pt x="254437" y="6558"/>
                </a:lnTo>
                <a:lnTo>
                  <a:pt x="291841" y="20400"/>
                </a:lnTo>
                <a:lnTo>
                  <a:pt x="325814" y="41289"/>
                </a:lnTo>
                <a:lnTo>
                  <a:pt x="355054" y="68411"/>
                </a:lnTo>
                <a:lnTo>
                  <a:pt x="378420" y="100730"/>
                </a:lnTo>
                <a:lnTo>
                  <a:pt x="395023" y="136993"/>
                </a:lnTo>
                <a:lnTo>
                  <a:pt x="404221" y="175797"/>
                </a:lnTo>
                <a:lnTo>
                  <a:pt x="405957" y="209013"/>
                </a:lnTo>
                <a:lnTo>
                  <a:pt x="405655" y="215661"/>
                </a:lnTo>
                <a:lnTo>
                  <a:pt x="399268" y="255028"/>
                </a:lnTo>
                <a:lnTo>
                  <a:pt x="385312" y="292390"/>
                </a:lnTo>
                <a:lnTo>
                  <a:pt x="364317" y="326299"/>
                </a:lnTo>
                <a:lnTo>
                  <a:pt x="337098" y="355449"/>
                </a:lnTo>
                <a:lnTo>
                  <a:pt x="304713" y="378725"/>
                </a:lnTo>
                <a:lnTo>
                  <a:pt x="268401" y="395215"/>
                </a:lnTo>
                <a:lnTo>
                  <a:pt x="229563" y="404291"/>
                </a:lnTo>
                <a:lnTo>
                  <a:pt x="216308" y="405602"/>
                </a:lnTo>
                <a:lnTo>
                  <a:pt x="209664" y="405928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262582" y="9315931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197607" y="405961"/>
                </a:moveTo>
                <a:lnTo>
                  <a:pt x="158029" y="400999"/>
                </a:lnTo>
                <a:lnTo>
                  <a:pt x="120185" y="388396"/>
                </a:lnTo>
                <a:lnTo>
                  <a:pt x="85544" y="368639"/>
                </a:lnTo>
                <a:lnTo>
                  <a:pt x="55424" y="342487"/>
                </a:lnTo>
                <a:lnTo>
                  <a:pt x="30999" y="310950"/>
                </a:lnTo>
                <a:lnTo>
                  <a:pt x="13206" y="275257"/>
                </a:lnTo>
                <a:lnTo>
                  <a:pt x="2737" y="236762"/>
                </a:lnTo>
                <a:lnTo>
                  <a:pt x="0" y="196972"/>
                </a:lnTo>
                <a:lnTo>
                  <a:pt x="301" y="190332"/>
                </a:lnTo>
                <a:lnTo>
                  <a:pt x="6688" y="150957"/>
                </a:lnTo>
                <a:lnTo>
                  <a:pt x="20636" y="113594"/>
                </a:lnTo>
                <a:lnTo>
                  <a:pt x="41631" y="79678"/>
                </a:lnTo>
                <a:lnTo>
                  <a:pt x="68842" y="50520"/>
                </a:lnTo>
                <a:lnTo>
                  <a:pt x="101235" y="27243"/>
                </a:lnTo>
                <a:lnTo>
                  <a:pt x="137555" y="10746"/>
                </a:lnTo>
                <a:lnTo>
                  <a:pt x="176392" y="1670"/>
                </a:lnTo>
                <a:lnTo>
                  <a:pt x="209567" y="0"/>
                </a:lnTo>
                <a:lnTo>
                  <a:pt x="216166" y="293"/>
                </a:lnTo>
                <a:lnTo>
                  <a:pt x="255280" y="6558"/>
                </a:lnTo>
                <a:lnTo>
                  <a:pt x="292423" y="20326"/>
                </a:lnTo>
                <a:lnTo>
                  <a:pt x="326168" y="41085"/>
                </a:lnTo>
                <a:lnTo>
                  <a:pt x="355213" y="68020"/>
                </a:lnTo>
                <a:lnTo>
                  <a:pt x="378440" y="100111"/>
                </a:lnTo>
                <a:lnTo>
                  <a:pt x="394962" y="136113"/>
                </a:lnTo>
                <a:lnTo>
                  <a:pt x="404144" y="174649"/>
                </a:lnTo>
                <a:lnTo>
                  <a:pt x="405896" y="201021"/>
                </a:lnTo>
                <a:lnTo>
                  <a:pt x="405961" y="207677"/>
                </a:lnTo>
                <a:lnTo>
                  <a:pt x="401122" y="247272"/>
                </a:lnTo>
                <a:lnTo>
                  <a:pt x="388640" y="285156"/>
                </a:lnTo>
                <a:lnTo>
                  <a:pt x="368998" y="319871"/>
                </a:lnTo>
                <a:lnTo>
                  <a:pt x="342943" y="350072"/>
                </a:lnTo>
                <a:lnTo>
                  <a:pt x="311487" y="374595"/>
                </a:lnTo>
                <a:lnTo>
                  <a:pt x="275844" y="392502"/>
                </a:lnTo>
                <a:lnTo>
                  <a:pt x="237389" y="403093"/>
                </a:lnTo>
                <a:lnTo>
                  <a:pt x="210928" y="405871"/>
                </a:lnTo>
                <a:lnTo>
                  <a:pt x="197607" y="405961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00174" y="9315931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197607" y="405961"/>
                </a:moveTo>
                <a:lnTo>
                  <a:pt x="158029" y="400999"/>
                </a:lnTo>
                <a:lnTo>
                  <a:pt x="120185" y="388396"/>
                </a:lnTo>
                <a:lnTo>
                  <a:pt x="85544" y="368639"/>
                </a:lnTo>
                <a:lnTo>
                  <a:pt x="55424" y="342487"/>
                </a:lnTo>
                <a:lnTo>
                  <a:pt x="30999" y="310950"/>
                </a:lnTo>
                <a:lnTo>
                  <a:pt x="13206" y="275257"/>
                </a:lnTo>
                <a:lnTo>
                  <a:pt x="2737" y="236762"/>
                </a:lnTo>
                <a:lnTo>
                  <a:pt x="0" y="196972"/>
                </a:lnTo>
                <a:lnTo>
                  <a:pt x="301" y="190332"/>
                </a:lnTo>
                <a:lnTo>
                  <a:pt x="6688" y="150957"/>
                </a:lnTo>
                <a:lnTo>
                  <a:pt x="20636" y="113594"/>
                </a:lnTo>
                <a:lnTo>
                  <a:pt x="41631" y="79678"/>
                </a:lnTo>
                <a:lnTo>
                  <a:pt x="68842" y="50520"/>
                </a:lnTo>
                <a:lnTo>
                  <a:pt x="101235" y="27243"/>
                </a:lnTo>
                <a:lnTo>
                  <a:pt x="137555" y="10746"/>
                </a:lnTo>
                <a:lnTo>
                  <a:pt x="176392" y="1670"/>
                </a:lnTo>
                <a:lnTo>
                  <a:pt x="209567" y="0"/>
                </a:lnTo>
                <a:lnTo>
                  <a:pt x="216166" y="293"/>
                </a:lnTo>
                <a:lnTo>
                  <a:pt x="255280" y="6558"/>
                </a:lnTo>
                <a:lnTo>
                  <a:pt x="292423" y="20326"/>
                </a:lnTo>
                <a:lnTo>
                  <a:pt x="326168" y="41085"/>
                </a:lnTo>
                <a:lnTo>
                  <a:pt x="355213" y="68020"/>
                </a:lnTo>
                <a:lnTo>
                  <a:pt x="378440" y="100111"/>
                </a:lnTo>
                <a:lnTo>
                  <a:pt x="394962" y="136113"/>
                </a:lnTo>
                <a:lnTo>
                  <a:pt x="404144" y="174649"/>
                </a:lnTo>
                <a:lnTo>
                  <a:pt x="405896" y="201021"/>
                </a:lnTo>
                <a:lnTo>
                  <a:pt x="405961" y="207677"/>
                </a:lnTo>
                <a:lnTo>
                  <a:pt x="401122" y="247272"/>
                </a:lnTo>
                <a:lnTo>
                  <a:pt x="388640" y="285156"/>
                </a:lnTo>
                <a:lnTo>
                  <a:pt x="368998" y="319871"/>
                </a:lnTo>
                <a:lnTo>
                  <a:pt x="342943" y="350072"/>
                </a:lnTo>
                <a:lnTo>
                  <a:pt x="311487" y="374595"/>
                </a:lnTo>
                <a:lnTo>
                  <a:pt x="275844" y="392502"/>
                </a:lnTo>
                <a:lnTo>
                  <a:pt x="237389" y="403093"/>
                </a:lnTo>
                <a:lnTo>
                  <a:pt x="210928" y="405871"/>
                </a:lnTo>
                <a:lnTo>
                  <a:pt x="197607" y="405961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537521" y="9315931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197607" y="405961"/>
                </a:moveTo>
                <a:lnTo>
                  <a:pt x="158029" y="400999"/>
                </a:lnTo>
                <a:lnTo>
                  <a:pt x="120185" y="388396"/>
                </a:lnTo>
                <a:lnTo>
                  <a:pt x="85544" y="368639"/>
                </a:lnTo>
                <a:lnTo>
                  <a:pt x="55424" y="342487"/>
                </a:lnTo>
                <a:lnTo>
                  <a:pt x="30999" y="310950"/>
                </a:lnTo>
                <a:lnTo>
                  <a:pt x="13206" y="275257"/>
                </a:lnTo>
                <a:lnTo>
                  <a:pt x="2737" y="236762"/>
                </a:lnTo>
                <a:lnTo>
                  <a:pt x="0" y="196972"/>
                </a:lnTo>
                <a:lnTo>
                  <a:pt x="301" y="190332"/>
                </a:lnTo>
                <a:lnTo>
                  <a:pt x="6688" y="150957"/>
                </a:lnTo>
                <a:lnTo>
                  <a:pt x="20636" y="113594"/>
                </a:lnTo>
                <a:lnTo>
                  <a:pt x="41631" y="79678"/>
                </a:lnTo>
                <a:lnTo>
                  <a:pt x="68842" y="50520"/>
                </a:lnTo>
                <a:lnTo>
                  <a:pt x="101235" y="27243"/>
                </a:lnTo>
                <a:lnTo>
                  <a:pt x="137555" y="10746"/>
                </a:lnTo>
                <a:lnTo>
                  <a:pt x="176392" y="1670"/>
                </a:lnTo>
                <a:lnTo>
                  <a:pt x="209567" y="0"/>
                </a:lnTo>
                <a:lnTo>
                  <a:pt x="216166" y="301"/>
                </a:lnTo>
                <a:lnTo>
                  <a:pt x="255272" y="6574"/>
                </a:lnTo>
                <a:lnTo>
                  <a:pt x="292407" y="20351"/>
                </a:lnTo>
                <a:lnTo>
                  <a:pt x="326144" y="41110"/>
                </a:lnTo>
                <a:lnTo>
                  <a:pt x="355188" y="68044"/>
                </a:lnTo>
                <a:lnTo>
                  <a:pt x="378416" y="100127"/>
                </a:lnTo>
                <a:lnTo>
                  <a:pt x="394946" y="136121"/>
                </a:lnTo>
                <a:lnTo>
                  <a:pt x="404136" y="174657"/>
                </a:lnTo>
                <a:lnTo>
                  <a:pt x="405896" y="201021"/>
                </a:lnTo>
                <a:lnTo>
                  <a:pt x="405961" y="207677"/>
                </a:lnTo>
                <a:lnTo>
                  <a:pt x="401122" y="247272"/>
                </a:lnTo>
                <a:lnTo>
                  <a:pt x="388640" y="285156"/>
                </a:lnTo>
                <a:lnTo>
                  <a:pt x="368998" y="319871"/>
                </a:lnTo>
                <a:lnTo>
                  <a:pt x="342943" y="350072"/>
                </a:lnTo>
                <a:lnTo>
                  <a:pt x="311487" y="374595"/>
                </a:lnTo>
                <a:lnTo>
                  <a:pt x="275844" y="392502"/>
                </a:lnTo>
                <a:lnTo>
                  <a:pt x="237389" y="403093"/>
                </a:lnTo>
                <a:lnTo>
                  <a:pt x="210928" y="405871"/>
                </a:lnTo>
                <a:lnTo>
                  <a:pt x="197607" y="405961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174786" y="9315931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197607" y="405961"/>
                </a:moveTo>
                <a:lnTo>
                  <a:pt x="158029" y="400999"/>
                </a:lnTo>
                <a:lnTo>
                  <a:pt x="120185" y="388396"/>
                </a:lnTo>
                <a:lnTo>
                  <a:pt x="85544" y="368639"/>
                </a:lnTo>
                <a:lnTo>
                  <a:pt x="55424" y="342487"/>
                </a:lnTo>
                <a:lnTo>
                  <a:pt x="30999" y="310950"/>
                </a:lnTo>
                <a:lnTo>
                  <a:pt x="13206" y="275257"/>
                </a:lnTo>
                <a:lnTo>
                  <a:pt x="2737" y="236762"/>
                </a:lnTo>
                <a:lnTo>
                  <a:pt x="0" y="196972"/>
                </a:lnTo>
                <a:lnTo>
                  <a:pt x="301" y="190332"/>
                </a:lnTo>
                <a:lnTo>
                  <a:pt x="6688" y="150957"/>
                </a:lnTo>
                <a:lnTo>
                  <a:pt x="20636" y="113594"/>
                </a:lnTo>
                <a:lnTo>
                  <a:pt x="41631" y="79678"/>
                </a:lnTo>
                <a:lnTo>
                  <a:pt x="68842" y="50520"/>
                </a:lnTo>
                <a:lnTo>
                  <a:pt x="101235" y="27243"/>
                </a:lnTo>
                <a:lnTo>
                  <a:pt x="137555" y="10746"/>
                </a:lnTo>
                <a:lnTo>
                  <a:pt x="176392" y="1670"/>
                </a:lnTo>
                <a:lnTo>
                  <a:pt x="209567" y="0"/>
                </a:lnTo>
                <a:lnTo>
                  <a:pt x="216166" y="293"/>
                </a:lnTo>
                <a:lnTo>
                  <a:pt x="255280" y="6558"/>
                </a:lnTo>
                <a:lnTo>
                  <a:pt x="292423" y="20326"/>
                </a:lnTo>
                <a:lnTo>
                  <a:pt x="326168" y="41085"/>
                </a:lnTo>
                <a:lnTo>
                  <a:pt x="355213" y="68020"/>
                </a:lnTo>
                <a:lnTo>
                  <a:pt x="378440" y="100111"/>
                </a:lnTo>
                <a:lnTo>
                  <a:pt x="394962" y="136113"/>
                </a:lnTo>
                <a:lnTo>
                  <a:pt x="404144" y="174649"/>
                </a:lnTo>
                <a:lnTo>
                  <a:pt x="405896" y="201021"/>
                </a:lnTo>
                <a:lnTo>
                  <a:pt x="405961" y="207677"/>
                </a:lnTo>
                <a:lnTo>
                  <a:pt x="401122" y="247272"/>
                </a:lnTo>
                <a:lnTo>
                  <a:pt x="388640" y="285156"/>
                </a:lnTo>
                <a:lnTo>
                  <a:pt x="368998" y="319871"/>
                </a:lnTo>
                <a:lnTo>
                  <a:pt x="342943" y="350072"/>
                </a:lnTo>
                <a:lnTo>
                  <a:pt x="311487" y="374595"/>
                </a:lnTo>
                <a:lnTo>
                  <a:pt x="275844" y="392502"/>
                </a:lnTo>
                <a:lnTo>
                  <a:pt x="237389" y="403093"/>
                </a:lnTo>
                <a:lnTo>
                  <a:pt x="210928" y="405871"/>
                </a:lnTo>
                <a:lnTo>
                  <a:pt x="197607" y="405961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53619" y="823572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9664" y="405928"/>
                </a:moveTo>
                <a:lnTo>
                  <a:pt x="170069" y="403500"/>
                </a:lnTo>
                <a:lnTo>
                  <a:pt x="131747" y="393423"/>
                </a:lnTo>
                <a:lnTo>
                  <a:pt x="96126" y="376069"/>
                </a:lnTo>
                <a:lnTo>
                  <a:pt x="64577" y="352092"/>
                </a:lnTo>
                <a:lnTo>
                  <a:pt x="38314" y="322421"/>
                </a:lnTo>
                <a:lnTo>
                  <a:pt x="18344" y="288203"/>
                </a:lnTo>
                <a:lnTo>
                  <a:pt x="5438" y="250734"/>
                </a:lnTo>
                <a:lnTo>
                  <a:pt x="90" y="211474"/>
                </a:lnTo>
                <a:lnTo>
                  <a:pt x="61" y="204858"/>
                </a:lnTo>
                <a:lnTo>
                  <a:pt x="0" y="198202"/>
                </a:lnTo>
                <a:lnTo>
                  <a:pt x="4850" y="158615"/>
                </a:lnTo>
                <a:lnTo>
                  <a:pt x="17345" y="120739"/>
                </a:lnTo>
                <a:lnTo>
                  <a:pt x="37004" y="86033"/>
                </a:lnTo>
                <a:lnTo>
                  <a:pt x="63065" y="55848"/>
                </a:lnTo>
                <a:lnTo>
                  <a:pt x="94524" y="31333"/>
                </a:lnTo>
                <a:lnTo>
                  <a:pt x="130169" y="13442"/>
                </a:lnTo>
                <a:lnTo>
                  <a:pt x="168623" y="2859"/>
                </a:lnTo>
                <a:lnTo>
                  <a:pt x="208404" y="0"/>
                </a:lnTo>
                <a:lnTo>
                  <a:pt x="215048" y="293"/>
                </a:lnTo>
                <a:lnTo>
                  <a:pt x="254437" y="6558"/>
                </a:lnTo>
                <a:lnTo>
                  <a:pt x="291841" y="20400"/>
                </a:lnTo>
                <a:lnTo>
                  <a:pt x="325814" y="41289"/>
                </a:lnTo>
                <a:lnTo>
                  <a:pt x="355054" y="68411"/>
                </a:lnTo>
                <a:lnTo>
                  <a:pt x="378420" y="100730"/>
                </a:lnTo>
                <a:lnTo>
                  <a:pt x="395023" y="136993"/>
                </a:lnTo>
                <a:lnTo>
                  <a:pt x="404221" y="175797"/>
                </a:lnTo>
                <a:lnTo>
                  <a:pt x="405957" y="209013"/>
                </a:lnTo>
                <a:lnTo>
                  <a:pt x="405655" y="215661"/>
                </a:lnTo>
                <a:lnTo>
                  <a:pt x="399268" y="255028"/>
                </a:lnTo>
                <a:lnTo>
                  <a:pt x="385312" y="292390"/>
                </a:lnTo>
                <a:lnTo>
                  <a:pt x="364317" y="326299"/>
                </a:lnTo>
                <a:lnTo>
                  <a:pt x="337098" y="355449"/>
                </a:lnTo>
                <a:lnTo>
                  <a:pt x="304713" y="378725"/>
                </a:lnTo>
                <a:lnTo>
                  <a:pt x="268401" y="395215"/>
                </a:lnTo>
                <a:lnTo>
                  <a:pt x="229563" y="404291"/>
                </a:lnTo>
                <a:lnTo>
                  <a:pt x="216308" y="405602"/>
                </a:lnTo>
                <a:lnTo>
                  <a:pt x="209664" y="405928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90612" y="827409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197607" y="405961"/>
                </a:moveTo>
                <a:lnTo>
                  <a:pt x="158029" y="400999"/>
                </a:lnTo>
                <a:lnTo>
                  <a:pt x="120185" y="388396"/>
                </a:lnTo>
                <a:lnTo>
                  <a:pt x="85544" y="368639"/>
                </a:lnTo>
                <a:lnTo>
                  <a:pt x="55424" y="342487"/>
                </a:lnTo>
                <a:lnTo>
                  <a:pt x="30999" y="310950"/>
                </a:lnTo>
                <a:lnTo>
                  <a:pt x="13206" y="275257"/>
                </a:lnTo>
                <a:lnTo>
                  <a:pt x="2737" y="236762"/>
                </a:lnTo>
                <a:lnTo>
                  <a:pt x="0" y="196972"/>
                </a:lnTo>
                <a:lnTo>
                  <a:pt x="301" y="190332"/>
                </a:lnTo>
                <a:lnTo>
                  <a:pt x="6688" y="150957"/>
                </a:lnTo>
                <a:lnTo>
                  <a:pt x="20636" y="113594"/>
                </a:lnTo>
                <a:lnTo>
                  <a:pt x="41631" y="79678"/>
                </a:lnTo>
                <a:lnTo>
                  <a:pt x="68842" y="50520"/>
                </a:lnTo>
                <a:lnTo>
                  <a:pt x="101235" y="27243"/>
                </a:lnTo>
                <a:lnTo>
                  <a:pt x="137555" y="10746"/>
                </a:lnTo>
                <a:lnTo>
                  <a:pt x="176392" y="1670"/>
                </a:lnTo>
                <a:lnTo>
                  <a:pt x="209567" y="0"/>
                </a:lnTo>
                <a:lnTo>
                  <a:pt x="216166" y="293"/>
                </a:lnTo>
                <a:lnTo>
                  <a:pt x="255280" y="6558"/>
                </a:lnTo>
                <a:lnTo>
                  <a:pt x="292423" y="20326"/>
                </a:lnTo>
                <a:lnTo>
                  <a:pt x="326168" y="41085"/>
                </a:lnTo>
                <a:lnTo>
                  <a:pt x="355213" y="68020"/>
                </a:lnTo>
                <a:lnTo>
                  <a:pt x="378440" y="100111"/>
                </a:lnTo>
                <a:lnTo>
                  <a:pt x="394962" y="136113"/>
                </a:lnTo>
                <a:lnTo>
                  <a:pt x="404144" y="174649"/>
                </a:lnTo>
                <a:lnTo>
                  <a:pt x="405896" y="201021"/>
                </a:lnTo>
                <a:lnTo>
                  <a:pt x="405961" y="207677"/>
                </a:lnTo>
                <a:lnTo>
                  <a:pt x="401122" y="247272"/>
                </a:lnTo>
                <a:lnTo>
                  <a:pt x="388640" y="285156"/>
                </a:lnTo>
                <a:lnTo>
                  <a:pt x="368998" y="319871"/>
                </a:lnTo>
                <a:lnTo>
                  <a:pt x="342943" y="350072"/>
                </a:lnTo>
                <a:lnTo>
                  <a:pt x="311487" y="374595"/>
                </a:lnTo>
                <a:lnTo>
                  <a:pt x="275844" y="392502"/>
                </a:lnTo>
                <a:lnTo>
                  <a:pt x="237389" y="403093"/>
                </a:lnTo>
                <a:lnTo>
                  <a:pt x="210928" y="405871"/>
                </a:lnTo>
                <a:lnTo>
                  <a:pt x="197607" y="405961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28203" y="827409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197607" y="405961"/>
                </a:moveTo>
                <a:lnTo>
                  <a:pt x="158029" y="400999"/>
                </a:lnTo>
                <a:lnTo>
                  <a:pt x="120185" y="388396"/>
                </a:lnTo>
                <a:lnTo>
                  <a:pt x="85544" y="368639"/>
                </a:lnTo>
                <a:lnTo>
                  <a:pt x="55424" y="342487"/>
                </a:lnTo>
                <a:lnTo>
                  <a:pt x="30999" y="310950"/>
                </a:lnTo>
                <a:lnTo>
                  <a:pt x="13206" y="275257"/>
                </a:lnTo>
                <a:lnTo>
                  <a:pt x="2737" y="236762"/>
                </a:lnTo>
                <a:lnTo>
                  <a:pt x="0" y="196972"/>
                </a:lnTo>
                <a:lnTo>
                  <a:pt x="301" y="190332"/>
                </a:lnTo>
                <a:lnTo>
                  <a:pt x="6688" y="150957"/>
                </a:lnTo>
                <a:lnTo>
                  <a:pt x="20636" y="113594"/>
                </a:lnTo>
                <a:lnTo>
                  <a:pt x="41631" y="79678"/>
                </a:lnTo>
                <a:lnTo>
                  <a:pt x="68842" y="50520"/>
                </a:lnTo>
                <a:lnTo>
                  <a:pt x="101235" y="27243"/>
                </a:lnTo>
                <a:lnTo>
                  <a:pt x="137555" y="10746"/>
                </a:lnTo>
                <a:lnTo>
                  <a:pt x="176392" y="1670"/>
                </a:lnTo>
                <a:lnTo>
                  <a:pt x="209567" y="0"/>
                </a:lnTo>
                <a:lnTo>
                  <a:pt x="216166" y="293"/>
                </a:lnTo>
                <a:lnTo>
                  <a:pt x="255280" y="6558"/>
                </a:lnTo>
                <a:lnTo>
                  <a:pt x="292423" y="20326"/>
                </a:lnTo>
                <a:lnTo>
                  <a:pt x="326168" y="41085"/>
                </a:lnTo>
                <a:lnTo>
                  <a:pt x="355213" y="68020"/>
                </a:lnTo>
                <a:lnTo>
                  <a:pt x="378440" y="100111"/>
                </a:lnTo>
                <a:lnTo>
                  <a:pt x="394962" y="136113"/>
                </a:lnTo>
                <a:lnTo>
                  <a:pt x="404144" y="174649"/>
                </a:lnTo>
                <a:lnTo>
                  <a:pt x="405896" y="201021"/>
                </a:lnTo>
                <a:lnTo>
                  <a:pt x="405961" y="207677"/>
                </a:lnTo>
                <a:lnTo>
                  <a:pt x="401122" y="247272"/>
                </a:lnTo>
                <a:lnTo>
                  <a:pt x="388640" y="285156"/>
                </a:lnTo>
                <a:lnTo>
                  <a:pt x="368998" y="319871"/>
                </a:lnTo>
                <a:lnTo>
                  <a:pt x="342943" y="350072"/>
                </a:lnTo>
                <a:lnTo>
                  <a:pt x="311487" y="374595"/>
                </a:lnTo>
                <a:lnTo>
                  <a:pt x="275844" y="392502"/>
                </a:lnTo>
                <a:lnTo>
                  <a:pt x="237389" y="403093"/>
                </a:lnTo>
                <a:lnTo>
                  <a:pt x="210928" y="405871"/>
                </a:lnTo>
                <a:lnTo>
                  <a:pt x="197607" y="405961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65550" y="827409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197607" y="405961"/>
                </a:moveTo>
                <a:lnTo>
                  <a:pt x="158029" y="400999"/>
                </a:lnTo>
                <a:lnTo>
                  <a:pt x="120185" y="388396"/>
                </a:lnTo>
                <a:lnTo>
                  <a:pt x="85544" y="368639"/>
                </a:lnTo>
                <a:lnTo>
                  <a:pt x="55424" y="342487"/>
                </a:lnTo>
                <a:lnTo>
                  <a:pt x="30999" y="310950"/>
                </a:lnTo>
                <a:lnTo>
                  <a:pt x="13206" y="275257"/>
                </a:lnTo>
                <a:lnTo>
                  <a:pt x="2737" y="236762"/>
                </a:lnTo>
                <a:lnTo>
                  <a:pt x="0" y="196972"/>
                </a:lnTo>
                <a:lnTo>
                  <a:pt x="301" y="190332"/>
                </a:lnTo>
                <a:lnTo>
                  <a:pt x="6688" y="150957"/>
                </a:lnTo>
                <a:lnTo>
                  <a:pt x="20636" y="113594"/>
                </a:lnTo>
                <a:lnTo>
                  <a:pt x="41631" y="79678"/>
                </a:lnTo>
                <a:lnTo>
                  <a:pt x="68842" y="50520"/>
                </a:lnTo>
                <a:lnTo>
                  <a:pt x="101235" y="27243"/>
                </a:lnTo>
                <a:lnTo>
                  <a:pt x="137555" y="10746"/>
                </a:lnTo>
                <a:lnTo>
                  <a:pt x="176392" y="1670"/>
                </a:lnTo>
                <a:lnTo>
                  <a:pt x="209567" y="0"/>
                </a:lnTo>
                <a:lnTo>
                  <a:pt x="216166" y="301"/>
                </a:lnTo>
                <a:lnTo>
                  <a:pt x="255272" y="6574"/>
                </a:lnTo>
                <a:lnTo>
                  <a:pt x="292407" y="20351"/>
                </a:lnTo>
                <a:lnTo>
                  <a:pt x="326144" y="41110"/>
                </a:lnTo>
                <a:lnTo>
                  <a:pt x="355188" y="68044"/>
                </a:lnTo>
                <a:lnTo>
                  <a:pt x="378416" y="100127"/>
                </a:lnTo>
                <a:lnTo>
                  <a:pt x="394946" y="136121"/>
                </a:lnTo>
                <a:lnTo>
                  <a:pt x="404136" y="174657"/>
                </a:lnTo>
                <a:lnTo>
                  <a:pt x="405896" y="201021"/>
                </a:lnTo>
                <a:lnTo>
                  <a:pt x="405961" y="207677"/>
                </a:lnTo>
                <a:lnTo>
                  <a:pt x="401122" y="247272"/>
                </a:lnTo>
                <a:lnTo>
                  <a:pt x="388640" y="285156"/>
                </a:lnTo>
                <a:lnTo>
                  <a:pt x="368998" y="319871"/>
                </a:lnTo>
                <a:lnTo>
                  <a:pt x="342943" y="350072"/>
                </a:lnTo>
                <a:lnTo>
                  <a:pt x="311487" y="374595"/>
                </a:lnTo>
                <a:lnTo>
                  <a:pt x="275844" y="392502"/>
                </a:lnTo>
                <a:lnTo>
                  <a:pt x="237389" y="403093"/>
                </a:lnTo>
                <a:lnTo>
                  <a:pt x="210928" y="405871"/>
                </a:lnTo>
                <a:lnTo>
                  <a:pt x="197607" y="405961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202815" y="827409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197607" y="405961"/>
                </a:moveTo>
                <a:lnTo>
                  <a:pt x="158029" y="400999"/>
                </a:lnTo>
                <a:lnTo>
                  <a:pt x="120185" y="388396"/>
                </a:lnTo>
                <a:lnTo>
                  <a:pt x="85544" y="368639"/>
                </a:lnTo>
                <a:lnTo>
                  <a:pt x="55424" y="342487"/>
                </a:lnTo>
                <a:lnTo>
                  <a:pt x="30999" y="310950"/>
                </a:lnTo>
                <a:lnTo>
                  <a:pt x="13206" y="275257"/>
                </a:lnTo>
                <a:lnTo>
                  <a:pt x="2737" y="236762"/>
                </a:lnTo>
                <a:lnTo>
                  <a:pt x="0" y="196972"/>
                </a:lnTo>
                <a:lnTo>
                  <a:pt x="301" y="190332"/>
                </a:lnTo>
                <a:lnTo>
                  <a:pt x="6688" y="150957"/>
                </a:lnTo>
                <a:lnTo>
                  <a:pt x="20636" y="113594"/>
                </a:lnTo>
                <a:lnTo>
                  <a:pt x="41631" y="79678"/>
                </a:lnTo>
                <a:lnTo>
                  <a:pt x="68842" y="50520"/>
                </a:lnTo>
                <a:lnTo>
                  <a:pt x="101235" y="27243"/>
                </a:lnTo>
                <a:lnTo>
                  <a:pt x="137555" y="10746"/>
                </a:lnTo>
                <a:lnTo>
                  <a:pt x="176392" y="1670"/>
                </a:lnTo>
                <a:lnTo>
                  <a:pt x="209567" y="0"/>
                </a:lnTo>
                <a:lnTo>
                  <a:pt x="216166" y="293"/>
                </a:lnTo>
                <a:lnTo>
                  <a:pt x="255280" y="6558"/>
                </a:lnTo>
                <a:lnTo>
                  <a:pt x="292423" y="20326"/>
                </a:lnTo>
                <a:lnTo>
                  <a:pt x="326168" y="41085"/>
                </a:lnTo>
                <a:lnTo>
                  <a:pt x="355213" y="68020"/>
                </a:lnTo>
                <a:lnTo>
                  <a:pt x="378440" y="100111"/>
                </a:lnTo>
                <a:lnTo>
                  <a:pt x="394962" y="136113"/>
                </a:lnTo>
                <a:lnTo>
                  <a:pt x="404144" y="174649"/>
                </a:lnTo>
                <a:lnTo>
                  <a:pt x="405896" y="201021"/>
                </a:lnTo>
                <a:lnTo>
                  <a:pt x="405961" y="207677"/>
                </a:lnTo>
                <a:lnTo>
                  <a:pt x="401122" y="247272"/>
                </a:lnTo>
                <a:lnTo>
                  <a:pt x="388640" y="285156"/>
                </a:lnTo>
                <a:lnTo>
                  <a:pt x="368998" y="319871"/>
                </a:lnTo>
                <a:lnTo>
                  <a:pt x="342943" y="350072"/>
                </a:lnTo>
                <a:lnTo>
                  <a:pt x="311487" y="374595"/>
                </a:lnTo>
                <a:lnTo>
                  <a:pt x="275844" y="392502"/>
                </a:lnTo>
                <a:lnTo>
                  <a:pt x="237389" y="403093"/>
                </a:lnTo>
                <a:lnTo>
                  <a:pt x="210928" y="405871"/>
                </a:lnTo>
                <a:lnTo>
                  <a:pt x="197607" y="405961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31890" y="2443724"/>
            <a:ext cx="811530" cy="811530"/>
          </a:xfrm>
          <a:custGeom>
            <a:avLst/>
            <a:gdLst/>
            <a:ahLst/>
            <a:cxnLst/>
            <a:rect l="l" t="t" r="r" b="b"/>
            <a:pathLst>
              <a:path w="811530" h="811529">
                <a:moveTo>
                  <a:pt x="405463" y="810929"/>
                </a:moveTo>
                <a:lnTo>
                  <a:pt x="358177" y="808201"/>
                </a:lnTo>
                <a:lnTo>
                  <a:pt x="312494" y="800220"/>
                </a:lnTo>
                <a:lnTo>
                  <a:pt x="268717" y="787290"/>
                </a:lnTo>
                <a:lnTo>
                  <a:pt x="227151" y="769716"/>
                </a:lnTo>
                <a:lnTo>
                  <a:pt x="188099" y="747801"/>
                </a:lnTo>
                <a:lnTo>
                  <a:pt x="151866" y="721851"/>
                </a:lnTo>
                <a:lnTo>
                  <a:pt x="118757" y="692168"/>
                </a:lnTo>
                <a:lnTo>
                  <a:pt x="89075" y="659058"/>
                </a:lnTo>
                <a:lnTo>
                  <a:pt x="63125" y="622825"/>
                </a:lnTo>
                <a:lnTo>
                  <a:pt x="41211" y="583773"/>
                </a:lnTo>
                <a:lnTo>
                  <a:pt x="23638" y="542206"/>
                </a:lnTo>
                <a:lnTo>
                  <a:pt x="10708" y="498429"/>
                </a:lnTo>
                <a:lnTo>
                  <a:pt x="2727" y="452745"/>
                </a:lnTo>
                <a:lnTo>
                  <a:pt x="0" y="405460"/>
                </a:lnTo>
                <a:lnTo>
                  <a:pt x="2727" y="358174"/>
                </a:lnTo>
                <a:lnTo>
                  <a:pt x="10708" y="312491"/>
                </a:lnTo>
                <a:lnTo>
                  <a:pt x="23638" y="268714"/>
                </a:lnTo>
                <a:lnTo>
                  <a:pt x="41211" y="227148"/>
                </a:lnTo>
                <a:lnTo>
                  <a:pt x="63125" y="188097"/>
                </a:lnTo>
                <a:lnTo>
                  <a:pt x="89075" y="151865"/>
                </a:lnTo>
                <a:lnTo>
                  <a:pt x="118757" y="118756"/>
                </a:lnTo>
                <a:lnTo>
                  <a:pt x="151866" y="89074"/>
                </a:lnTo>
                <a:lnTo>
                  <a:pt x="188099" y="63125"/>
                </a:lnTo>
                <a:lnTo>
                  <a:pt x="227151" y="41211"/>
                </a:lnTo>
                <a:lnTo>
                  <a:pt x="268717" y="23637"/>
                </a:lnTo>
                <a:lnTo>
                  <a:pt x="312494" y="10708"/>
                </a:lnTo>
                <a:lnTo>
                  <a:pt x="358177" y="2727"/>
                </a:lnTo>
                <a:lnTo>
                  <a:pt x="405463" y="0"/>
                </a:lnTo>
                <a:lnTo>
                  <a:pt x="452748" y="2727"/>
                </a:lnTo>
                <a:lnTo>
                  <a:pt x="498431" y="10708"/>
                </a:lnTo>
                <a:lnTo>
                  <a:pt x="542208" y="23637"/>
                </a:lnTo>
                <a:lnTo>
                  <a:pt x="583774" y="41211"/>
                </a:lnTo>
                <a:lnTo>
                  <a:pt x="622826" y="63125"/>
                </a:lnTo>
                <a:lnTo>
                  <a:pt x="659058" y="89074"/>
                </a:lnTo>
                <a:lnTo>
                  <a:pt x="692167" y="118756"/>
                </a:lnTo>
                <a:lnTo>
                  <a:pt x="721848" y="151865"/>
                </a:lnTo>
                <a:lnTo>
                  <a:pt x="747798" y="188097"/>
                </a:lnTo>
                <a:lnTo>
                  <a:pt x="769712" y="227148"/>
                </a:lnTo>
                <a:lnTo>
                  <a:pt x="787285" y="268714"/>
                </a:lnTo>
                <a:lnTo>
                  <a:pt x="800214" y="312491"/>
                </a:lnTo>
                <a:lnTo>
                  <a:pt x="808195" y="358174"/>
                </a:lnTo>
                <a:lnTo>
                  <a:pt x="810923" y="405460"/>
                </a:lnTo>
                <a:lnTo>
                  <a:pt x="808195" y="452745"/>
                </a:lnTo>
                <a:lnTo>
                  <a:pt x="800214" y="498429"/>
                </a:lnTo>
                <a:lnTo>
                  <a:pt x="787285" y="542206"/>
                </a:lnTo>
                <a:lnTo>
                  <a:pt x="769712" y="583773"/>
                </a:lnTo>
                <a:lnTo>
                  <a:pt x="747798" y="622825"/>
                </a:lnTo>
                <a:lnTo>
                  <a:pt x="721848" y="659058"/>
                </a:lnTo>
                <a:lnTo>
                  <a:pt x="692167" y="692168"/>
                </a:lnTo>
                <a:lnTo>
                  <a:pt x="659058" y="721851"/>
                </a:lnTo>
                <a:lnTo>
                  <a:pt x="622826" y="747801"/>
                </a:lnTo>
                <a:lnTo>
                  <a:pt x="583774" y="769716"/>
                </a:lnTo>
                <a:lnTo>
                  <a:pt x="542208" y="787290"/>
                </a:lnTo>
                <a:lnTo>
                  <a:pt x="498431" y="800220"/>
                </a:lnTo>
                <a:lnTo>
                  <a:pt x="452748" y="808201"/>
                </a:lnTo>
                <a:lnTo>
                  <a:pt x="405463" y="810929"/>
                </a:lnTo>
                <a:close/>
              </a:path>
            </a:pathLst>
          </a:custGeom>
          <a:solidFill>
            <a:srgbClr val="7894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2984" rIns="0" bIns="0" rtlCol="0">
            <a:spAutoFit/>
          </a:bodyPr>
          <a:lstStyle/>
          <a:p>
            <a:pPr marL="791210">
              <a:lnSpc>
                <a:spcPct val="100000"/>
              </a:lnSpc>
              <a:spcBef>
                <a:spcPts val="100"/>
              </a:spcBef>
            </a:pPr>
            <a:r>
              <a:rPr sz="6900" spc="-830" dirty="0"/>
              <a:t>Обов’язки</a:t>
            </a:r>
            <a:r>
              <a:rPr sz="6900" spc="-105" dirty="0"/>
              <a:t> </a:t>
            </a:r>
            <a:r>
              <a:rPr sz="6900" spc="-705" dirty="0"/>
              <a:t>держави,</a:t>
            </a:r>
            <a:r>
              <a:rPr sz="6900" spc="-100" dirty="0"/>
              <a:t> </a:t>
            </a:r>
            <a:r>
              <a:rPr sz="6900" spc="-969" dirty="0"/>
              <a:t>що</a:t>
            </a:r>
            <a:r>
              <a:rPr sz="6900" spc="-100" dirty="0"/>
              <a:t> </a:t>
            </a:r>
            <a:r>
              <a:rPr sz="6900" spc="-819" dirty="0"/>
              <a:t>утримує</a:t>
            </a:r>
            <a:r>
              <a:rPr sz="6900" spc="-105" dirty="0"/>
              <a:t> </a:t>
            </a:r>
            <a:r>
              <a:rPr sz="6900" spc="-695" dirty="0"/>
              <a:t>полонених</a:t>
            </a:r>
            <a:endParaRPr sz="6900"/>
          </a:p>
        </p:txBody>
      </p:sp>
      <p:sp>
        <p:nvSpPr>
          <p:cNvPr id="4" name="object 4"/>
          <p:cNvSpPr/>
          <p:nvPr/>
        </p:nvSpPr>
        <p:spPr>
          <a:xfrm>
            <a:off x="2935595" y="3774215"/>
            <a:ext cx="811530" cy="811530"/>
          </a:xfrm>
          <a:custGeom>
            <a:avLst/>
            <a:gdLst/>
            <a:ahLst/>
            <a:cxnLst/>
            <a:rect l="l" t="t" r="r" b="b"/>
            <a:pathLst>
              <a:path w="811529" h="811529">
                <a:moveTo>
                  <a:pt x="405469" y="810920"/>
                </a:moveTo>
                <a:lnTo>
                  <a:pt x="358182" y="808192"/>
                </a:lnTo>
                <a:lnTo>
                  <a:pt x="312498" y="800213"/>
                </a:lnTo>
                <a:lnTo>
                  <a:pt x="268720" y="787285"/>
                </a:lnTo>
                <a:lnTo>
                  <a:pt x="227153" y="769713"/>
                </a:lnTo>
                <a:lnTo>
                  <a:pt x="188101" y="747801"/>
                </a:lnTo>
                <a:lnTo>
                  <a:pt x="151868" y="721853"/>
                </a:lnTo>
                <a:lnTo>
                  <a:pt x="118758" y="692174"/>
                </a:lnTo>
                <a:lnTo>
                  <a:pt x="89076" y="659067"/>
                </a:lnTo>
                <a:lnTo>
                  <a:pt x="63126" y="622836"/>
                </a:lnTo>
                <a:lnTo>
                  <a:pt x="41212" y="583786"/>
                </a:lnTo>
                <a:lnTo>
                  <a:pt x="23638" y="542221"/>
                </a:lnTo>
                <a:lnTo>
                  <a:pt x="10708" y="498445"/>
                </a:lnTo>
                <a:lnTo>
                  <a:pt x="2727" y="452761"/>
                </a:lnTo>
                <a:lnTo>
                  <a:pt x="0" y="405475"/>
                </a:lnTo>
                <a:lnTo>
                  <a:pt x="2727" y="358188"/>
                </a:lnTo>
                <a:lnTo>
                  <a:pt x="10708" y="312504"/>
                </a:lnTo>
                <a:lnTo>
                  <a:pt x="23638" y="268725"/>
                </a:lnTo>
                <a:lnTo>
                  <a:pt x="41212" y="227158"/>
                </a:lnTo>
                <a:lnTo>
                  <a:pt x="63126" y="188105"/>
                </a:lnTo>
                <a:lnTo>
                  <a:pt x="89076" y="151871"/>
                </a:lnTo>
                <a:lnTo>
                  <a:pt x="118758" y="118761"/>
                </a:lnTo>
                <a:lnTo>
                  <a:pt x="151868" y="89078"/>
                </a:lnTo>
                <a:lnTo>
                  <a:pt x="188101" y="63127"/>
                </a:lnTo>
                <a:lnTo>
                  <a:pt x="227153" y="41213"/>
                </a:lnTo>
                <a:lnTo>
                  <a:pt x="268720" y="23638"/>
                </a:lnTo>
                <a:lnTo>
                  <a:pt x="312498" y="10708"/>
                </a:lnTo>
                <a:lnTo>
                  <a:pt x="358182" y="2727"/>
                </a:lnTo>
                <a:lnTo>
                  <a:pt x="405469" y="0"/>
                </a:lnTo>
                <a:lnTo>
                  <a:pt x="452755" y="2727"/>
                </a:lnTo>
                <a:lnTo>
                  <a:pt x="498439" y="10708"/>
                </a:lnTo>
                <a:lnTo>
                  <a:pt x="542215" y="23638"/>
                </a:lnTo>
                <a:lnTo>
                  <a:pt x="583780" y="41213"/>
                </a:lnTo>
                <a:lnTo>
                  <a:pt x="622830" y="63127"/>
                </a:lnTo>
                <a:lnTo>
                  <a:pt x="659060" y="89078"/>
                </a:lnTo>
                <a:lnTo>
                  <a:pt x="692168" y="118761"/>
                </a:lnTo>
                <a:lnTo>
                  <a:pt x="721847" y="151871"/>
                </a:lnTo>
                <a:lnTo>
                  <a:pt x="747795" y="188105"/>
                </a:lnTo>
                <a:lnTo>
                  <a:pt x="769707" y="227158"/>
                </a:lnTo>
                <a:lnTo>
                  <a:pt x="787279" y="268725"/>
                </a:lnTo>
                <a:lnTo>
                  <a:pt x="800207" y="312504"/>
                </a:lnTo>
                <a:lnTo>
                  <a:pt x="808186" y="358188"/>
                </a:lnTo>
                <a:lnTo>
                  <a:pt x="810914" y="405475"/>
                </a:lnTo>
                <a:lnTo>
                  <a:pt x="808186" y="452761"/>
                </a:lnTo>
                <a:lnTo>
                  <a:pt x="800207" y="498445"/>
                </a:lnTo>
                <a:lnTo>
                  <a:pt x="787279" y="542221"/>
                </a:lnTo>
                <a:lnTo>
                  <a:pt x="769707" y="583786"/>
                </a:lnTo>
                <a:lnTo>
                  <a:pt x="747795" y="622836"/>
                </a:lnTo>
                <a:lnTo>
                  <a:pt x="721847" y="659067"/>
                </a:lnTo>
                <a:lnTo>
                  <a:pt x="692168" y="692174"/>
                </a:lnTo>
                <a:lnTo>
                  <a:pt x="659060" y="721853"/>
                </a:lnTo>
                <a:lnTo>
                  <a:pt x="622830" y="747801"/>
                </a:lnTo>
                <a:lnTo>
                  <a:pt x="583780" y="769713"/>
                </a:lnTo>
                <a:lnTo>
                  <a:pt x="542215" y="787285"/>
                </a:lnTo>
                <a:lnTo>
                  <a:pt x="498439" y="800213"/>
                </a:lnTo>
                <a:lnTo>
                  <a:pt x="452755" y="808192"/>
                </a:lnTo>
                <a:lnTo>
                  <a:pt x="405469" y="810920"/>
                </a:lnTo>
                <a:close/>
              </a:path>
            </a:pathLst>
          </a:custGeom>
          <a:solidFill>
            <a:srgbClr val="A8BE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96974" y="5143499"/>
            <a:ext cx="811530" cy="811530"/>
          </a:xfrm>
          <a:custGeom>
            <a:avLst/>
            <a:gdLst/>
            <a:ahLst/>
            <a:cxnLst/>
            <a:rect l="l" t="t" r="r" b="b"/>
            <a:pathLst>
              <a:path w="811529" h="811529">
                <a:moveTo>
                  <a:pt x="405475" y="810920"/>
                </a:moveTo>
                <a:lnTo>
                  <a:pt x="358188" y="808192"/>
                </a:lnTo>
                <a:lnTo>
                  <a:pt x="312504" y="800211"/>
                </a:lnTo>
                <a:lnTo>
                  <a:pt x="268725" y="787281"/>
                </a:lnTo>
                <a:lnTo>
                  <a:pt x="227158" y="769707"/>
                </a:lnTo>
                <a:lnTo>
                  <a:pt x="188105" y="747793"/>
                </a:lnTo>
                <a:lnTo>
                  <a:pt x="151871" y="721843"/>
                </a:lnTo>
                <a:lnTo>
                  <a:pt x="118761" y="692162"/>
                </a:lnTo>
                <a:lnTo>
                  <a:pt x="89078" y="659054"/>
                </a:lnTo>
                <a:lnTo>
                  <a:pt x="63127" y="622823"/>
                </a:lnTo>
                <a:lnTo>
                  <a:pt x="41213" y="583773"/>
                </a:lnTo>
                <a:lnTo>
                  <a:pt x="23638" y="542209"/>
                </a:lnTo>
                <a:lnTo>
                  <a:pt x="10708" y="498435"/>
                </a:lnTo>
                <a:lnTo>
                  <a:pt x="2727" y="452756"/>
                </a:lnTo>
                <a:lnTo>
                  <a:pt x="0" y="405475"/>
                </a:lnTo>
                <a:lnTo>
                  <a:pt x="2727" y="358188"/>
                </a:lnTo>
                <a:lnTo>
                  <a:pt x="10708" y="312504"/>
                </a:lnTo>
                <a:lnTo>
                  <a:pt x="23638" y="268725"/>
                </a:lnTo>
                <a:lnTo>
                  <a:pt x="41213" y="227158"/>
                </a:lnTo>
                <a:lnTo>
                  <a:pt x="63127" y="188105"/>
                </a:lnTo>
                <a:lnTo>
                  <a:pt x="89078" y="151871"/>
                </a:lnTo>
                <a:lnTo>
                  <a:pt x="118761" y="118761"/>
                </a:lnTo>
                <a:lnTo>
                  <a:pt x="151871" y="89078"/>
                </a:lnTo>
                <a:lnTo>
                  <a:pt x="188105" y="63127"/>
                </a:lnTo>
                <a:lnTo>
                  <a:pt x="227158" y="41213"/>
                </a:lnTo>
                <a:lnTo>
                  <a:pt x="268725" y="23638"/>
                </a:lnTo>
                <a:lnTo>
                  <a:pt x="312504" y="10708"/>
                </a:lnTo>
                <a:lnTo>
                  <a:pt x="358188" y="2727"/>
                </a:lnTo>
                <a:lnTo>
                  <a:pt x="405475" y="0"/>
                </a:lnTo>
                <a:lnTo>
                  <a:pt x="452756" y="2727"/>
                </a:lnTo>
                <a:lnTo>
                  <a:pt x="498435" y="10708"/>
                </a:lnTo>
                <a:lnTo>
                  <a:pt x="542209" y="23638"/>
                </a:lnTo>
                <a:lnTo>
                  <a:pt x="583773" y="41213"/>
                </a:lnTo>
                <a:lnTo>
                  <a:pt x="622823" y="63127"/>
                </a:lnTo>
                <a:lnTo>
                  <a:pt x="659054" y="89078"/>
                </a:lnTo>
                <a:lnTo>
                  <a:pt x="692162" y="118761"/>
                </a:lnTo>
                <a:lnTo>
                  <a:pt x="721843" y="151871"/>
                </a:lnTo>
                <a:lnTo>
                  <a:pt x="747793" y="188105"/>
                </a:lnTo>
                <a:lnTo>
                  <a:pt x="769707" y="227158"/>
                </a:lnTo>
                <a:lnTo>
                  <a:pt x="787281" y="268725"/>
                </a:lnTo>
                <a:lnTo>
                  <a:pt x="800211" y="312504"/>
                </a:lnTo>
                <a:lnTo>
                  <a:pt x="808192" y="358188"/>
                </a:lnTo>
                <a:lnTo>
                  <a:pt x="810920" y="405475"/>
                </a:lnTo>
                <a:lnTo>
                  <a:pt x="808192" y="452756"/>
                </a:lnTo>
                <a:lnTo>
                  <a:pt x="800211" y="498435"/>
                </a:lnTo>
                <a:lnTo>
                  <a:pt x="787281" y="542209"/>
                </a:lnTo>
                <a:lnTo>
                  <a:pt x="769707" y="583773"/>
                </a:lnTo>
                <a:lnTo>
                  <a:pt x="747793" y="622823"/>
                </a:lnTo>
                <a:lnTo>
                  <a:pt x="721843" y="659054"/>
                </a:lnTo>
                <a:lnTo>
                  <a:pt x="692162" y="692162"/>
                </a:lnTo>
                <a:lnTo>
                  <a:pt x="659054" y="721843"/>
                </a:lnTo>
                <a:lnTo>
                  <a:pt x="622823" y="747793"/>
                </a:lnTo>
                <a:lnTo>
                  <a:pt x="583773" y="769707"/>
                </a:lnTo>
                <a:lnTo>
                  <a:pt x="542209" y="787281"/>
                </a:lnTo>
                <a:lnTo>
                  <a:pt x="498435" y="800211"/>
                </a:lnTo>
                <a:lnTo>
                  <a:pt x="452756" y="808192"/>
                </a:lnTo>
                <a:lnTo>
                  <a:pt x="405475" y="810920"/>
                </a:lnTo>
                <a:close/>
              </a:path>
            </a:pathLst>
          </a:custGeom>
          <a:solidFill>
            <a:srgbClr val="A8BE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86546" y="6441215"/>
            <a:ext cx="811530" cy="811530"/>
          </a:xfrm>
          <a:custGeom>
            <a:avLst/>
            <a:gdLst/>
            <a:ahLst/>
            <a:cxnLst/>
            <a:rect l="l" t="t" r="r" b="b"/>
            <a:pathLst>
              <a:path w="811529" h="811529">
                <a:moveTo>
                  <a:pt x="405444" y="810920"/>
                </a:moveTo>
                <a:lnTo>
                  <a:pt x="358164" y="808192"/>
                </a:lnTo>
                <a:lnTo>
                  <a:pt x="312484" y="800213"/>
                </a:lnTo>
                <a:lnTo>
                  <a:pt x="268711" y="787285"/>
                </a:lnTo>
                <a:lnTo>
                  <a:pt x="227147" y="769713"/>
                </a:lnTo>
                <a:lnTo>
                  <a:pt x="188097" y="747801"/>
                </a:lnTo>
                <a:lnTo>
                  <a:pt x="151866" y="721853"/>
                </a:lnTo>
                <a:lnTo>
                  <a:pt x="118757" y="692174"/>
                </a:lnTo>
                <a:lnTo>
                  <a:pt x="89076" y="659067"/>
                </a:lnTo>
                <a:lnTo>
                  <a:pt x="63126" y="622836"/>
                </a:lnTo>
                <a:lnTo>
                  <a:pt x="41212" y="583786"/>
                </a:lnTo>
                <a:lnTo>
                  <a:pt x="23638" y="542221"/>
                </a:lnTo>
                <a:lnTo>
                  <a:pt x="10708" y="498445"/>
                </a:lnTo>
                <a:lnTo>
                  <a:pt x="2727" y="452761"/>
                </a:lnTo>
                <a:lnTo>
                  <a:pt x="0" y="405475"/>
                </a:lnTo>
                <a:lnTo>
                  <a:pt x="2727" y="358188"/>
                </a:lnTo>
                <a:lnTo>
                  <a:pt x="10708" y="312504"/>
                </a:lnTo>
                <a:lnTo>
                  <a:pt x="23638" y="268725"/>
                </a:lnTo>
                <a:lnTo>
                  <a:pt x="41212" y="227158"/>
                </a:lnTo>
                <a:lnTo>
                  <a:pt x="63126" y="188105"/>
                </a:lnTo>
                <a:lnTo>
                  <a:pt x="89076" y="151871"/>
                </a:lnTo>
                <a:lnTo>
                  <a:pt x="118757" y="118761"/>
                </a:lnTo>
                <a:lnTo>
                  <a:pt x="151866" y="89078"/>
                </a:lnTo>
                <a:lnTo>
                  <a:pt x="188097" y="63127"/>
                </a:lnTo>
                <a:lnTo>
                  <a:pt x="227147" y="41213"/>
                </a:lnTo>
                <a:lnTo>
                  <a:pt x="268711" y="23638"/>
                </a:lnTo>
                <a:lnTo>
                  <a:pt x="312484" y="10708"/>
                </a:lnTo>
                <a:lnTo>
                  <a:pt x="358164" y="2727"/>
                </a:lnTo>
                <a:lnTo>
                  <a:pt x="405444" y="0"/>
                </a:lnTo>
                <a:lnTo>
                  <a:pt x="452731" y="2727"/>
                </a:lnTo>
                <a:lnTo>
                  <a:pt x="498416" y="10708"/>
                </a:lnTo>
                <a:lnTo>
                  <a:pt x="542194" y="23638"/>
                </a:lnTo>
                <a:lnTo>
                  <a:pt x="583762" y="41213"/>
                </a:lnTo>
                <a:lnTo>
                  <a:pt x="622814" y="63127"/>
                </a:lnTo>
                <a:lnTo>
                  <a:pt x="659048" y="89078"/>
                </a:lnTo>
                <a:lnTo>
                  <a:pt x="692158" y="118761"/>
                </a:lnTo>
                <a:lnTo>
                  <a:pt x="721841" y="151871"/>
                </a:lnTo>
                <a:lnTo>
                  <a:pt x="747792" y="188105"/>
                </a:lnTo>
                <a:lnTo>
                  <a:pt x="769707" y="227158"/>
                </a:lnTo>
                <a:lnTo>
                  <a:pt x="787281" y="268725"/>
                </a:lnTo>
                <a:lnTo>
                  <a:pt x="800211" y="312504"/>
                </a:lnTo>
                <a:lnTo>
                  <a:pt x="808192" y="358188"/>
                </a:lnTo>
                <a:lnTo>
                  <a:pt x="810920" y="405475"/>
                </a:lnTo>
                <a:lnTo>
                  <a:pt x="808192" y="452761"/>
                </a:lnTo>
                <a:lnTo>
                  <a:pt x="800211" y="498445"/>
                </a:lnTo>
                <a:lnTo>
                  <a:pt x="787281" y="542221"/>
                </a:lnTo>
                <a:lnTo>
                  <a:pt x="769707" y="583786"/>
                </a:lnTo>
                <a:lnTo>
                  <a:pt x="747792" y="622836"/>
                </a:lnTo>
                <a:lnTo>
                  <a:pt x="721841" y="659067"/>
                </a:lnTo>
                <a:lnTo>
                  <a:pt x="692158" y="692174"/>
                </a:lnTo>
                <a:lnTo>
                  <a:pt x="659048" y="721853"/>
                </a:lnTo>
                <a:lnTo>
                  <a:pt x="622814" y="747801"/>
                </a:lnTo>
                <a:lnTo>
                  <a:pt x="583762" y="769713"/>
                </a:lnTo>
                <a:lnTo>
                  <a:pt x="542194" y="787285"/>
                </a:lnTo>
                <a:lnTo>
                  <a:pt x="498416" y="800213"/>
                </a:lnTo>
                <a:lnTo>
                  <a:pt x="452731" y="808192"/>
                </a:lnTo>
                <a:lnTo>
                  <a:pt x="405444" y="810920"/>
                </a:lnTo>
                <a:close/>
              </a:path>
            </a:pathLst>
          </a:custGeom>
          <a:solidFill>
            <a:srgbClr val="7894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922895" y="2474535"/>
            <a:ext cx="14278610" cy="4771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135" dirty="0">
                <a:solidFill>
                  <a:srgbClr val="0E4561"/>
                </a:solidFill>
                <a:latin typeface="Arial"/>
                <a:cs typeface="Arial"/>
              </a:rPr>
              <a:t>Повідомляти</a:t>
            </a:r>
            <a:r>
              <a:rPr sz="4500" spc="-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dirty="0">
                <a:solidFill>
                  <a:srgbClr val="0E4561"/>
                </a:solidFill>
                <a:latin typeface="Arial"/>
                <a:cs typeface="Arial"/>
              </a:rPr>
              <a:t>МКЧХ</a:t>
            </a:r>
            <a:r>
              <a:rPr sz="45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spc="270" dirty="0">
                <a:solidFill>
                  <a:srgbClr val="0E4561"/>
                </a:solidFill>
                <a:latin typeface="Arial"/>
                <a:cs typeface="Arial"/>
              </a:rPr>
              <a:t>про</a:t>
            </a:r>
            <a:r>
              <a:rPr sz="45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spc="185" dirty="0">
                <a:solidFill>
                  <a:srgbClr val="0E4561"/>
                </a:solidFill>
                <a:latin typeface="Arial"/>
                <a:cs typeface="Arial"/>
              </a:rPr>
              <a:t>кількість</a:t>
            </a:r>
            <a:r>
              <a:rPr sz="45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spc="160" dirty="0">
                <a:solidFill>
                  <a:srgbClr val="0E4561"/>
                </a:solidFill>
                <a:latin typeface="Arial"/>
                <a:cs typeface="Arial"/>
              </a:rPr>
              <a:t>і</a:t>
            </a:r>
            <a:r>
              <a:rPr sz="45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spc="85" dirty="0">
                <a:solidFill>
                  <a:srgbClr val="0E4561"/>
                </a:solidFill>
                <a:latin typeface="Arial"/>
                <a:cs typeface="Arial"/>
              </a:rPr>
              <a:t>стан</a:t>
            </a:r>
            <a:r>
              <a:rPr sz="45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spc="105" dirty="0">
                <a:solidFill>
                  <a:srgbClr val="0E4561"/>
                </a:solidFill>
                <a:latin typeface="Arial"/>
                <a:cs typeface="Arial"/>
              </a:rPr>
              <a:t>полонених</a:t>
            </a:r>
            <a:r>
              <a:rPr sz="4500" spc="105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4500">
              <a:latin typeface="Verdana"/>
              <a:cs typeface="Verdana"/>
            </a:endParaRPr>
          </a:p>
          <a:p>
            <a:pPr marL="1156970">
              <a:lnSpc>
                <a:spcPct val="100000"/>
              </a:lnSpc>
              <a:spcBef>
                <a:spcPts val="4580"/>
              </a:spcBef>
            </a:pPr>
            <a:r>
              <a:rPr sz="4500" spc="160" dirty="0">
                <a:solidFill>
                  <a:srgbClr val="0E4561"/>
                </a:solidFill>
                <a:latin typeface="Arial"/>
                <a:cs typeface="Arial"/>
              </a:rPr>
              <a:t>Забезпечити</a:t>
            </a:r>
            <a:r>
              <a:rPr sz="45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dirty="0">
                <a:solidFill>
                  <a:srgbClr val="0E4561"/>
                </a:solidFill>
                <a:latin typeface="Arial"/>
                <a:cs typeface="Arial"/>
              </a:rPr>
              <a:t>житло</a:t>
            </a:r>
            <a:r>
              <a:rPr sz="45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4500" spc="-31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4500" spc="-125" dirty="0">
                <a:solidFill>
                  <a:srgbClr val="0E4561"/>
                </a:solidFill>
                <a:latin typeface="Arial"/>
                <a:cs typeface="Arial"/>
              </a:rPr>
              <a:t>їжу</a:t>
            </a:r>
            <a:r>
              <a:rPr sz="4500" spc="-12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4500" spc="-31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4500" spc="-10" dirty="0">
                <a:solidFill>
                  <a:srgbClr val="0E4561"/>
                </a:solidFill>
                <a:latin typeface="Arial"/>
                <a:cs typeface="Arial"/>
              </a:rPr>
              <a:t>одяг</a:t>
            </a:r>
            <a:r>
              <a:rPr sz="450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45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endParaRPr sz="4500">
              <a:latin typeface="Verdana"/>
              <a:cs typeface="Verdana"/>
            </a:endParaRPr>
          </a:p>
          <a:p>
            <a:pPr marR="311150" algn="ctr">
              <a:lnSpc>
                <a:spcPct val="100000"/>
              </a:lnSpc>
            </a:pPr>
            <a:r>
              <a:rPr sz="4500" spc="80" dirty="0">
                <a:solidFill>
                  <a:srgbClr val="0E4561"/>
                </a:solidFill>
                <a:latin typeface="Arial"/>
                <a:cs typeface="Arial"/>
              </a:rPr>
              <a:t>Гарантувати</a:t>
            </a:r>
            <a:r>
              <a:rPr sz="45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spc="150" dirty="0">
                <a:solidFill>
                  <a:srgbClr val="0E4561"/>
                </a:solidFill>
                <a:latin typeface="Arial"/>
                <a:cs typeface="Arial"/>
              </a:rPr>
              <a:t>безпеку</a:t>
            </a:r>
            <a:r>
              <a:rPr sz="45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dirty="0">
                <a:solidFill>
                  <a:srgbClr val="0E4561"/>
                </a:solidFill>
                <a:latin typeface="Arial"/>
                <a:cs typeface="Arial"/>
              </a:rPr>
              <a:t>та</a:t>
            </a:r>
            <a:r>
              <a:rPr sz="45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spc="-10" dirty="0">
                <a:solidFill>
                  <a:srgbClr val="0E4561"/>
                </a:solidFill>
                <a:latin typeface="Arial"/>
                <a:cs typeface="Arial"/>
              </a:rPr>
              <a:t>життя</a:t>
            </a:r>
            <a:r>
              <a:rPr sz="450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4500">
              <a:latin typeface="Verdana"/>
              <a:cs typeface="Verdana"/>
            </a:endParaRPr>
          </a:p>
          <a:p>
            <a:pPr marL="4161154">
              <a:lnSpc>
                <a:spcPct val="100000"/>
              </a:lnSpc>
              <a:spcBef>
                <a:spcPts val="4820"/>
              </a:spcBef>
            </a:pPr>
            <a:r>
              <a:rPr sz="4500" spc="160" dirty="0">
                <a:solidFill>
                  <a:srgbClr val="0E4561"/>
                </a:solidFill>
                <a:latin typeface="Arial"/>
                <a:cs typeface="Arial"/>
              </a:rPr>
              <a:t>Забезпечити</a:t>
            </a:r>
            <a:r>
              <a:rPr sz="45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spc="240" dirty="0">
                <a:solidFill>
                  <a:srgbClr val="0E4561"/>
                </a:solidFill>
                <a:latin typeface="Arial"/>
                <a:cs typeface="Arial"/>
              </a:rPr>
              <a:t>правовий</a:t>
            </a:r>
            <a:r>
              <a:rPr sz="45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spc="-10" dirty="0">
                <a:solidFill>
                  <a:srgbClr val="0E4561"/>
                </a:solidFill>
                <a:latin typeface="Arial"/>
                <a:cs typeface="Arial"/>
              </a:rPr>
              <a:t>захист</a:t>
            </a:r>
            <a:r>
              <a:rPr sz="450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4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8700" y="0"/>
            <a:ext cx="17259300" cy="10287000"/>
            <a:chOff x="1028700" y="0"/>
            <a:chExt cx="172593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4771" y="1809475"/>
              <a:ext cx="6785000" cy="74475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449757" y="0"/>
              <a:ext cx="9838690" cy="10287000"/>
            </a:xfrm>
            <a:custGeom>
              <a:avLst/>
              <a:gdLst/>
              <a:ahLst/>
              <a:cxnLst/>
              <a:rect l="l" t="t" r="r" b="b"/>
              <a:pathLst>
                <a:path w="9838690" h="10287000">
                  <a:moveTo>
                    <a:pt x="9838243" y="10287000"/>
                  </a:moveTo>
                  <a:lnTo>
                    <a:pt x="0" y="10287000"/>
                  </a:lnTo>
                  <a:lnTo>
                    <a:pt x="0" y="0"/>
                  </a:lnTo>
                  <a:lnTo>
                    <a:pt x="9838243" y="0"/>
                  </a:lnTo>
                  <a:lnTo>
                    <a:pt x="9838243" y="10287000"/>
                  </a:lnTo>
                  <a:close/>
                </a:path>
              </a:pathLst>
            </a:custGeom>
            <a:solidFill>
              <a:srgbClr val="DAE4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28700" y="9741530"/>
              <a:ext cx="6492240" cy="0"/>
            </a:xfrm>
            <a:custGeom>
              <a:avLst/>
              <a:gdLst/>
              <a:ahLst/>
              <a:cxnLst/>
              <a:rect l="l" t="t" r="r" b="b"/>
              <a:pathLst>
                <a:path w="6492240">
                  <a:moveTo>
                    <a:pt x="0" y="0"/>
                  </a:moveTo>
                  <a:lnTo>
                    <a:pt x="6492240" y="0"/>
                  </a:lnTo>
                </a:path>
              </a:pathLst>
            </a:custGeom>
            <a:ln w="76200">
              <a:solidFill>
                <a:srgbClr val="0E45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31300" y="2451232"/>
            <a:ext cx="8303259" cy="3854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9600"/>
              </a:lnSpc>
              <a:spcBef>
                <a:spcPts val="100"/>
              </a:spcBef>
            </a:pPr>
            <a:r>
              <a:rPr sz="3000" b="0" i="0" spc="-165" dirty="0">
                <a:latin typeface="Arial Black"/>
                <a:cs typeface="Arial Black"/>
              </a:rPr>
              <a:t>Будь</a:t>
            </a:r>
            <a:r>
              <a:rPr sz="3000" i="0" spc="-165" dirty="0">
                <a:latin typeface="Century Gothic"/>
                <a:cs typeface="Century Gothic"/>
              </a:rPr>
              <a:t>-</a:t>
            </a:r>
            <a:r>
              <a:rPr sz="3000" b="0" i="0" spc="-105" dirty="0">
                <a:latin typeface="Arial Black"/>
                <a:cs typeface="Arial Black"/>
              </a:rPr>
              <a:t>які</a:t>
            </a:r>
            <a:r>
              <a:rPr sz="3000" b="0" i="0" spc="-165" dirty="0">
                <a:latin typeface="Arial Black"/>
                <a:cs typeface="Arial Black"/>
              </a:rPr>
              <a:t> </a:t>
            </a:r>
            <a:r>
              <a:rPr sz="3000" b="0" i="0" spc="-10" dirty="0">
                <a:latin typeface="Arial Black"/>
                <a:cs typeface="Arial Black"/>
              </a:rPr>
              <a:t>дії</a:t>
            </a:r>
            <a:r>
              <a:rPr sz="3000" i="0" spc="-10" dirty="0">
                <a:latin typeface="Century Gothic"/>
                <a:cs typeface="Century Gothic"/>
              </a:rPr>
              <a:t>,</a:t>
            </a:r>
            <a:r>
              <a:rPr sz="3000" i="0" spc="-70" dirty="0">
                <a:latin typeface="Century Gothic"/>
                <a:cs typeface="Century Gothic"/>
              </a:rPr>
              <a:t> </a:t>
            </a:r>
            <a:r>
              <a:rPr sz="3000" b="0" i="0" spc="-30" dirty="0">
                <a:latin typeface="Arial Black"/>
                <a:cs typeface="Arial Black"/>
              </a:rPr>
              <a:t>що</a:t>
            </a:r>
            <a:r>
              <a:rPr sz="3000" b="0" i="0" spc="-180" dirty="0">
                <a:latin typeface="Arial Black"/>
                <a:cs typeface="Arial Black"/>
              </a:rPr>
              <a:t> </a:t>
            </a:r>
            <a:r>
              <a:rPr sz="3000" b="0" i="0" spc="-90" dirty="0">
                <a:latin typeface="Arial Black"/>
                <a:cs typeface="Arial Black"/>
              </a:rPr>
              <a:t>принижують</a:t>
            </a:r>
            <a:r>
              <a:rPr sz="3000" b="0" i="0" spc="-165" dirty="0">
                <a:latin typeface="Arial Black"/>
                <a:cs typeface="Arial Black"/>
              </a:rPr>
              <a:t> </a:t>
            </a:r>
            <a:r>
              <a:rPr sz="3000" b="0" i="0" spc="-114" dirty="0">
                <a:latin typeface="Arial Black"/>
                <a:cs typeface="Arial Black"/>
              </a:rPr>
              <a:t>гідність</a:t>
            </a:r>
            <a:r>
              <a:rPr sz="3000" b="0" i="0" spc="-165" dirty="0">
                <a:latin typeface="Arial Black"/>
                <a:cs typeface="Arial Black"/>
              </a:rPr>
              <a:t> </a:t>
            </a:r>
            <a:r>
              <a:rPr sz="3000" b="0" i="0" spc="-25" dirty="0">
                <a:latin typeface="Arial Black"/>
                <a:cs typeface="Arial Black"/>
              </a:rPr>
              <a:t>або </a:t>
            </a:r>
            <a:r>
              <a:rPr sz="3000" b="0" i="0" spc="-140" dirty="0">
                <a:latin typeface="Arial Black"/>
                <a:cs typeface="Arial Black"/>
              </a:rPr>
              <a:t>завдають</a:t>
            </a:r>
            <a:r>
              <a:rPr sz="3000" b="0" i="0" spc="-105" dirty="0">
                <a:latin typeface="Arial Black"/>
                <a:cs typeface="Arial Black"/>
              </a:rPr>
              <a:t> </a:t>
            </a:r>
            <a:r>
              <a:rPr sz="3000" b="0" i="0" spc="-195" dirty="0">
                <a:latin typeface="Arial Black"/>
                <a:cs typeface="Arial Black"/>
              </a:rPr>
              <a:t>фізичних</a:t>
            </a:r>
            <a:r>
              <a:rPr sz="3000" b="0" i="0" spc="-105" dirty="0">
                <a:latin typeface="Arial Black"/>
                <a:cs typeface="Arial Black"/>
              </a:rPr>
              <a:t> </a:t>
            </a:r>
            <a:r>
              <a:rPr sz="3000" b="0" i="0" spc="-10" dirty="0">
                <a:latin typeface="Arial Black"/>
                <a:cs typeface="Arial Black"/>
              </a:rPr>
              <a:t>страждань </a:t>
            </a:r>
            <a:r>
              <a:rPr sz="3000" b="0" i="0" spc="-120" dirty="0">
                <a:latin typeface="Arial Black"/>
                <a:cs typeface="Arial Black"/>
              </a:rPr>
              <a:t>військовополоненим</a:t>
            </a:r>
            <a:r>
              <a:rPr sz="3000" i="0" spc="-120" dirty="0">
                <a:latin typeface="Century Gothic"/>
                <a:cs typeface="Century Gothic"/>
              </a:rPr>
              <a:t>,</a:t>
            </a:r>
            <a:r>
              <a:rPr sz="3000" i="0" spc="40" dirty="0">
                <a:latin typeface="Century Gothic"/>
                <a:cs typeface="Century Gothic"/>
              </a:rPr>
              <a:t> </a:t>
            </a:r>
            <a:r>
              <a:rPr sz="3000" b="0" i="0" spc="-440" dirty="0">
                <a:latin typeface="Arial Black"/>
                <a:cs typeface="Arial Black"/>
              </a:rPr>
              <a:t>є</a:t>
            </a:r>
            <a:r>
              <a:rPr sz="3000" b="0" i="0" spc="-120" dirty="0">
                <a:latin typeface="Arial Black"/>
                <a:cs typeface="Arial Black"/>
              </a:rPr>
              <a:t> </a:t>
            </a:r>
            <a:r>
              <a:rPr sz="3000" b="0" i="0" spc="-10" dirty="0">
                <a:latin typeface="Arial Black"/>
                <a:cs typeface="Arial Black"/>
              </a:rPr>
              <a:t>воєнними </a:t>
            </a:r>
            <a:r>
              <a:rPr sz="3000" b="0" i="0" spc="-30" dirty="0">
                <a:latin typeface="Arial Black"/>
                <a:cs typeface="Arial Black"/>
              </a:rPr>
              <a:t>злочинами</a:t>
            </a:r>
            <a:r>
              <a:rPr sz="3000" i="0" spc="-30" dirty="0">
                <a:latin typeface="Century Gothic"/>
                <a:cs typeface="Century Gothic"/>
              </a:rPr>
              <a:t>.</a:t>
            </a:r>
            <a:endParaRPr sz="3000">
              <a:latin typeface="Century Gothic"/>
              <a:cs typeface="Century Gothic"/>
            </a:endParaRPr>
          </a:p>
          <a:p>
            <a:pPr marL="12700" marR="703580" indent="106680">
              <a:lnSpc>
                <a:spcPct val="139600"/>
              </a:lnSpc>
            </a:pPr>
            <a:r>
              <a:rPr sz="3000" b="0" i="0" spc="-170" dirty="0">
                <a:latin typeface="Arial Black"/>
                <a:cs typeface="Arial Black"/>
              </a:rPr>
              <a:t>Заборонено</a:t>
            </a:r>
            <a:r>
              <a:rPr sz="3000" b="0" i="0" spc="-165" dirty="0">
                <a:latin typeface="Arial Black"/>
                <a:cs typeface="Arial Black"/>
              </a:rPr>
              <a:t> </a:t>
            </a:r>
            <a:r>
              <a:rPr sz="3000" b="0" i="0" spc="-95" dirty="0">
                <a:latin typeface="Arial Black"/>
                <a:cs typeface="Arial Black"/>
              </a:rPr>
              <a:t>катування</a:t>
            </a:r>
            <a:r>
              <a:rPr sz="3000" i="0" spc="-95" dirty="0">
                <a:latin typeface="Century Gothic"/>
                <a:cs typeface="Century Gothic"/>
              </a:rPr>
              <a:t>,</a:t>
            </a:r>
            <a:r>
              <a:rPr sz="3000" i="0" spc="-25" dirty="0">
                <a:latin typeface="Century Gothic"/>
                <a:cs typeface="Century Gothic"/>
              </a:rPr>
              <a:t> </a:t>
            </a:r>
            <a:r>
              <a:rPr sz="3000" b="0" i="0" spc="-120" dirty="0">
                <a:latin typeface="Arial Black"/>
                <a:cs typeface="Arial Black"/>
              </a:rPr>
              <a:t>залякування</a:t>
            </a:r>
            <a:r>
              <a:rPr sz="3000" i="0" spc="-120" dirty="0">
                <a:latin typeface="Century Gothic"/>
                <a:cs typeface="Century Gothic"/>
              </a:rPr>
              <a:t>, </a:t>
            </a:r>
            <a:r>
              <a:rPr sz="3000" b="0" i="0" spc="-45" dirty="0">
                <a:latin typeface="Arial Black"/>
                <a:cs typeface="Arial Black"/>
              </a:rPr>
              <a:t>дискримінацію</a:t>
            </a:r>
            <a:r>
              <a:rPr sz="3000" i="0" spc="-45" dirty="0">
                <a:latin typeface="Century Gothic"/>
                <a:cs typeface="Century Gothic"/>
              </a:rPr>
              <a:t>.</a:t>
            </a:r>
            <a:endParaRPr sz="3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915072" y="0"/>
            <a:ext cx="6373495" cy="10285095"/>
            <a:chOff x="11915072" y="0"/>
            <a:chExt cx="6373495" cy="10285095"/>
          </a:xfrm>
        </p:grpSpPr>
        <p:sp>
          <p:nvSpPr>
            <p:cNvPr id="3" name="object 3"/>
            <p:cNvSpPr/>
            <p:nvPr/>
          </p:nvSpPr>
          <p:spPr>
            <a:xfrm>
              <a:off x="13660651" y="0"/>
              <a:ext cx="4627880" cy="10285095"/>
            </a:xfrm>
            <a:custGeom>
              <a:avLst/>
              <a:gdLst/>
              <a:ahLst/>
              <a:cxnLst/>
              <a:rect l="l" t="t" r="r" b="b"/>
              <a:pathLst>
                <a:path w="4627880" h="10285095">
                  <a:moveTo>
                    <a:pt x="4627349" y="10285007"/>
                  </a:moveTo>
                  <a:lnTo>
                    <a:pt x="0" y="10285007"/>
                  </a:lnTo>
                  <a:lnTo>
                    <a:pt x="0" y="0"/>
                  </a:lnTo>
                  <a:lnTo>
                    <a:pt x="4627349" y="0"/>
                  </a:lnTo>
                  <a:lnTo>
                    <a:pt x="4627349" y="10285007"/>
                  </a:lnTo>
                  <a:close/>
                </a:path>
              </a:pathLst>
            </a:custGeom>
            <a:solidFill>
              <a:srgbClr val="789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15072" y="1684934"/>
              <a:ext cx="6372941" cy="756783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468256"/>
            <a:ext cx="6177280" cy="2292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99"/>
              </a:lnSpc>
              <a:spcBef>
                <a:spcPts val="100"/>
              </a:spcBef>
            </a:pPr>
            <a:r>
              <a:rPr sz="6400" spc="-915" dirty="0"/>
              <a:t>Робота </a:t>
            </a:r>
            <a:r>
              <a:rPr sz="6400" spc="-675" dirty="0"/>
              <a:t>військовополонених</a:t>
            </a:r>
            <a:endParaRPr sz="6400"/>
          </a:p>
        </p:txBody>
      </p:sp>
      <p:sp>
        <p:nvSpPr>
          <p:cNvPr id="6" name="object 6"/>
          <p:cNvSpPr txBox="1"/>
          <p:nvPr/>
        </p:nvSpPr>
        <p:spPr>
          <a:xfrm>
            <a:off x="1016000" y="3358699"/>
            <a:ext cx="10380345" cy="4997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7965">
              <a:lnSpc>
                <a:spcPct val="139400"/>
              </a:lnSpc>
              <a:spcBef>
                <a:spcPts val="100"/>
              </a:spcBef>
            </a:pPr>
            <a:r>
              <a:rPr sz="2600" spc="90" dirty="0">
                <a:solidFill>
                  <a:srgbClr val="0E4561"/>
                </a:solidFill>
                <a:latin typeface="Arial"/>
                <a:cs typeface="Arial"/>
              </a:rPr>
              <a:t>Полонені</a:t>
            </a:r>
            <a:r>
              <a:rPr sz="26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14" dirty="0">
                <a:solidFill>
                  <a:srgbClr val="0E4561"/>
                </a:solidFill>
                <a:latin typeface="Arial"/>
                <a:cs typeface="Arial"/>
              </a:rPr>
              <a:t>можуть</a:t>
            </a:r>
            <a:r>
              <a:rPr sz="26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10" dirty="0">
                <a:solidFill>
                  <a:srgbClr val="0E4561"/>
                </a:solidFill>
                <a:latin typeface="Arial"/>
                <a:cs typeface="Arial"/>
              </a:rPr>
              <a:t>працювати</a:t>
            </a:r>
            <a:r>
              <a:rPr sz="26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05" dirty="0">
                <a:solidFill>
                  <a:srgbClr val="0E4561"/>
                </a:solidFill>
                <a:latin typeface="Arial"/>
                <a:cs typeface="Arial"/>
              </a:rPr>
              <a:t>лише</a:t>
            </a:r>
            <a:r>
              <a:rPr sz="26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у</a:t>
            </a:r>
            <a:r>
              <a:rPr sz="26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14" dirty="0">
                <a:solidFill>
                  <a:srgbClr val="0E4561"/>
                </a:solidFill>
                <a:latin typeface="Arial"/>
                <a:cs typeface="Arial"/>
              </a:rPr>
              <a:t>безпечних</a:t>
            </a:r>
            <a:r>
              <a:rPr sz="26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0E4561"/>
                </a:solidFill>
                <a:latin typeface="Arial"/>
                <a:cs typeface="Arial"/>
              </a:rPr>
              <a:t>сферах</a:t>
            </a:r>
            <a:r>
              <a:rPr sz="2600" spc="-10" dirty="0">
                <a:solidFill>
                  <a:srgbClr val="0E4561"/>
                </a:solidFill>
                <a:latin typeface="Verdana"/>
                <a:cs typeface="Verdana"/>
              </a:rPr>
              <a:t>. </a:t>
            </a:r>
            <a:r>
              <a:rPr sz="2600" spc="90" dirty="0">
                <a:solidFill>
                  <a:srgbClr val="0E4561"/>
                </a:solidFill>
                <a:latin typeface="Arial"/>
                <a:cs typeface="Arial"/>
              </a:rPr>
              <a:t>Заборонено</a:t>
            </a:r>
            <a:r>
              <a:rPr sz="26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14" dirty="0">
                <a:solidFill>
                  <a:srgbClr val="0E4561"/>
                </a:solidFill>
                <a:latin typeface="Arial"/>
                <a:cs typeface="Arial"/>
              </a:rPr>
              <a:t>примушувати</a:t>
            </a:r>
            <a:r>
              <a:rPr sz="26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до</a:t>
            </a:r>
            <a:r>
              <a:rPr sz="26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праці</a:t>
            </a:r>
            <a:r>
              <a:rPr sz="26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600" spc="-16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600" spc="55" dirty="0">
                <a:solidFill>
                  <a:srgbClr val="0E4561"/>
                </a:solidFill>
                <a:latin typeface="Arial"/>
                <a:cs typeface="Arial"/>
              </a:rPr>
              <a:t>пов</a:t>
            </a:r>
            <a:r>
              <a:rPr sz="2600" spc="55" dirty="0">
                <a:solidFill>
                  <a:srgbClr val="0E4561"/>
                </a:solidFill>
                <a:latin typeface="Verdana"/>
                <a:cs typeface="Verdana"/>
              </a:rPr>
              <a:t>’</a:t>
            </a:r>
            <a:r>
              <a:rPr sz="2600" spc="55" dirty="0">
                <a:solidFill>
                  <a:srgbClr val="0E4561"/>
                </a:solidFill>
                <a:latin typeface="Arial"/>
                <a:cs typeface="Arial"/>
              </a:rPr>
              <a:t>язаної</a:t>
            </a:r>
            <a:r>
              <a:rPr sz="26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80" dirty="0">
                <a:solidFill>
                  <a:srgbClr val="0E4561"/>
                </a:solidFill>
                <a:latin typeface="Arial"/>
                <a:cs typeface="Arial"/>
              </a:rPr>
              <a:t>з</a:t>
            </a:r>
            <a:r>
              <a:rPr sz="26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25" dirty="0">
                <a:solidFill>
                  <a:srgbClr val="0E4561"/>
                </a:solidFill>
                <a:latin typeface="Arial"/>
                <a:cs typeface="Arial"/>
              </a:rPr>
              <a:t>військовими </a:t>
            </a:r>
            <a:r>
              <a:rPr sz="2600" spc="-10" dirty="0">
                <a:solidFill>
                  <a:srgbClr val="0E4561"/>
                </a:solidFill>
                <a:latin typeface="Arial"/>
                <a:cs typeface="Arial"/>
              </a:rPr>
              <a:t>діями</a:t>
            </a:r>
            <a:r>
              <a:rPr sz="260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2600">
              <a:latin typeface="Verdana"/>
              <a:cs typeface="Verdana"/>
            </a:endParaRPr>
          </a:p>
          <a:p>
            <a:pPr marL="12700" marR="5080">
              <a:lnSpc>
                <a:spcPct val="139400"/>
              </a:lnSpc>
            </a:pP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Робота</a:t>
            </a:r>
            <a:r>
              <a:rPr sz="2600" spc="6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14" dirty="0">
                <a:solidFill>
                  <a:srgbClr val="0E4561"/>
                </a:solidFill>
                <a:latin typeface="Arial"/>
                <a:cs typeface="Arial"/>
              </a:rPr>
              <a:t>військовополоненого</a:t>
            </a:r>
            <a:r>
              <a:rPr sz="2600" spc="7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60" dirty="0">
                <a:solidFill>
                  <a:srgbClr val="0E4561"/>
                </a:solidFill>
                <a:latin typeface="Arial"/>
                <a:cs typeface="Arial"/>
              </a:rPr>
              <a:t>регулюється</a:t>
            </a:r>
            <a:r>
              <a:rPr sz="2600" spc="6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80" dirty="0">
                <a:solidFill>
                  <a:srgbClr val="0E4561"/>
                </a:solidFill>
                <a:latin typeface="Arial"/>
                <a:cs typeface="Arial"/>
              </a:rPr>
              <a:t>Женевськими конвенціями</a:t>
            </a:r>
            <a:r>
              <a:rPr sz="2600" spc="8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600" spc="-15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600" spc="110" dirty="0">
                <a:solidFill>
                  <a:srgbClr val="0E4561"/>
                </a:solidFill>
                <a:latin typeface="Arial"/>
                <a:cs typeface="Arial"/>
              </a:rPr>
              <a:t>які</a:t>
            </a:r>
            <a:r>
              <a:rPr sz="2600" spc="4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05" dirty="0">
                <a:solidFill>
                  <a:srgbClr val="0E4561"/>
                </a:solidFill>
                <a:latin typeface="Arial"/>
                <a:cs typeface="Arial"/>
              </a:rPr>
              <a:t>забороняють</a:t>
            </a:r>
            <a:r>
              <a:rPr sz="2600" spc="4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95" dirty="0">
                <a:solidFill>
                  <a:srgbClr val="0E4561"/>
                </a:solidFill>
                <a:latin typeface="Arial"/>
                <a:cs typeface="Arial"/>
              </a:rPr>
              <a:t>примусову</a:t>
            </a:r>
            <a:r>
              <a:rPr sz="2600" spc="4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працю</a:t>
            </a:r>
            <a:r>
              <a:rPr sz="26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600" spc="-15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0E4561"/>
                </a:solidFill>
                <a:latin typeface="Arial"/>
                <a:cs typeface="Arial"/>
              </a:rPr>
              <a:t>яка</a:t>
            </a:r>
            <a:r>
              <a:rPr sz="2600" spc="4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45" dirty="0">
                <a:solidFill>
                  <a:srgbClr val="0E4561"/>
                </a:solidFill>
                <a:latin typeface="Arial"/>
                <a:cs typeface="Arial"/>
              </a:rPr>
              <a:t>пов</a:t>
            </a:r>
            <a:r>
              <a:rPr sz="2600" spc="45" dirty="0">
                <a:solidFill>
                  <a:srgbClr val="0E4561"/>
                </a:solidFill>
                <a:latin typeface="Verdana"/>
                <a:cs typeface="Verdana"/>
              </a:rPr>
              <a:t>’</a:t>
            </a:r>
            <a:r>
              <a:rPr sz="2600" spc="45" dirty="0">
                <a:solidFill>
                  <a:srgbClr val="0E4561"/>
                </a:solidFill>
                <a:latin typeface="Arial"/>
                <a:cs typeface="Arial"/>
              </a:rPr>
              <a:t>язана </a:t>
            </a:r>
            <a:r>
              <a:rPr sz="2600" spc="80" dirty="0">
                <a:solidFill>
                  <a:srgbClr val="0E4561"/>
                </a:solidFill>
                <a:latin typeface="Arial"/>
                <a:cs typeface="Arial"/>
              </a:rPr>
              <a:t>з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35" dirty="0">
                <a:solidFill>
                  <a:srgbClr val="0E4561"/>
                </a:solidFill>
                <a:latin typeface="Arial"/>
                <a:cs typeface="Arial"/>
              </a:rPr>
              <a:t>військовими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0E4561"/>
                </a:solidFill>
                <a:latin typeface="Arial"/>
                <a:cs typeface="Arial"/>
              </a:rPr>
              <a:t>діями</a:t>
            </a:r>
            <a:r>
              <a:rPr sz="260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r>
              <a:rPr sz="2600" spc="-19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600" spc="90" dirty="0">
                <a:solidFill>
                  <a:srgbClr val="0E4561"/>
                </a:solidFill>
                <a:latin typeface="Arial"/>
                <a:cs typeface="Arial"/>
              </a:rPr>
              <a:t>Полонені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14" dirty="0">
                <a:solidFill>
                  <a:srgbClr val="0E4561"/>
                </a:solidFill>
                <a:latin typeface="Arial"/>
                <a:cs typeface="Arial"/>
              </a:rPr>
              <a:t>можуть</a:t>
            </a:r>
            <a:r>
              <a:rPr sz="26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20" dirty="0">
                <a:solidFill>
                  <a:srgbClr val="0E4561"/>
                </a:solidFill>
                <a:latin typeface="Arial"/>
                <a:cs typeface="Arial"/>
              </a:rPr>
              <a:t>виконувати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0E4561"/>
                </a:solidFill>
                <a:latin typeface="Verdana"/>
                <a:cs typeface="Verdana"/>
              </a:rPr>
              <a:t>«</a:t>
            </a:r>
            <a:r>
              <a:rPr sz="2600" spc="-10" dirty="0">
                <a:solidFill>
                  <a:srgbClr val="0E4561"/>
                </a:solidFill>
                <a:latin typeface="Arial"/>
                <a:cs typeface="Arial"/>
              </a:rPr>
              <a:t>цивільну</a:t>
            </a:r>
            <a:r>
              <a:rPr sz="2600" spc="-10" dirty="0">
                <a:solidFill>
                  <a:srgbClr val="0E4561"/>
                </a:solidFill>
                <a:latin typeface="Verdana"/>
                <a:cs typeface="Verdana"/>
              </a:rPr>
              <a:t>» </a:t>
            </a:r>
            <a:r>
              <a:rPr sz="2600" spc="80" dirty="0">
                <a:solidFill>
                  <a:srgbClr val="0E4561"/>
                </a:solidFill>
                <a:latin typeface="Arial"/>
                <a:cs typeface="Arial"/>
              </a:rPr>
              <a:t>роботу</a:t>
            </a:r>
            <a:r>
              <a:rPr sz="2600" spc="3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E4561"/>
                </a:solidFill>
                <a:latin typeface="Verdana"/>
                <a:cs typeface="Verdana"/>
              </a:rPr>
              <a:t>(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наприклад</a:t>
            </a:r>
            <a:r>
              <a:rPr sz="26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600" spc="-15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600" spc="85" dirty="0">
                <a:solidFill>
                  <a:srgbClr val="0E4561"/>
                </a:solidFill>
                <a:latin typeface="Arial"/>
                <a:cs typeface="Arial"/>
              </a:rPr>
              <a:t>сільськогосподарські</a:t>
            </a:r>
            <a:r>
              <a:rPr sz="2600" spc="4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роботи</a:t>
            </a:r>
            <a:r>
              <a:rPr sz="2600" dirty="0">
                <a:solidFill>
                  <a:srgbClr val="0E4561"/>
                </a:solidFill>
                <a:latin typeface="Verdana"/>
                <a:cs typeface="Verdana"/>
              </a:rPr>
              <a:t>),</a:t>
            </a:r>
            <a:r>
              <a:rPr sz="2600" spc="-15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600" spc="160" dirty="0">
                <a:solidFill>
                  <a:srgbClr val="0E4561"/>
                </a:solidFill>
                <a:latin typeface="Arial"/>
                <a:cs typeface="Arial"/>
              </a:rPr>
              <a:t>що</a:t>
            </a:r>
            <a:r>
              <a:rPr sz="2600" spc="3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10" dirty="0">
                <a:solidFill>
                  <a:srgbClr val="0E4561"/>
                </a:solidFill>
                <a:latin typeface="Arial"/>
                <a:cs typeface="Arial"/>
              </a:rPr>
              <a:t>не</a:t>
            </a:r>
            <a:r>
              <a:rPr sz="2600" spc="4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-50" dirty="0">
                <a:solidFill>
                  <a:srgbClr val="0E4561"/>
                </a:solidFill>
                <a:latin typeface="Arial"/>
                <a:cs typeface="Arial"/>
              </a:rPr>
              <a:t>є </a:t>
            </a:r>
            <a:r>
              <a:rPr sz="2600" spc="114" dirty="0">
                <a:solidFill>
                  <a:srgbClr val="0E4561"/>
                </a:solidFill>
                <a:latin typeface="Arial"/>
                <a:cs typeface="Arial"/>
              </a:rPr>
              <a:t>виснажливою</a:t>
            </a:r>
            <a:r>
              <a:rPr sz="2600" spc="6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та</a:t>
            </a:r>
            <a:r>
              <a:rPr sz="2600" spc="6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10" dirty="0">
                <a:solidFill>
                  <a:srgbClr val="0E4561"/>
                </a:solidFill>
                <a:latin typeface="Arial"/>
                <a:cs typeface="Arial"/>
              </a:rPr>
              <a:t>не</a:t>
            </a:r>
            <a:r>
              <a:rPr sz="2600" spc="6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55" dirty="0">
                <a:solidFill>
                  <a:srgbClr val="0E4561"/>
                </a:solidFill>
                <a:latin typeface="Arial"/>
                <a:cs typeface="Arial"/>
              </a:rPr>
              <a:t>пов</a:t>
            </a:r>
            <a:r>
              <a:rPr sz="2600" spc="55" dirty="0">
                <a:solidFill>
                  <a:srgbClr val="0E4561"/>
                </a:solidFill>
                <a:latin typeface="Verdana"/>
                <a:cs typeface="Verdana"/>
              </a:rPr>
              <a:t>'</a:t>
            </a:r>
            <a:r>
              <a:rPr sz="2600" spc="55" dirty="0">
                <a:solidFill>
                  <a:srgbClr val="0E4561"/>
                </a:solidFill>
                <a:latin typeface="Arial"/>
                <a:cs typeface="Arial"/>
              </a:rPr>
              <a:t>язана</a:t>
            </a:r>
            <a:r>
              <a:rPr sz="2600" spc="6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80" dirty="0">
                <a:solidFill>
                  <a:srgbClr val="0E4561"/>
                </a:solidFill>
                <a:latin typeface="Arial"/>
                <a:cs typeface="Arial"/>
              </a:rPr>
              <a:t>з</a:t>
            </a:r>
            <a:r>
              <a:rPr sz="2600" spc="6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35" dirty="0">
                <a:solidFill>
                  <a:srgbClr val="0E4561"/>
                </a:solidFill>
                <a:latin typeface="Arial"/>
                <a:cs typeface="Arial"/>
              </a:rPr>
              <a:t>військовими</a:t>
            </a:r>
            <a:r>
              <a:rPr sz="2600" spc="6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потребами</a:t>
            </a:r>
            <a:r>
              <a:rPr sz="26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600" spc="-12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за</a:t>
            </a:r>
            <a:r>
              <a:rPr sz="2600" spc="6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35" dirty="0">
                <a:solidFill>
                  <a:srgbClr val="0E4561"/>
                </a:solidFill>
                <a:latin typeface="Arial"/>
                <a:cs typeface="Arial"/>
              </a:rPr>
              <a:t>що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їм</a:t>
            </a:r>
            <a:r>
              <a:rPr sz="26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90" dirty="0">
                <a:solidFill>
                  <a:srgbClr val="0E4561"/>
                </a:solidFill>
                <a:latin typeface="Arial"/>
                <a:cs typeface="Arial"/>
              </a:rPr>
              <a:t>сплачують</a:t>
            </a:r>
            <a:r>
              <a:rPr sz="26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80" dirty="0">
                <a:solidFill>
                  <a:srgbClr val="0E4561"/>
                </a:solidFill>
                <a:latin typeface="Arial"/>
                <a:cs typeface="Arial"/>
              </a:rPr>
              <a:t>заробітну</a:t>
            </a:r>
            <a:r>
              <a:rPr sz="26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0E4561"/>
                </a:solidFill>
                <a:latin typeface="Arial"/>
                <a:cs typeface="Arial"/>
              </a:rPr>
              <a:t>плату</a:t>
            </a:r>
            <a:r>
              <a:rPr sz="260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051895" y="0"/>
            <a:ext cx="7236459" cy="10285095"/>
            <a:chOff x="11051895" y="0"/>
            <a:chExt cx="7236459" cy="10285095"/>
          </a:xfrm>
        </p:grpSpPr>
        <p:sp>
          <p:nvSpPr>
            <p:cNvPr id="3" name="object 3"/>
            <p:cNvSpPr/>
            <p:nvPr/>
          </p:nvSpPr>
          <p:spPr>
            <a:xfrm>
              <a:off x="13660650" y="0"/>
              <a:ext cx="4627880" cy="10285095"/>
            </a:xfrm>
            <a:custGeom>
              <a:avLst/>
              <a:gdLst/>
              <a:ahLst/>
              <a:cxnLst/>
              <a:rect l="l" t="t" r="r" b="b"/>
              <a:pathLst>
                <a:path w="4627880" h="10285095">
                  <a:moveTo>
                    <a:pt x="4627349" y="10285007"/>
                  </a:moveTo>
                  <a:lnTo>
                    <a:pt x="0" y="10285007"/>
                  </a:lnTo>
                  <a:lnTo>
                    <a:pt x="0" y="0"/>
                  </a:lnTo>
                  <a:lnTo>
                    <a:pt x="4627349" y="0"/>
                  </a:lnTo>
                  <a:lnTo>
                    <a:pt x="4627349" y="10285007"/>
                  </a:lnTo>
                  <a:close/>
                </a:path>
              </a:pathLst>
            </a:custGeom>
            <a:solidFill>
              <a:srgbClr val="789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51895" y="1432651"/>
              <a:ext cx="7236104" cy="782564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53776" y="3294973"/>
            <a:ext cx="9881870" cy="4737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40500"/>
              </a:lnSpc>
              <a:spcBef>
                <a:spcPts val="95"/>
              </a:spcBef>
            </a:pPr>
            <a:r>
              <a:rPr sz="2750" spc="130" dirty="0">
                <a:solidFill>
                  <a:srgbClr val="0E4561"/>
                </a:solidFill>
                <a:latin typeface="Arial"/>
                <a:cs typeface="Arial"/>
              </a:rPr>
              <a:t>Інтернування</a:t>
            </a:r>
            <a:r>
              <a:rPr sz="275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spc="140" dirty="0">
                <a:solidFill>
                  <a:srgbClr val="0E4561"/>
                </a:solidFill>
                <a:latin typeface="Arial"/>
                <a:cs typeface="Arial"/>
              </a:rPr>
              <a:t>військовополонених</a:t>
            </a:r>
            <a:r>
              <a:rPr sz="275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spc="-440" dirty="0">
                <a:solidFill>
                  <a:srgbClr val="0E4561"/>
                </a:solidFill>
                <a:latin typeface="Verdana"/>
                <a:cs typeface="Verdana"/>
              </a:rPr>
              <a:t>—</a:t>
            </a:r>
            <a:r>
              <a:rPr sz="2750" spc="-17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750" spc="95" dirty="0">
                <a:solidFill>
                  <a:srgbClr val="0E4561"/>
                </a:solidFill>
                <a:latin typeface="Arial"/>
                <a:cs typeface="Arial"/>
              </a:rPr>
              <a:t>це</a:t>
            </a:r>
            <a:r>
              <a:rPr sz="275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0E4561"/>
                </a:solidFill>
                <a:latin typeface="Arial"/>
                <a:cs typeface="Arial"/>
              </a:rPr>
              <a:t>процес</a:t>
            </a:r>
            <a:r>
              <a:rPr sz="275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750" spc="-17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750" spc="105" dirty="0">
                <a:solidFill>
                  <a:srgbClr val="0E4561"/>
                </a:solidFill>
                <a:latin typeface="Arial"/>
                <a:cs typeface="Arial"/>
              </a:rPr>
              <a:t>під</a:t>
            </a:r>
            <a:r>
              <a:rPr sz="275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spc="40" dirty="0">
                <a:solidFill>
                  <a:srgbClr val="0E4561"/>
                </a:solidFill>
                <a:latin typeface="Arial"/>
                <a:cs typeface="Arial"/>
              </a:rPr>
              <a:t>час </a:t>
            </a:r>
            <a:r>
              <a:rPr sz="2750" spc="150" dirty="0">
                <a:solidFill>
                  <a:srgbClr val="0E4561"/>
                </a:solidFill>
                <a:latin typeface="Arial"/>
                <a:cs typeface="Arial"/>
              </a:rPr>
              <a:t>якого</a:t>
            </a:r>
            <a:r>
              <a:rPr sz="2750" spc="4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0E4561"/>
                </a:solidFill>
                <a:latin typeface="Arial"/>
                <a:cs typeface="Arial"/>
              </a:rPr>
              <a:t>держава</a:t>
            </a:r>
            <a:r>
              <a:rPr sz="275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750" spc="-16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750" spc="175" dirty="0">
                <a:solidFill>
                  <a:srgbClr val="0E4561"/>
                </a:solidFill>
                <a:latin typeface="Arial"/>
                <a:cs typeface="Arial"/>
              </a:rPr>
              <a:t>що</a:t>
            </a:r>
            <a:r>
              <a:rPr sz="2750" spc="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spc="95" dirty="0">
                <a:solidFill>
                  <a:srgbClr val="0E4561"/>
                </a:solidFill>
                <a:latin typeface="Arial"/>
                <a:cs typeface="Arial"/>
              </a:rPr>
              <a:t>захопила</a:t>
            </a:r>
            <a:r>
              <a:rPr sz="2750" spc="4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0E4561"/>
                </a:solidFill>
                <a:latin typeface="Arial"/>
                <a:cs typeface="Arial"/>
              </a:rPr>
              <a:t>їх</a:t>
            </a:r>
            <a:r>
              <a:rPr sz="2750" spc="4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0E4561"/>
                </a:solidFill>
                <a:latin typeface="Arial"/>
                <a:cs typeface="Arial"/>
              </a:rPr>
              <a:t>у</a:t>
            </a:r>
            <a:r>
              <a:rPr sz="2750" spc="4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0E4561"/>
                </a:solidFill>
                <a:latin typeface="Arial"/>
                <a:cs typeface="Arial"/>
              </a:rPr>
              <a:t>полон</a:t>
            </a:r>
            <a:r>
              <a:rPr sz="275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750" spc="-16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750" spc="90" dirty="0">
                <a:solidFill>
                  <a:srgbClr val="0E4561"/>
                </a:solidFill>
                <a:latin typeface="Arial"/>
                <a:cs typeface="Arial"/>
              </a:rPr>
              <a:t>тримає</a:t>
            </a:r>
            <a:r>
              <a:rPr sz="2750" spc="4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0E4561"/>
                </a:solidFill>
                <a:latin typeface="Arial"/>
                <a:cs typeface="Arial"/>
              </a:rPr>
              <a:t>їх</a:t>
            </a:r>
            <a:r>
              <a:rPr sz="2750" spc="4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spc="80" dirty="0">
                <a:solidFill>
                  <a:srgbClr val="0E4561"/>
                </a:solidFill>
                <a:latin typeface="Arial"/>
                <a:cs typeface="Arial"/>
              </a:rPr>
              <a:t>під </a:t>
            </a:r>
            <a:r>
              <a:rPr sz="2750" spc="120" dirty="0">
                <a:solidFill>
                  <a:srgbClr val="0E4561"/>
                </a:solidFill>
                <a:latin typeface="Arial"/>
                <a:cs typeface="Arial"/>
              </a:rPr>
              <a:t>вартою</a:t>
            </a:r>
            <a:r>
              <a:rPr sz="2750" spc="5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spc="114" dirty="0">
                <a:solidFill>
                  <a:srgbClr val="0E4561"/>
                </a:solidFill>
                <a:latin typeface="Arial"/>
                <a:cs typeface="Arial"/>
              </a:rPr>
              <a:t>відповідно</a:t>
            </a:r>
            <a:r>
              <a:rPr sz="2750" spc="6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spc="65" dirty="0">
                <a:solidFill>
                  <a:srgbClr val="0E4561"/>
                </a:solidFill>
                <a:latin typeface="Arial"/>
                <a:cs typeface="Arial"/>
              </a:rPr>
              <a:t>до</a:t>
            </a:r>
            <a:r>
              <a:rPr sz="2750" spc="6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spc="140" dirty="0">
                <a:solidFill>
                  <a:srgbClr val="0E4561"/>
                </a:solidFill>
                <a:latin typeface="Arial"/>
                <a:cs typeface="Arial"/>
              </a:rPr>
              <a:t>міжнародних</a:t>
            </a:r>
            <a:r>
              <a:rPr sz="2750" spc="6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0E4561"/>
                </a:solidFill>
                <a:latin typeface="Arial"/>
                <a:cs typeface="Arial"/>
              </a:rPr>
              <a:t>правил</a:t>
            </a:r>
            <a:r>
              <a:rPr sz="275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750" spc="-15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750" spc="110" dirty="0">
                <a:solidFill>
                  <a:srgbClr val="0E4561"/>
                </a:solidFill>
                <a:latin typeface="Arial"/>
                <a:cs typeface="Arial"/>
              </a:rPr>
              <a:t>зокрема </a:t>
            </a:r>
            <a:r>
              <a:rPr sz="2750" u="heavy" spc="90" dirty="0">
                <a:solidFill>
                  <a:srgbClr val="0E4561"/>
                </a:solidFill>
                <a:uFill>
                  <a:solidFill>
                    <a:srgbClr val="0E4561"/>
                  </a:solidFill>
                </a:uFill>
                <a:latin typeface="Arial"/>
                <a:cs typeface="Arial"/>
                <a:hlinkClick r:id="rId3"/>
              </a:rPr>
              <a:t>Женевських</a:t>
            </a:r>
            <a:r>
              <a:rPr sz="2750" u="heavy" spc="15" dirty="0">
                <a:solidFill>
                  <a:srgbClr val="0E4561"/>
                </a:solidFill>
                <a:uFill>
                  <a:solidFill>
                    <a:srgbClr val="0E4561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2750" u="heavy" spc="100" dirty="0">
                <a:solidFill>
                  <a:srgbClr val="0E4561"/>
                </a:solidFill>
                <a:uFill>
                  <a:solidFill>
                    <a:srgbClr val="0E4561"/>
                  </a:solidFill>
                </a:uFill>
                <a:latin typeface="Arial"/>
                <a:cs typeface="Arial"/>
                <a:hlinkClick r:id="rId3"/>
              </a:rPr>
              <a:t>конвенцій</a:t>
            </a:r>
            <a:r>
              <a:rPr sz="2750" spc="10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r>
              <a:rPr sz="2750" spc="-18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0E4561"/>
                </a:solidFill>
                <a:latin typeface="Arial"/>
                <a:cs typeface="Arial"/>
              </a:rPr>
              <a:t>Це</a:t>
            </a:r>
            <a:r>
              <a:rPr sz="275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spc="70" dirty="0">
                <a:solidFill>
                  <a:srgbClr val="0E4561"/>
                </a:solidFill>
                <a:latin typeface="Arial"/>
                <a:cs typeface="Arial"/>
              </a:rPr>
              <a:t>передбачає</a:t>
            </a:r>
            <a:r>
              <a:rPr sz="275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spc="114" dirty="0">
                <a:solidFill>
                  <a:srgbClr val="0E4561"/>
                </a:solidFill>
                <a:latin typeface="Arial"/>
                <a:cs typeface="Arial"/>
              </a:rPr>
              <a:t>гуманне </a:t>
            </a:r>
            <a:r>
              <a:rPr sz="2750" spc="85" dirty="0">
                <a:solidFill>
                  <a:srgbClr val="0E4561"/>
                </a:solidFill>
                <a:latin typeface="Arial"/>
                <a:cs typeface="Arial"/>
              </a:rPr>
              <a:t>поводження</a:t>
            </a:r>
            <a:r>
              <a:rPr sz="2750" spc="8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750" spc="-19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750" spc="110" dirty="0">
                <a:solidFill>
                  <a:srgbClr val="0E4561"/>
                </a:solidFill>
                <a:latin typeface="Arial"/>
                <a:cs typeface="Arial"/>
              </a:rPr>
              <a:t>забезпечення</a:t>
            </a:r>
            <a:r>
              <a:rPr sz="27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spc="110" dirty="0">
                <a:solidFill>
                  <a:srgbClr val="0E4561"/>
                </a:solidFill>
                <a:latin typeface="Arial"/>
                <a:cs typeface="Arial"/>
              </a:rPr>
              <a:t>умов</a:t>
            </a:r>
            <a:r>
              <a:rPr sz="275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0E4561"/>
                </a:solidFill>
                <a:latin typeface="Arial"/>
                <a:cs typeface="Arial"/>
              </a:rPr>
              <a:t>для</a:t>
            </a:r>
            <a:r>
              <a:rPr sz="27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spc="120" dirty="0">
                <a:solidFill>
                  <a:srgbClr val="0E4561"/>
                </a:solidFill>
                <a:latin typeface="Arial"/>
                <a:cs typeface="Arial"/>
              </a:rPr>
              <a:t>життя</a:t>
            </a:r>
            <a:r>
              <a:rPr sz="27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0E4561"/>
                </a:solidFill>
                <a:latin typeface="Arial"/>
                <a:cs typeface="Arial"/>
              </a:rPr>
              <a:t>та</a:t>
            </a:r>
            <a:r>
              <a:rPr sz="275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spc="45" dirty="0">
                <a:solidFill>
                  <a:srgbClr val="0E4561"/>
                </a:solidFill>
                <a:latin typeface="Arial"/>
                <a:cs typeface="Arial"/>
              </a:rPr>
              <a:t>лікування</a:t>
            </a:r>
            <a:r>
              <a:rPr sz="2750" spc="45" dirty="0">
                <a:solidFill>
                  <a:srgbClr val="0E4561"/>
                </a:solidFill>
                <a:latin typeface="Verdana"/>
                <a:cs typeface="Verdana"/>
              </a:rPr>
              <a:t>, </a:t>
            </a:r>
            <a:r>
              <a:rPr sz="2750" dirty="0">
                <a:solidFill>
                  <a:srgbClr val="0E4561"/>
                </a:solidFill>
                <a:latin typeface="Arial"/>
                <a:cs typeface="Arial"/>
              </a:rPr>
              <a:t>а</a:t>
            </a:r>
            <a:r>
              <a:rPr sz="27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spc="135" dirty="0">
                <a:solidFill>
                  <a:srgbClr val="0E4561"/>
                </a:solidFill>
                <a:latin typeface="Arial"/>
                <a:cs typeface="Arial"/>
              </a:rPr>
              <a:t>також</a:t>
            </a:r>
            <a:r>
              <a:rPr sz="27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spc="105" dirty="0">
                <a:solidFill>
                  <a:srgbClr val="0E4561"/>
                </a:solidFill>
                <a:latin typeface="Arial"/>
                <a:cs typeface="Arial"/>
              </a:rPr>
              <a:t>заборону</a:t>
            </a:r>
            <a:r>
              <a:rPr sz="27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spc="125" dirty="0">
                <a:solidFill>
                  <a:srgbClr val="0E4561"/>
                </a:solidFill>
                <a:latin typeface="Arial"/>
                <a:cs typeface="Arial"/>
              </a:rPr>
              <a:t>на</a:t>
            </a:r>
            <a:r>
              <a:rPr sz="27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spc="70" dirty="0">
                <a:solidFill>
                  <a:srgbClr val="0E4561"/>
                </a:solidFill>
                <a:latin typeface="Arial"/>
                <a:cs typeface="Arial"/>
              </a:rPr>
              <a:t>застосування</a:t>
            </a:r>
            <a:r>
              <a:rPr sz="27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0E4561"/>
                </a:solidFill>
                <a:latin typeface="Arial"/>
                <a:cs typeface="Arial"/>
              </a:rPr>
              <a:t>тортур</a:t>
            </a:r>
            <a:r>
              <a:rPr sz="275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750" spc="-19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0E4561"/>
                </a:solidFill>
                <a:latin typeface="Arial"/>
                <a:cs typeface="Arial"/>
              </a:rPr>
              <a:t>насильства</a:t>
            </a:r>
            <a:r>
              <a:rPr sz="2750" spc="-10" dirty="0">
                <a:solidFill>
                  <a:srgbClr val="0E4561"/>
                </a:solidFill>
                <a:latin typeface="Verdana"/>
                <a:cs typeface="Verdana"/>
              </a:rPr>
              <a:t>, </a:t>
            </a:r>
            <a:r>
              <a:rPr sz="2750" spc="150" dirty="0">
                <a:solidFill>
                  <a:srgbClr val="0E4561"/>
                </a:solidFill>
                <a:latin typeface="Arial"/>
                <a:cs typeface="Arial"/>
              </a:rPr>
              <a:t>медичних</a:t>
            </a:r>
            <a:r>
              <a:rPr sz="275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spc="120" dirty="0">
                <a:solidFill>
                  <a:srgbClr val="0E4561"/>
                </a:solidFill>
                <a:latin typeface="Arial"/>
                <a:cs typeface="Arial"/>
              </a:rPr>
              <a:t>експериментів</a:t>
            </a:r>
            <a:r>
              <a:rPr sz="275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spc="70" dirty="0">
                <a:solidFill>
                  <a:srgbClr val="0E4561"/>
                </a:solidFill>
                <a:latin typeface="Arial"/>
                <a:cs typeface="Arial"/>
              </a:rPr>
              <a:t>або</a:t>
            </a:r>
            <a:r>
              <a:rPr sz="275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0E4561"/>
                </a:solidFill>
                <a:latin typeface="Arial"/>
                <a:cs typeface="Arial"/>
              </a:rPr>
              <a:t>будь</a:t>
            </a:r>
            <a:r>
              <a:rPr sz="2750" dirty="0">
                <a:solidFill>
                  <a:srgbClr val="0E4561"/>
                </a:solidFill>
                <a:latin typeface="Verdana"/>
                <a:cs typeface="Verdana"/>
              </a:rPr>
              <a:t>-</a:t>
            </a:r>
            <a:r>
              <a:rPr sz="2750" spc="150" dirty="0">
                <a:solidFill>
                  <a:srgbClr val="0E4561"/>
                </a:solidFill>
                <a:latin typeface="Arial"/>
                <a:cs typeface="Arial"/>
              </a:rPr>
              <a:t>якого</a:t>
            </a:r>
            <a:r>
              <a:rPr sz="275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750" spc="165" dirty="0">
                <a:solidFill>
                  <a:srgbClr val="0E4561"/>
                </a:solidFill>
                <a:latin typeface="Arial"/>
                <a:cs typeface="Arial"/>
              </a:rPr>
              <a:t>іншого </a:t>
            </a:r>
            <a:r>
              <a:rPr sz="2750" spc="55" dirty="0">
                <a:solidFill>
                  <a:srgbClr val="0E4561"/>
                </a:solidFill>
                <a:latin typeface="Arial"/>
                <a:cs typeface="Arial"/>
              </a:rPr>
              <a:t>знущання</a:t>
            </a:r>
            <a:r>
              <a:rPr sz="2750" spc="55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275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468256"/>
            <a:ext cx="6177280" cy="2292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99"/>
              </a:lnSpc>
              <a:spcBef>
                <a:spcPts val="100"/>
              </a:spcBef>
            </a:pPr>
            <a:r>
              <a:rPr sz="6400" spc="-690" dirty="0"/>
              <a:t>Інтернування </a:t>
            </a:r>
            <a:r>
              <a:rPr sz="6400" spc="-675" dirty="0"/>
              <a:t>військовополонених</a:t>
            </a:r>
            <a:endParaRPr sz="6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4771" y="1809475"/>
            <a:ext cx="5539953" cy="744426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449757" y="0"/>
            <a:ext cx="9838690" cy="10287000"/>
          </a:xfrm>
          <a:custGeom>
            <a:avLst/>
            <a:gdLst/>
            <a:ahLst/>
            <a:cxnLst/>
            <a:rect l="l" t="t" r="r" b="b"/>
            <a:pathLst>
              <a:path w="9838690" h="10287000">
                <a:moveTo>
                  <a:pt x="9838243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9838243" y="0"/>
                </a:lnTo>
                <a:lnTo>
                  <a:pt x="9838243" y="10287000"/>
                </a:lnTo>
                <a:close/>
              </a:path>
            </a:pathLst>
          </a:custGeom>
          <a:solidFill>
            <a:srgbClr val="DAE4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8700" y="9741529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>
                <a:moveTo>
                  <a:pt x="0" y="0"/>
                </a:moveTo>
                <a:lnTo>
                  <a:pt x="6492240" y="0"/>
                </a:lnTo>
              </a:path>
            </a:pathLst>
          </a:custGeom>
          <a:ln w="76200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7164" y="93143"/>
            <a:ext cx="556450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i="1" spc="-615" dirty="0">
                <a:solidFill>
                  <a:srgbClr val="0E4561"/>
                </a:solidFill>
                <a:latin typeface="Book Antiqua"/>
                <a:cs typeface="Book Antiqua"/>
              </a:rPr>
              <a:t>Умови</a:t>
            </a:r>
            <a:r>
              <a:rPr sz="5400" b="1" i="1" spc="-70" dirty="0">
                <a:solidFill>
                  <a:srgbClr val="0E4561"/>
                </a:solidFill>
                <a:latin typeface="Book Antiqua"/>
                <a:cs typeface="Book Antiqua"/>
              </a:rPr>
              <a:t> </a:t>
            </a:r>
            <a:r>
              <a:rPr sz="5400" b="1" i="1" spc="-600" dirty="0">
                <a:solidFill>
                  <a:srgbClr val="0E4561"/>
                </a:solidFill>
                <a:latin typeface="Book Antiqua"/>
                <a:cs typeface="Book Antiqua"/>
              </a:rPr>
              <a:t>інтернування</a:t>
            </a:r>
            <a:endParaRPr sz="5400">
              <a:latin typeface="Book Antiqua"/>
              <a:cs typeface="Book Antiqu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077472" y="-79394"/>
            <a:ext cx="8387080" cy="321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9600"/>
              </a:lnSpc>
              <a:spcBef>
                <a:spcPts val="100"/>
              </a:spcBef>
            </a:pPr>
            <a:r>
              <a:rPr sz="3000" b="0" i="0" spc="-245" dirty="0">
                <a:latin typeface="Arial Black"/>
                <a:cs typeface="Arial Black"/>
              </a:rPr>
              <a:t>Безпека</a:t>
            </a:r>
            <a:r>
              <a:rPr sz="3000" b="0" i="0" spc="-165" dirty="0">
                <a:latin typeface="Arial Black"/>
                <a:cs typeface="Arial Black"/>
              </a:rPr>
              <a:t> </a:t>
            </a:r>
            <a:r>
              <a:rPr sz="3000" b="0" i="0" dirty="0">
                <a:latin typeface="Arial Black"/>
                <a:cs typeface="Arial Black"/>
              </a:rPr>
              <a:t>та</a:t>
            </a:r>
            <a:r>
              <a:rPr sz="3000" b="0" i="0" spc="-215" dirty="0">
                <a:latin typeface="Arial Black"/>
                <a:cs typeface="Arial Black"/>
              </a:rPr>
              <a:t> </a:t>
            </a:r>
            <a:r>
              <a:rPr sz="3000" b="0" i="0" spc="-20" dirty="0">
                <a:latin typeface="Arial Black"/>
                <a:cs typeface="Arial Black"/>
              </a:rPr>
              <a:t>поводження</a:t>
            </a:r>
            <a:r>
              <a:rPr sz="3000" i="0" spc="-20" dirty="0">
                <a:latin typeface="Century Gothic"/>
                <a:cs typeface="Century Gothic"/>
              </a:rPr>
              <a:t>: </a:t>
            </a:r>
            <a:r>
              <a:rPr sz="3000" b="0" i="0" spc="120" dirty="0">
                <a:latin typeface="Arial"/>
                <a:cs typeface="Arial"/>
              </a:rPr>
              <a:t>Військовополонені</a:t>
            </a:r>
            <a:r>
              <a:rPr sz="3000" b="0" i="0" spc="20" dirty="0">
                <a:latin typeface="Arial"/>
                <a:cs typeface="Arial"/>
              </a:rPr>
              <a:t> </a:t>
            </a:r>
            <a:r>
              <a:rPr sz="3000" b="0" i="0" spc="125" dirty="0">
                <a:latin typeface="Arial"/>
                <a:cs typeface="Arial"/>
              </a:rPr>
              <a:t>мають</a:t>
            </a:r>
            <a:r>
              <a:rPr sz="3000" b="0" i="0" spc="15" dirty="0">
                <a:latin typeface="Arial"/>
                <a:cs typeface="Arial"/>
              </a:rPr>
              <a:t> </a:t>
            </a:r>
            <a:r>
              <a:rPr sz="3000" b="0" i="0" spc="90" dirty="0">
                <a:latin typeface="Arial"/>
                <a:cs typeface="Arial"/>
              </a:rPr>
              <a:t>бути</a:t>
            </a:r>
            <a:r>
              <a:rPr sz="3000" b="0" i="0" spc="15" dirty="0">
                <a:latin typeface="Arial"/>
                <a:cs typeface="Arial"/>
              </a:rPr>
              <a:t> </a:t>
            </a:r>
            <a:r>
              <a:rPr sz="3000" b="0" i="0" spc="120" dirty="0">
                <a:latin typeface="Arial"/>
                <a:cs typeface="Arial"/>
              </a:rPr>
              <a:t>захищені</a:t>
            </a:r>
            <a:r>
              <a:rPr sz="3000" b="0" i="0" spc="20" dirty="0">
                <a:latin typeface="Arial"/>
                <a:cs typeface="Arial"/>
              </a:rPr>
              <a:t> </a:t>
            </a:r>
            <a:r>
              <a:rPr sz="3000" b="0" i="0" spc="40" dirty="0">
                <a:latin typeface="Arial"/>
                <a:cs typeface="Arial"/>
              </a:rPr>
              <a:t>від </a:t>
            </a:r>
            <a:r>
              <a:rPr sz="3000" b="0" i="0" dirty="0">
                <a:latin typeface="Arial"/>
                <a:cs typeface="Arial"/>
              </a:rPr>
              <a:t>насильства</a:t>
            </a:r>
            <a:r>
              <a:rPr sz="3000" b="0" i="0" dirty="0">
                <a:latin typeface="Verdana"/>
                <a:cs typeface="Verdana"/>
              </a:rPr>
              <a:t>,</a:t>
            </a:r>
            <a:r>
              <a:rPr sz="3000" b="0" i="0" spc="-145" dirty="0">
                <a:latin typeface="Verdana"/>
                <a:cs typeface="Verdana"/>
              </a:rPr>
              <a:t> </a:t>
            </a:r>
            <a:r>
              <a:rPr sz="3000" b="0" i="0" spc="175" dirty="0">
                <a:latin typeface="Arial"/>
                <a:cs typeface="Arial"/>
              </a:rPr>
              <a:t>приниження</a:t>
            </a:r>
            <a:r>
              <a:rPr sz="3000" b="0" i="0" spc="90" dirty="0">
                <a:latin typeface="Arial"/>
                <a:cs typeface="Arial"/>
              </a:rPr>
              <a:t> </a:t>
            </a:r>
            <a:r>
              <a:rPr sz="3000" b="0" i="0" dirty="0">
                <a:latin typeface="Arial"/>
                <a:cs typeface="Arial"/>
              </a:rPr>
              <a:t>та</a:t>
            </a:r>
            <a:r>
              <a:rPr sz="3000" b="0" i="0" spc="85" dirty="0">
                <a:latin typeface="Arial"/>
                <a:cs typeface="Arial"/>
              </a:rPr>
              <a:t> </a:t>
            </a:r>
            <a:r>
              <a:rPr sz="3000" b="0" i="0" spc="140" dirty="0">
                <a:latin typeface="Arial"/>
                <a:cs typeface="Arial"/>
              </a:rPr>
              <a:t>медичних </a:t>
            </a:r>
            <a:r>
              <a:rPr sz="3000" b="0" i="0" spc="65" dirty="0">
                <a:latin typeface="Arial"/>
                <a:cs typeface="Arial"/>
              </a:rPr>
              <a:t>експериментів</a:t>
            </a:r>
            <a:r>
              <a:rPr sz="3000" b="0" i="0" spc="65" dirty="0">
                <a:latin typeface="Verdana"/>
                <a:cs typeface="Verdana"/>
              </a:rPr>
              <a:t>,</a:t>
            </a:r>
            <a:r>
              <a:rPr sz="3000" b="0" i="0" spc="-229" dirty="0">
                <a:latin typeface="Verdana"/>
                <a:cs typeface="Verdana"/>
              </a:rPr>
              <a:t> </a:t>
            </a:r>
            <a:r>
              <a:rPr sz="3000" b="0" i="0" spc="195" dirty="0">
                <a:latin typeface="Arial"/>
                <a:cs typeface="Arial"/>
              </a:rPr>
              <a:t>що</a:t>
            </a:r>
            <a:r>
              <a:rPr sz="3000" b="0" i="0" spc="-5" dirty="0">
                <a:latin typeface="Arial"/>
                <a:cs typeface="Arial"/>
              </a:rPr>
              <a:t> </a:t>
            </a:r>
            <a:r>
              <a:rPr sz="3000" b="0" i="0" spc="120" dirty="0">
                <a:latin typeface="Arial"/>
                <a:cs typeface="Arial"/>
              </a:rPr>
              <a:t>не</a:t>
            </a:r>
            <a:r>
              <a:rPr sz="3000" b="0" i="0" spc="-5" dirty="0">
                <a:latin typeface="Arial"/>
                <a:cs typeface="Arial"/>
              </a:rPr>
              <a:t> </a:t>
            </a:r>
            <a:r>
              <a:rPr sz="3000" b="0" i="0" spc="95" dirty="0">
                <a:latin typeface="Arial"/>
                <a:cs typeface="Arial"/>
              </a:rPr>
              <a:t>проводяться</a:t>
            </a:r>
            <a:r>
              <a:rPr sz="3000" b="0" i="0" dirty="0">
                <a:latin typeface="Arial"/>
                <a:cs typeface="Arial"/>
              </a:rPr>
              <a:t> </a:t>
            </a:r>
            <a:r>
              <a:rPr sz="3000" b="0" i="0" spc="125" dirty="0">
                <a:latin typeface="Arial"/>
                <a:cs typeface="Arial"/>
              </a:rPr>
              <a:t>в</a:t>
            </a:r>
            <a:r>
              <a:rPr sz="3000" b="0" i="0" spc="-5" dirty="0">
                <a:latin typeface="Arial"/>
                <a:cs typeface="Arial"/>
              </a:rPr>
              <a:t> </a:t>
            </a:r>
            <a:r>
              <a:rPr sz="3000" b="0" i="0" spc="60" dirty="0">
                <a:latin typeface="Arial"/>
                <a:cs typeface="Arial"/>
              </a:rPr>
              <a:t>їхніх </a:t>
            </a:r>
            <a:r>
              <a:rPr sz="3000" b="0" i="0" spc="-10" dirty="0">
                <a:latin typeface="Arial"/>
                <a:cs typeface="Arial"/>
              </a:rPr>
              <a:t>інтересах</a:t>
            </a:r>
            <a:r>
              <a:rPr sz="3000" b="0" i="0" spc="-10" dirty="0"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77472" y="3749655"/>
            <a:ext cx="8065134" cy="6407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37335">
              <a:lnSpc>
                <a:spcPct val="139600"/>
              </a:lnSpc>
              <a:spcBef>
                <a:spcPts val="100"/>
              </a:spcBef>
            </a:pPr>
            <a:r>
              <a:rPr sz="3000" spc="-100" dirty="0">
                <a:solidFill>
                  <a:srgbClr val="0E4561"/>
                </a:solidFill>
                <a:latin typeface="Arial Black"/>
                <a:cs typeface="Arial Black"/>
              </a:rPr>
              <a:t>Медична</a:t>
            </a:r>
            <a:r>
              <a:rPr sz="3000" spc="-15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3000" spc="-100" dirty="0">
                <a:solidFill>
                  <a:srgbClr val="0E4561"/>
                </a:solidFill>
                <a:latin typeface="Arial Black"/>
                <a:cs typeface="Arial Black"/>
              </a:rPr>
              <a:t>допомога</a:t>
            </a:r>
            <a:r>
              <a:rPr sz="3000" b="1" spc="-100" dirty="0">
                <a:solidFill>
                  <a:srgbClr val="0E4561"/>
                </a:solidFill>
                <a:latin typeface="Century Gothic"/>
                <a:cs typeface="Century Gothic"/>
              </a:rPr>
              <a:t>:</a:t>
            </a:r>
            <a:r>
              <a:rPr sz="3000" b="1" spc="-5" dirty="0">
                <a:solidFill>
                  <a:srgbClr val="0E4561"/>
                </a:solidFill>
                <a:latin typeface="Century Gothic"/>
                <a:cs typeface="Century Gothic"/>
              </a:rPr>
              <a:t> 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Надається </a:t>
            </a:r>
            <a:r>
              <a:rPr sz="3000" spc="125" dirty="0">
                <a:solidFill>
                  <a:srgbClr val="0E4561"/>
                </a:solidFill>
                <a:latin typeface="Arial"/>
                <a:cs typeface="Arial"/>
              </a:rPr>
              <a:t>безкоштовно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та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50" dirty="0">
                <a:solidFill>
                  <a:srgbClr val="0E4561"/>
                </a:solidFill>
                <a:latin typeface="Arial"/>
                <a:cs typeface="Arial"/>
              </a:rPr>
              <a:t>без</a:t>
            </a:r>
            <a:r>
              <a:rPr sz="30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55" dirty="0">
                <a:solidFill>
                  <a:srgbClr val="0E4561"/>
                </a:solidFill>
                <a:latin typeface="Arial"/>
                <a:cs typeface="Arial"/>
              </a:rPr>
              <a:t>дискримінації</a:t>
            </a:r>
            <a:r>
              <a:rPr sz="3000" spc="55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375"/>
              </a:spcBef>
            </a:pPr>
            <a:endParaRPr sz="3000">
              <a:latin typeface="Verdana"/>
              <a:cs typeface="Verdana"/>
            </a:endParaRPr>
          </a:p>
          <a:p>
            <a:pPr marL="12700" marR="5080">
              <a:lnSpc>
                <a:spcPct val="139600"/>
              </a:lnSpc>
            </a:pPr>
            <a:r>
              <a:rPr sz="3000" spc="-140" dirty="0">
                <a:solidFill>
                  <a:srgbClr val="0E4561"/>
                </a:solidFill>
                <a:latin typeface="Arial Black"/>
                <a:cs typeface="Arial Black"/>
              </a:rPr>
              <a:t>Харчування</a:t>
            </a:r>
            <a:r>
              <a:rPr sz="3000" b="1" spc="-140" dirty="0">
                <a:solidFill>
                  <a:srgbClr val="0E4561"/>
                </a:solidFill>
                <a:latin typeface="Century Gothic"/>
                <a:cs typeface="Century Gothic"/>
              </a:rPr>
              <a:t>,</a:t>
            </a:r>
            <a:r>
              <a:rPr sz="3000" b="1" spc="-70" dirty="0">
                <a:solidFill>
                  <a:srgbClr val="0E4561"/>
                </a:solidFill>
                <a:latin typeface="Century Gothic"/>
                <a:cs typeface="Century Gothic"/>
              </a:rPr>
              <a:t> </a:t>
            </a:r>
            <a:r>
              <a:rPr sz="3000" spc="-100" dirty="0">
                <a:solidFill>
                  <a:srgbClr val="0E4561"/>
                </a:solidFill>
                <a:latin typeface="Arial Black"/>
                <a:cs typeface="Arial Black"/>
              </a:rPr>
              <a:t>одяг</a:t>
            </a:r>
            <a:r>
              <a:rPr sz="3000" spc="-165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3000" dirty="0">
                <a:solidFill>
                  <a:srgbClr val="0E4561"/>
                </a:solidFill>
                <a:latin typeface="Arial Black"/>
                <a:cs typeface="Arial Black"/>
              </a:rPr>
              <a:t>та</a:t>
            </a:r>
            <a:r>
              <a:rPr sz="3000" spc="-204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3000" spc="-75" dirty="0">
                <a:solidFill>
                  <a:srgbClr val="0E4561"/>
                </a:solidFill>
                <a:latin typeface="Arial Black"/>
                <a:cs typeface="Arial Black"/>
              </a:rPr>
              <a:t>житло</a:t>
            </a:r>
            <a:r>
              <a:rPr sz="3000" b="1" spc="-75" dirty="0">
                <a:solidFill>
                  <a:srgbClr val="0E4561"/>
                </a:solidFill>
                <a:latin typeface="Century Gothic"/>
                <a:cs typeface="Century Gothic"/>
              </a:rPr>
              <a:t>:</a:t>
            </a:r>
            <a:r>
              <a:rPr sz="3000" b="1" spc="-60" dirty="0">
                <a:solidFill>
                  <a:srgbClr val="0E4561"/>
                </a:solidFill>
                <a:latin typeface="Century Gothic"/>
                <a:cs typeface="Century Gothic"/>
              </a:rPr>
              <a:t> </a:t>
            </a:r>
            <a:r>
              <a:rPr sz="3000" spc="145" dirty="0">
                <a:solidFill>
                  <a:srgbClr val="0E4561"/>
                </a:solidFill>
                <a:latin typeface="Arial"/>
                <a:cs typeface="Arial"/>
              </a:rPr>
              <a:t>Повинні </a:t>
            </a:r>
            <a:r>
              <a:rPr sz="3000" spc="75" dirty="0">
                <a:solidFill>
                  <a:srgbClr val="0E4561"/>
                </a:solidFill>
                <a:latin typeface="Arial"/>
                <a:cs typeface="Arial"/>
              </a:rPr>
              <a:t>забезпечуватися</a:t>
            </a:r>
            <a:r>
              <a:rPr sz="3000" spc="1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державою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12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яка </a:t>
            </a:r>
            <a:r>
              <a:rPr sz="3000" spc="75" dirty="0">
                <a:solidFill>
                  <a:srgbClr val="0E4561"/>
                </a:solidFill>
                <a:latin typeface="Arial"/>
                <a:cs typeface="Arial"/>
              </a:rPr>
              <a:t>утримує полонених</a:t>
            </a:r>
            <a:r>
              <a:rPr sz="3000" spc="7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19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25" dirty="0">
                <a:solidFill>
                  <a:srgbClr val="0E4561"/>
                </a:solidFill>
                <a:latin typeface="Arial"/>
                <a:cs typeface="Arial"/>
              </a:rPr>
              <a:t>безкоштовно</a:t>
            </a:r>
            <a:r>
              <a:rPr sz="30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та</a:t>
            </a:r>
            <a:r>
              <a:rPr sz="3000" spc="3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за</a:t>
            </a:r>
            <a:r>
              <a:rPr sz="3000" spc="3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5" dirty="0">
                <a:solidFill>
                  <a:srgbClr val="0E4561"/>
                </a:solidFill>
                <a:latin typeface="Arial"/>
                <a:cs typeface="Arial"/>
              </a:rPr>
              <a:t>належними </a:t>
            </a:r>
            <a:r>
              <a:rPr sz="3000" spc="55" dirty="0">
                <a:solidFill>
                  <a:srgbClr val="0E4561"/>
                </a:solidFill>
                <a:latin typeface="Arial"/>
                <a:cs typeface="Arial"/>
              </a:rPr>
              <a:t>нормами</a:t>
            </a:r>
            <a:r>
              <a:rPr sz="3000" spc="55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380"/>
              </a:spcBef>
            </a:pPr>
            <a:endParaRPr sz="3000">
              <a:latin typeface="Verdana"/>
              <a:cs typeface="Verdana"/>
            </a:endParaRPr>
          </a:p>
          <a:p>
            <a:pPr marL="12700" marR="797560">
              <a:lnSpc>
                <a:spcPct val="139600"/>
              </a:lnSpc>
            </a:pPr>
            <a:r>
              <a:rPr sz="3000" spc="-185" dirty="0">
                <a:solidFill>
                  <a:srgbClr val="0E4561"/>
                </a:solidFill>
                <a:latin typeface="Arial Black"/>
                <a:cs typeface="Arial Black"/>
              </a:rPr>
              <a:t>Гігієна</a:t>
            </a:r>
            <a:r>
              <a:rPr sz="3000" b="1" spc="-185" dirty="0">
                <a:solidFill>
                  <a:srgbClr val="0E4561"/>
                </a:solidFill>
                <a:latin typeface="Century Gothic"/>
                <a:cs typeface="Century Gothic"/>
              </a:rPr>
              <a:t>:</a:t>
            </a:r>
            <a:r>
              <a:rPr sz="3000" b="1" spc="130" dirty="0">
                <a:solidFill>
                  <a:srgbClr val="0E4561"/>
                </a:solidFill>
                <a:latin typeface="Century Gothic"/>
                <a:cs typeface="Century Gothic"/>
              </a:rPr>
              <a:t> </a:t>
            </a:r>
            <a:r>
              <a:rPr sz="3000" spc="55" dirty="0">
                <a:solidFill>
                  <a:srgbClr val="0E4561"/>
                </a:solidFill>
                <a:latin typeface="Arial"/>
                <a:cs typeface="Arial"/>
              </a:rPr>
              <a:t>Забезпечується</a:t>
            </a:r>
            <a:r>
              <a:rPr sz="3000" spc="114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державою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114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70" dirty="0">
                <a:solidFill>
                  <a:srgbClr val="0E4561"/>
                </a:solidFill>
                <a:latin typeface="Arial"/>
                <a:cs typeface="Arial"/>
              </a:rPr>
              <a:t>що </a:t>
            </a:r>
            <a:r>
              <a:rPr sz="3000" spc="85" dirty="0">
                <a:solidFill>
                  <a:srgbClr val="0E4561"/>
                </a:solidFill>
                <a:latin typeface="Arial"/>
                <a:cs typeface="Arial"/>
              </a:rPr>
              <a:t>утримує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60" dirty="0">
                <a:solidFill>
                  <a:srgbClr val="0E4561"/>
                </a:solidFill>
                <a:latin typeface="Arial"/>
                <a:cs typeface="Arial"/>
              </a:rPr>
              <a:t>полонених</a:t>
            </a:r>
            <a:r>
              <a:rPr sz="3000" spc="6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7399" rIns="0" bIns="0" rtlCol="0">
            <a:spAutoFit/>
          </a:bodyPr>
          <a:lstStyle/>
          <a:p>
            <a:pPr marL="791210">
              <a:lnSpc>
                <a:spcPct val="100000"/>
              </a:lnSpc>
              <a:spcBef>
                <a:spcPts val="100"/>
              </a:spcBef>
            </a:pPr>
            <a:r>
              <a:rPr sz="6800" spc="-844" dirty="0"/>
              <a:t>Контроль</a:t>
            </a:r>
            <a:r>
              <a:rPr sz="6800" spc="-95" dirty="0"/>
              <a:t> </a:t>
            </a:r>
            <a:r>
              <a:rPr sz="6800" spc="-635" dirty="0"/>
              <a:t>за</a:t>
            </a:r>
            <a:r>
              <a:rPr sz="6800" spc="-95" dirty="0"/>
              <a:t> </a:t>
            </a:r>
            <a:r>
              <a:rPr sz="6800" spc="-795" dirty="0"/>
              <a:t>умовами</a:t>
            </a:r>
            <a:r>
              <a:rPr sz="6800" spc="-95" dirty="0"/>
              <a:t> </a:t>
            </a:r>
            <a:r>
              <a:rPr sz="6800" spc="-805" dirty="0"/>
              <a:t>утримання</a:t>
            </a:r>
            <a:endParaRPr sz="6800"/>
          </a:p>
        </p:txBody>
      </p:sp>
      <p:sp>
        <p:nvSpPr>
          <p:cNvPr id="3" name="object 3"/>
          <p:cNvSpPr txBox="1"/>
          <p:nvPr/>
        </p:nvSpPr>
        <p:spPr>
          <a:xfrm>
            <a:off x="1322458" y="2210287"/>
            <a:ext cx="15573375" cy="5130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9600"/>
              </a:lnSpc>
              <a:spcBef>
                <a:spcPts val="100"/>
              </a:spcBef>
            </a:pP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Контроль</a:t>
            </a:r>
            <a:r>
              <a:rPr sz="30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за</a:t>
            </a:r>
            <a:r>
              <a:rPr sz="30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5" dirty="0">
                <a:solidFill>
                  <a:srgbClr val="0E4561"/>
                </a:solidFill>
                <a:latin typeface="Arial"/>
                <a:cs typeface="Arial"/>
              </a:rPr>
              <a:t>умовами</a:t>
            </a:r>
            <a:r>
              <a:rPr sz="30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5" dirty="0">
                <a:solidFill>
                  <a:srgbClr val="0E4561"/>
                </a:solidFill>
                <a:latin typeface="Arial"/>
                <a:cs typeface="Arial"/>
              </a:rPr>
              <a:t>утримання</a:t>
            </a:r>
            <a:r>
              <a:rPr sz="30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0" dirty="0">
                <a:solidFill>
                  <a:srgbClr val="0E4561"/>
                </a:solidFill>
                <a:latin typeface="Arial"/>
                <a:cs typeface="Arial"/>
              </a:rPr>
              <a:t>інтернованих</a:t>
            </a:r>
            <a:r>
              <a:rPr sz="30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(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зокрема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0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10" dirty="0">
                <a:solidFill>
                  <a:srgbClr val="0E4561"/>
                </a:solidFill>
                <a:latin typeface="Arial"/>
                <a:cs typeface="Arial"/>
              </a:rPr>
              <a:t>військовополонених</a:t>
            </a:r>
            <a:r>
              <a:rPr sz="3000" spc="110" dirty="0">
                <a:solidFill>
                  <a:srgbClr val="0E4561"/>
                </a:solidFill>
                <a:latin typeface="Verdana"/>
                <a:cs typeface="Verdana"/>
              </a:rPr>
              <a:t>) 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здійснюється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через</a:t>
            </a:r>
            <a:r>
              <a:rPr sz="30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0" dirty="0">
                <a:solidFill>
                  <a:srgbClr val="0E4561"/>
                </a:solidFill>
                <a:latin typeface="Arial"/>
                <a:cs typeface="Arial"/>
              </a:rPr>
              <a:t>міжнародні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50" dirty="0">
                <a:solidFill>
                  <a:srgbClr val="0E4561"/>
                </a:solidFill>
                <a:latin typeface="Arial"/>
                <a:cs typeface="Arial"/>
              </a:rPr>
              <a:t>організації</a:t>
            </a:r>
            <a:r>
              <a:rPr sz="3000" spc="5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1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як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-</a:t>
            </a:r>
            <a:r>
              <a:rPr sz="3000" spc="90" dirty="0">
                <a:solidFill>
                  <a:srgbClr val="0E4561"/>
                </a:solidFill>
                <a:latin typeface="Arial"/>
                <a:cs typeface="Arial"/>
              </a:rPr>
              <a:t>от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60" dirty="0">
                <a:solidFill>
                  <a:srgbClr val="0E4561"/>
                </a:solidFill>
                <a:latin typeface="Arial"/>
                <a:cs typeface="Arial"/>
              </a:rPr>
              <a:t>Міжнародний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комітет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5" dirty="0">
                <a:solidFill>
                  <a:srgbClr val="0E4561"/>
                </a:solidFill>
                <a:latin typeface="Arial"/>
                <a:cs typeface="Arial"/>
              </a:rPr>
              <a:t>Червоного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Хреста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135" dirty="0">
                <a:solidFill>
                  <a:srgbClr val="0E4561"/>
                </a:solidFill>
                <a:latin typeface="Verdana"/>
                <a:cs typeface="Verdana"/>
              </a:rPr>
              <a:t>(</a:t>
            </a:r>
            <a:r>
              <a:rPr sz="3000" spc="-135" dirty="0">
                <a:solidFill>
                  <a:srgbClr val="0E4561"/>
                </a:solidFill>
                <a:latin typeface="Arial"/>
                <a:cs typeface="Arial"/>
              </a:rPr>
              <a:t>МКЧХ</a:t>
            </a:r>
            <a:r>
              <a:rPr sz="3000" spc="-135" dirty="0">
                <a:solidFill>
                  <a:srgbClr val="0E4561"/>
                </a:solidFill>
                <a:latin typeface="Verdana"/>
                <a:cs typeface="Verdana"/>
              </a:rPr>
              <a:t>),</a:t>
            </a:r>
            <a:r>
              <a:rPr sz="3000" spc="-23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а</a:t>
            </a:r>
            <a:r>
              <a:rPr sz="3000" spc="-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0" dirty="0">
                <a:solidFill>
                  <a:srgbClr val="0E4561"/>
                </a:solidFill>
                <a:latin typeface="Arial"/>
                <a:cs typeface="Arial"/>
              </a:rPr>
              <a:t>також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через</a:t>
            </a:r>
            <a:r>
              <a:rPr sz="3000" spc="-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0" dirty="0">
                <a:solidFill>
                  <a:srgbClr val="0E4561"/>
                </a:solidFill>
                <a:latin typeface="Arial"/>
                <a:cs typeface="Arial"/>
              </a:rPr>
              <a:t>державні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60" dirty="0">
                <a:solidFill>
                  <a:srgbClr val="0E4561"/>
                </a:solidFill>
                <a:latin typeface="Arial"/>
                <a:cs typeface="Arial"/>
              </a:rPr>
              <a:t>контролюючі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65" dirty="0">
                <a:solidFill>
                  <a:srgbClr val="0E4561"/>
                </a:solidFill>
                <a:latin typeface="Arial"/>
                <a:cs typeface="Arial"/>
              </a:rPr>
              <a:t>органи</a:t>
            </a:r>
            <a:r>
              <a:rPr sz="3000" spc="6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3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95" dirty="0">
                <a:solidFill>
                  <a:srgbClr val="0E4561"/>
                </a:solidFill>
                <a:latin typeface="Arial"/>
                <a:cs typeface="Arial"/>
              </a:rPr>
              <a:t>що</a:t>
            </a:r>
            <a:r>
              <a:rPr sz="3000" spc="-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95" dirty="0">
                <a:solidFill>
                  <a:srgbClr val="0E4561"/>
                </a:solidFill>
                <a:latin typeface="Arial"/>
                <a:cs typeface="Arial"/>
              </a:rPr>
              <a:t>забезпечують </a:t>
            </a: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дотримання</a:t>
            </a:r>
            <a:r>
              <a:rPr sz="3000" spc="7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законодавства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r>
              <a:rPr sz="3000" spc="-15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75" dirty="0">
                <a:solidFill>
                  <a:srgbClr val="0E4561"/>
                </a:solidFill>
                <a:latin typeface="Arial"/>
                <a:cs typeface="Arial"/>
              </a:rPr>
              <a:t>Цей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45" dirty="0">
                <a:solidFill>
                  <a:srgbClr val="0E4561"/>
                </a:solidFill>
                <a:latin typeface="Arial"/>
                <a:cs typeface="Arial"/>
              </a:rPr>
              <a:t>контроль</a:t>
            </a:r>
            <a:r>
              <a:rPr sz="3000" spc="7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10" dirty="0">
                <a:solidFill>
                  <a:srgbClr val="0E4561"/>
                </a:solidFill>
                <a:latin typeface="Arial"/>
                <a:cs typeface="Arial"/>
              </a:rPr>
              <a:t>охоплює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перевірку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дотримання</a:t>
            </a:r>
            <a:r>
              <a:rPr sz="3000" spc="7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10" dirty="0">
                <a:solidFill>
                  <a:srgbClr val="0E4561"/>
                </a:solidFill>
                <a:latin typeface="Arial"/>
                <a:cs typeface="Arial"/>
              </a:rPr>
              <a:t>прав </a:t>
            </a:r>
            <a:r>
              <a:rPr sz="3000" spc="150" dirty="0">
                <a:solidFill>
                  <a:srgbClr val="0E4561"/>
                </a:solidFill>
                <a:latin typeface="Arial"/>
                <a:cs typeface="Arial"/>
              </a:rPr>
              <a:t>людини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та</a:t>
            </a:r>
            <a:r>
              <a:rPr sz="30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60" dirty="0">
                <a:solidFill>
                  <a:srgbClr val="0E4561"/>
                </a:solidFill>
                <a:latin typeface="Arial"/>
                <a:cs typeface="Arial"/>
              </a:rPr>
              <a:t>стандартів</a:t>
            </a:r>
            <a:r>
              <a:rPr sz="30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60" dirty="0">
                <a:solidFill>
                  <a:srgbClr val="0E4561"/>
                </a:solidFill>
                <a:latin typeface="Arial"/>
                <a:cs typeface="Arial"/>
              </a:rPr>
              <a:t>утримання</a:t>
            </a:r>
            <a:r>
              <a:rPr sz="3000" spc="6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1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90" dirty="0">
                <a:solidFill>
                  <a:srgbClr val="0E4561"/>
                </a:solidFill>
                <a:latin typeface="Arial"/>
                <a:cs typeface="Arial"/>
              </a:rPr>
              <a:t>встановлених</a:t>
            </a:r>
            <a:r>
              <a:rPr sz="30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55" dirty="0">
                <a:solidFill>
                  <a:srgbClr val="0E4561"/>
                </a:solidFill>
                <a:latin typeface="Arial"/>
                <a:cs typeface="Arial"/>
              </a:rPr>
              <a:t>міжнародними</a:t>
            </a:r>
            <a:r>
              <a:rPr sz="30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55" dirty="0">
                <a:solidFill>
                  <a:srgbClr val="0E4561"/>
                </a:solidFill>
                <a:latin typeface="Arial"/>
                <a:cs typeface="Arial"/>
              </a:rPr>
              <a:t>конвенціями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rgbClr val="0E4561"/>
                </a:solidFill>
                <a:latin typeface="Arial"/>
                <a:cs typeface="Arial"/>
              </a:rPr>
              <a:t>та </a:t>
            </a:r>
            <a:r>
              <a:rPr sz="3000" spc="140" dirty="0">
                <a:solidFill>
                  <a:srgbClr val="0E4561"/>
                </a:solidFill>
                <a:latin typeface="Arial"/>
                <a:cs typeface="Arial"/>
              </a:rPr>
              <a:t>національним</a:t>
            </a:r>
            <a:r>
              <a:rPr sz="30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85" dirty="0">
                <a:solidFill>
                  <a:srgbClr val="0E4561"/>
                </a:solidFill>
                <a:latin typeface="Arial"/>
                <a:cs typeface="Arial"/>
              </a:rPr>
              <a:t>законодавством</a:t>
            </a:r>
            <a:endParaRPr sz="3000">
              <a:latin typeface="Arial"/>
              <a:cs typeface="Arial"/>
            </a:endParaRPr>
          </a:p>
          <a:p>
            <a:pPr marL="116205" marR="102235" indent="-104139">
              <a:lnSpc>
                <a:spcPct val="139600"/>
              </a:lnSpc>
            </a:pPr>
            <a:r>
              <a:rPr sz="3000" spc="114" dirty="0">
                <a:solidFill>
                  <a:srgbClr val="0E4561"/>
                </a:solidFill>
                <a:latin typeface="Arial"/>
                <a:cs typeface="Arial"/>
              </a:rPr>
              <a:t>Полонених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50" dirty="0">
                <a:solidFill>
                  <a:srgbClr val="0E4561"/>
                </a:solidFill>
                <a:latin typeface="Arial"/>
                <a:cs typeface="Arial"/>
              </a:rPr>
              <a:t>можна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переводити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5" dirty="0">
                <a:solidFill>
                  <a:srgbClr val="0E4561"/>
                </a:solidFill>
                <a:latin typeface="Arial"/>
                <a:cs typeface="Arial"/>
              </a:rPr>
              <a:t>лише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з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45" dirty="0">
                <a:solidFill>
                  <a:srgbClr val="0E4561"/>
                </a:solidFill>
                <a:latin typeface="Arial"/>
                <a:cs typeface="Arial"/>
              </a:rPr>
              <a:t>гуманних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229" dirty="0">
                <a:solidFill>
                  <a:srgbClr val="0E4561"/>
                </a:solidFill>
                <a:latin typeface="Arial"/>
                <a:cs typeface="Arial"/>
              </a:rPr>
              <a:t>причин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0" dirty="0">
                <a:solidFill>
                  <a:srgbClr val="0E4561"/>
                </a:solidFill>
                <a:latin typeface="Arial"/>
                <a:cs typeface="Arial"/>
              </a:rPr>
              <a:t>або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з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40" dirty="0">
                <a:solidFill>
                  <a:srgbClr val="0E4561"/>
                </a:solidFill>
                <a:latin typeface="Arial"/>
                <a:cs typeface="Arial"/>
              </a:rPr>
              <a:t>міркувань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безпеки</a:t>
            </a:r>
            <a:r>
              <a:rPr sz="3000" spc="-10" dirty="0">
                <a:solidFill>
                  <a:srgbClr val="0E4561"/>
                </a:solidFill>
                <a:latin typeface="Verdana"/>
                <a:cs typeface="Verdana"/>
              </a:rPr>
              <a:t>.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Про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70" dirty="0">
                <a:solidFill>
                  <a:srgbClr val="0E4561"/>
                </a:solidFill>
                <a:latin typeface="Arial"/>
                <a:cs typeface="Arial"/>
              </a:rPr>
              <a:t>кожне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0" dirty="0">
                <a:solidFill>
                  <a:srgbClr val="0E4561"/>
                </a:solidFill>
                <a:latin typeface="Arial"/>
                <a:cs typeface="Arial"/>
              </a:rPr>
              <a:t>переміщення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5" dirty="0">
                <a:solidFill>
                  <a:srgbClr val="0E4561"/>
                </a:solidFill>
                <a:latin typeface="Arial"/>
                <a:cs typeface="Arial"/>
              </a:rPr>
              <a:t>повідомляється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МКЧХ</a:t>
            </a:r>
            <a:r>
              <a:rPr sz="300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97879" y="7791297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>
                <a:moveTo>
                  <a:pt x="0" y="0"/>
                </a:moveTo>
                <a:lnTo>
                  <a:pt x="6492240" y="0"/>
                </a:lnTo>
              </a:path>
            </a:pathLst>
          </a:custGeom>
          <a:ln w="76200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07829" y="8377294"/>
            <a:ext cx="229776" cy="22977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68319" y="8379470"/>
            <a:ext cx="229781" cy="22977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29127" y="8379470"/>
            <a:ext cx="229781" cy="22977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89797" y="8379475"/>
            <a:ext cx="229781" cy="22976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50421" y="8379470"/>
            <a:ext cx="229781" cy="22977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5705" rIns="0" bIns="0" rtlCol="0">
            <a:spAutoFit/>
          </a:bodyPr>
          <a:lstStyle/>
          <a:p>
            <a:pPr marL="1819910">
              <a:lnSpc>
                <a:spcPct val="100000"/>
              </a:lnSpc>
              <a:spcBef>
                <a:spcPts val="100"/>
              </a:spcBef>
            </a:pPr>
            <a:r>
              <a:rPr sz="6900" spc="-735" dirty="0"/>
              <a:t>Відповідальність</a:t>
            </a:r>
            <a:r>
              <a:rPr sz="6900" spc="-105" dirty="0"/>
              <a:t> </a:t>
            </a:r>
            <a:r>
              <a:rPr sz="6900" spc="-645" dirty="0"/>
              <a:t>за</a:t>
            </a:r>
            <a:r>
              <a:rPr sz="6900" spc="-105" dirty="0"/>
              <a:t> </a:t>
            </a:r>
            <a:r>
              <a:rPr sz="6900" spc="-785" dirty="0"/>
              <a:t>порушення</a:t>
            </a:r>
            <a:r>
              <a:rPr sz="6900" spc="-100" dirty="0"/>
              <a:t> </a:t>
            </a:r>
            <a:r>
              <a:rPr sz="6900" spc="-795" dirty="0"/>
              <a:t>прав</a:t>
            </a:r>
            <a:r>
              <a:rPr sz="6900" spc="-105" dirty="0"/>
              <a:t> </a:t>
            </a:r>
            <a:r>
              <a:rPr sz="6900" spc="-695" dirty="0"/>
              <a:t>полонених</a:t>
            </a:r>
            <a:endParaRPr sz="6900"/>
          </a:p>
        </p:txBody>
      </p:sp>
      <p:sp>
        <p:nvSpPr>
          <p:cNvPr id="3" name="object 3"/>
          <p:cNvSpPr txBox="1"/>
          <p:nvPr/>
        </p:nvSpPr>
        <p:spPr>
          <a:xfrm>
            <a:off x="658865" y="2359841"/>
            <a:ext cx="16322675" cy="704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58190">
              <a:lnSpc>
                <a:spcPct val="141900"/>
              </a:lnSpc>
              <a:spcBef>
                <a:spcPts val="95"/>
              </a:spcBef>
            </a:pPr>
            <a:r>
              <a:rPr sz="2950" spc="90" dirty="0">
                <a:solidFill>
                  <a:srgbClr val="0E4561"/>
                </a:solidFill>
                <a:latin typeface="Arial"/>
                <a:cs typeface="Arial"/>
              </a:rPr>
              <a:t>Знищення</a:t>
            </a:r>
            <a:r>
              <a:rPr sz="2950" spc="9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950" spc="-22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spc="125" dirty="0">
                <a:solidFill>
                  <a:srgbClr val="0E4561"/>
                </a:solidFill>
                <a:latin typeface="Arial"/>
                <a:cs typeface="Arial"/>
              </a:rPr>
              <a:t>тортури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90" dirty="0">
                <a:solidFill>
                  <a:srgbClr val="0E4561"/>
                </a:solidFill>
                <a:latin typeface="Arial"/>
                <a:cs typeface="Arial"/>
              </a:rPr>
              <a:t>або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50" dirty="0">
                <a:solidFill>
                  <a:srgbClr val="0E4561"/>
                </a:solidFill>
                <a:latin typeface="Arial"/>
                <a:cs typeface="Arial"/>
              </a:rPr>
              <a:t>страта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60" dirty="0">
                <a:solidFill>
                  <a:srgbClr val="0E4561"/>
                </a:solidFill>
                <a:latin typeface="Arial"/>
                <a:cs typeface="Arial"/>
              </a:rPr>
              <a:t>полонених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-475" dirty="0">
                <a:solidFill>
                  <a:srgbClr val="0E4561"/>
                </a:solidFill>
                <a:latin typeface="Verdana"/>
                <a:cs typeface="Verdana"/>
              </a:rPr>
              <a:t>—</a:t>
            </a:r>
            <a:r>
              <a:rPr sz="2950" spc="-21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spc="105" dirty="0">
                <a:solidFill>
                  <a:srgbClr val="0E4561"/>
                </a:solidFill>
                <a:latin typeface="Arial"/>
                <a:cs typeface="Arial"/>
              </a:rPr>
              <a:t>це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30" dirty="0">
                <a:solidFill>
                  <a:srgbClr val="0E4561"/>
                </a:solidFill>
                <a:latin typeface="Arial"/>
                <a:cs typeface="Arial"/>
              </a:rPr>
              <a:t>серйозні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65" dirty="0">
                <a:solidFill>
                  <a:srgbClr val="0E4561"/>
                </a:solidFill>
                <a:latin typeface="Arial"/>
                <a:cs typeface="Arial"/>
              </a:rPr>
              <a:t>порушення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45" dirty="0">
                <a:solidFill>
                  <a:srgbClr val="0E4561"/>
                </a:solidFill>
                <a:latin typeface="Arial"/>
                <a:cs typeface="Arial"/>
              </a:rPr>
              <a:t>міжнародного </a:t>
            </a:r>
            <a:r>
              <a:rPr sz="2950" spc="140" dirty="0">
                <a:solidFill>
                  <a:srgbClr val="0E4561"/>
                </a:solidFill>
                <a:latin typeface="Arial"/>
                <a:cs typeface="Arial"/>
              </a:rPr>
              <a:t>гуманітарного</a:t>
            </a:r>
            <a:r>
              <a:rPr sz="295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-10" dirty="0">
                <a:solidFill>
                  <a:srgbClr val="0E4561"/>
                </a:solidFill>
                <a:latin typeface="Arial"/>
                <a:cs typeface="Arial"/>
              </a:rPr>
              <a:t>права</a:t>
            </a:r>
            <a:r>
              <a:rPr sz="295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29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485"/>
              </a:spcBef>
            </a:pP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Такі</a:t>
            </a:r>
            <a:r>
              <a:rPr sz="295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дії</a:t>
            </a:r>
            <a:r>
              <a:rPr sz="295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14" dirty="0">
                <a:solidFill>
                  <a:srgbClr val="0E4561"/>
                </a:solidFill>
                <a:latin typeface="Arial"/>
                <a:cs typeface="Arial"/>
              </a:rPr>
              <a:t>караються</a:t>
            </a:r>
            <a:r>
              <a:rPr sz="295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70" dirty="0">
                <a:solidFill>
                  <a:srgbClr val="0E4561"/>
                </a:solidFill>
                <a:latin typeface="Arial"/>
                <a:cs typeface="Arial"/>
              </a:rPr>
              <a:t>Міжнародним</a:t>
            </a:r>
            <a:r>
              <a:rPr sz="2950" spc="3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80" dirty="0">
                <a:solidFill>
                  <a:srgbClr val="0E4561"/>
                </a:solidFill>
                <a:latin typeface="Arial"/>
                <a:cs typeface="Arial"/>
              </a:rPr>
              <a:t>кримінальним</a:t>
            </a:r>
            <a:r>
              <a:rPr sz="295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-10" dirty="0">
                <a:solidFill>
                  <a:srgbClr val="0E4561"/>
                </a:solidFill>
                <a:latin typeface="Arial"/>
                <a:cs typeface="Arial"/>
              </a:rPr>
              <a:t>судом</a:t>
            </a:r>
            <a:r>
              <a:rPr sz="295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29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440"/>
              </a:spcBef>
            </a:pPr>
            <a:endParaRPr sz="2950">
              <a:latin typeface="Verdana"/>
              <a:cs typeface="Verdana"/>
            </a:endParaRPr>
          </a:p>
          <a:p>
            <a:pPr marL="12700" marR="5080">
              <a:lnSpc>
                <a:spcPct val="141900"/>
              </a:lnSpc>
            </a:pP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Держава</a:t>
            </a:r>
            <a:r>
              <a:rPr sz="295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950" spc="-18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spc="125" dirty="0">
                <a:solidFill>
                  <a:srgbClr val="0E4561"/>
                </a:solidFill>
                <a:latin typeface="Arial"/>
                <a:cs typeface="Arial"/>
              </a:rPr>
              <a:t>яка</a:t>
            </a:r>
            <a:r>
              <a:rPr sz="295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05" dirty="0">
                <a:solidFill>
                  <a:srgbClr val="0E4561"/>
                </a:solidFill>
                <a:latin typeface="Arial"/>
                <a:cs typeface="Arial"/>
              </a:rPr>
              <a:t>утримує</a:t>
            </a:r>
            <a:r>
              <a:rPr sz="295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90" dirty="0">
                <a:solidFill>
                  <a:srgbClr val="0E4561"/>
                </a:solidFill>
                <a:latin typeface="Arial"/>
                <a:cs typeface="Arial"/>
              </a:rPr>
              <a:t>полонених</a:t>
            </a:r>
            <a:r>
              <a:rPr sz="2950" spc="9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950" spc="-18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spc="135" dirty="0">
                <a:solidFill>
                  <a:srgbClr val="0E4561"/>
                </a:solidFill>
                <a:latin typeface="Arial"/>
                <a:cs typeface="Arial"/>
              </a:rPr>
              <a:t>військова</a:t>
            </a:r>
            <a:r>
              <a:rPr sz="295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влада</a:t>
            </a:r>
            <a:r>
              <a:rPr sz="295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50" dirty="0">
                <a:solidFill>
                  <a:srgbClr val="0E4561"/>
                </a:solidFill>
                <a:latin typeface="Arial"/>
                <a:cs typeface="Arial"/>
              </a:rPr>
              <a:t>та</a:t>
            </a:r>
            <a:r>
              <a:rPr sz="295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85" dirty="0">
                <a:solidFill>
                  <a:srgbClr val="0E4561"/>
                </a:solidFill>
                <a:latin typeface="Arial"/>
                <a:cs typeface="Arial"/>
              </a:rPr>
              <a:t>начальники</a:t>
            </a:r>
            <a:r>
              <a:rPr sz="295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10" dirty="0">
                <a:solidFill>
                  <a:srgbClr val="0E4561"/>
                </a:solidFill>
                <a:latin typeface="Arial"/>
                <a:cs typeface="Arial"/>
              </a:rPr>
              <a:t>таборів</a:t>
            </a:r>
            <a:r>
              <a:rPr sz="2950" spc="3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95" dirty="0">
                <a:solidFill>
                  <a:srgbClr val="0E4561"/>
                </a:solidFill>
                <a:latin typeface="Arial"/>
                <a:cs typeface="Arial"/>
              </a:rPr>
              <a:t>несуть</a:t>
            </a:r>
            <a:r>
              <a:rPr sz="295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55" dirty="0">
                <a:solidFill>
                  <a:srgbClr val="0E4561"/>
                </a:solidFill>
                <a:latin typeface="Arial"/>
                <a:cs typeface="Arial"/>
              </a:rPr>
              <a:t>повну </a:t>
            </a:r>
            <a:r>
              <a:rPr sz="2950" spc="110" dirty="0">
                <a:solidFill>
                  <a:srgbClr val="0E4561"/>
                </a:solidFill>
                <a:latin typeface="Arial"/>
                <a:cs typeface="Arial"/>
              </a:rPr>
              <a:t>відповідальність</a:t>
            </a:r>
            <a:r>
              <a:rPr sz="295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70" dirty="0">
                <a:solidFill>
                  <a:srgbClr val="0E4561"/>
                </a:solidFill>
                <a:latin typeface="Arial"/>
                <a:cs typeface="Arial"/>
              </a:rPr>
              <a:t>за</a:t>
            </a:r>
            <a:r>
              <a:rPr sz="29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їх</a:t>
            </a:r>
            <a:r>
              <a:rPr sz="29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80" dirty="0">
                <a:solidFill>
                  <a:srgbClr val="0E4561"/>
                </a:solidFill>
                <a:latin typeface="Arial"/>
                <a:cs typeface="Arial"/>
              </a:rPr>
              <a:t>утримання</a:t>
            </a:r>
            <a:r>
              <a:rPr sz="2950" spc="8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950" spc="-20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турботу</a:t>
            </a:r>
            <a:r>
              <a:rPr sz="295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950" spc="-20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spc="150" dirty="0">
                <a:solidFill>
                  <a:srgbClr val="0E4561"/>
                </a:solidFill>
                <a:latin typeface="Arial"/>
                <a:cs typeface="Arial"/>
              </a:rPr>
              <a:t>поводження</a:t>
            </a:r>
            <a:r>
              <a:rPr sz="29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50" dirty="0">
                <a:solidFill>
                  <a:srgbClr val="0E4561"/>
                </a:solidFill>
                <a:latin typeface="Arial"/>
                <a:cs typeface="Arial"/>
              </a:rPr>
              <a:t>та</a:t>
            </a:r>
            <a:r>
              <a:rPr sz="29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10" dirty="0">
                <a:solidFill>
                  <a:srgbClr val="0E4561"/>
                </a:solidFill>
                <a:latin typeface="Arial"/>
                <a:cs typeface="Arial"/>
              </a:rPr>
              <a:t>виплату</a:t>
            </a:r>
            <a:r>
              <a:rPr sz="295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60" dirty="0">
                <a:solidFill>
                  <a:srgbClr val="0E4561"/>
                </a:solidFill>
                <a:latin typeface="Arial"/>
                <a:cs typeface="Arial"/>
              </a:rPr>
              <a:t>винагороди</a:t>
            </a:r>
            <a:r>
              <a:rPr sz="29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45" dirty="0">
                <a:solidFill>
                  <a:srgbClr val="0E4561"/>
                </a:solidFill>
                <a:latin typeface="Arial"/>
                <a:cs typeface="Arial"/>
              </a:rPr>
              <a:t>за </a:t>
            </a:r>
            <a:r>
              <a:rPr sz="2950" spc="50" dirty="0">
                <a:solidFill>
                  <a:srgbClr val="0E4561"/>
                </a:solidFill>
                <a:latin typeface="Arial"/>
                <a:cs typeface="Arial"/>
              </a:rPr>
              <a:t>працю</a:t>
            </a:r>
            <a:r>
              <a:rPr sz="2950" spc="5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29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440"/>
              </a:spcBef>
            </a:pPr>
            <a:endParaRPr sz="2950">
              <a:latin typeface="Verdana"/>
              <a:cs typeface="Verdana"/>
            </a:endParaRPr>
          </a:p>
          <a:p>
            <a:pPr marL="12700" marR="886460">
              <a:lnSpc>
                <a:spcPct val="141900"/>
              </a:lnSpc>
            </a:pPr>
            <a:r>
              <a:rPr sz="2950" spc="-10" dirty="0">
                <a:solidFill>
                  <a:srgbClr val="0E4561"/>
                </a:solidFill>
                <a:latin typeface="Arial"/>
                <a:cs typeface="Arial"/>
              </a:rPr>
              <a:t>Особи</a:t>
            </a:r>
            <a:r>
              <a:rPr sz="2950" spc="-1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950" spc="-204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spc="150" dirty="0">
                <a:solidFill>
                  <a:srgbClr val="0E4561"/>
                </a:solidFill>
                <a:latin typeface="Arial"/>
                <a:cs typeface="Arial"/>
              </a:rPr>
              <a:t>які</a:t>
            </a:r>
            <a:r>
              <a:rPr sz="295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55" dirty="0">
                <a:solidFill>
                  <a:srgbClr val="0E4561"/>
                </a:solidFill>
                <a:latin typeface="Arial"/>
                <a:cs typeface="Arial"/>
              </a:rPr>
              <a:t>скоюють</a:t>
            </a:r>
            <a:r>
              <a:rPr sz="295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45" dirty="0">
                <a:solidFill>
                  <a:srgbClr val="0E4561"/>
                </a:solidFill>
                <a:latin typeface="Arial"/>
                <a:cs typeface="Arial"/>
              </a:rPr>
              <a:t>воєнні</a:t>
            </a:r>
            <a:r>
              <a:rPr sz="295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80" dirty="0">
                <a:solidFill>
                  <a:srgbClr val="0E4561"/>
                </a:solidFill>
                <a:latin typeface="Arial"/>
                <a:cs typeface="Arial"/>
              </a:rPr>
              <a:t>злочини</a:t>
            </a:r>
            <a:r>
              <a:rPr sz="295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90" dirty="0">
                <a:solidFill>
                  <a:srgbClr val="0E4561"/>
                </a:solidFill>
                <a:latin typeface="Arial"/>
                <a:cs typeface="Arial"/>
              </a:rPr>
              <a:t>або</a:t>
            </a:r>
            <a:r>
              <a:rPr sz="295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60" dirty="0">
                <a:solidFill>
                  <a:srgbClr val="0E4561"/>
                </a:solidFill>
                <a:latin typeface="Arial"/>
                <a:cs typeface="Arial"/>
              </a:rPr>
              <a:t>порушують</a:t>
            </a:r>
            <a:r>
              <a:rPr sz="295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25" dirty="0">
                <a:solidFill>
                  <a:srgbClr val="0E4561"/>
                </a:solidFill>
                <a:latin typeface="Arial"/>
                <a:cs typeface="Arial"/>
              </a:rPr>
              <a:t>права</a:t>
            </a:r>
            <a:r>
              <a:rPr sz="29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10" dirty="0">
                <a:solidFill>
                  <a:srgbClr val="0E4561"/>
                </a:solidFill>
                <a:latin typeface="Arial"/>
                <a:cs typeface="Arial"/>
              </a:rPr>
              <a:t>військовополонених</a:t>
            </a:r>
            <a:r>
              <a:rPr sz="2950" spc="110" dirty="0">
                <a:solidFill>
                  <a:srgbClr val="0E4561"/>
                </a:solidFill>
                <a:latin typeface="Verdana"/>
                <a:cs typeface="Verdana"/>
              </a:rPr>
              <a:t>, </a:t>
            </a:r>
            <a:r>
              <a:rPr sz="2950" spc="114" dirty="0">
                <a:solidFill>
                  <a:srgbClr val="0E4561"/>
                </a:solidFill>
                <a:latin typeface="Arial"/>
                <a:cs typeface="Arial"/>
              </a:rPr>
              <a:t>підлягають</a:t>
            </a:r>
            <a:r>
              <a:rPr sz="295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75" dirty="0">
                <a:solidFill>
                  <a:srgbClr val="0E4561"/>
                </a:solidFill>
                <a:latin typeface="Arial"/>
                <a:cs typeface="Arial"/>
              </a:rPr>
              <a:t>кримінальній</a:t>
            </a:r>
            <a:r>
              <a:rPr sz="29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05" dirty="0">
                <a:solidFill>
                  <a:srgbClr val="0E4561"/>
                </a:solidFill>
                <a:latin typeface="Arial"/>
                <a:cs typeface="Arial"/>
              </a:rPr>
              <a:t>відповідальності</a:t>
            </a:r>
            <a:r>
              <a:rPr sz="295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40" dirty="0">
                <a:solidFill>
                  <a:srgbClr val="0E4561"/>
                </a:solidFill>
                <a:latin typeface="Arial"/>
                <a:cs typeface="Arial"/>
              </a:rPr>
              <a:t>згідно</a:t>
            </a:r>
            <a:r>
              <a:rPr sz="29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05" dirty="0">
                <a:solidFill>
                  <a:srgbClr val="0E4561"/>
                </a:solidFill>
                <a:latin typeface="Arial"/>
                <a:cs typeface="Arial"/>
              </a:rPr>
              <a:t>з</a:t>
            </a:r>
            <a:r>
              <a:rPr sz="295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65" dirty="0">
                <a:solidFill>
                  <a:srgbClr val="0E4561"/>
                </a:solidFill>
                <a:latin typeface="Arial"/>
                <a:cs typeface="Arial"/>
              </a:rPr>
              <a:t>міжнародним</a:t>
            </a:r>
            <a:r>
              <a:rPr sz="29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50" dirty="0">
                <a:solidFill>
                  <a:srgbClr val="0E4561"/>
                </a:solidFill>
                <a:latin typeface="Arial"/>
                <a:cs typeface="Arial"/>
              </a:rPr>
              <a:t>та</a:t>
            </a:r>
            <a:r>
              <a:rPr sz="295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50" dirty="0">
                <a:solidFill>
                  <a:srgbClr val="0E4561"/>
                </a:solidFill>
                <a:latin typeface="Arial"/>
                <a:cs typeface="Arial"/>
              </a:rPr>
              <a:t>національним </a:t>
            </a:r>
            <a:r>
              <a:rPr sz="2950" spc="45" dirty="0">
                <a:solidFill>
                  <a:srgbClr val="0E4561"/>
                </a:solidFill>
                <a:latin typeface="Arial"/>
                <a:cs typeface="Arial"/>
              </a:rPr>
              <a:t>правом</a:t>
            </a:r>
            <a:r>
              <a:rPr sz="2950" spc="45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89385" y="4892131"/>
            <a:ext cx="9696449" cy="53911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8826" rIns="0" bIns="0" rtlCol="0">
            <a:spAutoFit/>
          </a:bodyPr>
          <a:lstStyle/>
          <a:p>
            <a:pPr marL="162560">
              <a:lnSpc>
                <a:spcPct val="100000"/>
              </a:lnSpc>
              <a:spcBef>
                <a:spcPts val="100"/>
              </a:spcBef>
            </a:pPr>
            <a:r>
              <a:rPr sz="5000" b="0" i="0" spc="-150" dirty="0">
                <a:latin typeface="Arial Black"/>
                <a:cs typeface="Arial Black"/>
              </a:rPr>
              <a:t>Поняття</a:t>
            </a:r>
            <a:r>
              <a:rPr sz="5000" b="0" i="0" spc="-229" dirty="0">
                <a:latin typeface="Arial Black"/>
                <a:cs typeface="Arial Black"/>
              </a:rPr>
              <a:t> </a:t>
            </a:r>
            <a:r>
              <a:rPr sz="5000" b="0" i="0" spc="-130" dirty="0">
                <a:latin typeface="Arial Black"/>
                <a:cs typeface="Arial Black"/>
              </a:rPr>
              <a:t>репатріації</a:t>
            </a:r>
            <a:endParaRPr sz="50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7185" y="2180883"/>
            <a:ext cx="17223740" cy="2578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9600"/>
              </a:lnSpc>
              <a:spcBef>
                <a:spcPts val="100"/>
              </a:spcBef>
            </a:pPr>
            <a:r>
              <a:rPr sz="3000" spc="55" dirty="0">
                <a:solidFill>
                  <a:srgbClr val="0E4561"/>
                </a:solidFill>
                <a:latin typeface="Arial"/>
                <a:cs typeface="Arial"/>
              </a:rPr>
              <a:t>Репатріа́ція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509" dirty="0">
                <a:solidFill>
                  <a:srgbClr val="0E4561"/>
                </a:solidFill>
                <a:latin typeface="Verdana"/>
                <a:cs typeface="Verdana"/>
              </a:rPr>
              <a:t>—</a:t>
            </a:r>
            <a:r>
              <a:rPr sz="3000" spc="-22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40" dirty="0">
                <a:solidFill>
                  <a:srgbClr val="0E4561"/>
                </a:solidFill>
                <a:latin typeface="Arial"/>
                <a:cs typeface="Arial"/>
              </a:rPr>
              <a:t>повернення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на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85" dirty="0">
                <a:solidFill>
                  <a:srgbClr val="0E4561"/>
                </a:solidFill>
                <a:latin typeface="Arial"/>
                <a:cs typeface="Arial"/>
              </a:rPr>
              <a:t>батьківщину</a:t>
            </a:r>
            <a:r>
              <a:rPr sz="3000" spc="8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2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з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5" dirty="0">
                <a:solidFill>
                  <a:srgbClr val="0E4561"/>
                </a:solidFill>
                <a:latin typeface="Arial"/>
                <a:cs typeface="Arial"/>
              </a:rPr>
              <a:t>поновленням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їх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5" dirty="0">
                <a:solidFill>
                  <a:srgbClr val="0E4561"/>
                </a:solidFill>
                <a:latin typeface="Arial"/>
                <a:cs typeface="Arial"/>
              </a:rPr>
              <a:t>громадянських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20" dirty="0">
                <a:solidFill>
                  <a:srgbClr val="0E4561"/>
                </a:solidFill>
                <a:latin typeface="Arial"/>
                <a:cs typeface="Arial"/>
              </a:rPr>
              <a:t>прав</a:t>
            </a:r>
            <a:r>
              <a:rPr sz="3000" spc="-20" dirty="0">
                <a:solidFill>
                  <a:srgbClr val="0E4561"/>
                </a:solidFill>
                <a:latin typeface="Verdana"/>
                <a:cs typeface="Verdana"/>
              </a:rPr>
              <a:t>, </a:t>
            </a:r>
            <a:r>
              <a:rPr sz="3000" spc="140" dirty="0">
                <a:solidFill>
                  <a:srgbClr val="0E4561"/>
                </a:solidFill>
                <a:latin typeface="Arial"/>
                <a:cs typeface="Arial"/>
              </a:rPr>
              <a:t>військовополонених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та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50" dirty="0">
                <a:solidFill>
                  <a:srgbClr val="0E4561"/>
                </a:solidFill>
                <a:latin typeface="Arial"/>
                <a:cs typeface="Arial"/>
              </a:rPr>
              <a:t>цивільних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55" dirty="0">
                <a:solidFill>
                  <a:srgbClr val="0E4561"/>
                </a:solidFill>
                <a:latin typeface="Arial"/>
                <a:cs typeface="Arial"/>
              </a:rPr>
              <a:t>осіб</a:t>
            </a:r>
            <a:r>
              <a:rPr sz="3000" spc="-5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1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35" dirty="0">
                <a:solidFill>
                  <a:srgbClr val="0E4561"/>
                </a:solidFill>
                <a:latin typeface="Arial"/>
                <a:cs typeface="Arial"/>
              </a:rPr>
              <a:t>які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під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0" dirty="0">
                <a:solidFill>
                  <a:srgbClr val="0E4561"/>
                </a:solidFill>
                <a:latin typeface="Arial"/>
                <a:cs typeface="Arial"/>
              </a:rPr>
              <a:t>час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85" dirty="0">
                <a:solidFill>
                  <a:srgbClr val="0E4561"/>
                </a:solidFill>
                <a:latin typeface="Arial"/>
                <a:cs typeface="Arial"/>
              </a:rPr>
              <a:t>війни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45" dirty="0">
                <a:solidFill>
                  <a:srgbClr val="0E4561"/>
                </a:solidFill>
                <a:latin typeface="Arial"/>
                <a:cs typeface="Arial"/>
              </a:rPr>
              <a:t>опинилися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за</a:t>
            </a:r>
            <a:r>
              <a:rPr sz="30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5" dirty="0">
                <a:solidFill>
                  <a:srgbClr val="0E4561"/>
                </a:solidFill>
                <a:latin typeface="Arial"/>
                <a:cs typeface="Arial"/>
              </a:rPr>
              <a:t>межами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своєї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5" dirty="0">
                <a:solidFill>
                  <a:srgbClr val="0E4561"/>
                </a:solidFill>
                <a:latin typeface="Arial"/>
                <a:cs typeface="Arial"/>
              </a:rPr>
              <a:t>країни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та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85" dirty="0">
                <a:solidFill>
                  <a:srgbClr val="0E4561"/>
                </a:solidFill>
                <a:latin typeface="Arial"/>
                <a:cs typeface="Arial"/>
              </a:rPr>
              <a:t>перебували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0" dirty="0">
                <a:solidFill>
                  <a:srgbClr val="0E4561"/>
                </a:solidFill>
                <a:latin typeface="Arial"/>
                <a:cs typeface="Arial"/>
              </a:rPr>
              <a:t>тривалий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0" dirty="0">
                <a:solidFill>
                  <a:srgbClr val="0E4561"/>
                </a:solidFill>
                <a:latin typeface="Arial"/>
                <a:cs typeface="Arial"/>
              </a:rPr>
              <a:t>час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14" dirty="0">
                <a:solidFill>
                  <a:srgbClr val="0E4561"/>
                </a:solidFill>
                <a:latin typeface="Arial"/>
                <a:cs typeface="Arial"/>
              </a:rPr>
              <a:t>поза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0" dirty="0">
                <a:solidFill>
                  <a:srgbClr val="0E4561"/>
                </a:solidFill>
                <a:latin typeface="Arial"/>
                <a:cs typeface="Arial"/>
              </a:rPr>
              <a:t>батьківщиною</a:t>
            </a:r>
            <a:r>
              <a:rPr sz="3000" spc="10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r>
              <a:rPr sz="3000" spc="-21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90" dirty="0">
                <a:solidFill>
                  <a:srgbClr val="0E4561"/>
                </a:solidFill>
                <a:latin typeface="Arial"/>
                <a:cs typeface="Arial"/>
              </a:rPr>
              <a:t>Особливого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50" dirty="0">
                <a:solidFill>
                  <a:srgbClr val="0E4561"/>
                </a:solidFill>
                <a:latin typeface="Arial"/>
                <a:cs typeface="Arial"/>
              </a:rPr>
              <a:t>політичного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55" dirty="0">
                <a:solidFill>
                  <a:srgbClr val="0E4561"/>
                </a:solidFill>
                <a:latin typeface="Arial"/>
                <a:cs typeface="Arial"/>
              </a:rPr>
              <a:t>змісту</a:t>
            </a:r>
            <a:r>
              <a:rPr sz="30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набув </a:t>
            </a:r>
            <a:r>
              <a:rPr sz="3000" spc="110" dirty="0">
                <a:solidFill>
                  <a:srgbClr val="0E4561"/>
                </a:solidFill>
                <a:latin typeface="Arial"/>
                <a:cs typeface="Arial"/>
              </a:rPr>
              <a:t>термін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E4561"/>
                </a:solidFill>
                <a:latin typeface="Verdana"/>
                <a:cs typeface="Verdana"/>
              </a:rPr>
              <a:t>«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репатріація</a:t>
            </a:r>
            <a:r>
              <a:rPr sz="3000" spc="-10" dirty="0">
                <a:solidFill>
                  <a:srgbClr val="0E4561"/>
                </a:solidFill>
                <a:latin typeface="Verdana"/>
                <a:cs typeface="Verdana"/>
              </a:rPr>
              <a:t>»</a:t>
            </a:r>
            <a:r>
              <a:rPr sz="3000" spc="-22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стосовно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40" dirty="0">
                <a:solidFill>
                  <a:srgbClr val="0E4561"/>
                </a:solidFill>
                <a:latin typeface="Arial"/>
                <a:cs typeface="Arial"/>
              </a:rPr>
              <a:t>повернення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55" dirty="0">
                <a:solidFill>
                  <a:srgbClr val="0E4561"/>
                </a:solidFill>
                <a:latin typeface="Arial"/>
                <a:cs typeface="Arial"/>
              </a:rPr>
              <a:t>політичних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10" dirty="0">
                <a:solidFill>
                  <a:srgbClr val="0E4561"/>
                </a:solidFill>
                <a:latin typeface="Arial"/>
                <a:cs typeface="Arial"/>
              </a:rPr>
              <a:t>емігрантів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60" dirty="0">
                <a:solidFill>
                  <a:srgbClr val="0E4561"/>
                </a:solidFill>
                <a:latin typeface="Arial"/>
                <a:cs typeface="Arial"/>
              </a:rPr>
              <a:t>до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5" dirty="0">
                <a:solidFill>
                  <a:srgbClr val="0E4561"/>
                </a:solidFill>
                <a:latin typeface="Arial"/>
                <a:cs typeface="Arial"/>
              </a:rPr>
              <a:t>країни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їх </a:t>
            </a:r>
            <a:r>
              <a:rPr sz="3000" spc="40" dirty="0">
                <a:solidFill>
                  <a:srgbClr val="0E4561"/>
                </a:solidFill>
                <a:latin typeface="Arial"/>
                <a:cs typeface="Arial"/>
              </a:rPr>
              <a:t>походження</a:t>
            </a:r>
            <a:r>
              <a:rPr sz="3000" spc="4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6761" y="2456694"/>
            <a:ext cx="5386070" cy="6416675"/>
          </a:xfrm>
          <a:custGeom>
            <a:avLst/>
            <a:gdLst/>
            <a:ahLst/>
            <a:cxnLst/>
            <a:rect l="l" t="t" r="r" b="b"/>
            <a:pathLst>
              <a:path w="5386070" h="6416675">
                <a:moveTo>
                  <a:pt x="4997651" y="6416636"/>
                </a:moveTo>
                <a:lnTo>
                  <a:pt x="388114" y="6416636"/>
                </a:lnTo>
                <a:lnTo>
                  <a:pt x="344494" y="6405674"/>
                </a:lnTo>
                <a:lnTo>
                  <a:pt x="299876" y="6389694"/>
                </a:lnTo>
                <a:lnTo>
                  <a:pt x="257028" y="6369444"/>
                </a:lnTo>
                <a:lnTo>
                  <a:pt x="216266" y="6345056"/>
                </a:lnTo>
                <a:lnTo>
                  <a:pt x="177911" y="6316660"/>
                </a:lnTo>
                <a:lnTo>
                  <a:pt x="142279" y="6284390"/>
                </a:lnTo>
                <a:lnTo>
                  <a:pt x="110010" y="6248757"/>
                </a:lnTo>
                <a:lnTo>
                  <a:pt x="81615" y="6210399"/>
                </a:lnTo>
                <a:lnTo>
                  <a:pt x="57226" y="6169636"/>
                </a:lnTo>
                <a:lnTo>
                  <a:pt x="36976" y="6126785"/>
                </a:lnTo>
                <a:lnTo>
                  <a:pt x="20996" y="6082166"/>
                </a:lnTo>
                <a:lnTo>
                  <a:pt x="9419" y="6036096"/>
                </a:lnTo>
                <a:lnTo>
                  <a:pt x="2376" y="5988894"/>
                </a:lnTo>
                <a:lnTo>
                  <a:pt x="0" y="5940880"/>
                </a:lnTo>
                <a:lnTo>
                  <a:pt x="0" y="485774"/>
                </a:lnTo>
                <a:lnTo>
                  <a:pt x="2376" y="437761"/>
                </a:lnTo>
                <a:lnTo>
                  <a:pt x="9419" y="390561"/>
                </a:lnTo>
                <a:lnTo>
                  <a:pt x="20996" y="344493"/>
                </a:lnTo>
                <a:lnTo>
                  <a:pt x="36976" y="299876"/>
                </a:lnTo>
                <a:lnTo>
                  <a:pt x="57226" y="257027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79" y="142279"/>
                </a:lnTo>
                <a:lnTo>
                  <a:pt x="177911" y="110010"/>
                </a:lnTo>
                <a:lnTo>
                  <a:pt x="216266" y="81616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1" y="9419"/>
                </a:lnTo>
                <a:lnTo>
                  <a:pt x="437761" y="2376"/>
                </a:lnTo>
                <a:lnTo>
                  <a:pt x="485774" y="0"/>
                </a:lnTo>
                <a:lnTo>
                  <a:pt x="4899988" y="0"/>
                </a:lnTo>
                <a:lnTo>
                  <a:pt x="4948003" y="2376"/>
                </a:lnTo>
                <a:lnTo>
                  <a:pt x="4995204" y="9419"/>
                </a:lnTo>
                <a:lnTo>
                  <a:pt x="5041274" y="20997"/>
                </a:lnTo>
                <a:lnTo>
                  <a:pt x="5085893" y="36977"/>
                </a:lnTo>
                <a:lnTo>
                  <a:pt x="5128744" y="57227"/>
                </a:lnTo>
                <a:lnTo>
                  <a:pt x="5169508" y="81616"/>
                </a:lnTo>
                <a:lnTo>
                  <a:pt x="5207865" y="110010"/>
                </a:lnTo>
                <a:lnTo>
                  <a:pt x="5243498" y="142279"/>
                </a:lnTo>
                <a:lnTo>
                  <a:pt x="5275760" y="177911"/>
                </a:lnTo>
                <a:lnTo>
                  <a:pt x="5304151" y="216266"/>
                </a:lnTo>
                <a:lnTo>
                  <a:pt x="5328539" y="257027"/>
                </a:lnTo>
                <a:lnTo>
                  <a:pt x="5348791" y="299876"/>
                </a:lnTo>
                <a:lnTo>
                  <a:pt x="5364774" y="344493"/>
                </a:lnTo>
                <a:lnTo>
                  <a:pt x="5376355" y="390561"/>
                </a:lnTo>
                <a:lnTo>
                  <a:pt x="5383400" y="437761"/>
                </a:lnTo>
                <a:lnTo>
                  <a:pt x="5385766" y="485774"/>
                </a:lnTo>
                <a:lnTo>
                  <a:pt x="5385766" y="5940880"/>
                </a:lnTo>
                <a:lnTo>
                  <a:pt x="5383400" y="5988894"/>
                </a:lnTo>
                <a:lnTo>
                  <a:pt x="5376355" y="6036096"/>
                </a:lnTo>
                <a:lnTo>
                  <a:pt x="5364774" y="6082166"/>
                </a:lnTo>
                <a:lnTo>
                  <a:pt x="5348791" y="6126785"/>
                </a:lnTo>
                <a:lnTo>
                  <a:pt x="5328539" y="6169636"/>
                </a:lnTo>
                <a:lnTo>
                  <a:pt x="5304151" y="6210399"/>
                </a:lnTo>
                <a:lnTo>
                  <a:pt x="5275760" y="6248757"/>
                </a:lnTo>
                <a:lnTo>
                  <a:pt x="5243498" y="6284390"/>
                </a:lnTo>
                <a:lnTo>
                  <a:pt x="5207865" y="6316660"/>
                </a:lnTo>
                <a:lnTo>
                  <a:pt x="5169508" y="6345056"/>
                </a:lnTo>
                <a:lnTo>
                  <a:pt x="5128744" y="6369444"/>
                </a:lnTo>
                <a:lnTo>
                  <a:pt x="5085893" y="6389694"/>
                </a:lnTo>
                <a:lnTo>
                  <a:pt x="5041274" y="6405674"/>
                </a:lnTo>
                <a:lnTo>
                  <a:pt x="4997651" y="6416636"/>
                </a:lnTo>
                <a:close/>
              </a:path>
            </a:pathLst>
          </a:custGeom>
          <a:solidFill>
            <a:srgbClr val="DAE4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51118" y="2456694"/>
            <a:ext cx="5386070" cy="6416675"/>
          </a:xfrm>
          <a:custGeom>
            <a:avLst/>
            <a:gdLst/>
            <a:ahLst/>
            <a:cxnLst/>
            <a:rect l="l" t="t" r="r" b="b"/>
            <a:pathLst>
              <a:path w="5386070" h="6416675">
                <a:moveTo>
                  <a:pt x="4997657" y="6416636"/>
                </a:moveTo>
                <a:lnTo>
                  <a:pt x="388106" y="6416636"/>
                </a:lnTo>
                <a:lnTo>
                  <a:pt x="344488" y="6405674"/>
                </a:lnTo>
                <a:lnTo>
                  <a:pt x="299874" y="6389694"/>
                </a:lnTo>
                <a:lnTo>
                  <a:pt x="257028" y="6369444"/>
                </a:lnTo>
                <a:lnTo>
                  <a:pt x="216270" y="6345056"/>
                </a:lnTo>
                <a:lnTo>
                  <a:pt x="177916" y="6316660"/>
                </a:lnTo>
                <a:lnTo>
                  <a:pt x="142284" y="6284390"/>
                </a:lnTo>
                <a:lnTo>
                  <a:pt x="110014" y="6248757"/>
                </a:lnTo>
                <a:lnTo>
                  <a:pt x="81618" y="6210399"/>
                </a:lnTo>
                <a:lnTo>
                  <a:pt x="57230" y="6169636"/>
                </a:lnTo>
                <a:lnTo>
                  <a:pt x="36980" y="6126785"/>
                </a:lnTo>
                <a:lnTo>
                  <a:pt x="21001" y="6082166"/>
                </a:lnTo>
                <a:lnTo>
                  <a:pt x="9424" y="6036096"/>
                </a:lnTo>
                <a:lnTo>
                  <a:pt x="2381" y="5988894"/>
                </a:lnTo>
                <a:lnTo>
                  <a:pt x="0" y="5940880"/>
                </a:lnTo>
                <a:lnTo>
                  <a:pt x="0" y="485774"/>
                </a:lnTo>
                <a:lnTo>
                  <a:pt x="2381" y="437761"/>
                </a:lnTo>
                <a:lnTo>
                  <a:pt x="9424" y="390561"/>
                </a:lnTo>
                <a:lnTo>
                  <a:pt x="21001" y="344493"/>
                </a:lnTo>
                <a:lnTo>
                  <a:pt x="36980" y="299876"/>
                </a:lnTo>
                <a:lnTo>
                  <a:pt x="57230" y="257027"/>
                </a:lnTo>
                <a:lnTo>
                  <a:pt x="81618" y="216266"/>
                </a:lnTo>
                <a:lnTo>
                  <a:pt x="110014" y="177911"/>
                </a:lnTo>
                <a:lnTo>
                  <a:pt x="142284" y="142279"/>
                </a:lnTo>
                <a:lnTo>
                  <a:pt x="177916" y="110010"/>
                </a:lnTo>
                <a:lnTo>
                  <a:pt x="216270" y="81616"/>
                </a:lnTo>
                <a:lnTo>
                  <a:pt x="257028" y="57227"/>
                </a:lnTo>
                <a:lnTo>
                  <a:pt x="299874" y="36977"/>
                </a:lnTo>
                <a:lnTo>
                  <a:pt x="344488" y="20997"/>
                </a:lnTo>
                <a:lnTo>
                  <a:pt x="390553" y="9419"/>
                </a:lnTo>
                <a:lnTo>
                  <a:pt x="437751" y="2376"/>
                </a:lnTo>
                <a:lnTo>
                  <a:pt x="485764" y="0"/>
                </a:lnTo>
                <a:lnTo>
                  <a:pt x="4899999" y="0"/>
                </a:lnTo>
                <a:lnTo>
                  <a:pt x="4948012" y="2376"/>
                </a:lnTo>
                <a:lnTo>
                  <a:pt x="4995210" y="9419"/>
                </a:lnTo>
                <a:lnTo>
                  <a:pt x="5041275" y="20997"/>
                </a:lnTo>
                <a:lnTo>
                  <a:pt x="5085889" y="36977"/>
                </a:lnTo>
                <a:lnTo>
                  <a:pt x="5128735" y="57227"/>
                </a:lnTo>
                <a:lnTo>
                  <a:pt x="5169493" y="81616"/>
                </a:lnTo>
                <a:lnTo>
                  <a:pt x="5207847" y="110010"/>
                </a:lnTo>
                <a:lnTo>
                  <a:pt x="5243479" y="142279"/>
                </a:lnTo>
                <a:lnTo>
                  <a:pt x="5275749" y="177911"/>
                </a:lnTo>
                <a:lnTo>
                  <a:pt x="5304145" y="216266"/>
                </a:lnTo>
                <a:lnTo>
                  <a:pt x="5328533" y="257027"/>
                </a:lnTo>
                <a:lnTo>
                  <a:pt x="5348783" y="299876"/>
                </a:lnTo>
                <a:lnTo>
                  <a:pt x="5364762" y="344493"/>
                </a:lnTo>
                <a:lnTo>
                  <a:pt x="5376339" y="390561"/>
                </a:lnTo>
                <a:lnTo>
                  <a:pt x="5383382" y="437761"/>
                </a:lnTo>
                <a:lnTo>
                  <a:pt x="5385766" y="485774"/>
                </a:lnTo>
                <a:lnTo>
                  <a:pt x="5385766" y="5940880"/>
                </a:lnTo>
                <a:lnTo>
                  <a:pt x="5383382" y="5988894"/>
                </a:lnTo>
                <a:lnTo>
                  <a:pt x="5376339" y="6036096"/>
                </a:lnTo>
                <a:lnTo>
                  <a:pt x="5364762" y="6082166"/>
                </a:lnTo>
                <a:lnTo>
                  <a:pt x="5348783" y="6126785"/>
                </a:lnTo>
                <a:lnTo>
                  <a:pt x="5328533" y="6169636"/>
                </a:lnTo>
                <a:lnTo>
                  <a:pt x="5304145" y="6210399"/>
                </a:lnTo>
                <a:lnTo>
                  <a:pt x="5275749" y="6248757"/>
                </a:lnTo>
                <a:lnTo>
                  <a:pt x="5243479" y="6284390"/>
                </a:lnTo>
                <a:lnTo>
                  <a:pt x="5207847" y="6316660"/>
                </a:lnTo>
                <a:lnTo>
                  <a:pt x="5169493" y="6345056"/>
                </a:lnTo>
                <a:lnTo>
                  <a:pt x="5128735" y="6369444"/>
                </a:lnTo>
                <a:lnTo>
                  <a:pt x="5085889" y="6389694"/>
                </a:lnTo>
                <a:lnTo>
                  <a:pt x="5041275" y="6405674"/>
                </a:lnTo>
                <a:lnTo>
                  <a:pt x="4997657" y="6416636"/>
                </a:lnTo>
                <a:close/>
              </a:path>
            </a:pathLst>
          </a:custGeom>
          <a:solidFill>
            <a:srgbClr val="A8BE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015474" y="2456694"/>
            <a:ext cx="5386070" cy="6416675"/>
          </a:xfrm>
          <a:custGeom>
            <a:avLst/>
            <a:gdLst/>
            <a:ahLst/>
            <a:cxnLst/>
            <a:rect l="l" t="t" r="r" b="b"/>
            <a:pathLst>
              <a:path w="5386069" h="6416675">
                <a:moveTo>
                  <a:pt x="4997643" y="6416636"/>
                </a:moveTo>
                <a:lnTo>
                  <a:pt x="388111" y="6416636"/>
                </a:lnTo>
                <a:lnTo>
                  <a:pt x="344489" y="6405674"/>
                </a:lnTo>
                <a:lnTo>
                  <a:pt x="299869" y="6389694"/>
                </a:lnTo>
                <a:lnTo>
                  <a:pt x="257018" y="6369444"/>
                </a:lnTo>
                <a:lnTo>
                  <a:pt x="216255" y="6345056"/>
                </a:lnTo>
                <a:lnTo>
                  <a:pt x="177898" y="6316660"/>
                </a:lnTo>
                <a:lnTo>
                  <a:pt x="142265" y="6284390"/>
                </a:lnTo>
                <a:lnTo>
                  <a:pt x="110003" y="6248757"/>
                </a:lnTo>
                <a:lnTo>
                  <a:pt x="81611" y="6210399"/>
                </a:lnTo>
                <a:lnTo>
                  <a:pt x="57223" y="6169636"/>
                </a:lnTo>
                <a:lnTo>
                  <a:pt x="36972" y="6126785"/>
                </a:lnTo>
                <a:lnTo>
                  <a:pt x="20989" y="6082166"/>
                </a:lnTo>
                <a:lnTo>
                  <a:pt x="9408" y="6036096"/>
                </a:lnTo>
                <a:lnTo>
                  <a:pt x="2362" y="5988894"/>
                </a:lnTo>
                <a:lnTo>
                  <a:pt x="0" y="5940880"/>
                </a:lnTo>
                <a:lnTo>
                  <a:pt x="0" y="485774"/>
                </a:lnTo>
                <a:lnTo>
                  <a:pt x="2362" y="437761"/>
                </a:lnTo>
                <a:lnTo>
                  <a:pt x="9408" y="390561"/>
                </a:lnTo>
                <a:lnTo>
                  <a:pt x="20989" y="344493"/>
                </a:lnTo>
                <a:lnTo>
                  <a:pt x="36972" y="299876"/>
                </a:lnTo>
                <a:lnTo>
                  <a:pt x="57223" y="257027"/>
                </a:lnTo>
                <a:lnTo>
                  <a:pt x="81611" y="216266"/>
                </a:lnTo>
                <a:lnTo>
                  <a:pt x="110003" y="177911"/>
                </a:lnTo>
                <a:lnTo>
                  <a:pt x="142265" y="142279"/>
                </a:lnTo>
                <a:lnTo>
                  <a:pt x="177898" y="110010"/>
                </a:lnTo>
                <a:lnTo>
                  <a:pt x="216255" y="81616"/>
                </a:lnTo>
                <a:lnTo>
                  <a:pt x="257018" y="57227"/>
                </a:lnTo>
                <a:lnTo>
                  <a:pt x="299869" y="36977"/>
                </a:lnTo>
                <a:lnTo>
                  <a:pt x="344489" y="20997"/>
                </a:lnTo>
                <a:lnTo>
                  <a:pt x="390559" y="9419"/>
                </a:lnTo>
                <a:lnTo>
                  <a:pt x="437760" y="2376"/>
                </a:lnTo>
                <a:lnTo>
                  <a:pt x="485774" y="0"/>
                </a:lnTo>
                <a:lnTo>
                  <a:pt x="4899980" y="0"/>
                </a:lnTo>
                <a:lnTo>
                  <a:pt x="4947994" y="2376"/>
                </a:lnTo>
                <a:lnTo>
                  <a:pt x="4995195" y="9419"/>
                </a:lnTo>
                <a:lnTo>
                  <a:pt x="5041265" y="20997"/>
                </a:lnTo>
                <a:lnTo>
                  <a:pt x="5085885" y="36977"/>
                </a:lnTo>
                <a:lnTo>
                  <a:pt x="5128736" y="57227"/>
                </a:lnTo>
                <a:lnTo>
                  <a:pt x="5169499" y="81616"/>
                </a:lnTo>
                <a:lnTo>
                  <a:pt x="5207857" y="110010"/>
                </a:lnTo>
                <a:lnTo>
                  <a:pt x="5243489" y="142279"/>
                </a:lnTo>
                <a:lnTo>
                  <a:pt x="5275760" y="177911"/>
                </a:lnTo>
                <a:lnTo>
                  <a:pt x="5304155" y="216266"/>
                </a:lnTo>
                <a:lnTo>
                  <a:pt x="5328544" y="257027"/>
                </a:lnTo>
                <a:lnTo>
                  <a:pt x="5348794" y="299876"/>
                </a:lnTo>
                <a:lnTo>
                  <a:pt x="5364773" y="344493"/>
                </a:lnTo>
                <a:lnTo>
                  <a:pt x="5376350" y="390561"/>
                </a:lnTo>
                <a:lnTo>
                  <a:pt x="5383393" y="437761"/>
                </a:lnTo>
                <a:lnTo>
                  <a:pt x="5385766" y="485774"/>
                </a:lnTo>
                <a:lnTo>
                  <a:pt x="5385766" y="5940880"/>
                </a:lnTo>
                <a:lnTo>
                  <a:pt x="5383393" y="5988894"/>
                </a:lnTo>
                <a:lnTo>
                  <a:pt x="5376350" y="6036096"/>
                </a:lnTo>
                <a:lnTo>
                  <a:pt x="5364773" y="6082166"/>
                </a:lnTo>
                <a:lnTo>
                  <a:pt x="5348794" y="6126785"/>
                </a:lnTo>
                <a:lnTo>
                  <a:pt x="5328544" y="6169636"/>
                </a:lnTo>
                <a:lnTo>
                  <a:pt x="5304155" y="6210399"/>
                </a:lnTo>
                <a:lnTo>
                  <a:pt x="5275760" y="6248757"/>
                </a:lnTo>
                <a:lnTo>
                  <a:pt x="5243489" y="6284390"/>
                </a:lnTo>
                <a:lnTo>
                  <a:pt x="5207857" y="6316660"/>
                </a:lnTo>
                <a:lnTo>
                  <a:pt x="5169499" y="6345056"/>
                </a:lnTo>
                <a:lnTo>
                  <a:pt x="5128736" y="6369444"/>
                </a:lnTo>
                <a:lnTo>
                  <a:pt x="5085885" y="6389694"/>
                </a:lnTo>
                <a:lnTo>
                  <a:pt x="5041265" y="6405674"/>
                </a:lnTo>
                <a:lnTo>
                  <a:pt x="4997643" y="6416636"/>
                </a:lnTo>
                <a:close/>
              </a:path>
            </a:pathLst>
          </a:custGeom>
          <a:solidFill>
            <a:srgbClr val="DAE4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67059" y="990599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>
                <a:moveTo>
                  <a:pt x="0" y="0"/>
                </a:moveTo>
                <a:lnTo>
                  <a:pt x="6492239" y="0"/>
                </a:lnTo>
              </a:path>
            </a:pathLst>
          </a:custGeom>
          <a:ln w="76200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69069" y="2716351"/>
            <a:ext cx="45720" cy="119380"/>
          </a:xfrm>
          <a:custGeom>
            <a:avLst/>
            <a:gdLst/>
            <a:ahLst/>
            <a:cxnLst/>
            <a:rect l="l" t="t" r="r" b="b"/>
            <a:pathLst>
              <a:path w="45719" h="119380">
                <a:moveTo>
                  <a:pt x="37134" y="71386"/>
                </a:moveTo>
                <a:lnTo>
                  <a:pt x="2184" y="749"/>
                </a:lnTo>
                <a:lnTo>
                  <a:pt x="1790" y="165"/>
                </a:lnTo>
                <a:lnTo>
                  <a:pt x="1308" y="0"/>
                </a:lnTo>
                <a:lnTo>
                  <a:pt x="736" y="254"/>
                </a:lnTo>
                <a:lnTo>
                  <a:pt x="165" y="635"/>
                </a:lnTo>
                <a:lnTo>
                  <a:pt x="0" y="1104"/>
                </a:lnTo>
                <a:lnTo>
                  <a:pt x="228" y="1689"/>
                </a:lnTo>
                <a:lnTo>
                  <a:pt x="35242" y="72326"/>
                </a:lnTo>
                <a:lnTo>
                  <a:pt x="37134" y="71386"/>
                </a:lnTo>
                <a:close/>
              </a:path>
              <a:path w="45719" h="119380">
                <a:moveTo>
                  <a:pt x="45643" y="99441"/>
                </a:moveTo>
                <a:lnTo>
                  <a:pt x="44234" y="97853"/>
                </a:lnTo>
                <a:lnTo>
                  <a:pt x="22212" y="117068"/>
                </a:lnTo>
                <a:lnTo>
                  <a:pt x="21793" y="117525"/>
                </a:lnTo>
                <a:lnTo>
                  <a:pt x="21767" y="118021"/>
                </a:lnTo>
                <a:lnTo>
                  <a:pt x="22136" y="118567"/>
                </a:lnTo>
                <a:lnTo>
                  <a:pt x="22618" y="119024"/>
                </a:lnTo>
                <a:lnTo>
                  <a:pt x="23126" y="119075"/>
                </a:lnTo>
                <a:lnTo>
                  <a:pt x="23647" y="118694"/>
                </a:lnTo>
                <a:lnTo>
                  <a:pt x="45643" y="994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43669" y="2456534"/>
            <a:ext cx="1076325" cy="3073400"/>
          </a:xfrm>
          <a:custGeom>
            <a:avLst/>
            <a:gdLst/>
            <a:ahLst/>
            <a:cxnLst/>
            <a:rect l="l" t="t" r="r" b="b"/>
            <a:pathLst>
              <a:path w="1076325" h="3073400">
                <a:moveTo>
                  <a:pt x="653503" y="2374900"/>
                </a:moveTo>
                <a:lnTo>
                  <a:pt x="628116" y="2362200"/>
                </a:lnTo>
                <a:lnTo>
                  <a:pt x="620382" y="2425700"/>
                </a:lnTo>
                <a:lnTo>
                  <a:pt x="649033" y="2425700"/>
                </a:lnTo>
                <a:lnTo>
                  <a:pt x="647992" y="2413000"/>
                </a:lnTo>
                <a:lnTo>
                  <a:pt x="647001" y="2413000"/>
                </a:lnTo>
                <a:lnTo>
                  <a:pt x="653503" y="2374900"/>
                </a:lnTo>
                <a:close/>
              </a:path>
              <a:path w="1076325" h="3073400">
                <a:moveTo>
                  <a:pt x="1076147" y="2159000"/>
                </a:moveTo>
                <a:lnTo>
                  <a:pt x="1075969" y="2146300"/>
                </a:lnTo>
                <a:lnTo>
                  <a:pt x="1074267" y="2032000"/>
                </a:lnTo>
                <a:lnTo>
                  <a:pt x="1072629" y="2032000"/>
                </a:lnTo>
                <a:lnTo>
                  <a:pt x="841298" y="1993900"/>
                </a:lnTo>
                <a:lnTo>
                  <a:pt x="900163" y="1549400"/>
                </a:lnTo>
                <a:lnTo>
                  <a:pt x="927519" y="1536700"/>
                </a:lnTo>
                <a:lnTo>
                  <a:pt x="939990" y="1397000"/>
                </a:lnTo>
                <a:lnTo>
                  <a:pt x="916063" y="1384300"/>
                </a:lnTo>
                <a:lnTo>
                  <a:pt x="918654" y="1346200"/>
                </a:lnTo>
                <a:lnTo>
                  <a:pt x="904684" y="1346200"/>
                </a:lnTo>
                <a:lnTo>
                  <a:pt x="905840" y="1333500"/>
                </a:lnTo>
                <a:lnTo>
                  <a:pt x="907008" y="1320800"/>
                </a:lnTo>
                <a:lnTo>
                  <a:pt x="922096" y="1155700"/>
                </a:lnTo>
                <a:lnTo>
                  <a:pt x="933500" y="1155700"/>
                </a:lnTo>
                <a:lnTo>
                  <a:pt x="942441" y="1066800"/>
                </a:lnTo>
                <a:lnTo>
                  <a:pt x="898893" y="1066800"/>
                </a:lnTo>
                <a:lnTo>
                  <a:pt x="910501" y="1003300"/>
                </a:lnTo>
                <a:lnTo>
                  <a:pt x="919048" y="939800"/>
                </a:lnTo>
                <a:lnTo>
                  <a:pt x="924521" y="901700"/>
                </a:lnTo>
                <a:lnTo>
                  <a:pt x="926922" y="876300"/>
                </a:lnTo>
                <a:lnTo>
                  <a:pt x="928700" y="850900"/>
                </a:lnTo>
                <a:lnTo>
                  <a:pt x="928992" y="838200"/>
                </a:lnTo>
                <a:lnTo>
                  <a:pt x="927811" y="812800"/>
                </a:lnTo>
                <a:lnTo>
                  <a:pt x="925156" y="787400"/>
                </a:lnTo>
                <a:lnTo>
                  <a:pt x="898055" y="850900"/>
                </a:lnTo>
                <a:lnTo>
                  <a:pt x="829881" y="1295400"/>
                </a:lnTo>
                <a:lnTo>
                  <a:pt x="786409" y="1295400"/>
                </a:lnTo>
                <a:lnTo>
                  <a:pt x="786409" y="1485900"/>
                </a:lnTo>
                <a:lnTo>
                  <a:pt x="784504" y="1524000"/>
                </a:lnTo>
                <a:lnTo>
                  <a:pt x="780262" y="1574800"/>
                </a:lnTo>
                <a:lnTo>
                  <a:pt x="773684" y="1625600"/>
                </a:lnTo>
                <a:lnTo>
                  <a:pt x="764755" y="1689100"/>
                </a:lnTo>
                <a:lnTo>
                  <a:pt x="758812" y="1739900"/>
                </a:lnTo>
                <a:lnTo>
                  <a:pt x="751763" y="1790700"/>
                </a:lnTo>
                <a:lnTo>
                  <a:pt x="743508" y="1842147"/>
                </a:lnTo>
                <a:lnTo>
                  <a:pt x="734339" y="1905000"/>
                </a:lnTo>
                <a:lnTo>
                  <a:pt x="723976" y="1968500"/>
                </a:lnTo>
                <a:lnTo>
                  <a:pt x="718032" y="2006600"/>
                </a:lnTo>
                <a:lnTo>
                  <a:pt x="711606" y="2044700"/>
                </a:lnTo>
                <a:lnTo>
                  <a:pt x="704710" y="2095500"/>
                </a:lnTo>
                <a:lnTo>
                  <a:pt x="697344" y="2133600"/>
                </a:lnTo>
                <a:lnTo>
                  <a:pt x="689495" y="2184400"/>
                </a:lnTo>
                <a:lnTo>
                  <a:pt x="681189" y="2247900"/>
                </a:lnTo>
                <a:lnTo>
                  <a:pt x="672401" y="2298700"/>
                </a:lnTo>
                <a:lnTo>
                  <a:pt x="653402" y="2413000"/>
                </a:lnTo>
                <a:lnTo>
                  <a:pt x="652259" y="2413000"/>
                </a:lnTo>
                <a:lnTo>
                  <a:pt x="651179" y="2425700"/>
                </a:lnTo>
                <a:lnTo>
                  <a:pt x="650709" y="2425700"/>
                </a:lnTo>
                <a:lnTo>
                  <a:pt x="650189" y="2438400"/>
                </a:lnTo>
                <a:lnTo>
                  <a:pt x="641299" y="2476500"/>
                </a:lnTo>
                <a:lnTo>
                  <a:pt x="640029" y="2489200"/>
                </a:lnTo>
                <a:lnTo>
                  <a:pt x="638949" y="2489200"/>
                </a:lnTo>
                <a:lnTo>
                  <a:pt x="638073" y="2501900"/>
                </a:lnTo>
                <a:lnTo>
                  <a:pt x="637311" y="2514600"/>
                </a:lnTo>
                <a:lnTo>
                  <a:pt x="638060" y="2527300"/>
                </a:lnTo>
                <a:lnTo>
                  <a:pt x="639559" y="2540000"/>
                </a:lnTo>
                <a:lnTo>
                  <a:pt x="642543" y="2552700"/>
                </a:lnTo>
                <a:lnTo>
                  <a:pt x="649846" y="2565400"/>
                </a:lnTo>
                <a:lnTo>
                  <a:pt x="661428" y="2590800"/>
                </a:lnTo>
                <a:lnTo>
                  <a:pt x="677329" y="2616200"/>
                </a:lnTo>
                <a:lnTo>
                  <a:pt x="678980" y="2603500"/>
                </a:lnTo>
                <a:lnTo>
                  <a:pt x="685114" y="2603500"/>
                </a:lnTo>
                <a:lnTo>
                  <a:pt x="654494" y="2870200"/>
                </a:lnTo>
                <a:lnTo>
                  <a:pt x="653313" y="2882900"/>
                </a:lnTo>
                <a:lnTo>
                  <a:pt x="650951" y="2882900"/>
                </a:lnTo>
                <a:lnTo>
                  <a:pt x="577392" y="2819400"/>
                </a:lnTo>
                <a:lnTo>
                  <a:pt x="539648" y="2616200"/>
                </a:lnTo>
                <a:lnTo>
                  <a:pt x="595337" y="2578100"/>
                </a:lnTo>
                <a:lnTo>
                  <a:pt x="521843" y="2209800"/>
                </a:lnTo>
                <a:lnTo>
                  <a:pt x="537629" y="2184400"/>
                </a:lnTo>
                <a:lnTo>
                  <a:pt x="550011" y="2159000"/>
                </a:lnTo>
                <a:lnTo>
                  <a:pt x="558990" y="2133600"/>
                </a:lnTo>
                <a:lnTo>
                  <a:pt x="564591" y="2095500"/>
                </a:lnTo>
                <a:lnTo>
                  <a:pt x="567613" y="2082800"/>
                </a:lnTo>
                <a:lnTo>
                  <a:pt x="569937" y="2044700"/>
                </a:lnTo>
                <a:lnTo>
                  <a:pt x="571563" y="2019300"/>
                </a:lnTo>
                <a:lnTo>
                  <a:pt x="572490" y="1981200"/>
                </a:lnTo>
                <a:lnTo>
                  <a:pt x="572579" y="1968500"/>
                </a:lnTo>
                <a:lnTo>
                  <a:pt x="572668" y="1955800"/>
                </a:lnTo>
                <a:lnTo>
                  <a:pt x="571969" y="1917700"/>
                </a:lnTo>
                <a:lnTo>
                  <a:pt x="570369" y="1879600"/>
                </a:lnTo>
                <a:lnTo>
                  <a:pt x="567931" y="1842147"/>
                </a:lnTo>
                <a:lnTo>
                  <a:pt x="567969" y="1841500"/>
                </a:lnTo>
                <a:lnTo>
                  <a:pt x="568782" y="1828800"/>
                </a:lnTo>
                <a:lnTo>
                  <a:pt x="569823" y="1816100"/>
                </a:lnTo>
                <a:lnTo>
                  <a:pt x="571157" y="1816100"/>
                </a:lnTo>
                <a:lnTo>
                  <a:pt x="572782" y="1803400"/>
                </a:lnTo>
                <a:lnTo>
                  <a:pt x="574700" y="1790700"/>
                </a:lnTo>
                <a:lnTo>
                  <a:pt x="586701" y="1752600"/>
                </a:lnTo>
                <a:lnTo>
                  <a:pt x="596023" y="1701800"/>
                </a:lnTo>
                <a:lnTo>
                  <a:pt x="602678" y="1676400"/>
                </a:lnTo>
                <a:lnTo>
                  <a:pt x="606666" y="1663700"/>
                </a:lnTo>
                <a:lnTo>
                  <a:pt x="610870" y="1638300"/>
                </a:lnTo>
                <a:lnTo>
                  <a:pt x="614248" y="1612900"/>
                </a:lnTo>
                <a:lnTo>
                  <a:pt x="616788" y="1587500"/>
                </a:lnTo>
                <a:lnTo>
                  <a:pt x="618490" y="1574800"/>
                </a:lnTo>
                <a:lnTo>
                  <a:pt x="619290" y="1549400"/>
                </a:lnTo>
                <a:lnTo>
                  <a:pt x="618591" y="1524000"/>
                </a:lnTo>
                <a:lnTo>
                  <a:pt x="616394" y="1498600"/>
                </a:lnTo>
                <a:lnTo>
                  <a:pt x="612698" y="1473200"/>
                </a:lnTo>
                <a:lnTo>
                  <a:pt x="598411" y="1409700"/>
                </a:lnTo>
                <a:lnTo>
                  <a:pt x="586955" y="1371600"/>
                </a:lnTo>
                <a:lnTo>
                  <a:pt x="572617" y="1333500"/>
                </a:lnTo>
                <a:lnTo>
                  <a:pt x="575678" y="1333500"/>
                </a:lnTo>
                <a:lnTo>
                  <a:pt x="784212" y="1460500"/>
                </a:lnTo>
                <a:lnTo>
                  <a:pt x="785964" y="1460500"/>
                </a:lnTo>
                <a:lnTo>
                  <a:pt x="786409" y="1485900"/>
                </a:lnTo>
                <a:lnTo>
                  <a:pt x="786409" y="1295400"/>
                </a:lnTo>
                <a:lnTo>
                  <a:pt x="775220" y="1295400"/>
                </a:lnTo>
                <a:lnTo>
                  <a:pt x="771753" y="1308100"/>
                </a:lnTo>
                <a:lnTo>
                  <a:pt x="771626" y="1320800"/>
                </a:lnTo>
                <a:lnTo>
                  <a:pt x="759231" y="1320800"/>
                </a:lnTo>
                <a:lnTo>
                  <a:pt x="623379" y="1155700"/>
                </a:lnTo>
                <a:lnTo>
                  <a:pt x="604532" y="1130300"/>
                </a:lnTo>
                <a:lnTo>
                  <a:pt x="605104" y="1130300"/>
                </a:lnTo>
                <a:lnTo>
                  <a:pt x="604583" y="1117600"/>
                </a:lnTo>
                <a:lnTo>
                  <a:pt x="602957" y="1117600"/>
                </a:lnTo>
                <a:lnTo>
                  <a:pt x="600227" y="1104900"/>
                </a:lnTo>
                <a:lnTo>
                  <a:pt x="572795" y="1066800"/>
                </a:lnTo>
                <a:lnTo>
                  <a:pt x="552323" y="1041400"/>
                </a:lnTo>
                <a:lnTo>
                  <a:pt x="538822" y="1016000"/>
                </a:lnTo>
                <a:lnTo>
                  <a:pt x="532307" y="1003300"/>
                </a:lnTo>
                <a:lnTo>
                  <a:pt x="529628" y="990600"/>
                </a:lnTo>
                <a:lnTo>
                  <a:pt x="527596" y="990600"/>
                </a:lnTo>
                <a:lnTo>
                  <a:pt x="526224" y="977900"/>
                </a:lnTo>
                <a:lnTo>
                  <a:pt x="525513" y="977900"/>
                </a:lnTo>
                <a:lnTo>
                  <a:pt x="528662" y="952500"/>
                </a:lnTo>
                <a:lnTo>
                  <a:pt x="530174" y="939800"/>
                </a:lnTo>
                <a:lnTo>
                  <a:pt x="530072" y="927100"/>
                </a:lnTo>
                <a:lnTo>
                  <a:pt x="528358" y="927100"/>
                </a:lnTo>
                <a:lnTo>
                  <a:pt x="486587" y="838200"/>
                </a:lnTo>
                <a:lnTo>
                  <a:pt x="484263" y="825500"/>
                </a:lnTo>
                <a:lnTo>
                  <a:pt x="482727" y="812800"/>
                </a:lnTo>
                <a:lnTo>
                  <a:pt x="481952" y="812800"/>
                </a:lnTo>
                <a:lnTo>
                  <a:pt x="481952" y="800100"/>
                </a:lnTo>
                <a:lnTo>
                  <a:pt x="487857" y="749300"/>
                </a:lnTo>
                <a:lnTo>
                  <a:pt x="491299" y="723900"/>
                </a:lnTo>
                <a:lnTo>
                  <a:pt x="492290" y="685800"/>
                </a:lnTo>
                <a:lnTo>
                  <a:pt x="490816" y="673100"/>
                </a:lnTo>
                <a:lnTo>
                  <a:pt x="486511" y="635000"/>
                </a:lnTo>
                <a:lnTo>
                  <a:pt x="480428" y="596900"/>
                </a:lnTo>
                <a:lnTo>
                  <a:pt x="472554" y="558800"/>
                </a:lnTo>
                <a:lnTo>
                  <a:pt x="462902" y="520700"/>
                </a:lnTo>
                <a:lnTo>
                  <a:pt x="432549" y="469900"/>
                </a:lnTo>
                <a:lnTo>
                  <a:pt x="378650" y="431800"/>
                </a:lnTo>
                <a:lnTo>
                  <a:pt x="377317" y="431800"/>
                </a:lnTo>
                <a:lnTo>
                  <a:pt x="381368" y="419100"/>
                </a:lnTo>
                <a:lnTo>
                  <a:pt x="448703" y="419100"/>
                </a:lnTo>
                <a:lnTo>
                  <a:pt x="463029" y="406400"/>
                </a:lnTo>
                <a:lnTo>
                  <a:pt x="471322" y="406400"/>
                </a:lnTo>
                <a:lnTo>
                  <a:pt x="474027" y="393700"/>
                </a:lnTo>
                <a:lnTo>
                  <a:pt x="475716" y="381000"/>
                </a:lnTo>
                <a:lnTo>
                  <a:pt x="476402" y="381000"/>
                </a:lnTo>
                <a:lnTo>
                  <a:pt x="476415" y="368300"/>
                </a:lnTo>
                <a:lnTo>
                  <a:pt x="473608" y="368300"/>
                </a:lnTo>
                <a:lnTo>
                  <a:pt x="467982" y="355600"/>
                </a:lnTo>
                <a:lnTo>
                  <a:pt x="468744" y="355600"/>
                </a:lnTo>
                <a:lnTo>
                  <a:pt x="478650" y="342900"/>
                </a:lnTo>
                <a:lnTo>
                  <a:pt x="478294" y="330200"/>
                </a:lnTo>
                <a:lnTo>
                  <a:pt x="482384" y="330200"/>
                </a:lnTo>
                <a:lnTo>
                  <a:pt x="484847" y="317500"/>
                </a:lnTo>
                <a:lnTo>
                  <a:pt x="486867" y="304800"/>
                </a:lnTo>
                <a:lnTo>
                  <a:pt x="488454" y="292100"/>
                </a:lnTo>
                <a:lnTo>
                  <a:pt x="509257" y="292100"/>
                </a:lnTo>
                <a:lnTo>
                  <a:pt x="508076" y="279400"/>
                </a:lnTo>
                <a:lnTo>
                  <a:pt x="500392" y="266700"/>
                </a:lnTo>
                <a:lnTo>
                  <a:pt x="486194" y="241300"/>
                </a:lnTo>
                <a:lnTo>
                  <a:pt x="465493" y="215900"/>
                </a:lnTo>
                <a:lnTo>
                  <a:pt x="472757" y="215900"/>
                </a:lnTo>
                <a:lnTo>
                  <a:pt x="477888" y="203200"/>
                </a:lnTo>
                <a:lnTo>
                  <a:pt x="480885" y="190500"/>
                </a:lnTo>
                <a:lnTo>
                  <a:pt x="481749" y="177800"/>
                </a:lnTo>
                <a:lnTo>
                  <a:pt x="474637" y="165100"/>
                </a:lnTo>
                <a:lnTo>
                  <a:pt x="469480" y="152400"/>
                </a:lnTo>
                <a:lnTo>
                  <a:pt x="466305" y="127000"/>
                </a:lnTo>
                <a:lnTo>
                  <a:pt x="465099" y="114300"/>
                </a:lnTo>
                <a:lnTo>
                  <a:pt x="476770" y="101600"/>
                </a:lnTo>
                <a:lnTo>
                  <a:pt x="483870" y="101600"/>
                </a:lnTo>
                <a:lnTo>
                  <a:pt x="486397" y="88900"/>
                </a:lnTo>
                <a:lnTo>
                  <a:pt x="484352" y="88900"/>
                </a:lnTo>
                <a:lnTo>
                  <a:pt x="450405" y="50800"/>
                </a:lnTo>
                <a:lnTo>
                  <a:pt x="409587" y="12700"/>
                </a:lnTo>
                <a:lnTo>
                  <a:pt x="361911" y="0"/>
                </a:lnTo>
                <a:lnTo>
                  <a:pt x="251510" y="0"/>
                </a:lnTo>
                <a:lnTo>
                  <a:pt x="204063" y="12700"/>
                </a:lnTo>
                <a:lnTo>
                  <a:pt x="164084" y="38100"/>
                </a:lnTo>
                <a:lnTo>
                  <a:pt x="131584" y="63500"/>
                </a:lnTo>
                <a:lnTo>
                  <a:pt x="102730" y="114300"/>
                </a:lnTo>
                <a:lnTo>
                  <a:pt x="105206" y="127000"/>
                </a:lnTo>
                <a:lnTo>
                  <a:pt x="113982" y="152400"/>
                </a:lnTo>
                <a:lnTo>
                  <a:pt x="129057" y="190500"/>
                </a:lnTo>
                <a:lnTo>
                  <a:pt x="126377" y="203200"/>
                </a:lnTo>
                <a:lnTo>
                  <a:pt x="125590" y="228600"/>
                </a:lnTo>
                <a:lnTo>
                  <a:pt x="126707" y="241300"/>
                </a:lnTo>
                <a:lnTo>
                  <a:pt x="129717" y="254000"/>
                </a:lnTo>
                <a:lnTo>
                  <a:pt x="130098" y="254000"/>
                </a:lnTo>
                <a:lnTo>
                  <a:pt x="134251" y="266700"/>
                </a:lnTo>
                <a:lnTo>
                  <a:pt x="142125" y="279400"/>
                </a:lnTo>
                <a:lnTo>
                  <a:pt x="147256" y="292100"/>
                </a:lnTo>
                <a:lnTo>
                  <a:pt x="153238" y="304800"/>
                </a:lnTo>
                <a:lnTo>
                  <a:pt x="160083" y="317500"/>
                </a:lnTo>
                <a:lnTo>
                  <a:pt x="167792" y="330200"/>
                </a:lnTo>
                <a:lnTo>
                  <a:pt x="170357" y="342900"/>
                </a:lnTo>
                <a:lnTo>
                  <a:pt x="171869" y="342900"/>
                </a:lnTo>
                <a:lnTo>
                  <a:pt x="172326" y="355600"/>
                </a:lnTo>
                <a:lnTo>
                  <a:pt x="171742" y="355600"/>
                </a:lnTo>
                <a:lnTo>
                  <a:pt x="139941" y="381000"/>
                </a:lnTo>
                <a:lnTo>
                  <a:pt x="139077" y="431800"/>
                </a:lnTo>
                <a:lnTo>
                  <a:pt x="125310" y="444500"/>
                </a:lnTo>
                <a:lnTo>
                  <a:pt x="114350" y="457200"/>
                </a:lnTo>
                <a:lnTo>
                  <a:pt x="106210" y="469900"/>
                </a:lnTo>
                <a:lnTo>
                  <a:pt x="100863" y="482600"/>
                </a:lnTo>
                <a:lnTo>
                  <a:pt x="95999" y="482600"/>
                </a:lnTo>
                <a:lnTo>
                  <a:pt x="92125" y="508000"/>
                </a:lnTo>
                <a:lnTo>
                  <a:pt x="89217" y="520700"/>
                </a:lnTo>
                <a:lnTo>
                  <a:pt x="87299" y="546100"/>
                </a:lnTo>
                <a:lnTo>
                  <a:pt x="78536" y="546100"/>
                </a:lnTo>
                <a:lnTo>
                  <a:pt x="71577" y="558800"/>
                </a:lnTo>
                <a:lnTo>
                  <a:pt x="66421" y="571500"/>
                </a:lnTo>
                <a:lnTo>
                  <a:pt x="63068" y="584200"/>
                </a:lnTo>
                <a:lnTo>
                  <a:pt x="32956" y="736600"/>
                </a:lnTo>
                <a:lnTo>
                  <a:pt x="27000" y="762000"/>
                </a:lnTo>
                <a:lnTo>
                  <a:pt x="19519" y="787400"/>
                </a:lnTo>
                <a:lnTo>
                  <a:pt x="10528" y="812800"/>
                </a:lnTo>
                <a:lnTo>
                  <a:pt x="0" y="838200"/>
                </a:lnTo>
                <a:lnTo>
                  <a:pt x="4559" y="889000"/>
                </a:lnTo>
                <a:lnTo>
                  <a:pt x="10414" y="927100"/>
                </a:lnTo>
                <a:lnTo>
                  <a:pt x="17576" y="965200"/>
                </a:lnTo>
                <a:lnTo>
                  <a:pt x="26047" y="990600"/>
                </a:lnTo>
                <a:lnTo>
                  <a:pt x="32626" y="1016000"/>
                </a:lnTo>
                <a:lnTo>
                  <a:pt x="47307" y="1054100"/>
                </a:lnTo>
                <a:lnTo>
                  <a:pt x="70091" y="1104900"/>
                </a:lnTo>
                <a:lnTo>
                  <a:pt x="100965" y="1181100"/>
                </a:lnTo>
                <a:lnTo>
                  <a:pt x="112306" y="1219200"/>
                </a:lnTo>
                <a:lnTo>
                  <a:pt x="114655" y="1244600"/>
                </a:lnTo>
                <a:lnTo>
                  <a:pt x="114630" y="1257300"/>
                </a:lnTo>
                <a:lnTo>
                  <a:pt x="113957" y="1270000"/>
                </a:lnTo>
                <a:lnTo>
                  <a:pt x="112661" y="1282700"/>
                </a:lnTo>
                <a:lnTo>
                  <a:pt x="96266" y="1320800"/>
                </a:lnTo>
                <a:lnTo>
                  <a:pt x="83375" y="1346200"/>
                </a:lnTo>
                <a:lnTo>
                  <a:pt x="73964" y="1384300"/>
                </a:lnTo>
                <a:lnTo>
                  <a:pt x="68033" y="1409700"/>
                </a:lnTo>
                <a:lnTo>
                  <a:pt x="65328" y="1422400"/>
                </a:lnTo>
                <a:lnTo>
                  <a:pt x="64579" y="1447800"/>
                </a:lnTo>
                <a:lnTo>
                  <a:pt x="65798" y="1473200"/>
                </a:lnTo>
                <a:lnTo>
                  <a:pt x="68973" y="1498600"/>
                </a:lnTo>
                <a:lnTo>
                  <a:pt x="73418" y="1511300"/>
                </a:lnTo>
                <a:lnTo>
                  <a:pt x="79108" y="1536700"/>
                </a:lnTo>
                <a:lnTo>
                  <a:pt x="86055" y="1549400"/>
                </a:lnTo>
                <a:lnTo>
                  <a:pt x="94259" y="1574800"/>
                </a:lnTo>
                <a:lnTo>
                  <a:pt x="172923" y="1752600"/>
                </a:lnTo>
                <a:lnTo>
                  <a:pt x="180505" y="1778000"/>
                </a:lnTo>
                <a:lnTo>
                  <a:pt x="186410" y="1790700"/>
                </a:lnTo>
                <a:lnTo>
                  <a:pt x="190614" y="1816100"/>
                </a:lnTo>
                <a:lnTo>
                  <a:pt x="193128" y="1841500"/>
                </a:lnTo>
                <a:lnTo>
                  <a:pt x="193141" y="1842147"/>
                </a:lnTo>
                <a:lnTo>
                  <a:pt x="200075" y="2159000"/>
                </a:lnTo>
                <a:lnTo>
                  <a:pt x="191058" y="2171700"/>
                </a:lnTo>
                <a:lnTo>
                  <a:pt x="185000" y="2184400"/>
                </a:lnTo>
                <a:lnTo>
                  <a:pt x="181876" y="2197100"/>
                </a:lnTo>
                <a:lnTo>
                  <a:pt x="181698" y="2197100"/>
                </a:lnTo>
                <a:lnTo>
                  <a:pt x="162255" y="2603500"/>
                </a:lnTo>
                <a:lnTo>
                  <a:pt x="164452" y="2616200"/>
                </a:lnTo>
                <a:lnTo>
                  <a:pt x="167259" y="2616200"/>
                </a:lnTo>
                <a:lnTo>
                  <a:pt x="170688" y="2628900"/>
                </a:lnTo>
                <a:lnTo>
                  <a:pt x="174726" y="2628900"/>
                </a:lnTo>
                <a:lnTo>
                  <a:pt x="208102" y="2641600"/>
                </a:lnTo>
                <a:lnTo>
                  <a:pt x="218135" y="2882900"/>
                </a:lnTo>
                <a:lnTo>
                  <a:pt x="219367" y="2882900"/>
                </a:lnTo>
                <a:lnTo>
                  <a:pt x="222364" y="2895600"/>
                </a:lnTo>
                <a:lnTo>
                  <a:pt x="221145" y="2908300"/>
                </a:lnTo>
                <a:lnTo>
                  <a:pt x="217411" y="2921000"/>
                </a:lnTo>
                <a:lnTo>
                  <a:pt x="211162" y="2933700"/>
                </a:lnTo>
                <a:lnTo>
                  <a:pt x="202399" y="2959100"/>
                </a:lnTo>
                <a:lnTo>
                  <a:pt x="200456" y="3060700"/>
                </a:lnTo>
                <a:lnTo>
                  <a:pt x="855726" y="3073400"/>
                </a:lnTo>
                <a:lnTo>
                  <a:pt x="860602" y="3060700"/>
                </a:lnTo>
                <a:lnTo>
                  <a:pt x="882015" y="3048000"/>
                </a:lnTo>
                <a:lnTo>
                  <a:pt x="898702" y="3048000"/>
                </a:lnTo>
                <a:lnTo>
                  <a:pt x="910640" y="3035300"/>
                </a:lnTo>
                <a:lnTo>
                  <a:pt x="917854" y="3035300"/>
                </a:lnTo>
                <a:lnTo>
                  <a:pt x="923251" y="3022600"/>
                </a:lnTo>
                <a:lnTo>
                  <a:pt x="926541" y="3009900"/>
                </a:lnTo>
                <a:lnTo>
                  <a:pt x="927722" y="3009900"/>
                </a:lnTo>
                <a:lnTo>
                  <a:pt x="926807" y="2997200"/>
                </a:lnTo>
                <a:lnTo>
                  <a:pt x="923861" y="2984500"/>
                </a:lnTo>
                <a:lnTo>
                  <a:pt x="918959" y="2971800"/>
                </a:lnTo>
                <a:lnTo>
                  <a:pt x="912088" y="2971800"/>
                </a:lnTo>
                <a:lnTo>
                  <a:pt x="903236" y="2959100"/>
                </a:lnTo>
                <a:lnTo>
                  <a:pt x="837450" y="2946400"/>
                </a:lnTo>
                <a:lnTo>
                  <a:pt x="771652" y="2628900"/>
                </a:lnTo>
                <a:lnTo>
                  <a:pt x="774407" y="2603500"/>
                </a:lnTo>
                <a:lnTo>
                  <a:pt x="790956" y="2451100"/>
                </a:lnTo>
                <a:lnTo>
                  <a:pt x="827328" y="2425700"/>
                </a:lnTo>
                <a:lnTo>
                  <a:pt x="857453" y="2425700"/>
                </a:lnTo>
                <a:lnTo>
                  <a:pt x="872591" y="2438400"/>
                </a:lnTo>
                <a:lnTo>
                  <a:pt x="893724" y="2463800"/>
                </a:lnTo>
                <a:lnTo>
                  <a:pt x="920877" y="2501900"/>
                </a:lnTo>
                <a:lnTo>
                  <a:pt x="958011" y="2527300"/>
                </a:lnTo>
                <a:lnTo>
                  <a:pt x="994943" y="2501900"/>
                </a:lnTo>
                <a:lnTo>
                  <a:pt x="1013942" y="2463800"/>
                </a:lnTo>
                <a:lnTo>
                  <a:pt x="1015619" y="2438400"/>
                </a:lnTo>
                <a:lnTo>
                  <a:pt x="897420" y="2362200"/>
                </a:lnTo>
                <a:lnTo>
                  <a:pt x="917067" y="2336800"/>
                </a:lnTo>
                <a:lnTo>
                  <a:pt x="931291" y="2311400"/>
                </a:lnTo>
                <a:lnTo>
                  <a:pt x="940066" y="2286000"/>
                </a:lnTo>
                <a:lnTo>
                  <a:pt x="943419" y="2260600"/>
                </a:lnTo>
                <a:lnTo>
                  <a:pt x="939457" y="2247900"/>
                </a:lnTo>
                <a:lnTo>
                  <a:pt x="927785" y="2235200"/>
                </a:lnTo>
                <a:lnTo>
                  <a:pt x="908380" y="2222500"/>
                </a:lnTo>
                <a:lnTo>
                  <a:pt x="881240" y="2209800"/>
                </a:lnTo>
                <a:lnTo>
                  <a:pt x="879525" y="2209800"/>
                </a:lnTo>
                <a:lnTo>
                  <a:pt x="884148" y="2146300"/>
                </a:lnTo>
                <a:lnTo>
                  <a:pt x="1075956" y="2171700"/>
                </a:lnTo>
                <a:lnTo>
                  <a:pt x="1076147" y="2159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85385" y="2670748"/>
            <a:ext cx="3914789" cy="2476493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3829050" y="3868346"/>
            <a:ext cx="3016250" cy="495934"/>
            <a:chOff x="13829050" y="3868346"/>
            <a:chExt cx="3016250" cy="495934"/>
          </a:xfrm>
        </p:grpSpPr>
        <p:sp>
          <p:nvSpPr>
            <p:cNvPr id="10" name="object 10"/>
            <p:cNvSpPr/>
            <p:nvPr/>
          </p:nvSpPr>
          <p:spPr>
            <a:xfrm>
              <a:off x="13831469" y="3977002"/>
              <a:ext cx="3011805" cy="385445"/>
            </a:xfrm>
            <a:custGeom>
              <a:avLst/>
              <a:gdLst/>
              <a:ahLst/>
              <a:cxnLst/>
              <a:rect l="l" t="t" r="r" b="b"/>
              <a:pathLst>
                <a:path w="3011805" h="385445">
                  <a:moveTo>
                    <a:pt x="507896" y="384958"/>
                  </a:moveTo>
                  <a:lnTo>
                    <a:pt x="464670" y="381590"/>
                  </a:lnTo>
                  <a:lnTo>
                    <a:pt x="410013" y="362626"/>
                  </a:lnTo>
                  <a:lnTo>
                    <a:pt x="372059" y="340529"/>
                  </a:lnTo>
                  <a:lnTo>
                    <a:pt x="339194" y="316927"/>
                  </a:lnTo>
                  <a:lnTo>
                    <a:pt x="140769" y="182952"/>
                  </a:lnTo>
                  <a:lnTo>
                    <a:pt x="102232" y="158196"/>
                  </a:lnTo>
                  <a:lnTo>
                    <a:pt x="69603" y="135988"/>
                  </a:lnTo>
                  <a:lnTo>
                    <a:pt x="38401" y="112090"/>
                  </a:lnTo>
                  <a:lnTo>
                    <a:pt x="11180" y="77777"/>
                  </a:lnTo>
                  <a:lnTo>
                    <a:pt x="0" y="33906"/>
                  </a:lnTo>
                  <a:lnTo>
                    <a:pt x="1161" y="0"/>
                  </a:lnTo>
                  <a:lnTo>
                    <a:pt x="3011572" y="3"/>
                  </a:lnTo>
                  <a:lnTo>
                    <a:pt x="3009161" y="32810"/>
                  </a:lnTo>
                  <a:lnTo>
                    <a:pt x="3006676" y="51243"/>
                  </a:lnTo>
                  <a:lnTo>
                    <a:pt x="3002603" y="62050"/>
                  </a:lnTo>
                  <a:lnTo>
                    <a:pt x="2995429" y="71978"/>
                  </a:lnTo>
                  <a:lnTo>
                    <a:pt x="2989331" y="81470"/>
                  </a:lnTo>
                  <a:lnTo>
                    <a:pt x="2941343" y="139401"/>
                  </a:lnTo>
                  <a:lnTo>
                    <a:pt x="2899983" y="175833"/>
                  </a:lnTo>
                  <a:lnTo>
                    <a:pt x="2687337" y="316281"/>
                  </a:lnTo>
                  <a:lnTo>
                    <a:pt x="2607201" y="360939"/>
                  </a:lnTo>
                  <a:lnTo>
                    <a:pt x="2539617" y="379891"/>
                  </a:lnTo>
                  <a:lnTo>
                    <a:pt x="2490183" y="382943"/>
                  </a:lnTo>
                  <a:lnTo>
                    <a:pt x="696550" y="383548"/>
                  </a:lnTo>
                  <a:lnTo>
                    <a:pt x="507896" y="384958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831469" y="3977002"/>
              <a:ext cx="3011805" cy="385445"/>
            </a:xfrm>
            <a:custGeom>
              <a:avLst/>
              <a:gdLst/>
              <a:ahLst/>
              <a:cxnLst/>
              <a:rect l="l" t="t" r="r" b="b"/>
              <a:pathLst>
                <a:path w="3011805" h="385445">
                  <a:moveTo>
                    <a:pt x="1161" y="0"/>
                  </a:moveTo>
                  <a:lnTo>
                    <a:pt x="3746" y="58225"/>
                  </a:lnTo>
                  <a:lnTo>
                    <a:pt x="30044" y="104151"/>
                  </a:lnTo>
                  <a:lnTo>
                    <a:pt x="69603" y="135988"/>
                  </a:lnTo>
                  <a:lnTo>
                    <a:pt x="102232" y="158196"/>
                  </a:lnTo>
                  <a:lnTo>
                    <a:pt x="140769" y="182952"/>
                  </a:lnTo>
                  <a:lnTo>
                    <a:pt x="339194" y="316927"/>
                  </a:lnTo>
                  <a:lnTo>
                    <a:pt x="372059" y="340529"/>
                  </a:lnTo>
                  <a:lnTo>
                    <a:pt x="410013" y="362626"/>
                  </a:lnTo>
                  <a:lnTo>
                    <a:pt x="464670" y="381590"/>
                  </a:lnTo>
                  <a:lnTo>
                    <a:pt x="507896" y="384958"/>
                  </a:lnTo>
                  <a:lnTo>
                    <a:pt x="510081" y="384922"/>
                  </a:lnTo>
                  <a:lnTo>
                    <a:pt x="696550" y="383548"/>
                  </a:lnTo>
                  <a:lnTo>
                    <a:pt x="2490183" y="382943"/>
                  </a:lnTo>
                  <a:lnTo>
                    <a:pt x="2539617" y="379891"/>
                  </a:lnTo>
                  <a:lnTo>
                    <a:pt x="2599301" y="364506"/>
                  </a:lnTo>
                  <a:lnTo>
                    <a:pt x="2687337" y="316281"/>
                  </a:lnTo>
                  <a:lnTo>
                    <a:pt x="2899983" y="175833"/>
                  </a:lnTo>
                  <a:lnTo>
                    <a:pt x="2941343" y="139401"/>
                  </a:lnTo>
                  <a:lnTo>
                    <a:pt x="2971214" y="105945"/>
                  </a:lnTo>
                  <a:lnTo>
                    <a:pt x="2995429" y="71978"/>
                  </a:lnTo>
                  <a:lnTo>
                    <a:pt x="3002603" y="62050"/>
                  </a:lnTo>
                  <a:lnTo>
                    <a:pt x="3006676" y="51243"/>
                  </a:lnTo>
                  <a:lnTo>
                    <a:pt x="3009161" y="32810"/>
                  </a:lnTo>
                  <a:lnTo>
                    <a:pt x="3011572" y="3"/>
                  </a:lnTo>
                  <a:lnTo>
                    <a:pt x="1161" y="0"/>
                  </a:lnTo>
                  <a:close/>
                </a:path>
              </a:pathLst>
            </a:custGeom>
            <a:ln w="3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30861" y="3870157"/>
              <a:ext cx="253357" cy="25370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3830861" y="3870157"/>
              <a:ext cx="253365" cy="254000"/>
            </a:xfrm>
            <a:custGeom>
              <a:avLst/>
              <a:gdLst/>
              <a:ahLst/>
              <a:cxnLst/>
              <a:rect l="l" t="t" r="r" b="b"/>
              <a:pathLst>
                <a:path w="253365" h="254000">
                  <a:moveTo>
                    <a:pt x="253357" y="126852"/>
                  </a:moveTo>
                  <a:lnTo>
                    <a:pt x="253357" y="135181"/>
                  </a:lnTo>
                  <a:lnTo>
                    <a:pt x="252546" y="143431"/>
                  </a:lnTo>
                  <a:lnTo>
                    <a:pt x="250921" y="151600"/>
                  </a:lnTo>
                  <a:lnTo>
                    <a:pt x="249300" y="159770"/>
                  </a:lnTo>
                  <a:lnTo>
                    <a:pt x="232009" y="197326"/>
                  </a:lnTo>
                  <a:lnTo>
                    <a:pt x="216254" y="216551"/>
                  </a:lnTo>
                  <a:lnTo>
                    <a:pt x="210372" y="222440"/>
                  </a:lnTo>
                  <a:lnTo>
                    <a:pt x="203973" y="227699"/>
                  </a:lnTo>
                  <a:lnTo>
                    <a:pt x="197056" y="232324"/>
                  </a:lnTo>
                  <a:lnTo>
                    <a:pt x="190143" y="236953"/>
                  </a:lnTo>
                  <a:lnTo>
                    <a:pt x="151392" y="251266"/>
                  </a:lnTo>
                  <a:lnTo>
                    <a:pt x="143234" y="252893"/>
                  </a:lnTo>
                  <a:lnTo>
                    <a:pt x="134996" y="253705"/>
                  </a:lnTo>
                  <a:lnTo>
                    <a:pt x="126678" y="253705"/>
                  </a:lnTo>
                  <a:lnTo>
                    <a:pt x="118361" y="253705"/>
                  </a:lnTo>
                  <a:lnTo>
                    <a:pt x="110123" y="252893"/>
                  </a:lnTo>
                  <a:lnTo>
                    <a:pt x="101964" y="251266"/>
                  </a:lnTo>
                  <a:lnTo>
                    <a:pt x="93806" y="249642"/>
                  </a:lnTo>
                  <a:lnTo>
                    <a:pt x="56301" y="232328"/>
                  </a:lnTo>
                  <a:lnTo>
                    <a:pt x="37103" y="216551"/>
                  </a:lnTo>
                  <a:lnTo>
                    <a:pt x="31221" y="210661"/>
                  </a:lnTo>
                  <a:lnTo>
                    <a:pt x="9642" y="175395"/>
                  </a:lnTo>
                  <a:lnTo>
                    <a:pt x="2435" y="151600"/>
                  </a:lnTo>
                  <a:lnTo>
                    <a:pt x="810" y="143431"/>
                  </a:lnTo>
                  <a:lnTo>
                    <a:pt x="0" y="135181"/>
                  </a:lnTo>
                  <a:lnTo>
                    <a:pt x="0" y="126852"/>
                  </a:lnTo>
                  <a:lnTo>
                    <a:pt x="0" y="118523"/>
                  </a:lnTo>
                  <a:lnTo>
                    <a:pt x="9642" y="78306"/>
                  </a:lnTo>
                  <a:lnTo>
                    <a:pt x="31221" y="43044"/>
                  </a:lnTo>
                  <a:lnTo>
                    <a:pt x="37103" y="37154"/>
                  </a:lnTo>
                  <a:lnTo>
                    <a:pt x="42985" y="31264"/>
                  </a:lnTo>
                  <a:lnTo>
                    <a:pt x="78199" y="9655"/>
                  </a:lnTo>
                  <a:lnTo>
                    <a:pt x="118361" y="0"/>
                  </a:lnTo>
                  <a:lnTo>
                    <a:pt x="126678" y="0"/>
                  </a:lnTo>
                  <a:lnTo>
                    <a:pt x="134996" y="0"/>
                  </a:lnTo>
                  <a:lnTo>
                    <a:pt x="143234" y="811"/>
                  </a:lnTo>
                  <a:lnTo>
                    <a:pt x="151392" y="2439"/>
                  </a:lnTo>
                  <a:lnTo>
                    <a:pt x="159551" y="4063"/>
                  </a:lnTo>
                  <a:lnTo>
                    <a:pt x="167470" y="6469"/>
                  </a:lnTo>
                  <a:lnTo>
                    <a:pt x="175154" y="9655"/>
                  </a:lnTo>
                  <a:lnTo>
                    <a:pt x="182842" y="12841"/>
                  </a:lnTo>
                  <a:lnTo>
                    <a:pt x="216254" y="37154"/>
                  </a:lnTo>
                  <a:lnTo>
                    <a:pt x="222135" y="43044"/>
                  </a:lnTo>
                  <a:lnTo>
                    <a:pt x="243715" y="78306"/>
                  </a:lnTo>
                  <a:lnTo>
                    <a:pt x="250921" y="102104"/>
                  </a:lnTo>
                  <a:lnTo>
                    <a:pt x="252546" y="110274"/>
                  </a:lnTo>
                  <a:lnTo>
                    <a:pt x="253357" y="118523"/>
                  </a:lnTo>
                  <a:lnTo>
                    <a:pt x="253357" y="126852"/>
                  </a:lnTo>
                  <a:close/>
                </a:path>
              </a:pathLst>
            </a:custGeom>
            <a:ln w="36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69828" y="3991506"/>
              <a:ext cx="371347" cy="37185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22942" y="4044619"/>
              <a:ext cx="265244" cy="26560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6241116" y="4057992"/>
              <a:ext cx="229235" cy="239395"/>
            </a:xfrm>
            <a:custGeom>
              <a:avLst/>
              <a:gdLst/>
              <a:ahLst/>
              <a:cxnLst/>
              <a:rect l="l" t="t" r="r" b="b"/>
              <a:pathLst>
                <a:path w="229234" h="239395">
                  <a:moveTo>
                    <a:pt x="33934" y="51968"/>
                  </a:moveTo>
                  <a:lnTo>
                    <a:pt x="32143" y="43802"/>
                  </a:lnTo>
                  <a:lnTo>
                    <a:pt x="27762" y="37363"/>
                  </a:lnTo>
                  <a:lnTo>
                    <a:pt x="18821" y="47980"/>
                  </a:lnTo>
                  <a:lnTo>
                    <a:pt x="11137" y="59601"/>
                  </a:lnTo>
                  <a:lnTo>
                    <a:pt x="4826" y="72123"/>
                  </a:lnTo>
                  <a:lnTo>
                    <a:pt x="0" y="85420"/>
                  </a:lnTo>
                  <a:lnTo>
                    <a:pt x="7772" y="86017"/>
                  </a:lnTo>
                  <a:lnTo>
                    <a:pt x="33934" y="51968"/>
                  </a:lnTo>
                  <a:close/>
                </a:path>
                <a:path w="229234" h="239395">
                  <a:moveTo>
                    <a:pt x="33947" y="187045"/>
                  </a:moveTo>
                  <a:lnTo>
                    <a:pt x="11582" y="153822"/>
                  </a:lnTo>
                  <a:lnTo>
                    <a:pt x="4864" y="152831"/>
                  </a:lnTo>
                  <a:lnTo>
                    <a:pt x="3200" y="152857"/>
                  </a:lnTo>
                  <a:lnTo>
                    <a:pt x="1574" y="153111"/>
                  </a:lnTo>
                  <a:lnTo>
                    <a:pt x="12" y="153581"/>
                  </a:lnTo>
                  <a:lnTo>
                    <a:pt x="4838" y="166890"/>
                  </a:lnTo>
                  <a:lnTo>
                    <a:pt x="11150" y="179412"/>
                  </a:lnTo>
                  <a:lnTo>
                    <a:pt x="18821" y="191033"/>
                  </a:lnTo>
                  <a:lnTo>
                    <a:pt x="27774" y="201650"/>
                  </a:lnTo>
                  <a:lnTo>
                    <a:pt x="32156" y="195199"/>
                  </a:lnTo>
                  <a:lnTo>
                    <a:pt x="33947" y="187045"/>
                  </a:lnTo>
                  <a:close/>
                </a:path>
                <a:path w="229234" h="239395">
                  <a:moveTo>
                    <a:pt x="142163" y="235788"/>
                  </a:moveTo>
                  <a:lnTo>
                    <a:pt x="138772" y="228752"/>
                  </a:lnTo>
                  <a:lnTo>
                    <a:pt x="132600" y="223113"/>
                  </a:lnTo>
                  <a:lnTo>
                    <a:pt x="124282" y="219379"/>
                  </a:lnTo>
                  <a:lnTo>
                    <a:pt x="114427" y="218020"/>
                  </a:lnTo>
                  <a:lnTo>
                    <a:pt x="104597" y="219379"/>
                  </a:lnTo>
                  <a:lnTo>
                    <a:pt x="96266" y="223113"/>
                  </a:lnTo>
                  <a:lnTo>
                    <a:pt x="90106" y="228752"/>
                  </a:lnTo>
                  <a:lnTo>
                    <a:pt x="86715" y="235788"/>
                  </a:lnTo>
                  <a:lnTo>
                    <a:pt x="86537" y="235788"/>
                  </a:lnTo>
                  <a:lnTo>
                    <a:pt x="93306" y="237185"/>
                  </a:lnTo>
                  <a:lnTo>
                    <a:pt x="100203" y="238201"/>
                  </a:lnTo>
                  <a:lnTo>
                    <a:pt x="107137" y="238823"/>
                  </a:lnTo>
                  <a:lnTo>
                    <a:pt x="114427" y="239039"/>
                  </a:lnTo>
                  <a:lnTo>
                    <a:pt x="121539" y="238823"/>
                  </a:lnTo>
                  <a:lnTo>
                    <a:pt x="128536" y="238201"/>
                  </a:lnTo>
                  <a:lnTo>
                    <a:pt x="135420" y="237185"/>
                  </a:lnTo>
                  <a:lnTo>
                    <a:pt x="142163" y="235788"/>
                  </a:lnTo>
                  <a:close/>
                </a:path>
                <a:path w="229234" h="239395">
                  <a:moveTo>
                    <a:pt x="142176" y="3251"/>
                  </a:moveTo>
                  <a:lnTo>
                    <a:pt x="141998" y="3251"/>
                  </a:lnTo>
                  <a:lnTo>
                    <a:pt x="135229" y="1854"/>
                  </a:lnTo>
                  <a:lnTo>
                    <a:pt x="128346" y="825"/>
                  </a:lnTo>
                  <a:lnTo>
                    <a:pt x="121361" y="203"/>
                  </a:lnTo>
                  <a:lnTo>
                    <a:pt x="114427" y="0"/>
                  </a:lnTo>
                  <a:lnTo>
                    <a:pt x="107327" y="203"/>
                  </a:lnTo>
                  <a:lnTo>
                    <a:pt x="100330" y="825"/>
                  </a:lnTo>
                  <a:lnTo>
                    <a:pt x="93446" y="1854"/>
                  </a:lnTo>
                  <a:lnTo>
                    <a:pt x="86702" y="3251"/>
                  </a:lnTo>
                  <a:lnTo>
                    <a:pt x="90081" y="10287"/>
                  </a:lnTo>
                  <a:lnTo>
                    <a:pt x="96253" y="15925"/>
                  </a:lnTo>
                  <a:lnTo>
                    <a:pt x="104584" y="19659"/>
                  </a:lnTo>
                  <a:lnTo>
                    <a:pt x="114427" y="21018"/>
                  </a:lnTo>
                  <a:lnTo>
                    <a:pt x="124282" y="19659"/>
                  </a:lnTo>
                  <a:lnTo>
                    <a:pt x="132613" y="15925"/>
                  </a:lnTo>
                  <a:lnTo>
                    <a:pt x="138785" y="10287"/>
                  </a:lnTo>
                  <a:lnTo>
                    <a:pt x="142176" y="3251"/>
                  </a:lnTo>
                  <a:close/>
                </a:path>
                <a:path w="229234" h="239395">
                  <a:moveTo>
                    <a:pt x="228866" y="153581"/>
                  </a:moveTo>
                  <a:lnTo>
                    <a:pt x="226949" y="152996"/>
                  </a:lnTo>
                  <a:lnTo>
                    <a:pt x="224929" y="152755"/>
                  </a:lnTo>
                  <a:lnTo>
                    <a:pt x="222885" y="152831"/>
                  </a:lnTo>
                  <a:lnTo>
                    <a:pt x="194957" y="187045"/>
                  </a:lnTo>
                  <a:lnTo>
                    <a:pt x="196723" y="195199"/>
                  </a:lnTo>
                  <a:lnTo>
                    <a:pt x="201104" y="201650"/>
                  </a:lnTo>
                  <a:lnTo>
                    <a:pt x="210045" y="191033"/>
                  </a:lnTo>
                  <a:lnTo>
                    <a:pt x="217728" y="179412"/>
                  </a:lnTo>
                  <a:lnTo>
                    <a:pt x="224040" y="166890"/>
                  </a:lnTo>
                  <a:lnTo>
                    <a:pt x="228866" y="153581"/>
                  </a:lnTo>
                  <a:close/>
                </a:path>
                <a:path w="229234" h="239395">
                  <a:moveTo>
                    <a:pt x="228866" y="85420"/>
                  </a:moveTo>
                  <a:lnTo>
                    <a:pt x="224040" y="72123"/>
                  </a:lnTo>
                  <a:lnTo>
                    <a:pt x="217728" y="59601"/>
                  </a:lnTo>
                  <a:lnTo>
                    <a:pt x="210045" y="47980"/>
                  </a:lnTo>
                  <a:lnTo>
                    <a:pt x="201104" y="37363"/>
                  </a:lnTo>
                  <a:lnTo>
                    <a:pt x="196723" y="43802"/>
                  </a:lnTo>
                  <a:lnTo>
                    <a:pt x="194945" y="51968"/>
                  </a:lnTo>
                  <a:lnTo>
                    <a:pt x="195884" y="61048"/>
                  </a:lnTo>
                  <a:lnTo>
                    <a:pt x="199631" y="70256"/>
                  </a:lnTo>
                  <a:lnTo>
                    <a:pt x="205727" y="78130"/>
                  </a:lnTo>
                  <a:lnTo>
                    <a:pt x="213131" y="83489"/>
                  </a:lnTo>
                  <a:lnTo>
                    <a:pt x="221094" y="86017"/>
                  </a:lnTo>
                  <a:lnTo>
                    <a:pt x="228866" y="85420"/>
                  </a:lnTo>
                  <a:close/>
                </a:path>
              </a:pathLst>
            </a:custGeom>
            <a:solidFill>
              <a:srgbClr val="33333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67147" y="4088953"/>
              <a:ext cx="176829" cy="17707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49966" y="3991506"/>
              <a:ext cx="371347" cy="37185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803080" y="4044619"/>
              <a:ext cx="265244" cy="26560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5821254" y="4057992"/>
              <a:ext cx="229235" cy="239395"/>
            </a:xfrm>
            <a:custGeom>
              <a:avLst/>
              <a:gdLst/>
              <a:ahLst/>
              <a:cxnLst/>
              <a:rect l="l" t="t" r="r" b="b"/>
              <a:pathLst>
                <a:path w="229234" h="239395">
                  <a:moveTo>
                    <a:pt x="33934" y="51968"/>
                  </a:moveTo>
                  <a:lnTo>
                    <a:pt x="32143" y="43802"/>
                  </a:lnTo>
                  <a:lnTo>
                    <a:pt x="27762" y="37363"/>
                  </a:lnTo>
                  <a:lnTo>
                    <a:pt x="18821" y="47980"/>
                  </a:lnTo>
                  <a:lnTo>
                    <a:pt x="11137" y="59601"/>
                  </a:lnTo>
                  <a:lnTo>
                    <a:pt x="4826" y="72123"/>
                  </a:lnTo>
                  <a:lnTo>
                    <a:pt x="0" y="85420"/>
                  </a:lnTo>
                  <a:lnTo>
                    <a:pt x="7772" y="86017"/>
                  </a:lnTo>
                  <a:lnTo>
                    <a:pt x="33934" y="51968"/>
                  </a:lnTo>
                  <a:close/>
                </a:path>
                <a:path w="229234" h="239395">
                  <a:moveTo>
                    <a:pt x="33947" y="187045"/>
                  </a:moveTo>
                  <a:lnTo>
                    <a:pt x="11582" y="153822"/>
                  </a:lnTo>
                  <a:lnTo>
                    <a:pt x="4864" y="152831"/>
                  </a:lnTo>
                  <a:lnTo>
                    <a:pt x="3200" y="152857"/>
                  </a:lnTo>
                  <a:lnTo>
                    <a:pt x="1574" y="153111"/>
                  </a:lnTo>
                  <a:lnTo>
                    <a:pt x="12" y="153581"/>
                  </a:lnTo>
                  <a:lnTo>
                    <a:pt x="4838" y="166890"/>
                  </a:lnTo>
                  <a:lnTo>
                    <a:pt x="11150" y="179412"/>
                  </a:lnTo>
                  <a:lnTo>
                    <a:pt x="18821" y="191033"/>
                  </a:lnTo>
                  <a:lnTo>
                    <a:pt x="27774" y="201650"/>
                  </a:lnTo>
                  <a:lnTo>
                    <a:pt x="32156" y="195199"/>
                  </a:lnTo>
                  <a:lnTo>
                    <a:pt x="33947" y="187045"/>
                  </a:lnTo>
                  <a:close/>
                </a:path>
                <a:path w="229234" h="239395">
                  <a:moveTo>
                    <a:pt x="142163" y="235788"/>
                  </a:moveTo>
                  <a:lnTo>
                    <a:pt x="138772" y="228752"/>
                  </a:lnTo>
                  <a:lnTo>
                    <a:pt x="132600" y="223113"/>
                  </a:lnTo>
                  <a:lnTo>
                    <a:pt x="124282" y="219379"/>
                  </a:lnTo>
                  <a:lnTo>
                    <a:pt x="114427" y="218020"/>
                  </a:lnTo>
                  <a:lnTo>
                    <a:pt x="104597" y="219379"/>
                  </a:lnTo>
                  <a:lnTo>
                    <a:pt x="96266" y="223113"/>
                  </a:lnTo>
                  <a:lnTo>
                    <a:pt x="90106" y="228752"/>
                  </a:lnTo>
                  <a:lnTo>
                    <a:pt x="86715" y="235788"/>
                  </a:lnTo>
                  <a:lnTo>
                    <a:pt x="86537" y="235788"/>
                  </a:lnTo>
                  <a:lnTo>
                    <a:pt x="93306" y="237185"/>
                  </a:lnTo>
                  <a:lnTo>
                    <a:pt x="100203" y="238201"/>
                  </a:lnTo>
                  <a:lnTo>
                    <a:pt x="107137" y="238823"/>
                  </a:lnTo>
                  <a:lnTo>
                    <a:pt x="114427" y="239039"/>
                  </a:lnTo>
                  <a:lnTo>
                    <a:pt x="121539" y="238823"/>
                  </a:lnTo>
                  <a:lnTo>
                    <a:pt x="128536" y="238201"/>
                  </a:lnTo>
                  <a:lnTo>
                    <a:pt x="135420" y="237185"/>
                  </a:lnTo>
                  <a:lnTo>
                    <a:pt x="142163" y="235788"/>
                  </a:lnTo>
                  <a:close/>
                </a:path>
                <a:path w="229234" h="239395">
                  <a:moveTo>
                    <a:pt x="142176" y="3251"/>
                  </a:moveTo>
                  <a:lnTo>
                    <a:pt x="141998" y="3251"/>
                  </a:lnTo>
                  <a:lnTo>
                    <a:pt x="135229" y="1854"/>
                  </a:lnTo>
                  <a:lnTo>
                    <a:pt x="128346" y="825"/>
                  </a:lnTo>
                  <a:lnTo>
                    <a:pt x="121361" y="203"/>
                  </a:lnTo>
                  <a:lnTo>
                    <a:pt x="114427" y="0"/>
                  </a:lnTo>
                  <a:lnTo>
                    <a:pt x="107327" y="203"/>
                  </a:lnTo>
                  <a:lnTo>
                    <a:pt x="100330" y="825"/>
                  </a:lnTo>
                  <a:lnTo>
                    <a:pt x="93446" y="1854"/>
                  </a:lnTo>
                  <a:lnTo>
                    <a:pt x="86702" y="3251"/>
                  </a:lnTo>
                  <a:lnTo>
                    <a:pt x="90081" y="10287"/>
                  </a:lnTo>
                  <a:lnTo>
                    <a:pt x="96253" y="15925"/>
                  </a:lnTo>
                  <a:lnTo>
                    <a:pt x="104584" y="19659"/>
                  </a:lnTo>
                  <a:lnTo>
                    <a:pt x="114427" y="21018"/>
                  </a:lnTo>
                  <a:lnTo>
                    <a:pt x="124282" y="19659"/>
                  </a:lnTo>
                  <a:lnTo>
                    <a:pt x="132613" y="15925"/>
                  </a:lnTo>
                  <a:lnTo>
                    <a:pt x="138785" y="10287"/>
                  </a:lnTo>
                  <a:lnTo>
                    <a:pt x="142176" y="3251"/>
                  </a:lnTo>
                  <a:close/>
                </a:path>
                <a:path w="229234" h="239395">
                  <a:moveTo>
                    <a:pt x="228866" y="153581"/>
                  </a:moveTo>
                  <a:lnTo>
                    <a:pt x="226949" y="152996"/>
                  </a:lnTo>
                  <a:lnTo>
                    <a:pt x="224929" y="152755"/>
                  </a:lnTo>
                  <a:lnTo>
                    <a:pt x="222885" y="152831"/>
                  </a:lnTo>
                  <a:lnTo>
                    <a:pt x="194957" y="187045"/>
                  </a:lnTo>
                  <a:lnTo>
                    <a:pt x="196723" y="195199"/>
                  </a:lnTo>
                  <a:lnTo>
                    <a:pt x="201104" y="201650"/>
                  </a:lnTo>
                  <a:lnTo>
                    <a:pt x="210045" y="191033"/>
                  </a:lnTo>
                  <a:lnTo>
                    <a:pt x="217728" y="179412"/>
                  </a:lnTo>
                  <a:lnTo>
                    <a:pt x="224040" y="166890"/>
                  </a:lnTo>
                  <a:lnTo>
                    <a:pt x="228866" y="153581"/>
                  </a:lnTo>
                  <a:close/>
                </a:path>
                <a:path w="229234" h="239395">
                  <a:moveTo>
                    <a:pt x="228866" y="85420"/>
                  </a:moveTo>
                  <a:lnTo>
                    <a:pt x="224040" y="72123"/>
                  </a:lnTo>
                  <a:lnTo>
                    <a:pt x="217728" y="59601"/>
                  </a:lnTo>
                  <a:lnTo>
                    <a:pt x="210045" y="47980"/>
                  </a:lnTo>
                  <a:lnTo>
                    <a:pt x="201104" y="37363"/>
                  </a:lnTo>
                  <a:lnTo>
                    <a:pt x="196723" y="43802"/>
                  </a:lnTo>
                  <a:lnTo>
                    <a:pt x="194945" y="51968"/>
                  </a:lnTo>
                  <a:lnTo>
                    <a:pt x="195884" y="61048"/>
                  </a:lnTo>
                  <a:lnTo>
                    <a:pt x="199631" y="70256"/>
                  </a:lnTo>
                  <a:lnTo>
                    <a:pt x="205727" y="78130"/>
                  </a:lnTo>
                  <a:lnTo>
                    <a:pt x="213131" y="83489"/>
                  </a:lnTo>
                  <a:lnTo>
                    <a:pt x="221094" y="86017"/>
                  </a:lnTo>
                  <a:lnTo>
                    <a:pt x="228866" y="85420"/>
                  </a:lnTo>
                  <a:close/>
                </a:path>
              </a:pathLst>
            </a:custGeom>
            <a:solidFill>
              <a:srgbClr val="33333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847285" y="4088953"/>
              <a:ext cx="176829" cy="17707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351714" y="3991506"/>
              <a:ext cx="371347" cy="3718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404829" y="4044619"/>
              <a:ext cx="265244" cy="26560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5423007" y="4057992"/>
              <a:ext cx="229235" cy="239395"/>
            </a:xfrm>
            <a:custGeom>
              <a:avLst/>
              <a:gdLst/>
              <a:ahLst/>
              <a:cxnLst/>
              <a:rect l="l" t="t" r="r" b="b"/>
              <a:pathLst>
                <a:path w="229234" h="239395">
                  <a:moveTo>
                    <a:pt x="33921" y="51968"/>
                  </a:moveTo>
                  <a:lnTo>
                    <a:pt x="32143" y="43802"/>
                  </a:lnTo>
                  <a:lnTo>
                    <a:pt x="27762" y="37363"/>
                  </a:lnTo>
                  <a:lnTo>
                    <a:pt x="18808" y="47980"/>
                  </a:lnTo>
                  <a:lnTo>
                    <a:pt x="11137" y="59601"/>
                  </a:lnTo>
                  <a:lnTo>
                    <a:pt x="4826" y="72123"/>
                  </a:lnTo>
                  <a:lnTo>
                    <a:pt x="0" y="85420"/>
                  </a:lnTo>
                  <a:lnTo>
                    <a:pt x="7772" y="86017"/>
                  </a:lnTo>
                  <a:lnTo>
                    <a:pt x="33921" y="51968"/>
                  </a:lnTo>
                  <a:close/>
                </a:path>
                <a:path w="229234" h="239395">
                  <a:moveTo>
                    <a:pt x="33934" y="187045"/>
                  </a:moveTo>
                  <a:lnTo>
                    <a:pt x="11582" y="153822"/>
                  </a:lnTo>
                  <a:lnTo>
                    <a:pt x="4851" y="152831"/>
                  </a:lnTo>
                  <a:lnTo>
                    <a:pt x="3187" y="152857"/>
                  </a:lnTo>
                  <a:lnTo>
                    <a:pt x="1574" y="153111"/>
                  </a:lnTo>
                  <a:lnTo>
                    <a:pt x="0" y="153581"/>
                  </a:lnTo>
                  <a:lnTo>
                    <a:pt x="4838" y="166890"/>
                  </a:lnTo>
                  <a:lnTo>
                    <a:pt x="11137" y="179412"/>
                  </a:lnTo>
                  <a:lnTo>
                    <a:pt x="18821" y="191033"/>
                  </a:lnTo>
                  <a:lnTo>
                    <a:pt x="27762" y="201650"/>
                  </a:lnTo>
                  <a:lnTo>
                    <a:pt x="32143" y="195199"/>
                  </a:lnTo>
                  <a:lnTo>
                    <a:pt x="33934" y="187045"/>
                  </a:lnTo>
                  <a:close/>
                </a:path>
                <a:path w="229234" h="239395">
                  <a:moveTo>
                    <a:pt x="142151" y="235788"/>
                  </a:moveTo>
                  <a:lnTo>
                    <a:pt x="138772" y="228752"/>
                  </a:lnTo>
                  <a:lnTo>
                    <a:pt x="132600" y="223113"/>
                  </a:lnTo>
                  <a:lnTo>
                    <a:pt x="124269" y="219379"/>
                  </a:lnTo>
                  <a:lnTo>
                    <a:pt x="114427" y="218020"/>
                  </a:lnTo>
                  <a:lnTo>
                    <a:pt x="104597" y="219379"/>
                  </a:lnTo>
                  <a:lnTo>
                    <a:pt x="96266" y="223113"/>
                  </a:lnTo>
                  <a:lnTo>
                    <a:pt x="90093" y="228752"/>
                  </a:lnTo>
                  <a:lnTo>
                    <a:pt x="86715" y="235788"/>
                  </a:lnTo>
                  <a:lnTo>
                    <a:pt x="86537" y="235788"/>
                  </a:lnTo>
                  <a:lnTo>
                    <a:pt x="93306" y="237185"/>
                  </a:lnTo>
                  <a:lnTo>
                    <a:pt x="100203" y="238201"/>
                  </a:lnTo>
                  <a:lnTo>
                    <a:pt x="107124" y="238823"/>
                  </a:lnTo>
                  <a:lnTo>
                    <a:pt x="114427" y="239039"/>
                  </a:lnTo>
                  <a:lnTo>
                    <a:pt x="121539" y="238823"/>
                  </a:lnTo>
                  <a:lnTo>
                    <a:pt x="128536" y="238201"/>
                  </a:lnTo>
                  <a:lnTo>
                    <a:pt x="135407" y="237185"/>
                  </a:lnTo>
                  <a:lnTo>
                    <a:pt x="142151" y="235788"/>
                  </a:lnTo>
                  <a:close/>
                </a:path>
                <a:path w="229234" h="239395">
                  <a:moveTo>
                    <a:pt x="142176" y="3251"/>
                  </a:moveTo>
                  <a:lnTo>
                    <a:pt x="141998" y="3251"/>
                  </a:lnTo>
                  <a:lnTo>
                    <a:pt x="135216" y="1854"/>
                  </a:lnTo>
                  <a:lnTo>
                    <a:pt x="128346" y="825"/>
                  </a:lnTo>
                  <a:lnTo>
                    <a:pt x="121361" y="203"/>
                  </a:lnTo>
                  <a:lnTo>
                    <a:pt x="114427" y="0"/>
                  </a:lnTo>
                  <a:lnTo>
                    <a:pt x="107315" y="203"/>
                  </a:lnTo>
                  <a:lnTo>
                    <a:pt x="100317" y="825"/>
                  </a:lnTo>
                  <a:lnTo>
                    <a:pt x="93446" y="1854"/>
                  </a:lnTo>
                  <a:lnTo>
                    <a:pt x="86702" y="3251"/>
                  </a:lnTo>
                  <a:lnTo>
                    <a:pt x="90068" y="10287"/>
                  </a:lnTo>
                  <a:lnTo>
                    <a:pt x="96240" y="15925"/>
                  </a:lnTo>
                  <a:lnTo>
                    <a:pt x="104571" y="19659"/>
                  </a:lnTo>
                  <a:lnTo>
                    <a:pt x="114427" y="21018"/>
                  </a:lnTo>
                  <a:lnTo>
                    <a:pt x="124282" y="19659"/>
                  </a:lnTo>
                  <a:lnTo>
                    <a:pt x="132613" y="15925"/>
                  </a:lnTo>
                  <a:lnTo>
                    <a:pt x="138785" y="10287"/>
                  </a:lnTo>
                  <a:lnTo>
                    <a:pt x="142176" y="3251"/>
                  </a:lnTo>
                  <a:close/>
                </a:path>
                <a:path w="229234" h="239395">
                  <a:moveTo>
                    <a:pt x="228866" y="153581"/>
                  </a:moveTo>
                  <a:lnTo>
                    <a:pt x="226949" y="152996"/>
                  </a:lnTo>
                  <a:lnTo>
                    <a:pt x="224929" y="152755"/>
                  </a:lnTo>
                  <a:lnTo>
                    <a:pt x="222885" y="152831"/>
                  </a:lnTo>
                  <a:lnTo>
                    <a:pt x="194945" y="187045"/>
                  </a:lnTo>
                  <a:lnTo>
                    <a:pt x="196723" y="195199"/>
                  </a:lnTo>
                  <a:lnTo>
                    <a:pt x="201104" y="201650"/>
                  </a:lnTo>
                  <a:lnTo>
                    <a:pt x="210045" y="191033"/>
                  </a:lnTo>
                  <a:lnTo>
                    <a:pt x="217728" y="179412"/>
                  </a:lnTo>
                  <a:lnTo>
                    <a:pt x="224040" y="166890"/>
                  </a:lnTo>
                  <a:lnTo>
                    <a:pt x="228866" y="153581"/>
                  </a:lnTo>
                  <a:close/>
                </a:path>
                <a:path w="229234" h="239395">
                  <a:moveTo>
                    <a:pt x="228866" y="85420"/>
                  </a:moveTo>
                  <a:lnTo>
                    <a:pt x="224028" y="72123"/>
                  </a:lnTo>
                  <a:lnTo>
                    <a:pt x="217716" y="59601"/>
                  </a:lnTo>
                  <a:lnTo>
                    <a:pt x="210045" y="47980"/>
                  </a:lnTo>
                  <a:lnTo>
                    <a:pt x="201104" y="37363"/>
                  </a:lnTo>
                  <a:lnTo>
                    <a:pt x="196723" y="43802"/>
                  </a:lnTo>
                  <a:lnTo>
                    <a:pt x="194945" y="51968"/>
                  </a:lnTo>
                  <a:lnTo>
                    <a:pt x="195884" y="61048"/>
                  </a:lnTo>
                  <a:lnTo>
                    <a:pt x="199631" y="70256"/>
                  </a:lnTo>
                  <a:lnTo>
                    <a:pt x="205727" y="78130"/>
                  </a:lnTo>
                  <a:lnTo>
                    <a:pt x="213131" y="83489"/>
                  </a:lnTo>
                  <a:lnTo>
                    <a:pt x="221081" y="86017"/>
                  </a:lnTo>
                  <a:lnTo>
                    <a:pt x="228866" y="85420"/>
                  </a:lnTo>
                  <a:close/>
                </a:path>
              </a:pathLst>
            </a:custGeom>
            <a:solidFill>
              <a:srgbClr val="33333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449033" y="4088953"/>
              <a:ext cx="176829" cy="17707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948159" y="3991506"/>
              <a:ext cx="371347" cy="37185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001273" y="4044619"/>
              <a:ext cx="265244" cy="26560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5019452" y="4057992"/>
              <a:ext cx="229235" cy="239395"/>
            </a:xfrm>
            <a:custGeom>
              <a:avLst/>
              <a:gdLst/>
              <a:ahLst/>
              <a:cxnLst/>
              <a:rect l="l" t="t" r="r" b="b"/>
              <a:pathLst>
                <a:path w="229234" h="239395">
                  <a:moveTo>
                    <a:pt x="33921" y="51968"/>
                  </a:moveTo>
                  <a:lnTo>
                    <a:pt x="32143" y="43802"/>
                  </a:lnTo>
                  <a:lnTo>
                    <a:pt x="27762" y="37363"/>
                  </a:lnTo>
                  <a:lnTo>
                    <a:pt x="18808" y="47980"/>
                  </a:lnTo>
                  <a:lnTo>
                    <a:pt x="11137" y="59601"/>
                  </a:lnTo>
                  <a:lnTo>
                    <a:pt x="4826" y="72123"/>
                  </a:lnTo>
                  <a:lnTo>
                    <a:pt x="0" y="85420"/>
                  </a:lnTo>
                  <a:lnTo>
                    <a:pt x="7772" y="86017"/>
                  </a:lnTo>
                  <a:lnTo>
                    <a:pt x="33921" y="51968"/>
                  </a:lnTo>
                  <a:close/>
                </a:path>
                <a:path w="229234" h="239395">
                  <a:moveTo>
                    <a:pt x="33934" y="187045"/>
                  </a:moveTo>
                  <a:lnTo>
                    <a:pt x="11582" y="153822"/>
                  </a:lnTo>
                  <a:lnTo>
                    <a:pt x="4851" y="152831"/>
                  </a:lnTo>
                  <a:lnTo>
                    <a:pt x="3187" y="152857"/>
                  </a:lnTo>
                  <a:lnTo>
                    <a:pt x="1574" y="153111"/>
                  </a:lnTo>
                  <a:lnTo>
                    <a:pt x="0" y="153581"/>
                  </a:lnTo>
                  <a:lnTo>
                    <a:pt x="4838" y="166890"/>
                  </a:lnTo>
                  <a:lnTo>
                    <a:pt x="11137" y="179412"/>
                  </a:lnTo>
                  <a:lnTo>
                    <a:pt x="18821" y="191033"/>
                  </a:lnTo>
                  <a:lnTo>
                    <a:pt x="27762" y="201650"/>
                  </a:lnTo>
                  <a:lnTo>
                    <a:pt x="32143" y="195199"/>
                  </a:lnTo>
                  <a:lnTo>
                    <a:pt x="33934" y="187045"/>
                  </a:lnTo>
                  <a:close/>
                </a:path>
                <a:path w="229234" h="239395">
                  <a:moveTo>
                    <a:pt x="142151" y="235788"/>
                  </a:moveTo>
                  <a:lnTo>
                    <a:pt x="138772" y="228752"/>
                  </a:lnTo>
                  <a:lnTo>
                    <a:pt x="132600" y="223113"/>
                  </a:lnTo>
                  <a:lnTo>
                    <a:pt x="124269" y="219379"/>
                  </a:lnTo>
                  <a:lnTo>
                    <a:pt x="114427" y="218020"/>
                  </a:lnTo>
                  <a:lnTo>
                    <a:pt x="104597" y="219379"/>
                  </a:lnTo>
                  <a:lnTo>
                    <a:pt x="96266" y="223113"/>
                  </a:lnTo>
                  <a:lnTo>
                    <a:pt x="90093" y="228752"/>
                  </a:lnTo>
                  <a:lnTo>
                    <a:pt x="86715" y="235788"/>
                  </a:lnTo>
                  <a:lnTo>
                    <a:pt x="86537" y="235788"/>
                  </a:lnTo>
                  <a:lnTo>
                    <a:pt x="93306" y="237185"/>
                  </a:lnTo>
                  <a:lnTo>
                    <a:pt x="100203" y="238201"/>
                  </a:lnTo>
                  <a:lnTo>
                    <a:pt x="107124" y="238823"/>
                  </a:lnTo>
                  <a:lnTo>
                    <a:pt x="114427" y="239039"/>
                  </a:lnTo>
                  <a:lnTo>
                    <a:pt x="121539" y="238823"/>
                  </a:lnTo>
                  <a:lnTo>
                    <a:pt x="128536" y="238201"/>
                  </a:lnTo>
                  <a:lnTo>
                    <a:pt x="135407" y="237185"/>
                  </a:lnTo>
                  <a:lnTo>
                    <a:pt x="142151" y="235788"/>
                  </a:lnTo>
                  <a:close/>
                </a:path>
                <a:path w="229234" h="239395">
                  <a:moveTo>
                    <a:pt x="142176" y="3251"/>
                  </a:moveTo>
                  <a:lnTo>
                    <a:pt x="141998" y="3251"/>
                  </a:lnTo>
                  <a:lnTo>
                    <a:pt x="135216" y="1854"/>
                  </a:lnTo>
                  <a:lnTo>
                    <a:pt x="128346" y="825"/>
                  </a:lnTo>
                  <a:lnTo>
                    <a:pt x="121361" y="203"/>
                  </a:lnTo>
                  <a:lnTo>
                    <a:pt x="114427" y="0"/>
                  </a:lnTo>
                  <a:lnTo>
                    <a:pt x="107315" y="203"/>
                  </a:lnTo>
                  <a:lnTo>
                    <a:pt x="100317" y="825"/>
                  </a:lnTo>
                  <a:lnTo>
                    <a:pt x="93446" y="1854"/>
                  </a:lnTo>
                  <a:lnTo>
                    <a:pt x="86702" y="3251"/>
                  </a:lnTo>
                  <a:lnTo>
                    <a:pt x="90068" y="10287"/>
                  </a:lnTo>
                  <a:lnTo>
                    <a:pt x="96240" y="15925"/>
                  </a:lnTo>
                  <a:lnTo>
                    <a:pt x="104571" y="19659"/>
                  </a:lnTo>
                  <a:lnTo>
                    <a:pt x="114427" y="21018"/>
                  </a:lnTo>
                  <a:lnTo>
                    <a:pt x="124282" y="19659"/>
                  </a:lnTo>
                  <a:lnTo>
                    <a:pt x="132613" y="15925"/>
                  </a:lnTo>
                  <a:lnTo>
                    <a:pt x="138785" y="10287"/>
                  </a:lnTo>
                  <a:lnTo>
                    <a:pt x="142176" y="3251"/>
                  </a:lnTo>
                  <a:close/>
                </a:path>
                <a:path w="229234" h="239395">
                  <a:moveTo>
                    <a:pt x="228866" y="153581"/>
                  </a:moveTo>
                  <a:lnTo>
                    <a:pt x="226949" y="152996"/>
                  </a:lnTo>
                  <a:lnTo>
                    <a:pt x="224929" y="152755"/>
                  </a:lnTo>
                  <a:lnTo>
                    <a:pt x="222885" y="152831"/>
                  </a:lnTo>
                  <a:lnTo>
                    <a:pt x="194945" y="187045"/>
                  </a:lnTo>
                  <a:lnTo>
                    <a:pt x="196723" y="195199"/>
                  </a:lnTo>
                  <a:lnTo>
                    <a:pt x="201104" y="201650"/>
                  </a:lnTo>
                  <a:lnTo>
                    <a:pt x="210045" y="191033"/>
                  </a:lnTo>
                  <a:lnTo>
                    <a:pt x="217728" y="179412"/>
                  </a:lnTo>
                  <a:lnTo>
                    <a:pt x="224040" y="166890"/>
                  </a:lnTo>
                  <a:lnTo>
                    <a:pt x="228866" y="153581"/>
                  </a:lnTo>
                  <a:close/>
                </a:path>
                <a:path w="229234" h="239395">
                  <a:moveTo>
                    <a:pt x="228866" y="85420"/>
                  </a:moveTo>
                  <a:lnTo>
                    <a:pt x="224028" y="72123"/>
                  </a:lnTo>
                  <a:lnTo>
                    <a:pt x="217716" y="59601"/>
                  </a:lnTo>
                  <a:lnTo>
                    <a:pt x="210045" y="47980"/>
                  </a:lnTo>
                  <a:lnTo>
                    <a:pt x="201104" y="37363"/>
                  </a:lnTo>
                  <a:lnTo>
                    <a:pt x="196723" y="43802"/>
                  </a:lnTo>
                  <a:lnTo>
                    <a:pt x="194945" y="51968"/>
                  </a:lnTo>
                  <a:lnTo>
                    <a:pt x="195884" y="61048"/>
                  </a:lnTo>
                  <a:lnTo>
                    <a:pt x="199631" y="70256"/>
                  </a:lnTo>
                  <a:lnTo>
                    <a:pt x="205727" y="78130"/>
                  </a:lnTo>
                  <a:lnTo>
                    <a:pt x="213131" y="83489"/>
                  </a:lnTo>
                  <a:lnTo>
                    <a:pt x="221081" y="86017"/>
                  </a:lnTo>
                  <a:lnTo>
                    <a:pt x="228866" y="85420"/>
                  </a:lnTo>
                  <a:close/>
                </a:path>
              </a:pathLst>
            </a:custGeom>
            <a:solidFill>
              <a:srgbClr val="33333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045478" y="4088953"/>
              <a:ext cx="176829" cy="17707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540580" y="3991506"/>
              <a:ext cx="371347" cy="37185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593695" y="4044619"/>
              <a:ext cx="265244" cy="26560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4611871" y="4057992"/>
              <a:ext cx="229235" cy="239395"/>
            </a:xfrm>
            <a:custGeom>
              <a:avLst/>
              <a:gdLst/>
              <a:ahLst/>
              <a:cxnLst/>
              <a:rect l="l" t="t" r="r" b="b"/>
              <a:pathLst>
                <a:path w="229234" h="239395">
                  <a:moveTo>
                    <a:pt x="33934" y="187045"/>
                  </a:moveTo>
                  <a:lnTo>
                    <a:pt x="11582" y="153822"/>
                  </a:lnTo>
                  <a:lnTo>
                    <a:pt x="4864" y="152831"/>
                  </a:lnTo>
                  <a:lnTo>
                    <a:pt x="3200" y="152857"/>
                  </a:lnTo>
                  <a:lnTo>
                    <a:pt x="1574" y="153111"/>
                  </a:lnTo>
                  <a:lnTo>
                    <a:pt x="0" y="153581"/>
                  </a:lnTo>
                  <a:lnTo>
                    <a:pt x="4838" y="166890"/>
                  </a:lnTo>
                  <a:lnTo>
                    <a:pt x="11150" y="179412"/>
                  </a:lnTo>
                  <a:lnTo>
                    <a:pt x="18821" y="191033"/>
                  </a:lnTo>
                  <a:lnTo>
                    <a:pt x="27762" y="201650"/>
                  </a:lnTo>
                  <a:lnTo>
                    <a:pt x="32156" y="195199"/>
                  </a:lnTo>
                  <a:lnTo>
                    <a:pt x="33934" y="187045"/>
                  </a:lnTo>
                  <a:close/>
                </a:path>
                <a:path w="229234" h="239395">
                  <a:moveTo>
                    <a:pt x="33934" y="51968"/>
                  </a:moveTo>
                  <a:lnTo>
                    <a:pt x="32143" y="43802"/>
                  </a:lnTo>
                  <a:lnTo>
                    <a:pt x="27762" y="37363"/>
                  </a:lnTo>
                  <a:lnTo>
                    <a:pt x="18821" y="47980"/>
                  </a:lnTo>
                  <a:lnTo>
                    <a:pt x="11137" y="59601"/>
                  </a:lnTo>
                  <a:lnTo>
                    <a:pt x="4826" y="72123"/>
                  </a:lnTo>
                  <a:lnTo>
                    <a:pt x="0" y="85420"/>
                  </a:lnTo>
                  <a:lnTo>
                    <a:pt x="7772" y="86017"/>
                  </a:lnTo>
                  <a:lnTo>
                    <a:pt x="33934" y="51968"/>
                  </a:lnTo>
                  <a:close/>
                </a:path>
                <a:path w="229234" h="239395">
                  <a:moveTo>
                    <a:pt x="142163" y="235788"/>
                  </a:moveTo>
                  <a:lnTo>
                    <a:pt x="138772" y="228752"/>
                  </a:lnTo>
                  <a:lnTo>
                    <a:pt x="132600" y="223113"/>
                  </a:lnTo>
                  <a:lnTo>
                    <a:pt x="124269" y="219379"/>
                  </a:lnTo>
                  <a:lnTo>
                    <a:pt x="114427" y="218020"/>
                  </a:lnTo>
                  <a:lnTo>
                    <a:pt x="104597" y="219379"/>
                  </a:lnTo>
                  <a:lnTo>
                    <a:pt x="96266" y="223113"/>
                  </a:lnTo>
                  <a:lnTo>
                    <a:pt x="90093" y="228752"/>
                  </a:lnTo>
                  <a:lnTo>
                    <a:pt x="86715" y="235788"/>
                  </a:lnTo>
                  <a:lnTo>
                    <a:pt x="86537" y="235788"/>
                  </a:lnTo>
                  <a:lnTo>
                    <a:pt x="93306" y="237185"/>
                  </a:lnTo>
                  <a:lnTo>
                    <a:pt x="100203" y="238201"/>
                  </a:lnTo>
                  <a:lnTo>
                    <a:pt x="107124" y="238823"/>
                  </a:lnTo>
                  <a:lnTo>
                    <a:pt x="114427" y="239039"/>
                  </a:lnTo>
                  <a:lnTo>
                    <a:pt x="121539" y="238823"/>
                  </a:lnTo>
                  <a:lnTo>
                    <a:pt x="128536" y="238201"/>
                  </a:lnTo>
                  <a:lnTo>
                    <a:pt x="135407" y="237185"/>
                  </a:lnTo>
                  <a:lnTo>
                    <a:pt x="142163" y="235788"/>
                  </a:lnTo>
                  <a:close/>
                </a:path>
                <a:path w="229234" h="239395">
                  <a:moveTo>
                    <a:pt x="142176" y="3251"/>
                  </a:moveTo>
                  <a:lnTo>
                    <a:pt x="141998" y="3251"/>
                  </a:lnTo>
                  <a:lnTo>
                    <a:pt x="135216" y="1854"/>
                  </a:lnTo>
                  <a:lnTo>
                    <a:pt x="128346" y="825"/>
                  </a:lnTo>
                  <a:lnTo>
                    <a:pt x="121361" y="203"/>
                  </a:lnTo>
                  <a:lnTo>
                    <a:pt x="114427" y="0"/>
                  </a:lnTo>
                  <a:lnTo>
                    <a:pt x="107315" y="203"/>
                  </a:lnTo>
                  <a:lnTo>
                    <a:pt x="100317" y="825"/>
                  </a:lnTo>
                  <a:lnTo>
                    <a:pt x="93446" y="1854"/>
                  </a:lnTo>
                  <a:lnTo>
                    <a:pt x="86702" y="3251"/>
                  </a:lnTo>
                  <a:lnTo>
                    <a:pt x="90068" y="10287"/>
                  </a:lnTo>
                  <a:lnTo>
                    <a:pt x="96240" y="15925"/>
                  </a:lnTo>
                  <a:lnTo>
                    <a:pt x="104571" y="19659"/>
                  </a:lnTo>
                  <a:lnTo>
                    <a:pt x="114427" y="21018"/>
                  </a:lnTo>
                  <a:lnTo>
                    <a:pt x="124282" y="19659"/>
                  </a:lnTo>
                  <a:lnTo>
                    <a:pt x="132613" y="15925"/>
                  </a:lnTo>
                  <a:lnTo>
                    <a:pt x="138785" y="10287"/>
                  </a:lnTo>
                  <a:lnTo>
                    <a:pt x="142176" y="3251"/>
                  </a:lnTo>
                  <a:close/>
                </a:path>
                <a:path w="229234" h="239395">
                  <a:moveTo>
                    <a:pt x="228866" y="153581"/>
                  </a:moveTo>
                  <a:lnTo>
                    <a:pt x="226949" y="152996"/>
                  </a:lnTo>
                  <a:lnTo>
                    <a:pt x="224929" y="152755"/>
                  </a:lnTo>
                  <a:lnTo>
                    <a:pt x="222885" y="152831"/>
                  </a:lnTo>
                  <a:lnTo>
                    <a:pt x="194945" y="187045"/>
                  </a:lnTo>
                  <a:lnTo>
                    <a:pt x="196723" y="195199"/>
                  </a:lnTo>
                  <a:lnTo>
                    <a:pt x="201104" y="201650"/>
                  </a:lnTo>
                  <a:lnTo>
                    <a:pt x="210045" y="191033"/>
                  </a:lnTo>
                  <a:lnTo>
                    <a:pt x="217728" y="179412"/>
                  </a:lnTo>
                  <a:lnTo>
                    <a:pt x="224040" y="166890"/>
                  </a:lnTo>
                  <a:lnTo>
                    <a:pt x="228866" y="153581"/>
                  </a:lnTo>
                  <a:close/>
                </a:path>
                <a:path w="229234" h="239395">
                  <a:moveTo>
                    <a:pt x="228866" y="85420"/>
                  </a:moveTo>
                  <a:lnTo>
                    <a:pt x="224028" y="72123"/>
                  </a:lnTo>
                  <a:lnTo>
                    <a:pt x="217728" y="59601"/>
                  </a:lnTo>
                  <a:lnTo>
                    <a:pt x="210045" y="47980"/>
                  </a:lnTo>
                  <a:lnTo>
                    <a:pt x="201104" y="37363"/>
                  </a:lnTo>
                  <a:lnTo>
                    <a:pt x="196723" y="43802"/>
                  </a:lnTo>
                  <a:lnTo>
                    <a:pt x="194945" y="51968"/>
                  </a:lnTo>
                  <a:lnTo>
                    <a:pt x="195884" y="61048"/>
                  </a:lnTo>
                  <a:lnTo>
                    <a:pt x="199631" y="70256"/>
                  </a:lnTo>
                  <a:lnTo>
                    <a:pt x="205727" y="78130"/>
                  </a:lnTo>
                  <a:lnTo>
                    <a:pt x="213131" y="83489"/>
                  </a:lnTo>
                  <a:lnTo>
                    <a:pt x="221094" y="86017"/>
                  </a:lnTo>
                  <a:lnTo>
                    <a:pt x="228866" y="85420"/>
                  </a:lnTo>
                  <a:close/>
                </a:path>
              </a:pathLst>
            </a:custGeom>
            <a:solidFill>
              <a:srgbClr val="33333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637900" y="4088953"/>
              <a:ext cx="176829" cy="17707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142451" y="3991506"/>
              <a:ext cx="371347" cy="37185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195565" y="4044619"/>
              <a:ext cx="265244" cy="26560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4213738" y="4057992"/>
              <a:ext cx="229235" cy="239395"/>
            </a:xfrm>
            <a:custGeom>
              <a:avLst/>
              <a:gdLst/>
              <a:ahLst/>
              <a:cxnLst/>
              <a:rect l="l" t="t" r="r" b="b"/>
              <a:pathLst>
                <a:path w="229234" h="239395">
                  <a:moveTo>
                    <a:pt x="33934" y="51968"/>
                  </a:moveTo>
                  <a:lnTo>
                    <a:pt x="32143" y="43802"/>
                  </a:lnTo>
                  <a:lnTo>
                    <a:pt x="27762" y="37363"/>
                  </a:lnTo>
                  <a:lnTo>
                    <a:pt x="18821" y="47980"/>
                  </a:lnTo>
                  <a:lnTo>
                    <a:pt x="11137" y="59601"/>
                  </a:lnTo>
                  <a:lnTo>
                    <a:pt x="4826" y="72123"/>
                  </a:lnTo>
                  <a:lnTo>
                    <a:pt x="0" y="85420"/>
                  </a:lnTo>
                  <a:lnTo>
                    <a:pt x="7772" y="86017"/>
                  </a:lnTo>
                  <a:lnTo>
                    <a:pt x="33934" y="51968"/>
                  </a:lnTo>
                  <a:close/>
                </a:path>
                <a:path w="229234" h="239395">
                  <a:moveTo>
                    <a:pt x="33947" y="187045"/>
                  </a:moveTo>
                  <a:lnTo>
                    <a:pt x="11582" y="153822"/>
                  </a:lnTo>
                  <a:lnTo>
                    <a:pt x="4864" y="152831"/>
                  </a:lnTo>
                  <a:lnTo>
                    <a:pt x="3200" y="152857"/>
                  </a:lnTo>
                  <a:lnTo>
                    <a:pt x="1574" y="153111"/>
                  </a:lnTo>
                  <a:lnTo>
                    <a:pt x="12" y="153581"/>
                  </a:lnTo>
                  <a:lnTo>
                    <a:pt x="4838" y="166890"/>
                  </a:lnTo>
                  <a:lnTo>
                    <a:pt x="11150" y="179412"/>
                  </a:lnTo>
                  <a:lnTo>
                    <a:pt x="18821" y="191033"/>
                  </a:lnTo>
                  <a:lnTo>
                    <a:pt x="27774" y="201650"/>
                  </a:lnTo>
                  <a:lnTo>
                    <a:pt x="32156" y="195199"/>
                  </a:lnTo>
                  <a:lnTo>
                    <a:pt x="33947" y="187045"/>
                  </a:lnTo>
                  <a:close/>
                </a:path>
                <a:path w="229234" h="239395">
                  <a:moveTo>
                    <a:pt x="142163" y="235788"/>
                  </a:moveTo>
                  <a:lnTo>
                    <a:pt x="138772" y="228752"/>
                  </a:lnTo>
                  <a:lnTo>
                    <a:pt x="132600" y="223113"/>
                  </a:lnTo>
                  <a:lnTo>
                    <a:pt x="124282" y="219379"/>
                  </a:lnTo>
                  <a:lnTo>
                    <a:pt x="114427" y="218020"/>
                  </a:lnTo>
                  <a:lnTo>
                    <a:pt x="104597" y="219379"/>
                  </a:lnTo>
                  <a:lnTo>
                    <a:pt x="96266" y="223113"/>
                  </a:lnTo>
                  <a:lnTo>
                    <a:pt x="90106" y="228752"/>
                  </a:lnTo>
                  <a:lnTo>
                    <a:pt x="86715" y="235788"/>
                  </a:lnTo>
                  <a:lnTo>
                    <a:pt x="86537" y="235788"/>
                  </a:lnTo>
                  <a:lnTo>
                    <a:pt x="93306" y="237185"/>
                  </a:lnTo>
                  <a:lnTo>
                    <a:pt x="100203" y="238201"/>
                  </a:lnTo>
                  <a:lnTo>
                    <a:pt x="107137" y="238823"/>
                  </a:lnTo>
                  <a:lnTo>
                    <a:pt x="114427" y="239039"/>
                  </a:lnTo>
                  <a:lnTo>
                    <a:pt x="121539" y="238823"/>
                  </a:lnTo>
                  <a:lnTo>
                    <a:pt x="128536" y="238201"/>
                  </a:lnTo>
                  <a:lnTo>
                    <a:pt x="135420" y="237185"/>
                  </a:lnTo>
                  <a:lnTo>
                    <a:pt x="142163" y="235788"/>
                  </a:lnTo>
                  <a:close/>
                </a:path>
                <a:path w="229234" h="239395">
                  <a:moveTo>
                    <a:pt x="142176" y="3251"/>
                  </a:moveTo>
                  <a:lnTo>
                    <a:pt x="141998" y="3251"/>
                  </a:lnTo>
                  <a:lnTo>
                    <a:pt x="135229" y="1854"/>
                  </a:lnTo>
                  <a:lnTo>
                    <a:pt x="128346" y="825"/>
                  </a:lnTo>
                  <a:lnTo>
                    <a:pt x="121361" y="203"/>
                  </a:lnTo>
                  <a:lnTo>
                    <a:pt x="114427" y="0"/>
                  </a:lnTo>
                  <a:lnTo>
                    <a:pt x="107327" y="203"/>
                  </a:lnTo>
                  <a:lnTo>
                    <a:pt x="100330" y="825"/>
                  </a:lnTo>
                  <a:lnTo>
                    <a:pt x="93446" y="1854"/>
                  </a:lnTo>
                  <a:lnTo>
                    <a:pt x="86702" y="3251"/>
                  </a:lnTo>
                  <a:lnTo>
                    <a:pt x="90081" y="10287"/>
                  </a:lnTo>
                  <a:lnTo>
                    <a:pt x="96253" y="15925"/>
                  </a:lnTo>
                  <a:lnTo>
                    <a:pt x="104584" y="19659"/>
                  </a:lnTo>
                  <a:lnTo>
                    <a:pt x="114427" y="21018"/>
                  </a:lnTo>
                  <a:lnTo>
                    <a:pt x="124282" y="19659"/>
                  </a:lnTo>
                  <a:lnTo>
                    <a:pt x="132613" y="15925"/>
                  </a:lnTo>
                  <a:lnTo>
                    <a:pt x="138785" y="10287"/>
                  </a:lnTo>
                  <a:lnTo>
                    <a:pt x="142176" y="3251"/>
                  </a:lnTo>
                  <a:close/>
                </a:path>
                <a:path w="229234" h="239395">
                  <a:moveTo>
                    <a:pt x="228866" y="153581"/>
                  </a:moveTo>
                  <a:lnTo>
                    <a:pt x="226949" y="152996"/>
                  </a:lnTo>
                  <a:lnTo>
                    <a:pt x="224929" y="152755"/>
                  </a:lnTo>
                  <a:lnTo>
                    <a:pt x="222885" y="152831"/>
                  </a:lnTo>
                  <a:lnTo>
                    <a:pt x="194957" y="187045"/>
                  </a:lnTo>
                  <a:lnTo>
                    <a:pt x="196723" y="195199"/>
                  </a:lnTo>
                  <a:lnTo>
                    <a:pt x="201104" y="201650"/>
                  </a:lnTo>
                  <a:lnTo>
                    <a:pt x="210045" y="191033"/>
                  </a:lnTo>
                  <a:lnTo>
                    <a:pt x="217728" y="179412"/>
                  </a:lnTo>
                  <a:lnTo>
                    <a:pt x="224040" y="166890"/>
                  </a:lnTo>
                  <a:lnTo>
                    <a:pt x="228866" y="153581"/>
                  </a:lnTo>
                  <a:close/>
                </a:path>
                <a:path w="229234" h="239395">
                  <a:moveTo>
                    <a:pt x="228866" y="85420"/>
                  </a:moveTo>
                  <a:lnTo>
                    <a:pt x="224040" y="72123"/>
                  </a:lnTo>
                  <a:lnTo>
                    <a:pt x="217728" y="59601"/>
                  </a:lnTo>
                  <a:lnTo>
                    <a:pt x="210045" y="47980"/>
                  </a:lnTo>
                  <a:lnTo>
                    <a:pt x="201104" y="37363"/>
                  </a:lnTo>
                  <a:lnTo>
                    <a:pt x="196723" y="43802"/>
                  </a:lnTo>
                  <a:lnTo>
                    <a:pt x="194945" y="51968"/>
                  </a:lnTo>
                  <a:lnTo>
                    <a:pt x="195884" y="61048"/>
                  </a:lnTo>
                  <a:lnTo>
                    <a:pt x="199631" y="70256"/>
                  </a:lnTo>
                  <a:lnTo>
                    <a:pt x="205727" y="78130"/>
                  </a:lnTo>
                  <a:lnTo>
                    <a:pt x="213131" y="83489"/>
                  </a:lnTo>
                  <a:lnTo>
                    <a:pt x="221094" y="86017"/>
                  </a:lnTo>
                  <a:lnTo>
                    <a:pt x="228866" y="85420"/>
                  </a:lnTo>
                  <a:close/>
                </a:path>
              </a:pathLst>
            </a:custGeom>
            <a:solidFill>
              <a:srgbClr val="33333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239770" y="4088953"/>
              <a:ext cx="176829" cy="177071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17109363" y="3529139"/>
            <a:ext cx="295275" cy="295275"/>
            <a:chOff x="17109363" y="3529139"/>
            <a:chExt cx="295275" cy="295275"/>
          </a:xfrm>
        </p:grpSpPr>
        <p:sp>
          <p:nvSpPr>
            <p:cNvPr id="39" name="object 39"/>
            <p:cNvSpPr/>
            <p:nvPr/>
          </p:nvSpPr>
          <p:spPr>
            <a:xfrm>
              <a:off x="17111174" y="3530950"/>
              <a:ext cx="291465" cy="292100"/>
            </a:xfrm>
            <a:custGeom>
              <a:avLst/>
              <a:gdLst/>
              <a:ahLst/>
              <a:cxnLst/>
              <a:rect l="l" t="t" r="r" b="b"/>
              <a:pathLst>
                <a:path w="291465" h="292100">
                  <a:moveTo>
                    <a:pt x="145576" y="291530"/>
                  </a:moveTo>
                  <a:lnTo>
                    <a:pt x="103314" y="285255"/>
                  </a:lnTo>
                  <a:lnTo>
                    <a:pt x="64716" y="266963"/>
                  </a:lnTo>
                  <a:lnTo>
                    <a:pt x="33046" y="238238"/>
                  </a:lnTo>
                  <a:lnTo>
                    <a:pt x="11075" y="201545"/>
                  </a:lnTo>
                  <a:lnTo>
                    <a:pt x="705" y="160053"/>
                  </a:lnTo>
                  <a:lnTo>
                    <a:pt x="0" y="145765"/>
                  </a:lnTo>
                  <a:lnTo>
                    <a:pt x="176" y="138603"/>
                  </a:lnTo>
                  <a:lnTo>
                    <a:pt x="8503" y="96666"/>
                  </a:lnTo>
                  <a:lnTo>
                    <a:pt x="28660" y="58925"/>
                  </a:lnTo>
                  <a:lnTo>
                    <a:pt x="58859" y="28690"/>
                  </a:lnTo>
                  <a:lnTo>
                    <a:pt x="96543" y="8516"/>
                  </a:lnTo>
                  <a:lnTo>
                    <a:pt x="138423" y="175"/>
                  </a:lnTo>
                  <a:lnTo>
                    <a:pt x="145576" y="0"/>
                  </a:lnTo>
                  <a:lnTo>
                    <a:pt x="152728" y="175"/>
                  </a:lnTo>
                  <a:lnTo>
                    <a:pt x="194608" y="8516"/>
                  </a:lnTo>
                  <a:lnTo>
                    <a:pt x="232293" y="28690"/>
                  </a:lnTo>
                  <a:lnTo>
                    <a:pt x="262486" y="58925"/>
                  </a:lnTo>
                  <a:lnTo>
                    <a:pt x="282649" y="96666"/>
                  </a:lnTo>
                  <a:lnTo>
                    <a:pt x="290976" y="138603"/>
                  </a:lnTo>
                  <a:lnTo>
                    <a:pt x="291152" y="145765"/>
                  </a:lnTo>
                  <a:lnTo>
                    <a:pt x="290976" y="152926"/>
                  </a:lnTo>
                  <a:lnTo>
                    <a:pt x="282649" y="194864"/>
                  </a:lnTo>
                  <a:lnTo>
                    <a:pt x="262486" y="232604"/>
                  </a:lnTo>
                  <a:lnTo>
                    <a:pt x="232293" y="262840"/>
                  </a:lnTo>
                  <a:lnTo>
                    <a:pt x="194608" y="283013"/>
                  </a:lnTo>
                  <a:lnTo>
                    <a:pt x="152728" y="291355"/>
                  </a:lnTo>
                  <a:lnTo>
                    <a:pt x="145576" y="29153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7111174" y="3530950"/>
              <a:ext cx="291465" cy="292100"/>
            </a:xfrm>
            <a:custGeom>
              <a:avLst/>
              <a:gdLst/>
              <a:ahLst/>
              <a:cxnLst/>
              <a:rect l="l" t="t" r="r" b="b"/>
              <a:pathLst>
                <a:path w="291465" h="292100">
                  <a:moveTo>
                    <a:pt x="291152" y="145765"/>
                  </a:moveTo>
                  <a:lnTo>
                    <a:pt x="284881" y="188079"/>
                  </a:lnTo>
                  <a:lnTo>
                    <a:pt x="266612" y="226746"/>
                  </a:lnTo>
                  <a:lnTo>
                    <a:pt x="237923" y="258444"/>
                  </a:lnTo>
                  <a:lnTo>
                    <a:pt x="201280" y="280435"/>
                  </a:lnTo>
                  <a:lnTo>
                    <a:pt x="159850" y="290829"/>
                  </a:lnTo>
                  <a:lnTo>
                    <a:pt x="145576" y="291530"/>
                  </a:lnTo>
                  <a:lnTo>
                    <a:pt x="138423" y="291355"/>
                  </a:lnTo>
                  <a:lnTo>
                    <a:pt x="96543" y="283013"/>
                  </a:lnTo>
                  <a:lnTo>
                    <a:pt x="58859" y="262840"/>
                  </a:lnTo>
                  <a:lnTo>
                    <a:pt x="28660" y="232604"/>
                  </a:lnTo>
                  <a:lnTo>
                    <a:pt x="8503" y="194864"/>
                  </a:lnTo>
                  <a:lnTo>
                    <a:pt x="176" y="152926"/>
                  </a:lnTo>
                  <a:lnTo>
                    <a:pt x="0" y="145765"/>
                  </a:lnTo>
                  <a:lnTo>
                    <a:pt x="176" y="138603"/>
                  </a:lnTo>
                  <a:lnTo>
                    <a:pt x="8503" y="96666"/>
                  </a:lnTo>
                  <a:lnTo>
                    <a:pt x="28660" y="58925"/>
                  </a:lnTo>
                  <a:lnTo>
                    <a:pt x="58859" y="28690"/>
                  </a:lnTo>
                  <a:lnTo>
                    <a:pt x="96543" y="8516"/>
                  </a:lnTo>
                  <a:lnTo>
                    <a:pt x="138423" y="175"/>
                  </a:lnTo>
                  <a:lnTo>
                    <a:pt x="145576" y="0"/>
                  </a:lnTo>
                  <a:lnTo>
                    <a:pt x="152728" y="175"/>
                  </a:lnTo>
                  <a:lnTo>
                    <a:pt x="194608" y="8516"/>
                  </a:lnTo>
                  <a:lnTo>
                    <a:pt x="232293" y="28690"/>
                  </a:lnTo>
                  <a:lnTo>
                    <a:pt x="262486" y="58925"/>
                  </a:lnTo>
                  <a:lnTo>
                    <a:pt x="282649" y="96666"/>
                  </a:lnTo>
                  <a:lnTo>
                    <a:pt x="290976" y="138603"/>
                  </a:lnTo>
                  <a:lnTo>
                    <a:pt x="291152" y="145765"/>
                  </a:lnTo>
                  <a:close/>
                </a:path>
              </a:pathLst>
            </a:custGeom>
            <a:ln w="36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12481904" y="2570664"/>
            <a:ext cx="4807585" cy="1838960"/>
            <a:chOff x="12481904" y="2570664"/>
            <a:chExt cx="4807585" cy="1838960"/>
          </a:xfrm>
        </p:grpSpPr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481904" y="3124167"/>
              <a:ext cx="4401714" cy="1273835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4117562" y="3686936"/>
              <a:ext cx="1913255" cy="94615"/>
            </a:xfrm>
            <a:custGeom>
              <a:avLst/>
              <a:gdLst/>
              <a:ahLst/>
              <a:cxnLst/>
              <a:rect l="l" t="t" r="r" b="b"/>
              <a:pathLst>
                <a:path w="1913255" h="94614">
                  <a:moveTo>
                    <a:pt x="1912938" y="94236"/>
                  </a:moveTo>
                  <a:lnTo>
                    <a:pt x="0" y="94236"/>
                  </a:lnTo>
                  <a:lnTo>
                    <a:pt x="0" y="82902"/>
                  </a:lnTo>
                  <a:lnTo>
                    <a:pt x="466481" y="38702"/>
                  </a:lnTo>
                  <a:lnTo>
                    <a:pt x="569322" y="30583"/>
                  </a:lnTo>
                  <a:lnTo>
                    <a:pt x="1180365" y="1217"/>
                  </a:lnTo>
                  <a:lnTo>
                    <a:pt x="1417573" y="0"/>
                  </a:lnTo>
                  <a:lnTo>
                    <a:pt x="1912902" y="0"/>
                  </a:lnTo>
                  <a:lnTo>
                    <a:pt x="1912938" y="94236"/>
                  </a:lnTo>
                  <a:close/>
                </a:path>
              </a:pathLst>
            </a:custGeom>
            <a:solidFill>
              <a:srgbClr val="3D48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4117562" y="3686936"/>
              <a:ext cx="1913255" cy="94615"/>
            </a:xfrm>
            <a:custGeom>
              <a:avLst/>
              <a:gdLst/>
              <a:ahLst/>
              <a:cxnLst/>
              <a:rect l="l" t="t" r="r" b="b"/>
              <a:pathLst>
                <a:path w="1913255" h="94614">
                  <a:moveTo>
                    <a:pt x="1912902" y="0"/>
                  </a:moveTo>
                  <a:lnTo>
                    <a:pt x="1417573" y="0"/>
                  </a:lnTo>
                  <a:lnTo>
                    <a:pt x="1180365" y="1217"/>
                  </a:lnTo>
                  <a:lnTo>
                    <a:pt x="569322" y="30583"/>
                  </a:lnTo>
                  <a:lnTo>
                    <a:pt x="466481" y="38702"/>
                  </a:lnTo>
                  <a:lnTo>
                    <a:pt x="0" y="82902"/>
                  </a:lnTo>
                  <a:lnTo>
                    <a:pt x="0" y="94236"/>
                  </a:lnTo>
                  <a:lnTo>
                    <a:pt x="1912938" y="94236"/>
                  </a:lnTo>
                  <a:lnTo>
                    <a:pt x="1912902" y="0"/>
                  </a:lnTo>
                  <a:close/>
                </a:path>
              </a:pathLst>
            </a:custGeom>
            <a:ln w="3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060223" y="3344425"/>
              <a:ext cx="314786" cy="299679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5512463" y="3322554"/>
              <a:ext cx="288290" cy="88900"/>
            </a:xfrm>
            <a:custGeom>
              <a:avLst/>
              <a:gdLst/>
              <a:ahLst/>
              <a:cxnLst/>
              <a:rect l="l" t="t" r="r" b="b"/>
              <a:pathLst>
                <a:path w="288290" h="88900">
                  <a:moveTo>
                    <a:pt x="0" y="88422"/>
                  </a:moveTo>
                  <a:lnTo>
                    <a:pt x="0" y="0"/>
                  </a:lnTo>
                  <a:lnTo>
                    <a:pt x="259594" y="0"/>
                  </a:lnTo>
                  <a:lnTo>
                    <a:pt x="288199" y="74279"/>
                  </a:lnTo>
                  <a:lnTo>
                    <a:pt x="16454" y="88324"/>
                  </a:lnTo>
                  <a:lnTo>
                    <a:pt x="0" y="88422"/>
                  </a:lnTo>
                  <a:close/>
                </a:path>
              </a:pathLst>
            </a:custGeom>
            <a:solidFill>
              <a:srgbClr val="3D48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5512463" y="3322554"/>
              <a:ext cx="288290" cy="88900"/>
            </a:xfrm>
            <a:custGeom>
              <a:avLst/>
              <a:gdLst/>
              <a:ahLst/>
              <a:cxnLst/>
              <a:rect l="l" t="t" r="r" b="b"/>
              <a:pathLst>
                <a:path w="288290" h="88900">
                  <a:moveTo>
                    <a:pt x="288199" y="74279"/>
                  </a:moveTo>
                  <a:lnTo>
                    <a:pt x="164166" y="80691"/>
                  </a:lnTo>
                  <a:lnTo>
                    <a:pt x="16454" y="88324"/>
                  </a:lnTo>
                  <a:lnTo>
                    <a:pt x="0" y="88422"/>
                  </a:lnTo>
                  <a:lnTo>
                    <a:pt x="0" y="0"/>
                  </a:lnTo>
                  <a:lnTo>
                    <a:pt x="259594" y="0"/>
                  </a:lnTo>
                  <a:lnTo>
                    <a:pt x="288199" y="74279"/>
                  </a:lnTo>
                  <a:close/>
                </a:path>
              </a:pathLst>
            </a:custGeom>
            <a:ln w="3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5445734" y="3353485"/>
              <a:ext cx="67310" cy="58419"/>
            </a:xfrm>
            <a:custGeom>
              <a:avLst/>
              <a:gdLst/>
              <a:ahLst/>
              <a:cxnLst/>
              <a:rect l="l" t="t" r="r" b="b"/>
              <a:pathLst>
                <a:path w="67309" h="58420">
                  <a:moveTo>
                    <a:pt x="159" y="57890"/>
                  </a:moveTo>
                  <a:lnTo>
                    <a:pt x="0" y="0"/>
                  </a:lnTo>
                  <a:lnTo>
                    <a:pt x="66729" y="0"/>
                  </a:lnTo>
                  <a:lnTo>
                    <a:pt x="66729" y="57498"/>
                  </a:lnTo>
                  <a:lnTo>
                    <a:pt x="159" y="57890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5445734" y="3353485"/>
              <a:ext cx="67310" cy="58419"/>
            </a:xfrm>
            <a:custGeom>
              <a:avLst/>
              <a:gdLst/>
              <a:ahLst/>
              <a:cxnLst/>
              <a:rect l="l" t="t" r="r" b="b"/>
              <a:pathLst>
                <a:path w="67309" h="58420">
                  <a:moveTo>
                    <a:pt x="0" y="0"/>
                  </a:moveTo>
                  <a:lnTo>
                    <a:pt x="159" y="57890"/>
                  </a:lnTo>
                  <a:lnTo>
                    <a:pt x="66729" y="57498"/>
                  </a:lnTo>
                  <a:lnTo>
                    <a:pt x="66729" y="0"/>
                  </a:lnTo>
                  <a:lnTo>
                    <a:pt x="0" y="0"/>
                  </a:lnTo>
                  <a:close/>
                </a:path>
              </a:pathLst>
            </a:custGeom>
            <a:ln w="36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5312862" y="3076463"/>
              <a:ext cx="135890" cy="13335"/>
            </a:xfrm>
            <a:custGeom>
              <a:avLst/>
              <a:gdLst/>
              <a:ahLst/>
              <a:cxnLst/>
              <a:rect l="l" t="t" r="r" b="b"/>
              <a:pathLst>
                <a:path w="135890" h="13335">
                  <a:moveTo>
                    <a:pt x="135470" y="13269"/>
                  </a:moveTo>
                  <a:lnTo>
                    <a:pt x="0" y="13269"/>
                  </a:lnTo>
                  <a:lnTo>
                    <a:pt x="0" y="4208"/>
                  </a:lnTo>
                  <a:lnTo>
                    <a:pt x="135470" y="0"/>
                  </a:lnTo>
                  <a:lnTo>
                    <a:pt x="135470" y="13269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5312862" y="3076463"/>
              <a:ext cx="135890" cy="13335"/>
            </a:xfrm>
            <a:custGeom>
              <a:avLst/>
              <a:gdLst/>
              <a:ahLst/>
              <a:cxnLst/>
              <a:rect l="l" t="t" r="r" b="b"/>
              <a:pathLst>
                <a:path w="135890" h="13335">
                  <a:moveTo>
                    <a:pt x="0" y="4208"/>
                  </a:moveTo>
                  <a:lnTo>
                    <a:pt x="0" y="13269"/>
                  </a:lnTo>
                  <a:lnTo>
                    <a:pt x="135470" y="13269"/>
                  </a:lnTo>
                  <a:lnTo>
                    <a:pt x="135470" y="0"/>
                  </a:lnTo>
                  <a:lnTo>
                    <a:pt x="0" y="4208"/>
                  </a:lnTo>
                  <a:close/>
                </a:path>
              </a:pathLst>
            </a:custGeom>
            <a:ln w="3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5445744" y="3092523"/>
              <a:ext cx="45085" cy="260985"/>
            </a:xfrm>
            <a:custGeom>
              <a:avLst/>
              <a:gdLst/>
              <a:ahLst/>
              <a:cxnLst/>
              <a:rect l="l" t="t" r="r" b="b"/>
              <a:pathLst>
                <a:path w="45084" h="260985">
                  <a:moveTo>
                    <a:pt x="45015" y="260961"/>
                  </a:moveTo>
                  <a:lnTo>
                    <a:pt x="7238" y="260961"/>
                  </a:lnTo>
                  <a:lnTo>
                    <a:pt x="0" y="0"/>
                  </a:lnTo>
                  <a:lnTo>
                    <a:pt x="37776" y="0"/>
                  </a:lnTo>
                  <a:lnTo>
                    <a:pt x="45015" y="260961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5445744" y="3092523"/>
              <a:ext cx="45085" cy="260985"/>
            </a:xfrm>
            <a:custGeom>
              <a:avLst/>
              <a:gdLst/>
              <a:ahLst/>
              <a:cxnLst/>
              <a:rect l="l" t="t" r="r" b="b"/>
              <a:pathLst>
                <a:path w="45084" h="260985">
                  <a:moveTo>
                    <a:pt x="37776" y="0"/>
                  </a:moveTo>
                  <a:lnTo>
                    <a:pt x="0" y="0"/>
                  </a:lnTo>
                  <a:lnTo>
                    <a:pt x="7238" y="260961"/>
                  </a:lnTo>
                  <a:lnTo>
                    <a:pt x="45015" y="260961"/>
                  </a:lnTo>
                  <a:lnTo>
                    <a:pt x="37776" y="0"/>
                  </a:lnTo>
                  <a:close/>
                </a:path>
              </a:pathLst>
            </a:custGeom>
            <a:ln w="3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5438505" y="3085274"/>
              <a:ext cx="52705" cy="7620"/>
            </a:xfrm>
            <a:custGeom>
              <a:avLst/>
              <a:gdLst/>
              <a:ahLst/>
              <a:cxnLst/>
              <a:rect l="l" t="t" r="r" b="b"/>
              <a:pathLst>
                <a:path w="52705" h="7619">
                  <a:moveTo>
                    <a:pt x="52254" y="7248"/>
                  </a:moveTo>
                  <a:lnTo>
                    <a:pt x="0" y="7248"/>
                  </a:lnTo>
                  <a:lnTo>
                    <a:pt x="0" y="7"/>
                  </a:lnTo>
                  <a:lnTo>
                    <a:pt x="52254" y="0"/>
                  </a:lnTo>
                  <a:lnTo>
                    <a:pt x="52254" y="7248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5438505" y="3085274"/>
              <a:ext cx="52705" cy="7620"/>
            </a:xfrm>
            <a:custGeom>
              <a:avLst/>
              <a:gdLst/>
              <a:ahLst/>
              <a:cxnLst/>
              <a:rect l="l" t="t" r="r" b="b"/>
              <a:pathLst>
                <a:path w="52705" h="7619">
                  <a:moveTo>
                    <a:pt x="52254" y="7248"/>
                  </a:moveTo>
                  <a:lnTo>
                    <a:pt x="0" y="7248"/>
                  </a:lnTo>
                  <a:lnTo>
                    <a:pt x="0" y="7"/>
                  </a:lnTo>
                  <a:lnTo>
                    <a:pt x="52254" y="0"/>
                  </a:lnTo>
                  <a:lnTo>
                    <a:pt x="52254" y="7248"/>
                  </a:lnTo>
                  <a:close/>
                </a:path>
              </a:pathLst>
            </a:custGeom>
            <a:ln w="3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5438505" y="3114270"/>
              <a:ext cx="52705" cy="7620"/>
            </a:xfrm>
            <a:custGeom>
              <a:avLst/>
              <a:gdLst/>
              <a:ahLst/>
              <a:cxnLst/>
              <a:rect l="l" t="t" r="r" b="b"/>
              <a:pathLst>
                <a:path w="52705" h="7619">
                  <a:moveTo>
                    <a:pt x="52254" y="7248"/>
                  </a:moveTo>
                  <a:lnTo>
                    <a:pt x="0" y="7248"/>
                  </a:lnTo>
                  <a:lnTo>
                    <a:pt x="0" y="7"/>
                  </a:lnTo>
                  <a:lnTo>
                    <a:pt x="52254" y="0"/>
                  </a:lnTo>
                  <a:lnTo>
                    <a:pt x="52254" y="7248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5438505" y="3114270"/>
              <a:ext cx="52705" cy="7620"/>
            </a:xfrm>
            <a:custGeom>
              <a:avLst/>
              <a:gdLst/>
              <a:ahLst/>
              <a:cxnLst/>
              <a:rect l="l" t="t" r="r" b="b"/>
              <a:pathLst>
                <a:path w="52705" h="7619">
                  <a:moveTo>
                    <a:pt x="52254" y="7248"/>
                  </a:moveTo>
                  <a:lnTo>
                    <a:pt x="0" y="7248"/>
                  </a:lnTo>
                  <a:lnTo>
                    <a:pt x="0" y="7"/>
                  </a:lnTo>
                  <a:lnTo>
                    <a:pt x="52254" y="0"/>
                  </a:lnTo>
                  <a:lnTo>
                    <a:pt x="52254" y="7248"/>
                  </a:lnTo>
                  <a:close/>
                </a:path>
              </a:pathLst>
            </a:custGeom>
            <a:ln w="3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5320108" y="3096981"/>
              <a:ext cx="48895" cy="29209"/>
            </a:xfrm>
            <a:custGeom>
              <a:avLst/>
              <a:gdLst/>
              <a:ahLst/>
              <a:cxnLst/>
              <a:rect l="l" t="t" r="r" b="b"/>
              <a:pathLst>
                <a:path w="48894" h="29210">
                  <a:moveTo>
                    <a:pt x="48602" y="28995"/>
                  </a:moveTo>
                  <a:lnTo>
                    <a:pt x="0" y="28995"/>
                  </a:lnTo>
                  <a:lnTo>
                    <a:pt x="0" y="0"/>
                  </a:lnTo>
                  <a:lnTo>
                    <a:pt x="48602" y="0"/>
                  </a:lnTo>
                  <a:lnTo>
                    <a:pt x="48602" y="2899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5320108" y="3096981"/>
              <a:ext cx="48895" cy="29209"/>
            </a:xfrm>
            <a:custGeom>
              <a:avLst/>
              <a:gdLst/>
              <a:ahLst/>
              <a:cxnLst/>
              <a:rect l="l" t="t" r="r" b="b"/>
              <a:pathLst>
                <a:path w="48894" h="29210">
                  <a:moveTo>
                    <a:pt x="48602" y="28995"/>
                  </a:moveTo>
                  <a:lnTo>
                    <a:pt x="0" y="28995"/>
                  </a:lnTo>
                  <a:lnTo>
                    <a:pt x="0" y="0"/>
                  </a:lnTo>
                  <a:lnTo>
                    <a:pt x="48602" y="0"/>
                  </a:lnTo>
                  <a:lnTo>
                    <a:pt x="48602" y="28995"/>
                  </a:lnTo>
                  <a:close/>
                </a:path>
              </a:pathLst>
            </a:custGeom>
            <a:ln w="362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5312869" y="3089732"/>
              <a:ext cx="63500" cy="7620"/>
            </a:xfrm>
            <a:custGeom>
              <a:avLst/>
              <a:gdLst/>
              <a:ahLst/>
              <a:cxnLst/>
              <a:rect l="l" t="t" r="r" b="b"/>
              <a:pathLst>
                <a:path w="63500" h="7619">
                  <a:moveTo>
                    <a:pt x="63080" y="7248"/>
                  </a:moveTo>
                  <a:lnTo>
                    <a:pt x="0" y="7248"/>
                  </a:lnTo>
                  <a:lnTo>
                    <a:pt x="0" y="0"/>
                  </a:lnTo>
                  <a:lnTo>
                    <a:pt x="63080" y="0"/>
                  </a:lnTo>
                  <a:lnTo>
                    <a:pt x="63080" y="7248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5312869" y="3089732"/>
              <a:ext cx="63500" cy="7620"/>
            </a:xfrm>
            <a:custGeom>
              <a:avLst/>
              <a:gdLst/>
              <a:ahLst/>
              <a:cxnLst/>
              <a:rect l="l" t="t" r="r" b="b"/>
              <a:pathLst>
                <a:path w="63500" h="7619">
                  <a:moveTo>
                    <a:pt x="63080" y="7248"/>
                  </a:moveTo>
                  <a:lnTo>
                    <a:pt x="0" y="7248"/>
                  </a:lnTo>
                  <a:lnTo>
                    <a:pt x="0" y="0"/>
                  </a:lnTo>
                  <a:lnTo>
                    <a:pt x="63080" y="0"/>
                  </a:lnTo>
                  <a:lnTo>
                    <a:pt x="63080" y="7248"/>
                  </a:lnTo>
                  <a:close/>
                </a:path>
              </a:pathLst>
            </a:custGeom>
            <a:ln w="3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5142097" y="2958704"/>
              <a:ext cx="321945" cy="74930"/>
            </a:xfrm>
            <a:custGeom>
              <a:avLst/>
              <a:gdLst/>
              <a:ahLst/>
              <a:cxnLst/>
              <a:rect l="l" t="t" r="r" b="b"/>
              <a:pathLst>
                <a:path w="321944" h="74930">
                  <a:moveTo>
                    <a:pt x="250136" y="74754"/>
                  </a:moveTo>
                  <a:lnTo>
                    <a:pt x="180330" y="69897"/>
                  </a:lnTo>
                  <a:lnTo>
                    <a:pt x="173218" y="69252"/>
                  </a:lnTo>
                  <a:lnTo>
                    <a:pt x="169664" y="72489"/>
                  </a:lnTo>
                  <a:lnTo>
                    <a:pt x="143165" y="72279"/>
                  </a:lnTo>
                  <a:lnTo>
                    <a:pt x="137349" y="66338"/>
                  </a:lnTo>
                  <a:lnTo>
                    <a:pt x="5494" y="70546"/>
                  </a:lnTo>
                  <a:lnTo>
                    <a:pt x="3232" y="74105"/>
                  </a:lnTo>
                  <a:lnTo>
                    <a:pt x="0" y="73783"/>
                  </a:lnTo>
                  <a:lnTo>
                    <a:pt x="0" y="64722"/>
                  </a:lnTo>
                  <a:lnTo>
                    <a:pt x="647" y="8412"/>
                  </a:lnTo>
                  <a:lnTo>
                    <a:pt x="321230" y="0"/>
                  </a:lnTo>
                  <a:lnTo>
                    <a:pt x="321878" y="55338"/>
                  </a:lnTo>
                  <a:lnTo>
                    <a:pt x="250136" y="56632"/>
                  </a:lnTo>
                  <a:lnTo>
                    <a:pt x="250136" y="74754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5142097" y="2958704"/>
              <a:ext cx="321945" cy="74930"/>
            </a:xfrm>
            <a:custGeom>
              <a:avLst/>
              <a:gdLst/>
              <a:ahLst/>
              <a:cxnLst/>
              <a:rect l="l" t="t" r="r" b="b"/>
              <a:pathLst>
                <a:path w="321944" h="74930">
                  <a:moveTo>
                    <a:pt x="647" y="8412"/>
                  </a:moveTo>
                  <a:lnTo>
                    <a:pt x="321230" y="0"/>
                  </a:lnTo>
                  <a:lnTo>
                    <a:pt x="321878" y="55338"/>
                  </a:lnTo>
                  <a:lnTo>
                    <a:pt x="250136" y="56632"/>
                  </a:lnTo>
                  <a:lnTo>
                    <a:pt x="250136" y="74754"/>
                  </a:lnTo>
                  <a:lnTo>
                    <a:pt x="180330" y="69897"/>
                  </a:lnTo>
                  <a:lnTo>
                    <a:pt x="173218" y="69252"/>
                  </a:lnTo>
                  <a:lnTo>
                    <a:pt x="169664" y="72489"/>
                  </a:lnTo>
                  <a:lnTo>
                    <a:pt x="143165" y="72279"/>
                  </a:lnTo>
                  <a:lnTo>
                    <a:pt x="137349" y="66338"/>
                  </a:lnTo>
                  <a:lnTo>
                    <a:pt x="5494" y="70546"/>
                  </a:lnTo>
                  <a:lnTo>
                    <a:pt x="3232" y="74105"/>
                  </a:lnTo>
                  <a:lnTo>
                    <a:pt x="0" y="73783"/>
                  </a:lnTo>
                  <a:lnTo>
                    <a:pt x="0" y="64722"/>
                  </a:lnTo>
                  <a:lnTo>
                    <a:pt x="647" y="8412"/>
                  </a:lnTo>
                  <a:close/>
                </a:path>
              </a:pathLst>
            </a:custGeom>
            <a:ln w="3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972121" y="2949613"/>
              <a:ext cx="493660" cy="197338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4684372" y="2991038"/>
              <a:ext cx="290195" cy="22225"/>
            </a:xfrm>
            <a:custGeom>
              <a:avLst/>
              <a:gdLst/>
              <a:ahLst/>
              <a:cxnLst/>
              <a:rect l="l" t="t" r="r" b="b"/>
              <a:pathLst>
                <a:path w="290194" h="22225">
                  <a:moveTo>
                    <a:pt x="289574" y="21761"/>
                  </a:moveTo>
                  <a:lnTo>
                    <a:pt x="28" y="18122"/>
                  </a:lnTo>
                  <a:lnTo>
                    <a:pt x="0" y="3624"/>
                  </a:lnTo>
                  <a:lnTo>
                    <a:pt x="289559" y="0"/>
                  </a:lnTo>
                  <a:lnTo>
                    <a:pt x="289574" y="21761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4684372" y="2991038"/>
              <a:ext cx="290195" cy="22225"/>
            </a:xfrm>
            <a:custGeom>
              <a:avLst/>
              <a:gdLst/>
              <a:ahLst/>
              <a:cxnLst/>
              <a:rect l="l" t="t" r="r" b="b"/>
              <a:pathLst>
                <a:path w="290194" h="22225">
                  <a:moveTo>
                    <a:pt x="0" y="3624"/>
                  </a:moveTo>
                  <a:lnTo>
                    <a:pt x="289559" y="0"/>
                  </a:lnTo>
                  <a:lnTo>
                    <a:pt x="289574" y="21761"/>
                  </a:lnTo>
                  <a:lnTo>
                    <a:pt x="28" y="18122"/>
                  </a:lnTo>
                  <a:lnTo>
                    <a:pt x="0" y="3624"/>
                  </a:lnTo>
                  <a:close/>
                </a:path>
              </a:pathLst>
            </a:custGeom>
            <a:ln w="3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559479" y="3506547"/>
              <a:ext cx="197936" cy="119867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15913265" y="3171377"/>
              <a:ext cx="35560" cy="170815"/>
            </a:xfrm>
            <a:custGeom>
              <a:avLst/>
              <a:gdLst/>
              <a:ahLst/>
              <a:cxnLst/>
              <a:rect l="l" t="t" r="r" b="b"/>
              <a:pathLst>
                <a:path w="35559" h="170814">
                  <a:moveTo>
                    <a:pt x="35192" y="170473"/>
                  </a:moveTo>
                  <a:lnTo>
                    <a:pt x="5027" y="170473"/>
                  </a:lnTo>
                  <a:lnTo>
                    <a:pt x="0" y="1065"/>
                  </a:lnTo>
                  <a:lnTo>
                    <a:pt x="27765" y="0"/>
                  </a:lnTo>
                  <a:lnTo>
                    <a:pt x="35192" y="170473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5913265" y="3171377"/>
              <a:ext cx="35560" cy="170815"/>
            </a:xfrm>
            <a:custGeom>
              <a:avLst/>
              <a:gdLst/>
              <a:ahLst/>
              <a:cxnLst/>
              <a:rect l="l" t="t" r="r" b="b"/>
              <a:pathLst>
                <a:path w="35559" h="170814">
                  <a:moveTo>
                    <a:pt x="0" y="1065"/>
                  </a:moveTo>
                  <a:lnTo>
                    <a:pt x="5027" y="170473"/>
                  </a:lnTo>
                  <a:lnTo>
                    <a:pt x="35192" y="170473"/>
                  </a:lnTo>
                  <a:lnTo>
                    <a:pt x="27765" y="0"/>
                  </a:lnTo>
                  <a:lnTo>
                    <a:pt x="0" y="1065"/>
                  </a:lnTo>
                  <a:close/>
                </a:path>
              </a:pathLst>
            </a:custGeom>
            <a:ln w="3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5942528" y="2572474"/>
              <a:ext cx="35560" cy="744855"/>
            </a:xfrm>
            <a:custGeom>
              <a:avLst/>
              <a:gdLst/>
              <a:ahLst/>
              <a:cxnLst/>
              <a:rect l="l" t="t" r="r" b="b"/>
              <a:pathLst>
                <a:path w="35559" h="744854">
                  <a:moveTo>
                    <a:pt x="35054" y="744766"/>
                  </a:moveTo>
                  <a:lnTo>
                    <a:pt x="25600" y="744766"/>
                  </a:lnTo>
                  <a:lnTo>
                    <a:pt x="0" y="916"/>
                  </a:lnTo>
                  <a:lnTo>
                    <a:pt x="10054" y="0"/>
                  </a:lnTo>
                  <a:lnTo>
                    <a:pt x="35054" y="744766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5942528" y="2572474"/>
              <a:ext cx="35560" cy="744855"/>
            </a:xfrm>
            <a:custGeom>
              <a:avLst/>
              <a:gdLst/>
              <a:ahLst/>
              <a:cxnLst/>
              <a:rect l="l" t="t" r="r" b="b"/>
              <a:pathLst>
                <a:path w="35559" h="744854">
                  <a:moveTo>
                    <a:pt x="35054" y="744766"/>
                  </a:moveTo>
                  <a:lnTo>
                    <a:pt x="25600" y="744766"/>
                  </a:lnTo>
                  <a:lnTo>
                    <a:pt x="0" y="916"/>
                  </a:lnTo>
                  <a:lnTo>
                    <a:pt x="10054" y="0"/>
                  </a:lnTo>
                  <a:lnTo>
                    <a:pt x="35054" y="744766"/>
                  </a:lnTo>
                  <a:close/>
                </a:path>
              </a:pathLst>
            </a:custGeom>
            <a:ln w="3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5913297" y="3158518"/>
              <a:ext cx="27940" cy="13970"/>
            </a:xfrm>
            <a:custGeom>
              <a:avLst/>
              <a:gdLst/>
              <a:ahLst/>
              <a:cxnLst/>
              <a:rect l="l" t="t" r="r" b="b"/>
              <a:pathLst>
                <a:path w="27940" h="13969">
                  <a:moveTo>
                    <a:pt x="0" y="13939"/>
                  </a:moveTo>
                  <a:lnTo>
                    <a:pt x="2801" y="485"/>
                  </a:lnTo>
                  <a:lnTo>
                    <a:pt x="2902" y="0"/>
                  </a:lnTo>
                  <a:lnTo>
                    <a:pt x="27866" y="485"/>
                  </a:lnTo>
                  <a:lnTo>
                    <a:pt x="27765" y="12874"/>
                  </a:lnTo>
                  <a:lnTo>
                    <a:pt x="0" y="13939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5913297" y="3158518"/>
              <a:ext cx="27940" cy="13970"/>
            </a:xfrm>
            <a:custGeom>
              <a:avLst/>
              <a:gdLst/>
              <a:ahLst/>
              <a:cxnLst/>
              <a:rect l="l" t="t" r="r" b="b"/>
              <a:pathLst>
                <a:path w="27940" h="13969">
                  <a:moveTo>
                    <a:pt x="27765" y="12874"/>
                  </a:moveTo>
                  <a:lnTo>
                    <a:pt x="0" y="13939"/>
                  </a:lnTo>
                  <a:lnTo>
                    <a:pt x="2902" y="0"/>
                  </a:lnTo>
                  <a:lnTo>
                    <a:pt x="13728" y="163"/>
                  </a:lnTo>
                  <a:lnTo>
                    <a:pt x="27866" y="485"/>
                  </a:lnTo>
                  <a:lnTo>
                    <a:pt x="27765" y="12874"/>
                  </a:lnTo>
                  <a:close/>
                </a:path>
              </a:pathLst>
            </a:custGeom>
            <a:ln w="362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5939759" y="3171609"/>
              <a:ext cx="58419" cy="90805"/>
            </a:xfrm>
            <a:custGeom>
              <a:avLst/>
              <a:gdLst/>
              <a:ahLst/>
              <a:cxnLst/>
              <a:rect l="l" t="t" r="r" b="b"/>
              <a:pathLst>
                <a:path w="58419" h="90804">
                  <a:moveTo>
                    <a:pt x="57911" y="0"/>
                  </a:moveTo>
                  <a:lnTo>
                    <a:pt x="57911" y="90611"/>
                  </a:lnTo>
                  <a:lnTo>
                    <a:pt x="54107" y="90611"/>
                  </a:lnTo>
                  <a:lnTo>
                    <a:pt x="14275" y="75236"/>
                  </a:lnTo>
                  <a:lnTo>
                    <a:pt x="0" y="48281"/>
                  </a:lnTo>
                  <a:lnTo>
                    <a:pt x="0" y="42330"/>
                  </a:lnTo>
                  <a:lnTo>
                    <a:pt x="22574" y="9289"/>
                  </a:lnTo>
                  <a:lnTo>
                    <a:pt x="54107" y="0"/>
                  </a:lnTo>
                  <a:lnTo>
                    <a:pt x="5791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5939759" y="3171609"/>
              <a:ext cx="58419" cy="90805"/>
            </a:xfrm>
            <a:custGeom>
              <a:avLst/>
              <a:gdLst/>
              <a:ahLst/>
              <a:cxnLst/>
              <a:rect l="l" t="t" r="r" b="b"/>
              <a:pathLst>
                <a:path w="58419" h="90804">
                  <a:moveTo>
                    <a:pt x="57911" y="90611"/>
                  </a:moveTo>
                  <a:lnTo>
                    <a:pt x="54107" y="90611"/>
                  </a:lnTo>
                  <a:lnTo>
                    <a:pt x="50343" y="90321"/>
                  </a:lnTo>
                  <a:lnTo>
                    <a:pt x="46615" y="89741"/>
                  </a:lnTo>
                  <a:lnTo>
                    <a:pt x="42883" y="89161"/>
                  </a:lnTo>
                  <a:lnTo>
                    <a:pt x="25738" y="82974"/>
                  </a:lnTo>
                  <a:lnTo>
                    <a:pt x="22574" y="81322"/>
                  </a:lnTo>
                  <a:lnTo>
                    <a:pt x="4408" y="62641"/>
                  </a:lnTo>
                  <a:lnTo>
                    <a:pt x="2953" y="59894"/>
                  </a:lnTo>
                  <a:lnTo>
                    <a:pt x="1853" y="57063"/>
                  </a:lnTo>
                  <a:lnTo>
                    <a:pt x="1111" y="54145"/>
                  </a:lnTo>
                  <a:lnTo>
                    <a:pt x="369" y="51228"/>
                  </a:lnTo>
                  <a:lnTo>
                    <a:pt x="0" y="48281"/>
                  </a:lnTo>
                  <a:lnTo>
                    <a:pt x="0" y="45305"/>
                  </a:lnTo>
                  <a:lnTo>
                    <a:pt x="0" y="42330"/>
                  </a:lnTo>
                  <a:lnTo>
                    <a:pt x="369" y="39383"/>
                  </a:lnTo>
                  <a:lnTo>
                    <a:pt x="1111" y="36465"/>
                  </a:lnTo>
                  <a:lnTo>
                    <a:pt x="1853" y="33548"/>
                  </a:lnTo>
                  <a:lnTo>
                    <a:pt x="25738" y="7636"/>
                  </a:lnTo>
                  <a:lnTo>
                    <a:pt x="28898" y="5983"/>
                  </a:lnTo>
                  <a:lnTo>
                    <a:pt x="46615" y="869"/>
                  </a:lnTo>
                  <a:lnTo>
                    <a:pt x="50343" y="289"/>
                  </a:lnTo>
                  <a:lnTo>
                    <a:pt x="54107" y="0"/>
                  </a:lnTo>
                  <a:lnTo>
                    <a:pt x="57911" y="0"/>
                  </a:lnTo>
                  <a:lnTo>
                    <a:pt x="57911" y="45305"/>
                  </a:lnTo>
                  <a:lnTo>
                    <a:pt x="57911" y="90611"/>
                  </a:lnTo>
                  <a:close/>
                </a:path>
              </a:pathLst>
            </a:custGeom>
            <a:ln w="362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5929480" y="3139641"/>
              <a:ext cx="14604" cy="65405"/>
            </a:xfrm>
            <a:custGeom>
              <a:avLst/>
              <a:gdLst/>
              <a:ahLst/>
              <a:cxnLst/>
              <a:rect l="l" t="t" r="r" b="b"/>
              <a:pathLst>
                <a:path w="14605" h="65405">
                  <a:moveTo>
                    <a:pt x="0" y="0"/>
                  </a:moveTo>
                  <a:lnTo>
                    <a:pt x="14477" y="0"/>
                  </a:lnTo>
                  <a:lnTo>
                    <a:pt x="14477" y="65240"/>
                  </a:lnTo>
                  <a:lnTo>
                    <a:pt x="0" y="65240"/>
                  </a:lnTo>
                  <a:lnTo>
                    <a:pt x="0" y="0"/>
                  </a:lnTo>
                  <a:close/>
                </a:path>
              </a:pathLst>
            </a:custGeom>
            <a:ln w="3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5918621" y="3121519"/>
              <a:ext cx="36195" cy="18415"/>
            </a:xfrm>
            <a:custGeom>
              <a:avLst/>
              <a:gdLst/>
              <a:ahLst/>
              <a:cxnLst/>
              <a:rect l="l" t="t" r="r" b="b"/>
              <a:pathLst>
                <a:path w="36194" h="18414">
                  <a:moveTo>
                    <a:pt x="36194" y="18122"/>
                  </a:moveTo>
                  <a:lnTo>
                    <a:pt x="0" y="18122"/>
                  </a:lnTo>
                  <a:lnTo>
                    <a:pt x="0" y="15719"/>
                  </a:lnTo>
                  <a:lnTo>
                    <a:pt x="15697" y="0"/>
                  </a:lnTo>
                  <a:lnTo>
                    <a:pt x="20497" y="0"/>
                  </a:lnTo>
                  <a:lnTo>
                    <a:pt x="36194" y="15719"/>
                  </a:lnTo>
                  <a:lnTo>
                    <a:pt x="36194" y="18122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5918621" y="3121519"/>
              <a:ext cx="36195" cy="18415"/>
            </a:xfrm>
            <a:custGeom>
              <a:avLst/>
              <a:gdLst/>
              <a:ahLst/>
              <a:cxnLst/>
              <a:rect l="l" t="t" r="r" b="b"/>
              <a:pathLst>
                <a:path w="36194" h="18414">
                  <a:moveTo>
                    <a:pt x="0" y="18122"/>
                  </a:moveTo>
                  <a:lnTo>
                    <a:pt x="0" y="15719"/>
                  </a:lnTo>
                  <a:lnTo>
                    <a:pt x="459" y="13406"/>
                  </a:lnTo>
                  <a:lnTo>
                    <a:pt x="1379" y="11188"/>
                  </a:lnTo>
                  <a:lnTo>
                    <a:pt x="2294" y="8966"/>
                  </a:lnTo>
                  <a:lnTo>
                    <a:pt x="11173" y="1380"/>
                  </a:lnTo>
                  <a:lnTo>
                    <a:pt x="13388" y="460"/>
                  </a:lnTo>
                  <a:lnTo>
                    <a:pt x="15697" y="0"/>
                  </a:lnTo>
                  <a:lnTo>
                    <a:pt x="18097" y="0"/>
                  </a:lnTo>
                  <a:lnTo>
                    <a:pt x="20497" y="0"/>
                  </a:lnTo>
                  <a:lnTo>
                    <a:pt x="22806" y="460"/>
                  </a:lnTo>
                  <a:lnTo>
                    <a:pt x="25021" y="1380"/>
                  </a:lnTo>
                  <a:lnTo>
                    <a:pt x="27240" y="2297"/>
                  </a:lnTo>
                  <a:lnTo>
                    <a:pt x="36194" y="15719"/>
                  </a:lnTo>
                  <a:lnTo>
                    <a:pt x="36194" y="18122"/>
                  </a:lnTo>
                  <a:lnTo>
                    <a:pt x="18097" y="18122"/>
                  </a:lnTo>
                  <a:lnTo>
                    <a:pt x="0" y="18122"/>
                  </a:lnTo>
                  <a:close/>
                </a:path>
              </a:pathLst>
            </a:custGeom>
            <a:ln w="362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5922878" y="3204882"/>
              <a:ext cx="21590" cy="33020"/>
            </a:xfrm>
            <a:custGeom>
              <a:avLst/>
              <a:gdLst/>
              <a:ahLst/>
              <a:cxnLst/>
              <a:rect l="l" t="t" r="r" b="b"/>
              <a:pathLst>
                <a:path w="21590" h="33019">
                  <a:moveTo>
                    <a:pt x="13598" y="32667"/>
                  </a:moveTo>
                  <a:lnTo>
                    <a:pt x="8339" y="29234"/>
                  </a:lnTo>
                  <a:lnTo>
                    <a:pt x="0" y="25918"/>
                  </a:lnTo>
                  <a:lnTo>
                    <a:pt x="2399" y="17792"/>
                  </a:lnTo>
                  <a:lnTo>
                    <a:pt x="4455" y="17107"/>
                  </a:lnTo>
                  <a:lnTo>
                    <a:pt x="6511" y="15048"/>
                  </a:lnTo>
                  <a:lnTo>
                    <a:pt x="6601" y="0"/>
                  </a:lnTo>
                  <a:lnTo>
                    <a:pt x="21079" y="0"/>
                  </a:lnTo>
                  <a:lnTo>
                    <a:pt x="21137" y="19851"/>
                  </a:lnTo>
                  <a:lnTo>
                    <a:pt x="21253" y="21797"/>
                  </a:lnTo>
                  <a:lnTo>
                    <a:pt x="20337" y="22942"/>
                  </a:lnTo>
                  <a:lnTo>
                    <a:pt x="13598" y="32667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5922878" y="3204882"/>
              <a:ext cx="21590" cy="33020"/>
            </a:xfrm>
            <a:custGeom>
              <a:avLst/>
              <a:gdLst/>
              <a:ahLst/>
              <a:cxnLst/>
              <a:rect l="l" t="t" r="r" b="b"/>
              <a:pathLst>
                <a:path w="21590" h="33019">
                  <a:moveTo>
                    <a:pt x="21079" y="0"/>
                  </a:moveTo>
                  <a:lnTo>
                    <a:pt x="6601" y="0"/>
                  </a:lnTo>
                  <a:lnTo>
                    <a:pt x="6511" y="15048"/>
                  </a:lnTo>
                  <a:lnTo>
                    <a:pt x="4455" y="17107"/>
                  </a:lnTo>
                  <a:lnTo>
                    <a:pt x="2399" y="17792"/>
                  </a:lnTo>
                  <a:lnTo>
                    <a:pt x="0" y="25918"/>
                  </a:lnTo>
                  <a:lnTo>
                    <a:pt x="8339" y="29234"/>
                  </a:lnTo>
                  <a:lnTo>
                    <a:pt x="13598" y="32667"/>
                  </a:lnTo>
                  <a:lnTo>
                    <a:pt x="20337" y="22942"/>
                  </a:lnTo>
                  <a:lnTo>
                    <a:pt x="21253" y="21797"/>
                  </a:lnTo>
                  <a:lnTo>
                    <a:pt x="21137" y="19851"/>
                  </a:lnTo>
                  <a:lnTo>
                    <a:pt x="21079" y="0"/>
                  </a:lnTo>
                  <a:close/>
                </a:path>
              </a:pathLst>
            </a:custGeom>
            <a:ln w="3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5966203" y="3317240"/>
              <a:ext cx="13335" cy="24765"/>
            </a:xfrm>
            <a:custGeom>
              <a:avLst/>
              <a:gdLst/>
              <a:ahLst/>
              <a:cxnLst/>
              <a:rect l="l" t="t" r="r" b="b"/>
              <a:pathLst>
                <a:path w="13334" h="24764">
                  <a:moveTo>
                    <a:pt x="13189" y="24613"/>
                  </a:moveTo>
                  <a:lnTo>
                    <a:pt x="0" y="24613"/>
                  </a:lnTo>
                  <a:lnTo>
                    <a:pt x="1932" y="0"/>
                  </a:lnTo>
                  <a:lnTo>
                    <a:pt x="11383" y="0"/>
                  </a:lnTo>
                  <a:lnTo>
                    <a:pt x="13189" y="2461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5966203" y="3317240"/>
              <a:ext cx="13335" cy="24765"/>
            </a:xfrm>
            <a:custGeom>
              <a:avLst/>
              <a:gdLst/>
              <a:ahLst/>
              <a:cxnLst/>
              <a:rect l="l" t="t" r="r" b="b"/>
              <a:pathLst>
                <a:path w="13334" h="24764">
                  <a:moveTo>
                    <a:pt x="1932" y="0"/>
                  </a:moveTo>
                  <a:lnTo>
                    <a:pt x="0" y="24613"/>
                  </a:lnTo>
                  <a:lnTo>
                    <a:pt x="13189" y="24613"/>
                  </a:lnTo>
                  <a:lnTo>
                    <a:pt x="11383" y="0"/>
                  </a:lnTo>
                  <a:lnTo>
                    <a:pt x="1932" y="0"/>
                  </a:lnTo>
                  <a:close/>
                </a:path>
              </a:pathLst>
            </a:custGeom>
            <a:ln w="3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682995" y="3469740"/>
              <a:ext cx="3605996" cy="939255"/>
            </a:xfrm>
            <a:prstGeom prst="rect">
              <a:avLst/>
            </a:prstGeom>
          </p:spPr>
        </p:pic>
      </p:grpSp>
      <p:sp>
        <p:nvSpPr>
          <p:cNvPr id="84" name="object 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7399" rIns="0" bIns="0" rtlCol="0">
            <a:spAutoFit/>
          </a:bodyPr>
          <a:lstStyle/>
          <a:p>
            <a:pPr marL="791210">
              <a:lnSpc>
                <a:spcPct val="100000"/>
              </a:lnSpc>
              <a:spcBef>
                <a:spcPts val="100"/>
              </a:spcBef>
            </a:pPr>
            <a:r>
              <a:rPr sz="6800" spc="-700" dirty="0"/>
              <a:t>Види</a:t>
            </a:r>
            <a:r>
              <a:rPr sz="6800" spc="-95" dirty="0"/>
              <a:t> </a:t>
            </a:r>
            <a:r>
              <a:rPr sz="6800" spc="-635" dirty="0"/>
              <a:t>звільнення</a:t>
            </a:r>
            <a:endParaRPr sz="6800"/>
          </a:p>
        </p:txBody>
      </p:sp>
      <p:sp>
        <p:nvSpPr>
          <p:cNvPr id="85" name="object 85"/>
          <p:cNvSpPr txBox="1"/>
          <p:nvPr/>
        </p:nvSpPr>
        <p:spPr>
          <a:xfrm>
            <a:off x="1016000" y="5546200"/>
            <a:ext cx="4573270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800" spc="-160" dirty="0">
                <a:solidFill>
                  <a:srgbClr val="0E4561"/>
                </a:solidFill>
                <a:latin typeface="Arial Black"/>
                <a:cs typeface="Arial Black"/>
              </a:rPr>
              <a:t>Повне</a:t>
            </a:r>
            <a:r>
              <a:rPr sz="2800" spc="-13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800" spc="-150" dirty="0">
                <a:solidFill>
                  <a:srgbClr val="0E4561"/>
                </a:solidFill>
                <a:latin typeface="Arial Black"/>
                <a:cs typeface="Arial Black"/>
              </a:rPr>
              <a:t>звільнення</a:t>
            </a:r>
            <a:r>
              <a:rPr sz="2800" spc="-125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800" b="1" spc="-130" dirty="0">
                <a:solidFill>
                  <a:srgbClr val="0E4561"/>
                </a:solidFill>
                <a:latin typeface="Century Gothic"/>
                <a:cs typeface="Century Gothic"/>
              </a:rPr>
              <a:t>(</a:t>
            </a:r>
            <a:r>
              <a:rPr sz="2800" spc="-130" dirty="0">
                <a:solidFill>
                  <a:srgbClr val="0E4561"/>
                </a:solidFill>
                <a:latin typeface="Arial Black"/>
                <a:cs typeface="Arial Black"/>
              </a:rPr>
              <a:t>після </a:t>
            </a:r>
            <a:r>
              <a:rPr sz="2800" spc="-10" dirty="0">
                <a:solidFill>
                  <a:srgbClr val="0E4561"/>
                </a:solidFill>
                <a:latin typeface="Arial Black"/>
                <a:cs typeface="Arial Black"/>
              </a:rPr>
              <a:t>війни</a:t>
            </a:r>
            <a:r>
              <a:rPr sz="2800" b="1" spc="-10" dirty="0">
                <a:solidFill>
                  <a:srgbClr val="0E4561"/>
                </a:solidFill>
                <a:latin typeface="Century Gothic"/>
                <a:cs typeface="Century Gothic"/>
              </a:rPr>
              <a:t>).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6580368" y="5546200"/>
            <a:ext cx="4770120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800" spc="-150" dirty="0">
                <a:solidFill>
                  <a:srgbClr val="0E4561"/>
                </a:solidFill>
                <a:latin typeface="Arial Black"/>
                <a:cs typeface="Arial Black"/>
              </a:rPr>
              <a:t>Часткове</a:t>
            </a:r>
            <a:r>
              <a:rPr sz="2800" spc="-11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800" b="1" spc="-175" dirty="0">
                <a:solidFill>
                  <a:srgbClr val="0E4561"/>
                </a:solidFill>
                <a:latin typeface="Century Gothic"/>
                <a:cs typeface="Century Gothic"/>
              </a:rPr>
              <a:t>(</a:t>
            </a:r>
            <a:r>
              <a:rPr sz="2800" spc="-175" dirty="0">
                <a:solidFill>
                  <a:srgbClr val="0E4561"/>
                </a:solidFill>
                <a:latin typeface="Arial Black"/>
                <a:cs typeface="Arial Black"/>
              </a:rPr>
              <a:t>через</a:t>
            </a:r>
            <a:r>
              <a:rPr sz="2800" spc="-105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800" spc="-95" dirty="0">
                <a:solidFill>
                  <a:srgbClr val="0E4561"/>
                </a:solidFill>
                <a:latin typeface="Arial Black"/>
                <a:cs typeface="Arial Black"/>
              </a:rPr>
              <a:t>хворобу</a:t>
            </a:r>
            <a:r>
              <a:rPr sz="2800" b="1" spc="-95" dirty="0">
                <a:solidFill>
                  <a:srgbClr val="0E4561"/>
                </a:solidFill>
                <a:latin typeface="Century Gothic"/>
                <a:cs typeface="Century Gothic"/>
              </a:rPr>
              <a:t>, </a:t>
            </a:r>
            <a:r>
              <a:rPr sz="2800" spc="-110" dirty="0">
                <a:solidFill>
                  <a:srgbClr val="0E4561"/>
                </a:solidFill>
                <a:latin typeface="Arial Black"/>
                <a:cs typeface="Arial Black"/>
              </a:rPr>
              <a:t>гуманітарні</a:t>
            </a:r>
            <a:r>
              <a:rPr sz="2800" spc="-7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800" spc="-10" dirty="0">
                <a:solidFill>
                  <a:srgbClr val="0E4561"/>
                </a:solidFill>
                <a:latin typeface="Arial Black"/>
                <a:cs typeface="Arial Black"/>
              </a:rPr>
              <a:t>підстави</a:t>
            </a:r>
            <a:r>
              <a:rPr sz="2800" b="1" spc="-10" dirty="0">
                <a:solidFill>
                  <a:srgbClr val="0E4561"/>
                </a:solidFill>
                <a:latin typeface="Century Gothic"/>
                <a:cs typeface="Century Gothic"/>
              </a:rPr>
              <a:t>).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2144705" y="5845909"/>
            <a:ext cx="4706620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800" spc="-100" dirty="0">
                <a:solidFill>
                  <a:srgbClr val="0E4561"/>
                </a:solidFill>
                <a:latin typeface="Arial Black"/>
                <a:cs typeface="Arial Black"/>
              </a:rPr>
              <a:t>Умовне</a:t>
            </a:r>
            <a:r>
              <a:rPr sz="2800" spc="-13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800" b="1" spc="-150" dirty="0">
                <a:solidFill>
                  <a:srgbClr val="0E4561"/>
                </a:solidFill>
                <a:latin typeface="Century Gothic"/>
                <a:cs typeface="Century Gothic"/>
              </a:rPr>
              <a:t>(</a:t>
            </a:r>
            <a:r>
              <a:rPr sz="2800" spc="-150" dirty="0">
                <a:solidFill>
                  <a:srgbClr val="0E4561"/>
                </a:solidFill>
                <a:latin typeface="Arial Black"/>
                <a:cs typeface="Arial Black"/>
              </a:rPr>
              <a:t>зобов</a:t>
            </a:r>
            <a:r>
              <a:rPr sz="2800" b="1" spc="-150" dirty="0">
                <a:solidFill>
                  <a:srgbClr val="0E4561"/>
                </a:solidFill>
                <a:latin typeface="Century Gothic"/>
                <a:cs typeface="Century Gothic"/>
              </a:rPr>
              <a:t>’</a:t>
            </a:r>
            <a:r>
              <a:rPr sz="2800" spc="-150" dirty="0">
                <a:solidFill>
                  <a:srgbClr val="0E4561"/>
                </a:solidFill>
                <a:latin typeface="Arial Black"/>
                <a:cs typeface="Arial Black"/>
              </a:rPr>
              <a:t>язання</a:t>
            </a:r>
            <a:r>
              <a:rPr sz="2800" spc="-13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800" spc="-80" dirty="0">
                <a:solidFill>
                  <a:srgbClr val="0E4561"/>
                </a:solidFill>
                <a:latin typeface="Arial Black"/>
                <a:cs typeface="Arial Black"/>
              </a:rPr>
              <a:t>не </a:t>
            </a:r>
            <a:r>
              <a:rPr sz="2800" spc="-55" dirty="0">
                <a:solidFill>
                  <a:srgbClr val="0E4561"/>
                </a:solidFill>
                <a:latin typeface="Arial Black"/>
                <a:cs typeface="Arial Black"/>
              </a:rPr>
              <a:t>брати</a:t>
            </a:r>
            <a:r>
              <a:rPr sz="2800" spc="-14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800" spc="-130" dirty="0">
                <a:solidFill>
                  <a:srgbClr val="0E4561"/>
                </a:solidFill>
                <a:latin typeface="Arial Black"/>
                <a:cs typeface="Arial Black"/>
              </a:rPr>
              <a:t>участі</a:t>
            </a:r>
            <a:r>
              <a:rPr sz="2800" spc="-14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800" spc="-125" dirty="0">
                <a:solidFill>
                  <a:srgbClr val="0E4561"/>
                </a:solidFill>
                <a:latin typeface="Arial Black"/>
                <a:cs typeface="Arial Black"/>
              </a:rPr>
              <a:t>у</a:t>
            </a:r>
            <a:r>
              <a:rPr sz="2800" spc="-135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800" spc="-10" dirty="0">
                <a:solidFill>
                  <a:srgbClr val="0E4561"/>
                </a:solidFill>
                <a:latin typeface="Arial Black"/>
                <a:cs typeface="Arial Black"/>
              </a:rPr>
              <a:t>війні</a:t>
            </a:r>
            <a:r>
              <a:rPr sz="2800" b="1" spc="-10" dirty="0">
                <a:solidFill>
                  <a:srgbClr val="0E4561"/>
                </a:solidFill>
                <a:latin typeface="Century Gothic"/>
                <a:cs typeface="Century Gothic"/>
              </a:rPr>
              <a:t>).</a:t>
            </a:r>
            <a:endParaRPr sz="2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6094" rIns="0" bIns="0" rtlCol="0">
            <a:spAutoFit/>
          </a:bodyPr>
          <a:lstStyle/>
          <a:p>
            <a:pPr marL="162560">
              <a:lnSpc>
                <a:spcPct val="100000"/>
              </a:lnSpc>
              <a:spcBef>
                <a:spcPts val="100"/>
              </a:spcBef>
            </a:pPr>
            <a:r>
              <a:rPr sz="5200" b="0" i="0" spc="-250" dirty="0">
                <a:latin typeface="Arial Black"/>
                <a:cs typeface="Arial Black"/>
              </a:rPr>
              <a:t>Процедура</a:t>
            </a:r>
            <a:r>
              <a:rPr sz="5200" b="0" i="0" spc="-210" dirty="0">
                <a:latin typeface="Arial Black"/>
                <a:cs typeface="Arial Black"/>
              </a:rPr>
              <a:t> </a:t>
            </a:r>
            <a:r>
              <a:rPr sz="5200" b="0" i="0" spc="-175" dirty="0">
                <a:latin typeface="Arial Black"/>
                <a:cs typeface="Arial Black"/>
              </a:rPr>
              <a:t>репатріації</a:t>
            </a:r>
            <a:r>
              <a:rPr sz="5200" b="0" i="0" spc="-204" dirty="0">
                <a:latin typeface="Arial Black"/>
                <a:cs typeface="Arial Black"/>
              </a:rPr>
              <a:t> </a:t>
            </a:r>
            <a:r>
              <a:rPr sz="5200" b="0" i="0" spc="-190" dirty="0">
                <a:latin typeface="Arial Black"/>
                <a:cs typeface="Arial Black"/>
              </a:rPr>
              <a:t>військовополонених</a:t>
            </a:r>
            <a:endParaRPr sz="52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7185" y="2208194"/>
            <a:ext cx="17463135" cy="482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0489">
              <a:lnSpc>
                <a:spcPct val="140600"/>
              </a:lnSpc>
              <a:spcBef>
                <a:spcPts val="100"/>
              </a:spcBef>
            </a:pPr>
            <a:r>
              <a:rPr sz="3200" spc="75" dirty="0">
                <a:solidFill>
                  <a:srgbClr val="0E4561"/>
                </a:solidFill>
                <a:latin typeface="Arial"/>
                <a:cs typeface="Arial"/>
              </a:rPr>
              <a:t>Процес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90" dirty="0">
                <a:solidFill>
                  <a:srgbClr val="0E4561"/>
                </a:solidFill>
                <a:latin typeface="Arial"/>
                <a:cs typeface="Arial"/>
              </a:rPr>
              <a:t>репатріації</a:t>
            </a:r>
            <a:r>
              <a:rPr sz="32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70" dirty="0">
                <a:solidFill>
                  <a:srgbClr val="0E4561"/>
                </a:solidFill>
                <a:latin typeface="Arial"/>
                <a:cs typeface="Arial"/>
              </a:rPr>
              <a:t>передбачає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90" dirty="0">
                <a:solidFill>
                  <a:srgbClr val="0E4561"/>
                </a:solidFill>
                <a:latin typeface="Arial"/>
                <a:cs typeface="Arial"/>
              </a:rPr>
              <a:t>офіційне</a:t>
            </a:r>
            <a:r>
              <a:rPr sz="32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50" dirty="0">
                <a:solidFill>
                  <a:srgbClr val="0E4561"/>
                </a:solidFill>
                <a:latin typeface="Arial"/>
                <a:cs typeface="Arial"/>
              </a:rPr>
              <a:t>повернення</a:t>
            </a:r>
            <a:r>
              <a:rPr sz="32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55" dirty="0">
                <a:solidFill>
                  <a:srgbClr val="0E4561"/>
                </a:solidFill>
                <a:latin typeface="Arial"/>
                <a:cs typeface="Arial"/>
              </a:rPr>
              <a:t>полонених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65" dirty="0">
                <a:solidFill>
                  <a:srgbClr val="0E4561"/>
                </a:solidFill>
                <a:latin typeface="Arial"/>
                <a:cs typeface="Arial"/>
              </a:rPr>
              <a:t>до</a:t>
            </a:r>
            <a:r>
              <a:rPr sz="32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своєї</a:t>
            </a:r>
            <a:r>
              <a:rPr sz="32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05" dirty="0">
                <a:solidFill>
                  <a:srgbClr val="0E4561"/>
                </a:solidFill>
                <a:latin typeface="Arial"/>
                <a:cs typeface="Arial"/>
              </a:rPr>
              <a:t>держави </a:t>
            </a:r>
            <a:r>
              <a:rPr sz="3200" spc="55" dirty="0">
                <a:solidFill>
                  <a:srgbClr val="0E4561"/>
                </a:solidFill>
                <a:latin typeface="Arial"/>
                <a:cs typeface="Arial"/>
              </a:rPr>
              <a:t>після</a:t>
            </a:r>
            <a:r>
              <a:rPr sz="32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25" dirty="0">
                <a:solidFill>
                  <a:srgbClr val="0E4561"/>
                </a:solidFill>
                <a:latin typeface="Arial"/>
                <a:cs typeface="Arial"/>
              </a:rPr>
              <a:t>завершення</a:t>
            </a:r>
            <a:r>
              <a:rPr sz="32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55" dirty="0">
                <a:solidFill>
                  <a:srgbClr val="0E4561"/>
                </a:solidFill>
                <a:latin typeface="Arial"/>
                <a:cs typeface="Arial"/>
              </a:rPr>
              <a:t>бойових</a:t>
            </a:r>
            <a:r>
              <a:rPr sz="32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14" dirty="0">
                <a:solidFill>
                  <a:srgbClr val="0E4561"/>
                </a:solidFill>
                <a:latin typeface="Arial"/>
                <a:cs typeface="Arial"/>
              </a:rPr>
              <a:t>дій</a:t>
            </a:r>
            <a:r>
              <a:rPr sz="32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80" dirty="0">
                <a:solidFill>
                  <a:srgbClr val="0E4561"/>
                </a:solidFill>
                <a:latin typeface="Arial"/>
                <a:cs typeface="Arial"/>
              </a:rPr>
              <a:t>або</a:t>
            </a:r>
            <a:r>
              <a:rPr sz="32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30" dirty="0">
                <a:solidFill>
                  <a:srgbClr val="0E4561"/>
                </a:solidFill>
                <a:latin typeface="Arial"/>
                <a:cs typeface="Arial"/>
              </a:rPr>
              <a:t>підписання</a:t>
            </a:r>
            <a:r>
              <a:rPr sz="32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200" dirty="0">
                <a:solidFill>
                  <a:srgbClr val="0E4561"/>
                </a:solidFill>
                <a:latin typeface="Arial"/>
                <a:cs typeface="Arial"/>
              </a:rPr>
              <a:t>мирних</a:t>
            </a:r>
            <a:r>
              <a:rPr sz="32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-45" dirty="0">
                <a:solidFill>
                  <a:srgbClr val="0E4561"/>
                </a:solidFill>
                <a:latin typeface="Arial"/>
                <a:cs typeface="Arial"/>
              </a:rPr>
              <a:t>угод</a:t>
            </a:r>
            <a:r>
              <a:rPr sz="3200" spc="-45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r>
              <a:rPr sz="3200" spc="-21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Перед</a:t>
            </a:r>
            <a:r>
              <a:rPr sz="32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35" dirty="0">
                <a:solidFill>
                  <a:srgbClr val="0E4561"/>
                </a:solidFill>
                <a:latin typeface="Arial"/>
                <a:cs typeface="Arial"/>
              </a:rPr>
              <a:t>звільненням</a:t>
            </a:r>
            <a:r>
              <a:rPr sz="32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80" dirty="0">
                <a:solidFill>
                  <a:srgbClr val="0E4561"/>
                </a:solidFill>
                <a:latin typeface="Arial"/>
                <a:cs typeface="Arial"/>
              </a:rPr>
              <a:t>кожна </a:t>
            </a:r>
            <a:r>
              <a:rPr sz="3200" spc="65" dirty="0">
                <a:solidFill>
                  <a:srgbClr val="0E4561"/>
                </a:solidFill>
                <a:latin typeface="Arial"/>
                <a:cs typeface="Arial"/>
              </a:rPr>
              <a:t>особа</a:t>
            </a:r>
            <a:r>
              <a:rPr sz="3200" spc="-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45" dirty="0">
                <a:solidFill>
                  <a:srgbClr val="0E4561"/>
                </a:solidFill>
                <a:latin typeface="Arial"/>
                <a:cs typeface="Arial"/>
              </a:rPr>
              <a:t>проходить</a:t>
            </a:r>
            <a:r>
              <a:rPr sz="32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85" dirty="0">
                <a:solidFill>
                  <a:srgbClr val="0E4561"/>
                </a:solidFill>
                <a:latin typeface="Arial"/>
                <a:cs typeface="Arial"/>
              </a:rPr>
              <a:t>медичний</a:t>
            </a:r>
            <a:r>
              <a:rPr sz="3200" spc="-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70" dirty="0">
                <a:solidFill>
                  <a:srgbClr val="0E4561"/>
                </a:solidFill>
                <a:latin typeface="Arial"/>
                <a:cs typeface="Arial"/>
              </a:rPr>
              <a:t>огляд</a:t>
            </a:r>
            <a:r>
              <a:rPr sz="32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для</a:t>
            </a:r>
            <a:r>
              <a:rPr sz="32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00" dirty="0">
                <a:solidFill>
                  <a:srgbClr val="0E4561"/>
                </a:solidFill>
                <a:latin typeface="Arial"/>
                <a:cs typeface="Arial"/>
              </a:rPr>
              <a:t>встановлення</a:t>
            </a:r>
            <a:r>
              <a:rPr sz="3200" spc="-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55" dirty="0">
                <a:solidFill>
                  <a:srgbClr val="0E4561"/>
                </a:solidFill>
                <a:latin typeface="Arial"/>
                <a:cs typeface="Arial"/>
              </a:rPr>
              <a:t>стану</a:t>
            </a:r>
            <a:r>
              <a:rPr sz="3200" spc="-10" dirty="0">
                <a:solidFill>
                  <a:srgbClr val="0E4561"/>
                </a:solidFill>
                <a:latin typeface="Arial"/>
                <a:cs typeface="Arial"/>
              </a:rPr>
              <a:t> здоров</a:t>
            </a:r>
            <a:r>
              <a:rPr sz="3200" spc="-10" dirty="0">
                <a:solidFill>
                  <a:srgbClr val="0E4561"/>
                </a:solidFill>
                <a:latin typeface="Verdana"/>
                <a:cs typeface="Verdana"/>
              </a:rPr>
              <a:t>’</a:t>
            </a:r>
            <a:r>
              <a:rPr sz="3200" spc="-10" dirty="0">
                <a:solidFill>
                  <a:srgbClr val="0E4561"/>
                </a:solidFill>
                <a:latin typeface="Arial"/>
                <a:cs typeface="Arial"/>
              </a:rPr>
              <a:t>я</a:t>
            </a:r>
            <a:r>
              <a:rPr sz="3200" spc="-1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200" spc="-25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200" spc="100" dirty="0">
                <a:solidFill>
                  <a:srgbClr val="0E4561"/>
                </a:solidFill>
                <a:latin typeface="Arial"/>
                <a:cs typeface="Arial"/>
              </a:rPr>
              <a:t>отримує </a:t>
            </a:r>
            <a:r>
              <a:rPr sz="3200" spc="60" dirty="0">
                <a:solidFill>
                  <a:srgbClr val="0E4561"/>
                </a:solidFill>
                <a:latin typeface="Arial"/>
                <a:cs typeface="Arial"/>
              </a:rPr>
              <a:t>документи</a:t>
            </a:r>
            <a:r>
              <a:rPr sz="3200" spc="6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200" spc="-18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200" spc="125" dirty="0">
                <a:solidFill>
                  <a:srgbClr val="0E4561"/>
                </a:solidFill>
                <a:latin typeface="Arial"/>
                <a:cs typeface="Arial"/>
              </a:rPr>
              <a:t>посвідчення</a:t>
            </a:r>
            <a:r>
              <a:rPr sz="3200" spc="6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та</a:t>
            </a:r>
            <a:r>
              <a:rPr sz="3200" spc="6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10" dirty="0">
                <a:solidFill>
                  <a:srgbClr val="0E4561"/>
                </a:solidFill>
                <a:latin typeface="Arial"/>
                <a:cs typeface="Arial"/>
              </a:rPr>
              <a:t>необхідні</a:t>
            </a:r>
            <a:r>
              <a:rPr sz="3200" spc="6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довідки</a:t>
            </a:r>
            <a:r>
              <a:rPr sz="320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r>
              <a:rPr sz="3200" spc="-17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200" spc="50" dirty="0">
                <a:solidFill>
                  <a:srgbClr val="0E4561"/>
                </a:solidFill>
                <a:latin typeface="Arial"/>
                <a:cs typeface="Arial"/>
              </a:rPr>
              <a:t>Держава</a:t>
            </a:r>
            <a:r>
              <a:rPr sz="3200" spc="50" dirty="0">
                <a:solidFill>
                  <a:srgbClr val="0E4561"/>
                </a:solidFill>
                <a:latin typeface="Verdana"/>
                <a:cs typeface="Verdana"/>
              </a:rPr>
              <a:t>-</a:t>
            </a:r>
            <a:r>
              <a:rPr sz="3200" spc="125" dirty="0">
                <a:solidFill>
                  <a:srgbClr val="0E4561"/>
                </a:solidFill>
                <a:latin typeface="Arial"/>
                <a:cs typeface="Arial"/>
              </a:rPr>
              <a:t>утримувач</a:t>
            </a:r>
            <a:r>
              <a:rPr sz="3200" spc="5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60" dirty="0">
                <a:solidFill>
                  <a:srgbClr val="0E4561"/>
                </a:solidFill>
                <a:latin typeface="Arial"/>
                <a:cs typeface="Arial"/>
              </a:rPr>
              <a:t>зобов</a:t>
            </a:r>
            <a:r>
              <a:rPr sz="3200" spc="60" dirty="0">
                <a:solidFill>
                  <a:srgbClr val="0E4561"/>
                </a:solidFill>
                <a:latin typeface="Verdana"/>
                <a:cs typeface="Verdana"/>
              </a:rPr>
              <a:t>’</a:t>
            </a:r>
            <a:r>
              <a:rPr sz="3200" spc="60" dirty="0">
                <a:solidFill>
                  <a:srgbClr val="0E4561"/>
                </a:solidFill>
                <a:latin typeface="Arial"/>
                <a:cs typeface="Arial"/>
              </a:rPr>
              <a:t>язана </a:t>
            </a:r>
            <a:r>
              <a:rPr sz="3200" spc="125" dirty="0">
                <a:solidFill>
                  <a:srgbClr val="0E4561"/>
                </a:solidFill>
                <a:latin typeface="Arial"/>
                <a:cs typeface="Arial"/>
              </a:rPr>
              <a:t>забезпечити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50" dirty="0">
                <a:solidFill>
                  <a:srgbClr val="0E4561"/>
                </a:solidFill>
                <a:latin typeface="Arial"/>
                <a:cs typeface="Arial"/>
              </a:rPr>
              <a:t>транспорт</a:t>
            </a:r>
            <a:r>
              <a:rPr sz="3200" spc="5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200" spc="-23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200" spc="125" dirty="0">
                <a:solidFill>
                  <a:srgbClr val="0E4561"/>
                </a:solidFill>
                <a:latin typeface="Arial"/>
                <a:cs typeface="Arial"/>
              </a:rPr>
              <a:t>харчування</a:t>
            </a:r>
            <a:r>
              <a:rPr sz="32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та </a:t>
            </a:r>
            <a:r>
              <a:rPr sz="3200" spc="165" dirty="0">
                <a:solidFill>
                  <a:srgbClr val="0E4561"/>
                </a:solidFill>
                <a:latin typeface="Arial"/>
                <a:cs typeface="Arial"/>
              </a:rPr>
              <a:t>безпечний</a:t>
            </a:r>
            <a:r>
              <a:rPr sz="32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95" dirty="0">
                <a:solidFill>
                  <a:srgbClr val="0E4561"/>
                </a:solidFill>
                <a:latin typeface="Arial"/>
                <a:cs typeface="Arial"/>
              </a:rPr>
              <a:t>шлях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75" dirty="0">
                <a:solidFill>
                  <a:srgbClr val="0E4561"/>
                </a:solidFill>
                <a:latin typeface="Arial"/>
                <a:cs typeface="Arial"/>
              </a:rPr>
              <a:t>повернення</a:t>
            </a:r>
            <a:r>
              <a:rPr sz="3200" spc="75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200">
              <a:latin typeface="Verdana"/>
              <a:cs typeface="Verdana"/>
            </a:endParaRPr>
          </a:p>
          <a:p>
            <a:pPr marL="123189">
              <a:lnSpc>
                <a:spcPct val="100000"/>
              </a:lnSpc>
              <a:spcBef>
                <a:spcPts val="1560"/>
              </a:spcBef>
            </a:pPr>
            <a:r>
              <a:rPr sz="3200" spc="100" dirty="0">
                <a:solidFill>
                  <a:srgbClr val="0E4561"/>
                </a:solidFill>
                <a:latin typeface="Arial"/>
                <a:cs typeface="Arial"/>
              </a:rPr>
              <a:t>Також</a:t>
            </a:r>
            <a:r>
              <a:rPr sz="32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95" dirty="0">
                <a:solidFill>
                  <a:srgbClr val="0E4561"/>
                </a:solidFill>
                <a:latin typeface="Arial"/>
                <a:cs typeface="Arial"/>
              </a:rPr>
              <a:t>репатріація</a:t>
            </a:r>
            <a:r>
              <a:rPr sz="32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45" dirty="0">
                <a:solidFill>
                  <a:srgbClr val="0E4561"/>
                </a:solidFill>
                <a:latin typeface="Arial"/>
                <a:cs typeface="Arial"/>
              </a:rPr>
              <a:t>може</a:t>
            </a:r>
            <a:r>
              <a:rPr sz="32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00" dirty="0">
                <a:solidFill>
                  <a:srgbClr val="0E4561"/>
                </a:solidFill>
                <a:latin typeface="Arial"/>
                <a:cs typeface="Arial"/>
              </a:rPr>
              <a:t>здійснюватися</a:t>
            </a:r>
            <a:r>
              <a:rPr sz="32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14" dirty="0">
                <a:solidFill>
                  <a:srgbClr val="0E4561"/>
                </a:solidFill>
                <a:latin typeface="Arial"/>
                <a:cs typeface="Arial"/>
              </a:rPr>
              <a:t>достроково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00" dirty="0">
                <a:solidFill>
                  <a:srgbClr val="0E4561"/>
                </a:solidFill>
                <a:latin typeface="Arial"/>
                <a:cs typeface="Arial"/>
              </a:rPr>
              <a:t>з</a:t>
            </a:r>
            <a:r>
              <a:rPr sz="32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35" dirty="0">
                <a:solidFill>
                  <a:srgbClr val="0E4561"/>
                </a:solidFill>
                <a:latin typeface="Arial"/>
                <a:cs typeface="Arial"/>
              </a:rPr>
              <a:t>гуманітарних</a:t>
            </a:r>
            <a:r>
              <a:rPr sz="32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245" dirty="0">
                <a:solidFill>
                  <a:srgbClr val="0E4561"/>
                </a:solidFill>
                <a:latin typeface="Arial"/>
                <a:cs typeface="Arial"/>
              </a:rPr>
              <a:t>причин</a:t>
            </a:r>
            <a:r>
              <a:rPr sz="32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-595" dirty="0">
                <a:solidFill>
                  <a:srgbClr val="0E4561"/>
                </a:solidFill>
                <a:latin typeface="Verdana"/>
                <a:cs typeface="Verdana"/>
              </a:rPr>
              <a:t>—</a:t>
            </a:r>
            <a:endParaRPr sz="3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560"/>
              </a:spcBef>
            </a:pPr>
            <a:r>
              <a:rPr sz="3200" spc="60" dirty="0">
                <a:solidFill>
                  <a:srgbClr val="0E4561"/>
                </a:solidFill>
                <a:latin typeface="Arial"/>
                <a:cs typeface="Arial"/>
              </a:rPr>
              <a:t>наприклад</a:t>
            </a:r>
            <a:r>
              <a:rPr sz="3200" spc="6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200" spc="-24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у </a:t>
            </a:r>
            <a:r>
              <a:rPr sz="3200" spc="95" dirty="0">
                <a:solidFill>
                  <a:srgbClr val="0E4561"/>
                </a:solidFill>
                <a:latin typeface="Arial"/>
                <a:cs typeface="Arial"/>
              </a:rPr>
              <a:t>разі</a:t>
            </a:r>
            <a:r>
              <a:rPr sz="32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25" dirty="0">
                <a:solidFill>
                  <a:srgbClr val="0E4561"/>
                </a:solidFill>
                <a:latin typeface="Arial"/>
                <a:cs typeface="Arial"/>
              </a:rPr>
              <a:t>важкої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45" dirty="0">
                <a:solidFill>
                  <a:srgbClr val="0E4561"/>
                </a:solidFill>
                <a:latin typeface="Arial"/>
                <a:cs typeface="Arial"/>
              </a:rPr>
              <a:t>хвороби</a:t>
            </a:r>
            <a:r>
              <a:rPr sz="32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80" dirty="0">
                <a:solidFill>
                  <a:srgbClr val="0E4561"/>
                </a:solidFill>
                <a:latin typeface="Arial"/>
                <a:cs typeface="Arial"/>
              </a:rPr>
              <a:t>або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0E4561"/>
                </a:solidFill>
                <a:latin typeface="Arial"/>
                <a:cs typeface="Arial"/>
              </a:rPr>
              <a:t>каліцтва</a:t>
            </a:r>
            <a:r>
              <a:rPr sz="320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2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07829" y="9528036"/>
            <a:ext cx="229776" cy="22977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68319" y="9530212"/>
            <a:ext cx="229781" cy="22977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29127" y="9530212"/>
            <a:ext cx="229781" cy="22977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89797" y="9530216"/>
            <a:ext cx="229781" cy="22976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50421" y="9530212"/>
            <a:ext cx="229781" cy="22977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97879" y="3568963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>
                <a:moveTo>
                  <a:pt x="0" y="0"/>
                </a:moveTo>
                <a:lnTo>
                  <a:pt x="6492240" y="0"/>
                </a:lnTo>
              </a:path>
            </a:pathLst>
          </a:custGeom>
          <a:ln w="76200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97879" y="9296400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>
                <a:moveTo>
                  <a:pt x="0" y="0"/>
                </a:moveTo>
                <a:lnTo>
                  <a:pt x="6492240" y="0"/>
                </a:lnTo>
              </a:path>
            </a:pathLst>
          </a:custGeom>
          <a:ln w="76200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07829" y="2479408"/>
            <a:ext cx="229776" cy="22977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68319" y="2481584"/>
            <a:ext cx="229781" cy="22977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29127" y="2481584"/>
            <a:ext cx="229781" cy="22977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89797" y="2481589"/>
            <a:ext cx="229781" cy="22976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50421" y="2481584"/>
            <a:ext cx="229781" cy="229771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37164" y="-36510"/>
            <a:ext cx="17813671" cy="1667103"/>
          </a:xfrm>
          <a:prstGeom prst="rect">
            <a:avLst/>
          </a:prstGeom>
        </p:spPr>
        <p:txBody>
          <a:bodyPr vert="horz" wrap="square" lIns="0" tIns="675620" rIns="0" bIns="0" rtlCol="0">
            <a:spAutoFit/>
          </a:bodyPr>
          <a:lstStyle/>
          <a:p>
            <a:pPr marL="791210" algn="ctr">
              <a:lnSpc>
                <a:spcPct val="100000"/>
              </a:lnSpc>
              <a:spcBef>
                <a:spcPts val="100"/>
              </a:spcBef>
            </a:pPr>
            <a:r>
              <a:rPr lang="ru-RU" sz="6400" spc="-720" dirty="0" smtClean="0"/>
              <a:t>План</a:t>
            </a:r>
            <a:endParaRPr sz="6400" dirty="0"/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07829" y="9507370"/>
            <a:ext cx="229776" cy="22977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668319" y="9509546"/>
            <a:ext cx="229781" cy="22977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029127" y="9509546"/>
            <a:ext cx="229781" cy="22977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389797" y="9509551"/>
            <a:ext cx="229781" cy="22976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750421" y="9509546"/>
            <a:ext cx="229781" cy="229771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572000" y="4266337"/>
            <a:ext cx="9144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2800" dirty="0" smtClean="0"/>
              <a:t>1.	Поняття і ознаки військовополонених. Правовий статус військовополоненого. Інтернування військовополонених. </a:t>
            </a:r>
          </a:p>
          <a:p>
            <a:pPr algn="just"/>
            <a:r>
              <a:rPr lang="uk-UA" sz="2800" dirty="0" smtClean="0"/>
              <a:t>2.	Звільнення і репатріація військовополонених. </a:t>
            </a:r>
          </a:p>
          <a:p>
            <a:pPr algn="just"/>
            <a:r>
              <a:rPr lang="uk-UA" sz="2800" dirty="0" smtClean="0"/>
              <a:t>3.	Поняття воєнної окупації. Права і обов’язки держави-окупанта. </a:t>
            </a:r>
          </a:p>
          <a:p>
            <a:pPr algn="just"/>
            <a:r>
              <a:rPr lang="uk-UA" sz="2800" dirty="0" smtClean="0"/>
              <a:t>4.	Гарантії відносно цивільних осіб, які проживають на окупованих територіях. Правове становище осіб зниклих безвісті.  </a:t>
            </a:r>
            <a:endParaRPr lang="uk-UA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49945" cy="10287000"/>
            </a:xfrm>
            <a:custGeom>
              <a:avLst/>
              <a:gdLst/>
              <a:ahLst/>
              <a:cxnLst/>
              <a:rect l="l" t="t" r="r" b="b"/>
              <a:pathLst>
                <a:path w="8449945" h="10287000">
                  <a:moveTo>
                    <a:pt x="0" y="10287000"/>
                  </a:moveTo>
                  <a:lnTo>
                    <a:pt x="8449756" y="10287000"/>
                  </a:lnTo>
                  <a:lnTo>
                    <a:pt x="8449756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6092" y="1932645"/>
              <a:ext cx="6954846" cy="76536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449757" y="0"/>
              <a:ext cx="9838690" cy="10287000"/>
            </a:xfrm>
            <a:custGeom>
              <a:avLst/>
              <a:gdLst/>
              <a:ahLst/>
              <a:cxnLst/>
              <a:rect l="l" t="t" r="r" b="b"/>
              <a:pathLst>
                <a:path w="9838690" h="10287000">
                  <a:moveTo>
                    <a:pt x="9838243" y="10287000"/>
                  </a:moveTo>
                  <a:lnTo>
                    <a:pt x="0" y="10287000"/>
                  </a:lnTo>
                  <a:lnTo>
                    <a:pt x="0" y="0"/>
                  </a:lnTo>
                  <a:lnTo>
                    <a:pt x="9838243" y="0"/>
                  </a:lnTo>
                  <a:lnTo>
                    <a:pt x="9838243" y="10287000"/>
                  </a:lnTo>
                  <a:close/>
                </a:path>
              </a:pathLst>
            </a:custGeom>
            <a:solidFill>
              <a:srgbClr val="DAE4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28700" y="9741530"/>
              <a:ext cx="6492240" cy="0"/>
            </a:xfrm>
            <a:custGeom>
              <a:avLst/>
              <a:gdLst/>
              <a:ahLst/>
              <a:cxnLst/>
              <a:rect l="l" t="t" r="r" b="b"/>
              <a:pathLst>
                <a:path w="6492240">
                  <a:moveTo>
                    <a:pt x="0" y="0"/>
                  </a:moveTo>
                  <a:lnTo>
                    <a:pt x="6492240" y="0"/>
                  </a:lnTo>
                </a:path>
              </a:pathLst>
            </a:custGeom>
            <a:ln w="76200">
              <a:solidFill>
                <a:srgbClr val="0E45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7164" y="-36510"/>
            <a:ext cx="5215255" cy="193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100"/>
              </a:spcBef>
            </a:pPr>
            <a:r>
              <a:rPr spc="-595" dirty="0"/>
              <a:t>Права</a:t>
            </a:r>
            <a:r>
              <a:rPr spc="-70" dirty="0"/>
              <a:t> </a:t>
            </a:r>
            <a:r>
              <a:rPr spc="-475" dirty="0"/>
              <a:t>звільнених </a:t>
            </a:r>
            <a:r>
              <a:rPr spc="-570" dirty="0"/>
              <a:t>військовополонених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951407" y="397591"/>
            <a:ext cx="8691880" cy="935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1100"/>
              </a:lnSpc>
              <a:spcBef>
                <a:spcPts val="100"/>
              </a:spcBef>
            </a:pP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Після</a:t>
            </a:r>
            <a:r>
              <a:rPr sz="31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30" dirty="0">
                <a:solidFill>
                  <a:srgbClr val="0E4561"/>
                </a:solidFill>
                <a:latin typeface="Arial"/>
                <a:cs typeface="Arial"/>
              </a:rPr>
              <a:t>звільнення</a:t>
            </a:r>
            <a:r>
              <a:rPr sz="31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65" dirty="0">
                <a:solidFill>
                  <a:srgbClr val="0E4561"/>
                </a:solidFill>
                <a:latin typeface="Arial"/>
                <a:cs typeface="Arial"/>
              </a:rPr>
              <a:t>колишні</a:t>
            </a:r>
            <a:r>
              <a:rPr sz="31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25" dirty="0">
                <a:solidFill>
                  <a:srgbClr val="0E4561"/>
                </a:solidFill>
                <a:latin typeface="Arial"/>
                <a:cs typeface="Arial"/>
              </a:rPr>
              <a:t>полонені </a:t>
            </a:r>
            <a:r>
              <a:rPr sz="3100" spc="100" dirty="0">
                <a:solidFill>
                  <a:srgbClr val="0E4561"/>
                </a:solidFill>
                <a:latin typeface="Arial"/>
                <a:cs typeface="Arial"/>
              </a:rPr>
              <a:t>користуються</a:t>
            </a:r>
            <a:r>
              <a:rPr sz="31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90" dirty="0">
                <a:solidFill>
                  <a:srgbClr val="0E4561"/>
                </a:solidFill>
                <a:latin typeface="Arial"/>
                <a:cs typeface="Arial"/>
              </a:rPr>
              <a:t>повним</a:t>
            </a:r>
            <a:r>
              <a:rPr sz="31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65" dirty="0">
                <a:solidFill>
                  <a:srgbClr val="0E4561"/>
                </a:solidFill>
                <a:latin typeface="Arial"/>
                <a:cs typeface="Arial"/>
              </a:rPr>
              <a:t>захистом </a:t>
            </a:r>
            <a:r>
              <a:rPr sz="3100" spc="145" dirty="0">
                <a:solidFill>
                  <a:srgbClr val="0E4561"/>
                </a:solidFill>
                <a:latin typeface="Arial"/>
                <a:cs typeface="Arial"/>
              </a:rPr>
              <a:t>міжнародного</a:t>
            </a:r>
            <a:r>
              <a:rPr sz="3100" spc="-10" dirty="0">
                <a:solidFill>
                  <a:srgbClr val="0E4561"/>
                </a:solidFill>
                <a:latin typeface="Arial"/>
                <a:cs typeface="Arial"/>
              </a:rPr>
              <a:t> права</a:t>
            </a:r>
            <a:r>
              <a:rPr sz="310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r>
              <a:rPr sz="3100" spc="-23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100" spc="140" dirty="0">
                <a:solidFill>
                  <a:srgbClr val="0E4561"/>
                </a:solidFill>
                <a:latin typeface="Arial"/>
                <a:cs typeface="Arial"/>
              </a:rPr>
              <a:t>Вони</a:t>
            </a:r>
            <a:r>
              <a:rPr sz="31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30" dirty="0">
                <a:solidFill>
                  <a:srgbClr val="0E4561"/>
                </a:solidFill>
                <a:latin typeface="Arial"/>
                <a:cs typeface="Arial"/>
              </a:rPr>
              <a:t>не</a:t>
            </a:r>
            <a:r>
              <a:rPr sz="31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25" dirty="0">
                <a:solidFill>
                  <a:srgbClr val="0E4561"/>
                </a:solidFill>
                <a:latin typeface="Arial"/>
                <a:cs typeface="Arial"/>
              </a:rPr>
              <a:t>можуть</a:t>
            </a:r>
            <a:r>
              <a:rPr sz="31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70" dirty="0">
                <a:solidFill>
                  <a:srgbClr val="0E4561"/>
                </a:solidFill>
                <a:latin typeface="Arial"/>
                <a:cs typeface="Arial"/>
              </a:rPr>
              <a:t>бути </a:t>
            </a:r>
            <a:r>
              <a:rPr sz="3100" spc="145" dirty="0">
                <a:solidFill>
                  <a:srgbClr val="0E4561"/>
                </a:solidFill>
                <a:latin typeface="Arial"/>
                <a:cs typeface="Arial"/>
              </a:rPr>
              <a:t>покарані</a:t>
            </a:r>
            <a:r>
              <a:rPr sz="31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за</a:t>
            </a:r>
            <a:r>
              <a:rPr sz="31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80" dirty="0">
                <a:solidFill>
                  <a:srgbClr val="0E4561"/>
                </a:solidFill>
                <a:latin typeface="Arial"/>
                <a:cs typeface="Arial"/>
              </a:rPr>
              <a:t>участь</a:t>
            </a:r>
            <a:r>
              <a:rPr sz="31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у</a:t>
            </a:r>
            <a:r>
              <a:rPr sz="31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50" dirty="0">
                <a:solidFill>
                  <a:srgbClr val="0E4561"/>
                </a:solidFill>
                <a:latin typeface="Arial"/>
                <a:cs typeface="Arial"/>
              </a:rPr>
              <a:t>законних</a:t>
            </a:r>
            <a:r>
              <a:rPr sz="31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40" dirty="0">
                <a:solidFill>
                  <a:srgbClr val="0E4561"/>
                </a:solidFill>
                <a:latin typeface="Arial"/>
                <a:cs typeface="Arial"/>
              </a:rPr>
              <a:t>бойових</a:t>
            </a:r>
            <a:r>
              <a:rPr sz="31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-10" dirty="0">
                <a:solidFill>
                  <a:srgbClr val="0E4561"/>
                </a:solidFill>
                <a:latin typeface="Arial"/>
                <a:cs typeface="Arial"/>
              </a:rPr>
              <a:t>діях</a:t>
            </a:r>
            <a:r>
              <a:rPr sz="3100" spc="-10" dirty="0">
                <a:solidFill>
                  <a:srgbClr val="0E4561"/>
                </a:solidFill>
                <a:latin typeface="Verdana"/>
                <a:cs typeface="Verdana"/>
              </a:rPr>
              <a:t>, </a:t>
            </a:r>
            <a:r>
              <a:rPr sz="3100" spc="120" dirty="0">
                <a:solidFill>
                  <a:srgbClr val="0E4561"/>
                </a:solidFill>
                <a:latin typeface="Arial"/>
                <a:cs typeface="Arial"/>
              </a:rPr>
              <a:t>навіть</a:t>
            </a:r>
            <a:r>
              <a:rPr sz="31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75" dirty="0">
                <a:solidFill>
                  <a:srgbClr val="0E4561"/>
                </a:solidFill>
                <a:latin typeface="Arial"/>
                <a:cs typeface="Arial"/>
              </a:rPr>
              <a:t>якщо</a:t>
            </a:r>
            <a:r>
              <a:rPr sz="31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14" dirty="0">
                <a:solidFill>
                  <a:srgbClr val="0E4561"/>
                </a:solidFill>
                <a:latin typeface="Arial"/>
                <a:cs typeface="Arial"/>
              </a:rPr>
              <a:t>воювали</a:t>
            </a:r>
            <a:r>
              <a:rPr sz="31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55" dirty="0">
                <a:solidFill>
                  <a:srgbClr val="0E4561"/>
                </a:solidFill>
                <a:latin typeface="Arial"/>
                <a:cs typeface="Arial"/>
              </a:rPr>
              <a:t>проти</a:t>
            </a:r>
            <a:r>
              <a:rPr sz="31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держави</a:t>
            </a:r>
            <a:r>
              <a:rPr sz="31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100" spc="-20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100" spc="190" dirty="0">
                <a:solidFill>
                  <a:srgbClr val="0E4561"/>
                </a:solidFill>
                <a:latin typeface="Arial"/>
                <a:cs typeface="Arial"/>
              </a:rPr>
              <a:t>що</a:t>
            </a:r>
            <a:r>
              <a:rPr sz="31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-25" dirty="0">
                <a:solidFill>
                  <a:srgbClr val="0E4561"/>
                </a:solidFill>
                <a:latin typeface="Arial"/>
                <a:cs typeface="Arial"/>
              </a:rPr>
              <a:t>їх 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утримувала</a:t>
            </a:r>
            <a:r>
              <a:rPr sz="310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r>
              <a:rPr sz="3100" spc="-13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100" spc="135" dirty="0">
                <a:solidFill>
                  <a:srgbClr val="0E4561"/>
                </a:solidFill>
                <a:latin typeface="Arial"/>
                <a:cs typeface="Arial"/>
              </a:rPr>
              <a:t>Військовополонений</a:t>
            </a:r>
            <a:r>
              <a:rPr sz="3100" spc="9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має</a:t>
            </a:r>
            <a:r>
              <a:rPr sz="3100" spc="9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10" dirty="0">
                <a:solidFill>
                  <a:srgbClr val="0E4561"/>
                </a:solidFill>
                <a:latin typeface="Arial"/>
                <a:cs typeface="Arial"/>
              </a:rPr>
              <a:t>право </a:t>
            </a:r>
            <a:r>
              <a:rPr sz="3100" spc="125" dirty="0">
                <a:solidFill>
                  <a:srgbClr val="0E4561"/>
                </a:solidFill>
                <a:latin typeface="Arial"/>
                <a:cs typeface="Arial"/>
              </a:rPr>
              <a:t>на</a:t>
            </a:r>
            <a:r>
              <a:rPr sz="3100" spc="-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50" dirty="0">
                <a:solidFill>
                  <a:srgbClr val="0E4561"/>
                </a:solidFill>
                <a:latin typeface="Arial"/>
                <a:cs typeface="Arial"/>
              </a:rPr>
              <a:t>повернення</a:t>
            </a:r>
            <a:r>
              <a:rPr sz="31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55" dirty="0">
                <a:solidFill>
                  <a:srgbClr val="0E4561"/>
                </a:solidFill>
                <a:latin typeface="Arial"/>
                <a:cs typeface="Arial"/>
              </a:rPr>
              <a:t>до</a:t>
            </a:r>
            <a:r>
              <a:rPr sz="3100" spc="-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65" dirty="0">
                <a:solidFill>
                  <a:srgbClr val="0E4561"/>
                </a:solidFill>
                <a:latin typeface="Arial"/>
                <a:cs typeface="Arial"/>
              </a:rPr>
              <a:t>родини</a:t>
            </a:r>
            <a:r>
              <a:rPr sz="3100" spc="6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100" spc="-23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100" spc="100" dirty="0">
                <a:solidFill>
                  <a:srgbClr val="0E4561"/>
                </a:solidFill>
                <a:latin typeface="Arial"/>
                <a:cs typeface="Arial"/>
              </a:rPr>
              <a:t>відновлення </a:t>
            </a:r>
            <a:r>
              <a:rPr sz="3100" spc="50" dirty="0">
                <a:solidFill>
                  <a:srgbClr val="0E4561"/>
                </a:solidFill>
                <a:latin typeface="Arial"/>
                <a:cs typeface="Arial"/>
              </a:rPr>
              <a:t>документів</a:t>
            </a:r>
            <a:r>
              <a:rPr sz="3100" spc="5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100" spc="-229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100" spc="85" dirty="0">
                <a:solidFill>
                  <a:srgbClr val="0E4561"/>
                </a:solidFill>
                <a:latin typeface="Arial"/>
                <a:cs typeface="Arial"/>
              </a:rPr>
              <a:t>соціальну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55" dirty="0">
                <a:solidFill>
                  <a:srgbClr val="0E4561"/>
                </a:solidFill>
                <a:latin typeface="Arial"/>
                <a:cs typeface="Arial"/>
              </a:rPr>
              <a:t>допомогу</a:t>
            </a:r>
            <a:r>
              <a:rPr sz="3100" spc="5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100" spc="-22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а</a:t>
            </a:r>
            <a:r>
              <a:rPr sz="31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00" dirty="0">
                <a:solidFill>
                  <a:srgbClr val="0E4561"/>
                </a:solidFill>
                <a:latin typeface="Arial"/>
                <a:cs typeface="Arial"/>
              </a:rPr>
              <a:t>також </a:t>
            </a:r>
            <a:r>
              <a:rPr sz="3100" spc="-10" dirty="0">
                <a:solidFill>
                  <a:srgbClr val="0E4561"/>
                </a:solidFill>
                <a:latin typeface="Arial"/>
                <a:cs typeface="Arial"/>
              </a:rPr>
              <a:t>реабілітацію</a:t>
            </a:r>
            <a:r>
              <a:rPr sz="310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480"/>
              </a:spcBef>
            </a:pPr>
            <a:endParaRPr sz="3100">
              <a:latin typeface="Verdana"/>
              <a:cs typeface="Verdana"/>
            </a:endParaRPr>
          </a:p>
          <a:p>
            <a:pPr marL="12700" marR="996315" indent="107314">
              <a:lnSpc>
                <a:spcPct val="141100"/>
              </a:lnSpc>
              <a:spcBef>
                <a:spcPts val="5"/>
              </a:spcBef>
            </a:pPr>
            <a:r>
              <a:rPr sz="3100" spc="140" dirty="0">
                <a:solidFill>
                  <a:srgbClr val="0E4561"/>
                </a:solidFill>
                <a:latin typeface="Arial"/>
                <a:cs typeface="Arial"/>
              </a:rPr>
              <a:t>Міжнародні</a:t>
            </a:r>
            <a:r>
              <a:rPr sz="31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50" dirty="0">
                <a:solidFill>
                  <a:srgbClr val="0E4561"/>
                </a:solidFill>
                <a:latin typeface="Arial"/>
                <a:cs typeface="Arial"/>
              </a:rPr>
              <a:t>організації</a:t>
            </a:r>
            <a:r>
              <a:rPr sz="3100" spc="5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100" spc="-21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100" spc="114" dirty="0">
                <a:solidFill>
                  <a:srgbClr val="0E4561"/>
                </a:solidFill>
                <a:latin typeface="Arial"/>
                <a:cs typeface="Arial"/>
              </a:rPr>
              <a:t>зокрема</a:t>
            </a:r>
            <a:r>
              <a:rPr sz="31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-25" dirty="0">
                <a:solidFill>
                  <a:srgbClr val="0E4561"/>
                </a:solidFill>
                <a:latin typeface="Arial"/>
                <a:cs typeface="Arial"/>
              </a:rPr>
              <a:t>МКЧХ</a:t>
            </a:r>
            <a:r>
              <a:rPr sz="3100" spc="-25" dirty="0">
                <a:solidFill>
                  <a:srgbClr val="0E4561"/>
                </a:solidFill>
                <a:latin typeface="Verdana"/>
                <a:cs typeface="Verdana"/>
              </a:rPr>
              <a:t>, </a:t>
            </a:r>
            <a:r>
              <a:rPr sz="3100" spc="130" dirty="0">
                <a:solidFill>
                  <a:srgbClr val="0E4561"/>
                </a:solidFill>
                <a:latin typeface="Arial"/>
                <a:cs typeface="Arial"/>
              </a:rPr>
              <a:t>здійснюють</a:t>
            </a:r>
            <a:r>
              <a:rPr sz="31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65" dirty="0">
                <a:solidFill>
                  <a:srgbClr val="0E4561"/>
                </a:solidFill>
                <a:latin typeface="Arial"/>
                <a:cs typeface="Arial"/>
              </a:rPr>
              <a:t>моніторинг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50" dirty="0">
                <a:solidFill>
                  <a:srgbClr val="0E4561"/>
                </a:solidFill>
                <a:latin typeface="Arial"/>
                <a:cs typeface="Arial"/>
              </a:rPr>
              <a:t>повернення</a:t>
            </a:r>
            <a:r>
              <a:rPr sz="31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60" dirty="0">
                <a:solidFill>
                  <a:srgbClr val="0E4561"/>
                </a:solidFill>
                <a:latin typeface="Arial"/>
                <a:cs typeface="Arial"/>
              </a:rPr>
              <a:t>і </a:t>
            </a:r>
            <a:r>
              <a:rPr sz="3100" spc="110" dirty="0">
                <a:solidFill>
                  <a:srgbClr val="0E4561"/>
                </a:solidFill>
                <a:latin typeface="Arial"/>
                <a:cs typeface="Arial"/>
              </a:rPr>
              <a:t>надання</a:t>
            </a:r>
            <a:r>
              <a:rPr sz="3100" spc="-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20" dirty="0">
                <a:solidFill>
                  <a:srgbClr val="0E4561"/>
                </a:solidFill>
                <a:latin typeface="Arial"/>
                <a:cs typeface="Arial"/>
              </a:rPr>
              <a:t>медичної</a:t>
            </a:r>
            <a:r>
              <a:rPr sz="31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254" dirty="0">
                <a:solidFill>
                  <a:srgbClr val="0E4561"/>
                </a:solidFill>
                <a:latin typeface="Arial"/>
                <a:cs typeface="Arial"/>
              </a:rPr>
              <a:t>чи</a:t>
            </a:r>
            <a:r>
              <a:rPr sz="3100" spc="-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05" dirty="0">
                <a:solidFill>
                  <a:srgbClr val="0E4561"/>
                </a:solidFill>
                <a:latin typeface="Arial"/>
                <a:cs typeface="Arial"/>
              </a:rPr>
              <a:t>психологічної </a:t>
            </a:r>
            <a:r>
              <a:rPr sz="3100" spc="75" dirty="0">
                <a:solidFill>
                  <a:srgbClr val="0E4561"/>
                </a:solidFill>
                <a:latin typeface="Arial"/>
                <a:cs typeface="Arial"/>
              </a:rPr>
              <a:t>підтримки</a:t>
            </a:r>
            <a:r>
              <a:rPr sz="3100" spc="75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7399" rIns="0" bIns="0" rtlCol="0">
            <a:spAutoFit/>
          </a:bodyPr>
          <a:lstStyle/>
          <a:p>
            <a:pPr marL="791210">
              <a:lnSpc>
                <a:spcPct val="100000"/>
              </a:lnSpc>
              <a:spcBef>
                <a:spcPts val="100"/>
              </a:spcBef>
            </a:pPr>
            <a:r>
              <a:rPr sz="6800" spc="-819" dirty="0"/>
              <a:t>Поняття</a:t>
            </a:r>
            <a:r>
              <a:rPr sz="6800" spc="-85" dirty="0"/>
              <a:t> </a:t>
            </a:r>
            <a:r>
              <a:rPr sz="6800" spc="-755" dirty="0"/>
              <a:t>воєнної</a:t>
            </a:r>
            <a:r>
              <a:rPr sz="6800" spc="-85" dirty="0"/>
              <a:t> </a:t>
            </a:r>
            <a:r>
              <a:rPr sz="6800" spc="-715" dirty="0"/>
              <a:t>окупації</a:t>
            </a:r>
            <a:endParaRPr sz="6800"/>
          </a:p>
        </p:txBody>
      </p:sp>
      <p:sp>
        <p:nvSpPr>
          <p:cNvPr id="3" name="object 3"/>
          <p:cNvSpPr txBox="1"/>
          <p:nvPr/>
        </p:nvSpPr>
        <p:spPr>
          <a:xfrm>
            <a:off x="1322458" y="2210287"/>
            <a:ext cx="16386175" cy="4492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9600"/>
              </a:lnSpc>
              <a:spcBef>
                <a:spcPts val="100"/>
              </a:spcBef>
            </a:pP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Воєнна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окупація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509" dirty="0">
                <a:solidFill>
                  <a:srgbClr val="0E4561"/>
                </a:solidFill>
                <a:latin typeface="Verdana"/>
                <a:cs typeface="Verdana"/>
              </a:rPr>
              <a:t>—</a:t>
            </a:r>
            <a:r>
              <a:rPr sz="3000" spc="-22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90" dirty="0">
                <a:solidFill>
                  <a:srgbClr val="0E4561"/>
                </a:solidFill>
                <a:latin typeface="Arial"/>
                <a:cs typeface="Arial"/>
              </a:rPr>
              <a:t>це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0" dirty="0">
                <a:solidFill>
                  <a:srgbClr val="0E4561"/>
                </a:solidFill>
                <a:latin typeface="Arial"/>
                <a:cs typeface="Arial"/>
              </a:rPr>
              <a:t>тимчасове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90" dirty="0">
                <a:solidFill>
                  <a:srgbClr val="0E4561"/>
                </a:solidFill>
                <a:latin typeface="Arial"/>
                <a:cs typeface="Arial"/>
              </a:rPr>
              <a:t>встановлення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90" dirty="0">
                <a:solidFill>
                  <a:srgbClr val="0E4561"/>
                </a:solidFill>
                <a:latin typeface="Arial"/>
                <a:cs typeface="Arial"/>
              </a:rPr>
              <a:t>фактичної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65" dirty="0">
                <a:solidFill>
                  <a:srgbClr val="0E4561"/>
                </a:solidFill>
                <a:latin typeface="Arial"/>
                <a:cs typeface="Arial"/>
              </a:rPr>
              <a:t>влади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55" dirty="0">
                <a:solidFill>
                  <a:srgbClr val="0E4561"/>
                </a:solidFill>
                <a:latin typeface="Arial"/>
                <a:cs typeface="Arial"/>
              </a:rPr>
              <a:t>збройних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50" dirty="0">
                <a:solidFill>
                  <a:srgbClr val="0E4561"/>
                </a:solidFill>
                <a:latin typeface="Arial"/>
                <a:cs typeface="Arial"/>
              </a:rPr>
              <a:t>сил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45" dirty="0">
                <a:solidFill>
                  <a:srgbClr val="0E4561"/>
                </a:solidFill>
                <a:latin typeface="Arial"/>
                <a:cs typeface="Arial"/>
              </a:rPr>
              <a:t>однієї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держави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на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90" dirty="0">
                <a:solidFill>
                  <a:srgbClr val="0E4561"/>
                </a:solidFill>
                <a:latin typeface="Arial"/>
                <a:cs typeface="Arial"/>
              </a:rPr>
              <a:t>території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0" dirty="0">
                <a:solidFill>
                  <a:srgbClr val="0E4561"/>
                </a:solidFill>
                <a:latin typeface="Arial"/>
                <a:cs typeface="Arial"/>
              </a:rPr>
              <a:t>іншої</a:t>
            </a:r>
            <a:r>
              <a:rPr sz="30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50" dirty="0">
                <a:solidFill>
                  <a:srgbClr val="0E4561"/>
                </a:solidFill>
                <a:latin typeface="Arial"/>
                <a:cs typeface="Arial"/>
              </a:rPr>
              <a:t>без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95" dirty="0">
                <a:solidFill>
                  <a:srgbClr val="0E4561"/>
                </a:solidFill>
                <a:latin typeface="Arial"/>
                <a:cs typeface="Arial"/>
              </a:rPr>
              <a:t>передачі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суверенітету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r>
              <a:rPr sz="3000" spc="-21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14" dirty="0">
                <a:solidFill>
                  <a:srgbClr val="0E4561"/>
                </a:solidFill>
                <a:latin typeface="Arial"/>
                <a:cs typeface="Arial"/>
              </a:rPr>
              <a:t>Такий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60" dirty="0">
                <a:solidFill>
                  <a:srgbClr val="0E4561"/>
                </a:solidFill>
                <a:latin typeface="Arial"/>
                <a:cs typeface="Arial"/>
              </a:rPr>
              <a:t>режим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50" dirty="0">
                <a:solidFill>
                  <a:srgbClr val="0E4561"/>
                </a:solidFill>
                <a:latin typeface="Arial"/>
                <a:cs typeface="Arial"/>
              </a:rPr>
              <a:t>виникає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50" dirty="0">
                <a:solidFill>
                  <a:srgbClr val="0E4561"/>
                </a:solidFill>
                <a:latin typeface="Arial"/>
                <a:cs typeface="Arial"/>
              </a:rPr>
              <a:t>у </a:t>
            </a:r>
            <a:r>
              <a:rPr sz="3000" spc="65" dirty="0">
                <a:solidFill>
                  <a:srgbClr val="0E4561"/>
                </a:solidFill>
                <a:latin typeface="Arial"/>
                <a:cs typeface="Arial"/>
              </a:rPr>
              <a:t>результаті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40" dirty="0">
                <a:solidFill>
                  <a:srgbClr val="0E4561"/>
                </a:solidFill>
                <a:latin typeface="Arial"/>
                <a:cs typeface="Arial"/>
              </a:rPr>
              <a:t>воєнних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50" dirty="0">
                <a:solidFill>
                  <a:srgbClr val="0E4561"/>
                </a:solidFill>
                <a:latin typeface="Arial"/>
                <a:cs typeface="Arial"/>
              </a:rPr>
              <a:t>дій</a:t>
            </a:r>
            <a:r>
              <a:rPr sz="3000" spc="-5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2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55" dirty="0">
                <a:solidFill>
                  <a:srgbClr val="0E4561"/>
                </a:solidFill>
                <a:latin typeface="Arial"/>
                <a:cs typeface="Arial"/>
              </a:rPr>
              <a:t>коли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територія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85" dirty="0">
                <a:solidFill>
                  <a:srgbClr val="0E4561"/>
                </a:solidFill>
                <a:latin typeface="Arial"/>
                <a:cs typeface="Arial"/>
              </a:rPr>
              <a:t>потрапляє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під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45" dirty="0">
                <a:solidFill>
                  <a:srgbClr val="0E4561"/>
                </a:solidFill>
                <a:latin typeface="Arial"/>
                <a:cs typeface="Arial"/>
              </a:rPr>
              <a:t>контроль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0" dirty="0">
                <a:solidFill>
                  <a:srgbClr val="0E4561"/>
                </a:solidFill>
                <a:latin typeface="Arial"/>
                <a:cs typeface="Arial"/>
              </a:rPr>
              <a:t>противника</a:t>
            </a:r>
            <a:r>
              <a:rPr sz="3000" spc="10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r>
              <a:rPr sz="3000" spc="-22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Важливо </a:t>
            </a:r>
            <a:r>
              <a:rPr sz="3000" spc="55" dirty="0">
                <a:solidFill>
                  <a:srgbClr val="0E4561"/>
                </a:solidFill>
                <a:latin typeface="Arial"/>
                <a:cs typeface="Arial"/>
              </a:rPr>
              <a:t>підкреслити</a:t>
            </a:r>
            <a:r>
              <a:rPr sz="3000" spc="5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1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95" dirty="0">
                <a:solidFill>
                  <a:srgbClr val="0E4561"/>
                </a:solidFill>
                <a:latin typeface="Arial"/>
                <a:cs typeface="Arial"/>
              </a:rPr>
              <a:t>що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окупація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не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95" dirty="0">
                <a:solidFill>
                  <a:srgbClr val="0E4561"/>
                </a:solidFill>
                <a:latin typeface="Arial"/>
                <a:cs typeface="Arial"/>
              </a:rPr>
              <a:t>означає</a:t>
            </a:r>
            <a:r>
              <a:rPr sz="30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10" dirty="0">
                <a:solidFill>
                  <a:srgbClr val="0E4561"/>
                </a:solidFill>
                <a:latin typeface="Arial"/>
                <a:cs typeface="Arial"/>
              </a:rPr>
              <a:t>анексію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509" dirty="0">
                <a:solidFill>
                  <a:srgbClr val="0E4561"/>
                </a:solidFill>
                <a:latin typeface="Verdana"/>
                <a:cs typeface="Verdana"/>
              </a:rPr>
              <a:t>—</a:t>
            </a:r>
            <a:r>
              <a:rPr sz="3000" spc="-21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60" dirty="0">
                <a:solidFill>
                  <a:srgbClr val="0E4561"/>
                </a:solidFill>
                <a:latin typeface="Arial"/>
                <a:cs typeface="Arial"/>
              </a:rPr>
              <a:t>суверенітет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65" dirty="0">
                <a:solidFill>
                  <a:srgbClr val="0E4561"/>
                </a:solidFill>
                <a:latin typeface="Arial"/>
                <a:cs typeface="Arial"/>
              </a:rPr>
              <a:t>залишається</a:t>
            </a:r>
            <a:r>
              <a:rPr sz="30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за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державою</a:t>
            </a:r>
            <a:r>
              <a:rPr sz="3000" spc="-10" dirty="0">
                <a:solidFill>
                  <a:srgbClr val="0E4561"/>
                </a:solidFill>
                <a:latin typeface="Verdana"/>
                <a:cs typeface="Verdana"/>
              </a:rPr>
              <a:t>,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яка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55" dirty="0">
                <a:solidFill>
                  <a:srgbClr val="0E4561"/>
                </a:solidFill>
                <a:latin typeface="Arial"/>
                <a:cs typeface="Arial"/>
              </a:rPr>
              <a:t>володіла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14" dirty="0">
                <a:solidFill>
                  <a:srgbClr val="0E4561"/>
                </a:solidFill>
                <a:latin typeface="Arial"/>
                <a:cs typeface="Arial"/>
              </a:rPr>
              <a:t>цією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територією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60" dirty="0">
                <a:solidFill>
                  <a:srgbClr val="0E4561"/>
                </a:solidFill>
                <a:latin typeface="Arial"/>
                <a:cs typeface="Arial"/>
              </a:rPr>
              <a:t>до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50" dirty="0">
                <a:solidFill>
                  <a:srgbClr val="0E4561"/>
                </a:solidFill>
                <a:latin typeface="Arial"/>
                <a:cs typeface="Arial"/>
              </a:rPr>
              <a:t>війни</a:t>
            </a:r>
            <a:r>
              <a:rPr sz="3000" spc="5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  <a:p>
            <a:pPr marL="12700" marR="1560830" indent="103505">
              <a:lnSpc>
                <a:spcPct val="139600"/>
              </a:lnSpc>
            </a:pPr>
            <a:r>
              <a:rPr sz="3000" spc="125" dirty="0">
                <a:solidFill>
                  <a:srgbClr val="0E4561"/>
                </a:solidFill>
                <a:latin typeface="Arial"/>
                <a:cs typeface="Arial"/>
              </a:rPr>
              <a:t>Міжнародне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5" dirty="0">
                <a:solidFill>
                  <a:srgbClr val="0E4561"/>
                </a:solidFill>
                <a:latin typeface="Arial"/>
                <a:cs typeface="Arial"/>
              </a:rPr>
              <a:t>право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85" dirty="0">
                <a:solidFill>
                  <a:srgbClr val="0E4561"/>
                </a:solidFill>
                <a:latin typeface="Arial"/>
                <a:cs typeface="Arial"/>
              </a:rPr>
              <a:t>суворо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обмежує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10" dirty="0">
                <a:solidFill>
                  <a:srgbClr val="0E4561"/>
                </a:solidFill>
                <a:latin typeface="Arial"/>
                <a:cs typeface="Arial"/>
              </a:rPr>
              <a:t>права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14" dirty="0">
                <a:solidFill>
                  <a:srgbClr val="0E4561"/>
                </a:solidFill>
                <a:latin typeface="Arial"/>
                <a:cs typeface="Arial"/>
              </a:rPr>
              <a:t>окупанта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і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0" dirty="0">
                <a:solidFill>
                  <a:srgbClr val="0E4561"/>
                </a:solidFill>
                <a:latin typeface="Arial"/>
                <a:cs typeface="Arial"/>
              </a:rPr>
              <a:t>покладає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на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85" dirty="0">
                <a:solidFill>
                  <a:srgbClr val="0E4561"/>
                </a:solidFill>
                <a:latin typeface="Arial"/>
                <a:cs typeface="Arial"/>
              </a:rPr>
              <a:t>нього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55" dirty="0">
                <a:solidFill>
                  <a:srgbClr val="0E4561"/>
                </a:solidFill>
                <a:latin typeface="Arial"/>
                <a:cs typeface="Arial"/>
              </a:rPr>
              <a:t>низку </a:t>
            </a: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гуманітарних</a:t>
            </a:r>
            <a:r>
              <a:rPr sz="30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обов</a:t>
            </a:r>
            <a:r>
              <a:rPr sz="3000" spc="-10" dirty="0">
                <a:solidFill>
                  <a:srgbClr val="0E4561"/>
                </a:solidFill>
                <a:latin typeface="Verdana"/>
                <a:cs typeface="Verdana"/>
              </a:rPr>
              <a:t>’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язків</a:t>
            </a:r>
            <a:r>
              <a:rPr sz="300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97879" y="7791297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>
                <a:moveTo>
                  <a:pt x="0" y="0"/>
                </a:moveTo>
                <a:lnTo>
                  <a:pt x="6492240" y="0"/>
                </a:lnTo>
              </a:path>
            </a:pathLst>
          </a:custGeom>
          <a:ln w="76200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07829" y="8377294"/>
            <a:ext cx="229776" cy="22977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29127" y="8379470"/>
            <a:ext cx="229781" cy="22977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68319" y="8379470"/>
            <a:ext cx="229781" cy="22977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89797" y="8379475"/>
            <a:ext cx="229781" cy="22976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50421" y="8379470"/>
            <a:ext cx="229781" cy="22977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49945" cy="10287000"/>
            </a:xfrm>
            <a:custGeom>
              <a:avLst/>
              <a:gdLst/>
              <a:ahLst/>
              <a:cxnLst/>
              <a:rect l="l" t="t" r="r" b="b"/>
              <a:pathLst>
                <a:path w="8449945" h="10287000">
                  <a:moveTo>
                    <a:pt x="0" y="10287000"/>
                  </a:moveTo>
                  <a:lnTo>
                    <a:pt x="8449756" y="10287000"/>
                  </a:lnTo>
                  <a:lnTo>
                    <a:pt x="8449756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64" y="1932645"/>
              <a:ext cx="14530029" cy="765367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449757" y="0"/>
              <a:ext cx="9838690" cy="10287000"/>
            </a:xfrm>
            <a:custGeom>
              <a:avLst/>
              <a:gdLst/>
              <a:ahLst/>
              <a:cxnLst/>
              <a:rect l="l" t="t" r="r" b="b"/>
              <a:pathLst>
                <a:path w="9838690" h="10287000">
                  <a:moveTo>
                    <a:pt x="9838243" y="10287000"/>
                  </a:moveTo>
                  <a:lnTo>
                    <a:pt x="0" y="10287000"/>
                  </a:lnTo>
                  <a:lnTo>
                    <a:pt x="0" y="0"/>
                  </a:lnTo>
                  <a:lnTo>
                    <a:pt x="9838243" y="0"/>
                  </a:lnTo>
                  <a:lnTo>
                    <a:pt x="9838243" y="10287000"/>
                  </a:lnTo>
                  <a:close/>
                </a:path>
              </a:pathLst>
            </a:custGeom>
            <a:solidFill>
              <a:srgbClr val="DAE4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28700" y="9741530"/>
              <a:ext cx="6492240" cy="0"/>
            </a:xfrm>
            <a:custGeom>
              <a:avLst/>
              <a:gdLst/>
              <a:ahLst/>
              <a:cxnLst/>
              <a:rect l="l" t="t" r="r" b="b"/>
              <a:pathLst>
                <a:path w="6492240">
                  <a:moveTo>
                    <a:pt x="0" y="0"/>
                  </a:moveTo>
                  <a:lnTo>
                    <a:pt x="6492240" y="0"/>
                  </a:lnTo>
                </a:path>
              </a:pathLst>
            </a:custGeom>
            <a:ln w="76200">
              <a:solidFill>
                <a:srgbClr val="0E45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7164" y="93143"/>
            <a:ext cx="43440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90" dirty="0"/>
              <a:t>Ознаки</a:t>
            </a:r>
            <a:r>
              <a:rPr spc="-90" dirty="0"/>
              <a:t> </a:t>
            </a:r>
            <a:r>
              <a:rPr spc="-570" dirty="0"/>
              <a:t>окупації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951407" y="1700227"/>
            <a:ext cx="8373745" cy="7359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700" indent="356235">
              <a:lnSpc>
                <a:spcPct val="141100"/>
              </a:lnSpc>
              <a:spcBef>
                <a:spcPts val="100"/>
              </a:spcBef>
              <a:buFont typeface="Century Gothic"/>
              <a:buChar char="•"/>
              <a:tabLst>
                <a:tab pos="368935" algn="l"/>
              </a:tabLst>
            </a:pPr>
            <a:r>
              <a:rPr sz="3100" spc="-105" dirty="0">
                <a:solidFill>
                  <a:srgbClr val="0E4561"/>
                </a:solidFill>
                <a:latin typeface="Arial Black"/>
                <a:cs typeface="Arial Black"/>
              </a:rPr>
              <a:t>фактичний</a:t>
            </a:r>
            <a:r>
              <a:rPr sz="3100" spc="-11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3100" spc="-120" dirty="0">
                <a:solidFill>
                  <a:srgbClr val="0E4561"/>
                </a:solidFill>
                <a:latin typeface="Arial Black"/>
                <a:cs typeface="Arial Black"/>
              </a:rPr>
              <a:t>контроль</a:t>
            </a:r>
            <a:r>
              <a:rPr sz="3100" spc="-105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3100" spc="-180" dirty="0">
                <a:solidFill>
                  <a:srgbClr val="0E4561"/>
                </a:solidFill>
                <a:latin typeface="Arial Black"/>
                <a:cs typeface="Arial Black"/>
              </a:rPr>
              <a:t>іноземної</a:t>
            </a:r>
            <a:r>
              <a:rPr sz="3100" spc="-105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3100" spc="-10" dirty="0">
                <a:solidFill>
                  <a:srgbClr val="0E4561"/>
                </a:solidFill>
                <a:latin typeface="Arial Black"/>
                <a:cs typeface="Arial Black"/>
              </a:rPr>
              <a:t>влади </a:t>
            </a:r>
            <a:r>
              <a:rPr sz="3100" spc="-140" dirty="0">
                <a:solidFill>
                  <a:srgbClr val="0E4561"/>
                </a:solidFill>
                <a:latin typeface="Arial Black"/>
                <a:cs typeface="Arial Black"/>
              </a:rPr>
              <a:t>над</a:t>
            </a:r>
            <a:r>
              <a:rPr sz="3100" spc="-145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3100" spc="-20" dirty="0">
                <a:solidFill>
                  <a:srgbClr val="0E4561"/>
                </a:solidFill>
                <a:latin typeface="Arial Black"/>
                <a:cs typeface="Arial Black"/>
              </a:rPr>
              <a:t>територією</a:t>
            </a:r>
            <a:r>
              <a:rPr sz="3100" b="1" i="1" spc="-20" dirty="0">
                <a:solidFill>
                  <a:srgbClr val="0E4561"/>
                </a:solidFill>
                <a:latin typeface="Century Gothic"/>
                <a:cs typeface="Century Gothic"/>
              </a:rPr>
              <a:t>;</a:t>
            </a:r>
            <a:endParaRPr sz="31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450"/>
              </a:spcBef>
              <a:buClr>
                <a:srgbClr val="0E4561"/>
              </a:buClr>
              <a:buFont typeface="Century Gothic"/>
              <a:buChar char="•"/>
            </a:pPr>
            <a:endParaRPr sz="3100">
              <a:latin typeface="Century Gothic"/>
              <a:cs typeface="Century Gothic"/>
            </a:endParaRPr>
          </a:p>
          <a:p>
            <a:pPr marL="12700" marR="227965" indent="356235">
              <a:lnSpc>
                <a:spcPct val="141100"/>
              </a:lnSpc>
              <a:buFont typeface="Century Gothic"/>
              <a:buChar char="•"/>
              <a:tabLst>
                <a:tab pos="368935" algn="l"/>
              </a:tabLst>
            </a:pPr>
            <a:r>
              <a:rPr sz="3100" spc="-165" dirty="0">
                <a:solidFill>
                  <a:srgbClr val="0E4561"/>
                </a:solidFill>
                <a:latin typeface="Arial Black"/>
                <a:cs typeface="Arial Black"/>
              </a:rPr>
              <a:t>заміщення</a:t>
            </a:r>
            <a:r>
              <a:rPr sz="3100" spc="-13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3100" spc="-125" dirty="0">
                <a:solidFill>
                  <a:srgbClr val="0E4561"/>
                </a:solidFill>
                <a:latin typeface="Arial Black"/>
                <a:cs typeface="Arial Black"/>
              </a:rPr>
              <a:t>органів </a:t>
            </a:r>
            <a:r>
              <a:rPr sz="3100" spc="-85" dirty="0">
                <a:solidFill>
                  <a:srgbClr val="0E4561"/>
                </a:solidFill>
                <a:latin typeface="Arial Black"/>
                <a:cs typeface="Arial Black"/>
              </a:rPr>
              <a:t>влади</a:t>
            </a:r>
            <a:r>
              <a:rPr sz="3100" spc="-125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3100" spc="-85" dirty="0">
                <a:solidFill>
                  <a:srgbClr val="0E4561"/>
                </a:solidFill>
                <a:latin typeface="Arial Black"/>
                <a:cs typeface="Arial Black"/>
              </a:rPr>
              <a:t>окупованої </a:t>
            </a:r>
            <a:r>
              <a:rPr sz="3100" spc="-114" dirty="0">
                <a:solidFill>
                  <a:srgbClr val="0E4561"/>
                </a:solidFill>
                <a:latin typeface="Arial Black"/>
                <a:cs typeface="Arial Black"/>
              </a:rPr>
              <a:t>держави</a:t>
            </a:r>
            <a:r>
              <a:rPr sz="3100" spc="-12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3100" spc="-125" dirty="0">
                <a:solidFill>
                  <a:srgbClr val="0E4561"/>
                </a:solidFill>
                <a:latin typeface="Arial Black"/>
                <a:cs typeface="Arial Black"/>
              </a:rPr>
              <a:t>органами</a:t>
            </a:r>
            <a:r>
              <a:rPr sz="3100" spc="-12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3100" spc="-10" dirty="0">
                <a:solidFill>
                  <a:srgbClr val="0E4561"/>
                </a:solidFill>
                <a:latin typeface="Arial Black"/>
                <a:cs typeface="Arial Black"/>
              </a:rPr>
              <a:t>окупанта</a:t>
            </a:r>
            <a:r>
              <a:rPr sz="3100" b="1" i="1" spc="-10" dirty="0">
                <a:solidFill>
                  <a:srgbClr val="0E4561"/>
                </a:solidFill>
                <a:latin typeface="Century Gothic"/>
                <a:cs typeface="Century Gothic"/>
              </a:rPr>
              <a:t>;</a:t>
            </a:r>
            <a:endParaRPr sz="31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450"/>
              </a:spcBef>
            </a:pPr>
            <a:endParaRPr sz="3100">
              <a:latin typeface="Century Gothic"/>
              <a:cs typeface="Century Gothic"/>
            </a:endParaRPr>
          </a:p>
          <a:p>
            <a:pPr marL="12700" marR="5080" indent="-2540">
              <a:lnSpc>
                <a:spcPct val="141100"/>
              </a:lnSpc>
              <a:buFont typeface="Century Gothic"/>
              <a:buChar char="•"/>
              <a:tabLst>
                <a:tab pos="259079" algn="l"/>
              </a:tabLst>
            </a:pPr>
            <a:r>
              <a:rPr sz="3100" spc="-114" dirty="0">
                <a:solidFill>
                  <a:srgbClr val="0E4561"/>
                </a:solidFill>
                <a:latin typeface="Arial Black"/>
                <a:cs typeface="Arial Black"/>
              </a:rPr>
              <a:t>	відсутність</a:t>
            </a:r>
            <a:r>
              <a:rPr sz="3100" spc="-155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3100" spc="-114" dirty="0">
                <a:solidFill>
                  <a:srgbClr val="0E4561"/>
                </a:solidFill>
                <a:latin typeface="Arial Black"/>
                <a:cs typeface="Arial Black"/>
              </a:rPr>
              <a:t>добровільної</a:t>
            </a:r>
            <a:r>
              <a:rPr sz="3100" spc="-15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3100" spc="-135" dirty="0">
                <a:solidFill>
                  <a:srgbClr val="0E4561"/>
                </a:solidFill>
                <a:latin typeface="Arial Black"/>
                <a:cs typeface="Arial Black"/>
              </a:rPr>
              <a:t>згоди</a:t>
            </a:r>
            <a:r>
              <a:rPr sz="3100" spc="-15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3100" spc="-200" dirty="0">
                <a:solidFill>
                  <a:srgbClr val="0E4561"/>
                </a:solidFill>
                <a:latin typeface="Arial Black"/>
                <a:cs typeface="Arial Black"/>
              </a:rPr>
              <a:t>на</a:t>
            </a:r>
            <a:r>
              <a:rPr sz="3100" spc="-15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3100" spc="-20" dirty="0">
                <a:solidFill>
                  <a:srgbClr val="0E4561"/>
                </a:solidFill>
                <a:latin typeface="Arial Black"/>
                <a:cs typeface="Arial Black"/>
              </a:rPr>
              <a:t>таке </a:t>
            </a:r>
            <a:r>
              <a:rPr sz="3100" spc="-25" dirty="0">
                <a:solidFill>
                  <a:srgbClr val="0E4561"/>
                </a:solidFill>
                <a:latin typeface="Arial Black"/>
                <a:cs typeface="Arial Black"/>
              </a:rPr>
              <a:t>управління</a:t>
            </a:r>
            <a:r>
              <a:rPr sz="3100" b="1" i="1" spc="-25" dirty="0">
                <a:solidFill>
                  <a:srgbClr val="0E4561"/>
                </a:solidFill>
                <a:latin typeface="Century Gothic"/>
                <a:cs typeface="Century Gothic"/>
              </a:rPr>
              <a:t>;</a:t>
            </a:r>
            <a:endParaRPr sz="31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450"/>
              </a:spcBef>
              <a:buClr>
                <a:srgbClr val="0E4561"/>
              </a:buClr>
              <a:buFont typeface="Century Gothic"/>
              <a:buChar char="•"/>
            </a:pPr>
            <a:endParaRPr sz="3100">
              <a:latin typeface="Century Gothic"/>
              <a:cs typeface="Century Gothic"/>
            </a:endParaRPr>
          </a:p>
          <a:p>
            <a:pPr marL="12700" marR="300355" indent="-2540">
              <a:lnSpc>
                <a:spcPct val="141100"/>
              </a:lnSpc>
              <a:buFont typeface="Century Gothic"/>
              <a:buChar char="•"/>
              <a:tabLst>
                <a:tab pos="259079" algn="l"/>
              </a:tabLst>
            </a:pPr>
            <a:r>
              <a:rPr sz="3100" spc="-140" dirty="0">
                <a:solidFill>
                  <a:srgbClr val="0E4561"/>
                </a:solidFill>
                <a:latin typeface="Arial Black"/>
                <a:cs typeface="Arial Black"/>
              </a:rPr>
              <a:t>	обов</a:t>
            </a:r>
            <a:r>
              <a:rPr sz="3100" b="1" i="1" spc="-140" dirty="0">
                <a:solidFill>
                  <a:srgbClr val="0E4561"/>
                </a:solidFill>
                <a:latin typeface="Century Gothic"/>
                <a:cs typeface="Century Gothic"/>
              </a:rPr>
              <a:t>’</a:t>
            </a:r>
            <a:r>
              <a:rPr sz="3100" spc="-140" dirty="0">
                <a:solidFill>
                  <a:srgbClr val="0E4561"/>
                </a:solidFill>
                <a:latin typeface="Arial Black"/>
                <a:cs typeface="Arial Black"/>
              </a:rPr>
              <a:t>язок</a:t>
            </a:r>
            <a:r>
              <a:rPr sz="3100" spc="-10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3100" spc="-95" dirty="0">
                <a:solidFill>
                  <a:srgbClr val="0E4561"/>
                </a:solidFill>
                <a:latin typeface="Arial Black"/>
                <a:cs typeface="Arial Black"/>
              </a:rPr>
              <a:t>дотримання </a:t>
            </a:r>
            <a:r>
              <a:rPr sz="3100" spc="-105" dirty="0">
                <a:solidFill>
                  <a:srgbClr val="0E4561"/>
                </a:solidFill>
                <a:latin typeface="Arial Black"/>
                <a:cs typeface="Arial Black"/>
              </a:rPr>
              <a:t>міжнародного </a:t>
            </a:r>
            <a:r>
              <a:rPr sz="3100" spc="-120" dirty="0">
                <a:solidFill>
                  <a:srgbClr val="0E4561"/>
                </a:solidFill>
                <a:latin typeface="Arial Black"/>
                <a:cs typeface="Arial Black"/>
              </a:rPr>
              <a:t>гуманітарного</a:t>
            </a:r>
            <a:r>
              <a:rPr sz="3100" spc="-17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3100" spc="-10" dirty="0">
                <a:solidFill>
                  <a:srgbClr val="0E4561"/>
                </a:solidFill>
                <a:latin typeface="Arial Black"/>
                <a:cs typeface="Arial Black"/>
              </a:rPr>
              <a:t>права</a:t>
            </a:r>
            <a:r>
              <a:rPr sz="3100" b="1" i="1" spc="-10" dirty="0">
                <a:solidFill>
                  <a:srgbClr val="0E4561"/>
                </a:solidFill>
                <a:latin typeface="Century Gothic"/>
                <a:cs typeface="Century Gothic"/>
              </a:rPr>
              <a:t>.</a:t>
            </a:r>
            <a:endParaRPr sz="31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3239" y="2342122"/>
            <a:ext cx="811530" cy="811530"/>
          </a:xfrm>
          <a:custGeom>
            <a:avLst/>
            <a:gdLst/>
            <a:ahLst/>
            <a:cxnLst/>
            <a:rect l="l" t="t" r="r" b="b"/>
            <a:pathLst>
              <a:path w="811530" h="811530">
                <a:moveTo>
                  <a:pt x="405460" y="810911"/>
                </a:moveTo>
                <a:lnTo>
                  <a:pt x="358174" y="808183"/>
                </a:lnTo>
                <a:lnTo>
                  <a:pt x="312491" y="800203"/>
                </a:lnTo>
                <a:lnTo>
                  <a:pt x="268714" y="787274"/>
                </a:lnTo>
                <a:lnTo>
                  <a:pt x="227148" y="769701"/>
                </a:lnTo>
                <a:lnTo>
                  <a:pt x="188097" y="747789"/>
                </a:lnTo>
                <a:lnTo>
                  <a:pt x="151865" y="721840"/>
                </a:lnTo>
                <a:lnTo>
                  <a:pt x="118756" y="692160"/>
                </a:lnTo>
                <a:lnTo>
                  <a:pt x="89074" y="659052"/>
                </a:lnTo>
                <a:lnTo>
                  <a:pt x="63125" y="622821"/>
                </a:lnTo>
                <a:lnTo>
                  <a:pt x="41211" y="583771"/>
                </a:lnTo>
                <a:lnTo>
                  <a:pt x="23637" y="542205"/>
                </a:lnTo>
                <a:lnTo>
                  <a:pt x="10708" y="498430"/>
                </a:lnTo>
                <a:lnTo>
                  <a:pt x="2727" y="452747"/>
                </a:lnTo>
                <a:lnTo>
                  <a:pt x="0" y="405463"/>
                </a:lnTo>
                <a:lnTo>
                  <a:pt x="2727" y="358177"/>
                </a:lnTo>
                <a:lnTo>
                  <a:pt x="10708" y="312494"/>
                </a:lnTo>
                <a:lnTo>
                  <a:pt x="23637" y="268717"/>
                </a:lnTo>
                <a:lnTo>
                  <a:pt x="41211" y="227151"/>
                </a:lnTo>
                <a:lnTo>
                  <a:pt x="63125" y="188099"/>
                </a:lnTo>
                <a:lnTo>
                  <a:pt x="89074" y="151866"/>
                </a:lnTo>
                <a:lnTo>
                  <a:pt x="118756" y="118757"/>
                </a:lnTo>
                <a:lnTo>
                  <a:pt x="151865" y="89075"/>
                </a:lnTo>
                <a:lnTo>
                  <a:pt x="188097" y="63125"/>
                </a:lnTo>
                <a:lnTo>
                  <a:pt x="227148" y="41211"/>
                </a:lnTo>
                <a:lnTo>
                  <a:pt x="268714" y="23638"/>
                </a:lnTo>
                <a:lnTo>
                  <a:pt x="312491" y="10708"/>
                </a:lnTo>
                <a:lnTo>
                  <a:pt x="358174" y="2727"/>
                </a:lnTo>
                <a:lnTo>
                  <a:pt x="405460" y="0"/>
                </a:lnTo>
                <a:lnTo>
                  <a:pt x="452745" y="2727"/>
                </a:lnTo>
                <a:lnTo>
                  <a:pt x="498428" y="10708"/>
                </a:lnTo>
                <a:lnTo>
                  <a:pt x="542205" y="23638"/>
                </a:lnTo>
                <a:lnTo>
                  <a:pt x="583771" y="41211"/>
                </a:lnTo>
                <a:lnTo>
                  <a:pt x="622823" y="63125"/>
                </a:lnTo>
                <a:lnTo>
                  <a:pt x="659055" y="89075"/>
                </a:lnTo>
                <a:lnTo>
                  <a:pt x="692164" y="118757"/>
                </a:lnTo>
                <a:lnTo>
                  <a:pt x="721845" y="151866"/>
                </a:lnTo>
                <a:lnTo>
                  <a:pt x="747795" y="188099"/>
                </a:lnTo>
                <a:lnTo>
                  <a:pt x="769709" y="227151"/>
                </a:lnTo>
                <a:lnTo>
                  <a:pt x="787282" y="268717"/>
                </a:lnTo>
                <a:lnTo>
                  <a:pt x="800211" y="312494"/>
                </a:lnTo>
                <a:lnTo>
                  <a:pt x="808192" y="358177"/>
                </a:lnTo>
                <a:lnTo>
                  <a:pt x="810920" y="405463"/>
                </a:lnTo>
                <a:lnTo>
                  <a:pt x="808192" y="452747"/>
                </a:lnTo>
                <a:lnTo>
                  <a:pt x="800211" y="498430"/>
                </a:lnTo>
                <a:lnTo>
                  <a:pt x="787282" y="542205"/>
                </a:lnTo>
                <a:lnTo>
                  <a:pt x="769709" y="583771"/>
                </a:lnTo>
                <a:lnTo>
                  <a:pt x="747795" y="622821"/>
                </a:lnTo>
                <a:lnTo>
                  <a:pt x="721845" y="659052"/>
                </a:lnTo>
                <a:lnTo>
                  <a:pt x="692164" y="692160"/>
                </a:lnTo>
                <a:lnTo>
                  <a:pt x="659055" y="721840"/>
                </a:lnTo>
                <a:lnTo>
                  <a:pt x="622823" y="747789"/>
                </a:lnTo>
                <a:lnTo>
                  <a:pt x="583771" y="769701"/>
                </a:lnTo>
                <a:lnTo>
                  <a:pt x="542205" y="787274"/>
                </a:lnTo>
                <a:lnTo>
                  <a:pt x="498428" y="800203"/>
                </a:lnTo>
                <a:lnTo>
                  <a:pt x="452745" y="808183"/>
                </a:lnTo>
                <a:lnTo>
                  <a:pt x="405460" y="810911"/>
                </a:lnTo>
                <a:close/>
              </a:path>
            </a:pathLst>
          </a:custGeom>
          <a:solidFill>
            <a:srgbClr val="7894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39135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100"/>
              </a:spcBef>
            </a:pPr>
            <a:r>
              <a:rPr sz="6900" spc="-875" dirty="0"/>
              <a:t>Міжнародно-</a:t>
            </a:r>
            <a:r>
              <a:rPr sz="6900" spc="-795" dirty="0"/>
              <a:t>правове</a:t>
            </a:r>
            <a:r>
              <a:rPr sz="6900" spc="-85" dirty="0"/>
              <a:t> </a:t>
            </a:r>
            <a:r>
              <a:rPr sz="6900" spc="-765" dirty="0"/>
              <a:t>регулювання</a:t>
            </a:r>
            <a:r>
              <a:rPr sz="6900" spc="-80" dirty="0"/>
              <a:t> </a:t>
            </a:r>
            <a:r>
              <a:rPr sz="6900" spc="-765" dirty="0"/>
              <a:t>воєнної</a:t>
            </a:r>
            <a:r>
              <a:rPr sz="6900" spc="-85" dirty="0"/>
              <a:t> </a:t>
            </a:r>
            <a:r>
              <a:rPr sz="6900" spc="-725" dirty="0"/>
              <a:t>окупації</a:t>
            </a:r>
            <a:endParaRPr sz="6900"/>
          </a:p>
        </p:txBody>
      </p:sp>
      <p:sp>
        <p:nvSpPr>
          <p:cNvPr id="4" name="object 4"/>
          <p:cNvSpPr/>
          <p:nvPr/>
        </p:nvSpPr>
        <p:spPr>
          <a:xfrm>
            <a:off x="2470392" y="3649095"/>
            <a:ext cx="811530" cy="811530"/>
          </a:xfrm>
          <a:custGeom>
            <a:avLst/>
            <a:gdLst/>
            <a:ahLst/>
            <a:cxnLst/>
            <a:rect l="l" t="t" r="r" b="b"/>
            <a:pathLst>
              <a:path w="811529" h="811529">
                <a:moveTo>
                  <a:pt x="405460" y="810920"/>
                </a:moveTo>
                <a:lnTo>
                  <a:pt x="358174" y="808192"/>
                </a:lnTo>
                <a:lnTo>
                  <a:pt x="312491" y="800213"/>
                </a:lnTo>
                <a:lnTo>
                  <a:pt x="268714" y="787285"/>
                </a:lnTo>
                <a:lnTo>
                  <a:pt x="227148" y="769713"/>
                </a:lnTo>
                <a:lnTo>
                  <a:pt x="188097" y="747801"/>
                </a:lnTo>
                <a:lnTo>
                  <a:pt x="151865" y="721853"/>
                </a:lnTo>
                <a:lnTo>
                  <a:pt x="118756" y="692174"/>
                </a:lnTo>
                <a:lnTo>
                  <a:pt x="89074" y="659067"/>
                </a:lnTo>
                <a:lnTo>
                  <a:pt x="63125" y="622836"/>
                </a:lnTo>
                <a:lnTo>
                  <a:pt x="41211" y="583786"/>
                </a:lnTo>
                <a:lnTo>
                  <a:pt x="23637" y="542221"/>
                </a:lnTo>
                <a:lnTo>
                  <a:pt x="10708" y="498445"/>
                </a:lnTo>
                <a:lnTo>
                  <a:pt x="2727" y="452761"/>
                </a:lnTo>
                <a:lnTo>
                  <a:pt x="0" y="405475"/>
                </a:lnTo>
                <a:lnTo>
                  <a:pt x="2727" y="358188"/>
                </a:lnTo>
                <a:lnTo>
                  <a:pt x="10708" y="312504"/>
                </a:lnTo>
                <a:lnTo>
                  <a:pt x="23637" y="268725"/>
                </a:lnTo>
                <a:lnTo>
                  <a:pt x="41211" y="227158"/>
                </a:lnTo>
                <a:lnTo>
                  <a:pt x="63125" y="188105"/>
                </a:lnTo>
                <a:lnTo>
                  <a:pt x="89074" y="151871"/>
                </a:lnTo>
                <a:lnTo>
                  <a:pt x="118756" y="118761"/>
                </a:lnTo>
                <a:lnTo>
                  <a:pt x="151865" y="89078"/>
                </a:lnTo>
                <a:lnTo>
                  <a:pt x="188097" y="63127"/>
                </a:lnTo>
                <a:lnTo>
                  <a:pt x="227148" y="41213"/>
                </a:lnTo>
                <a:lnTo>
                  <a:pt x="268714" y="23638"/>
                </a:lnTo>
                <a:lnTo>
                  <a:pt x="312491" y="10708"/>
                </a:lnTo>
                <a:lnTo>
                  <a:pt x="358174" y="2727"/>
                </a:lnTo>
                <a:lnTo>
                  <a:pt x="405460" y="0"/>
                </a:lnTo>
                <a:lnTo>
                  <a:pt x="452746" y="2727"/>
                </a:lnTo>
                <a:lnTo>
                  <a:pt x="498430" y="10708"/>
                </a:lnTo>
                <a:lnTo>
                  <a:pt x="542208" y="23638"/>
                </a:lnTo>
                <a:lnTo>
                  <a:pt x="583775" y="41213"/>
                </a:lnTo>
                <a:lnTo>
                  <a:pt x="622827" y="63127"/>
                </a:lnTo>
                <a:lnTo>
                  <a:pt x="659061" y="89078"/>
                </a:lnTo>
                <a:lnTo>
                  <a:pt x="692171" y="118761"/>
                </a:lnTo>
                <a:lnTo>
                  <a:pt x="721854" y="151871"/>
                </a:lnTo>
                <a:lnTo>
                  <a:pt x="747804" y="188105"/>
                </a:lnTo>
                <a:lnTo>
                  <a:pt x="769719" y="227158"/>
                </a:lnTo>
                <a:lnTo>
                  <a:pt x="787293" y="268725"/>
                </a:lnTo>
                <a:lnTo>
                  <a:pt x="800223" y="312504"/>
                </a:lnTo>
                <a:lnTo>
                  <a:pt x="808204" y="358188"/>
                </a:lnTo>
                <a:lnTo>
                  <a:pt x="810932" y="405475"/>
                </a:lnTo>
                <a:lnTo>
                  <a:pt x="808204" y="452761"/>
                </a:lnTo>
                <a:lnTo>
                  <a:pt x="800223" y="498445"/>
                </a:lnTo>
                <a:lnTo>
                  <a:pt x="787293" y="542221"/>
                </a:lnTo>
                <a:lnTo>
                  <a:pt x="769719" y="583786"/>
                </a:lnTo>
                <a:lnTo>
                  <a:pt x="747804" y="622836"/>
                </a:lnTo>
                <a:lnTo>
                  <a:pt x="721854" y="659067"/>
                </a:lnTo>
                <a:lnTo>
                  <a:pt x="692171" y="692174"/>
                </a:lnTo>
                <a:lnTo>
                  <a:pt x="659061" y="721853"/>
                </a:lnTo>
                <a:lnTo>
                  <a:pt x="622827" y="747801"/>
                </a:lnTo>
                <a:lnTo>
                  <a:pt x="583775" y="769713"/>
                </a:lnTo>
                <a:lnTo>
                  <a:pt x="542208" y="787285"/>
                </a:lnTo>
                <a:lnTo>
                  <a:pt x="498430" y="800213"/>
                </a:lnTo>
                <a:lnTo>
                  <a:pt x="452746" y="808192"/>
                </a:lnTo>
                <a:lnTo>
                  <a:pt x="405460" y="810920"/>
                </a:lnTo>
                <a:close/>
              </a:path>
            </a:pathLst>
          </a:custGeom>
          <a:solidFill>
            <a:srgbClr val="A8BE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96974" y="5143499"/>
            <a:ext cx="811530" cy="811530"/>
          </a:xfrm>
          <a:custGeom>
            <a:avLst/>
            <a:gdLst/>
            <a:ahLst/>
            <a:cxnLst/>
            <a:rect l="l" t="t" r="r" b="b"/>
            <a:pathLst>
              <a:path w="811529" h="811529">
                <a:moveTo>
                  <a:pt x="405475" y="810920"/>
                </a:moveTo>
                <a:lnTo>
                  <a:pt x="358188" y="808192"/>
                </a:lnTo>
                <a:lnTo>
                  <a:pt x="312504" y="800211"/>
                </a:lnTo>
                <a:lnTo>
                  <a:pt x="268725" y="787281"/>
                </a:lnTo>
                <a:lnTo>
                  <a:pt x="227158" y="769707"/>
                </a:lnTo>
                <a:lnTo>
                  <a:pt x="188105" y="747793"/>
                </a:lnTo>
                <a:lnTo>
                  <a:pt x="151871" y="721843"/>
                </a:lnTo>
                <a:lnTo>
                  <a:pt x="118761" y="692162"/>
                </a:lnTo>
                <a:lnTo>
                  <a:pt x="89078" y="659054"/>
                </a:lnTo>
                <a:lnTo>
                  <a:pt x="63127" y="622823"/>
                </a:lnTo>
                <a:lnTo>
                  <a:pt x="41213" y="583773"/>
                </a:lnTo>
                <a:lnTo>
                  <a:pt x="23638" y="542209"/>
                </a:lnTo>
                <a:lnTo>
                  <a:pt x="10708" y="498435"/>
                </a:lnTo>
                <a:lnTo>
                  <a:pt x="2727" y="452756"/>
                </a:lnTo>
                <a:lnTo>
                  <a:pt x="0" y="405475"/>
                </a:lnTo>
                <a:lnTo>
                  <a:pt x="2727" y="358188"/>
                </a:lnTo>
                <a:lnTo>
                  <a:pt x="10708" y="312504"/>
                </a:lnTo>
                <a:lnTo>
                  <a:pt x="23638" y="268725"/>
                </a:lnTo>
                <a:lnTo>
                  <a:pt x="41213" y="227158"/>
                </a:lnTo>
                <a:lnTo>
                  <a:pt x="63127" y="188105"/>
                </a:lnTo>
                <a:lnTo>
                  <a:pt x="89078" y="151871"/>
                </a:lnTo>
                <a:lnTo>
                  <a:pt x="118761" y="118761"/>
                </a:lnTo>
                <a:lnTo>
                  <a:pt x="151871" y="89078"/>
                </a:lnTo>
                <a:lnTo>
                  <a:pt x="188105" y="63127"/>
                </a:lnTo>
                <a:lnTo>
                  <a:pt x="227158" y="41213"/>
                </a:lnTo>
                <a:lnTo>
                  <a:pt x="268725" y="23638"/>
                </a:lnTo>
                <a:lnTo>
                  <a:pt x="312504" y="10708"/>
                </a:lnTo>
                <a:lnTo>
                  <a:pt x="358188" y="2727"/>
                </a:lnTo>
                <a:lnTo>
                  <a:pt x="405475" y="0"/>
                </a:lnTo>
                <a:lnTo>
                  <a:pt x="452756" y="2727"/>
                </a:lnTo>
                <a:lnTo>
                  <a:pt x="498435" y="10708"/>
                </a:lnTo>
                <a:lnTo>
                  <a:pt x="542209" y="23638"/>
                </a:lnTo>
                <a:lnTo>
                  <a:pt x="583773" y="41213"/>
                </a:lnTo>
                <a:lnTo>
                  <a:pt x="622823" y="63127"/>
                </a:lnTo>
                <a:lnTo>
                  <a:pt x="659054" y="89078"/>
                </a:lnTo>
                <a:lnTo>
                  <a:pt x="692162" y="118761"/>
                </a:lnTo>
                <a:lnTo>
                  <a:pt x="721843" y="151871"/>
                </a:lnTo>
                <a:lnTo>
                  <a:pt x="747793" y="188105"/>
                </a:lnTo>
                <a:lnTo>
                  <a:pt x="769707" y="227158"/>
                </a:lnTo>
                <a:lnTo>
                  <a:pt x="787281" y="268725"/>
                </a:lnTo>
                <a:lnTo>
                  <a:pt x="800211" y="312504"/>
                </a:lnTo>
                <a:lnTo>
                  <a:pt x="808192" y="358188"/>
                </a:lnTo>
                <a:lnTo>
                  <a:pt x="810920" y="405475"/>
                </a:lnTo>
                <a:lnTo>
                  <a:pt x="808192" y="452756"/>
                </a:lnTo>
                <a:lnTo>
                  <a:pt x="800211" y="498435"/>
                </a:lnTo>
                <a:lnTo>
                  <a:pt x="787281" y="542209"/>
                </a:lnTo>
                <a:lnTo>
                  <a:pt x="769707" y="583773"/>
                </a:lnTo>
                <a:lnTo>
                  <a:pt x="747793" y="622823"/>
                </a:lnTo>
                <a:lnTo>
                  <a:pt x="721843" y="659054"/>
                </a:lnTo>
                <a:lnTo>
                  <a:pt x="692162" y="692162"/>
                </a:lnTo>
                <a:lnTo>
                  <a:pt x="659054" y="721843"/>
                </a:lnTo>
                <a:lnTo>
                  <a:pt x="622823" y="747793"/>
                </a:lnTo>
                <a:lnTo>
                  <a:pt x="583773" y="769707"/>
                </a:lnTo>
                <a:lnTo>
                  <a:pt x="542209" y="787281"/>
                </a:lnTo>
                <a:lnTo>
                  <a:pt x="498435" y="800211"/>
                </a:lnTo>
                <a:lnTo>
                  <a:pt x="452756" y="808192"/>
                </a:lnTo>
                <a:lnTo>
                  <a:pt x="405475" y="810920"/>
                </a:lnTo>
                <a:close/>
              </a:path>
            </a:pathLst>
          </a:custGeom>
          <a:solidFill>
            <a:srgbClr val="A8BE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86546" y="6441215"/>
            <a:ext cx="811530" cy="811530"/>
          </a:xfrm>
          <a:custGeom>
            <a:avLst/>
            <a:gdLst/>
            <a:ahLst/>
            <a:cxnLst/>
            <a:rect l="l" t="t" r="r" b="b"/>
            <a:pathLst>
              <a:path w="811529" h="811529">
                <a:moveTo>
                  <a:pt x="405444" y="810920"/>
                </a:moveTo>
                <a:lnTo>
                  <a:pt x="358164" y="808192"/>
                </a:lnTo>
                <a:lnTo>
                  <a:pt x="312484" y="800213"/>
                </a:lnTo>
                <a:lnTo>
                  <a:pt x="268711" y="787285"/>
                </a:lnTo>
                <a:lnTo>
                  <a:pt x="227147" y="769713"/>
                </a:lnTo>
                <a:lnTo>
                  <a:pt x="188097" y="747801"/>
                </a:lnTo>
                <a:lnTo>
                  <a:pt x="151866" y="721853"/>
                </a:lnTo>
                <a:lnTo>
                  <a:pt x="118757" y="692174"/>
                </a:lnTo>
                <a:lnTo>
                  <a:pt x="89076" y="659067"/>
                </a:lnTo>
                <a:lnTo>
                  <a:pt x="63126" y="622836"/>
                </a:lnTo>
                <a:lnTo>
                  <a:pt x="41212" y="583786"/>
                </a:lnTo>
                <a:lnTo>
                  <a:pt x="23638" y="542221"/>
                </a:lnTo>
                <a:lnTo>
                  <a:pt x="10708" y="498445"/>
                </a:lnTo>
                <a:lnTo>
                  <a:pt x="2727" y="452761"/>
                </a:lnTo>
                <a:lnTo>
                  <a:pt x="0" y="405475"/>
                </a:lnTo>
                <a:lnTo>
                  <a:pt x="2727" y="358188"/>
                </a:lnTo>
                <a:lnTo>
                  <a:pt x="10708" y="312504"/>
                </a:lnTo>
                <a:lnTo>
                  <a:pt x="23638" y="268725"/>
                </a:lnTo>
                <a:lnTo>
                  <a:pt x="41212" y="227158"/>
                </a:lnTo>
                <a:lnTo>
                  <a:pt x="63126" y="188105"/>
                </a:lnTo>
                <a:lnTo>
                  <a:pt x="89076" y="151871"/>
                </a:lnTo>
                <a:lnTo>
                  <a:pt x="118757" y="118761"/>
                </a:lnTo>
                <a:lnTo>
                  <a:pt x="151866" y="89078"/>
                </a:lnTo>
                <a:lnTo>
                  <a:pt x="188097" y="63127"/>
                </a:lnTo>
                <a:lnTo>
                  <a:pt x="227147" y="41213"/>
                </a:lnTo>
                <a:lnTo>
                  <a:pt x="268711" y="23638"/>
                </a:lnTo>
                <a:lnTo>
                  <a:pt x="312484" y="10708"/>
                </a:lnTo>
                <a:lnTo>
                  <a:pt x="358164" y="2727"/>
                </a:lnTo>
                <a:lnTo>
                  <a:pt x="405444" y="0"/>
                </a:lnTo>
                <a:lnTo>
                  <a:pt x="452731" y="2727"/>
                </a:lnTo>
                <a:lnTo>
                  <a:pt x="498416" y="10708"/>
                </a:lnTo>
                <a:lnTo>
                  <a:pt x="542194" y="23638"/>
                </a:lnTo>
                <a:lnTo>
                  <a:pt x="583762" y="41213"/>
                </a:lnTo>
                <a:lnTo>
                  <a:pt x="622814" y="63127"/>
                </a:lnTo>
                <a:lnTo>
                  <a:pt x="659048" y="89078"/>
                </a:lnTo>
                <a:lnTo>
                  <a:pt x="692158" y="118761"/>
                </a:lnTo>
                <a:lnTo>
                  <a:pt x="721841" y="151871"/>
                </a:lnTo>
                <a:lnTo>
                  <a:pt x="747792" y="188105"/>
                </a:lnTo>
                <a:lnTo>
                  <a:pt x="769707" y="227158"/>
                </a:lnTo>
                <a:lnTo>
                  <a:pt x="787281" y="268725"/>
                </a:lnTo>
                <a:lnTo>
                  <a:pt x="800211" y="312504"/>
                </a:lnTo>
                <a:lnTo>
                  <a:pt x="808192" y="358188"/>
                </a:lnTo>
                <a:lnTo>
                  <a:pt x="810920" y="405475"/>
                </a:lnTo>
                <a:lnTo>
                  <a:pt x="808192" y="452761"/>
                </a:lnTo>
                <a:lnTo>
                  <a:pt x="800211" y="498445"/>
                </a:lnTo>
                <a:lnTo>
                  <a:pt x="787281" y="542221"/>
                </a:lnTo>
                <a:lnTo>
                  <a:pt x="769707" y="583786"/>
                </a:lnTo>
                <a:lnTo>
                  <a:pt x="747792" y="622836"/>
                </a:lnTo>
                <a:lnTo>
                  <a:pt x="721841" y="659067"/>
                </a:lnTo>
                <a:lnTo>
                  <a:pt x="692158" y="692174"/>
                </a:lnTo>
                <a:lnTo>
                  <a:pt x="659048" y="721853"/>
                </a:lnTo>
                <a:lnTo>
                  <a:pt x="622814" y="747801"/>
                </a:lnTo>
                <a:lnTo>
                  <a:pt x="583762" y="769713"/>
                </a:lnTo>
                <a:lnTo>
                  <a:pt x="542194" y="787285"/>
                </a:lnTo>
                <a:lnTo>
                  <a:pt x="498416" y="800213"/>
                </a:lnTo>
                <a:lnTo>
                  <a:pt x="452731" y="808192"/>
                </a:lnTo>
                <a:lnTo>
                  <a:pt x="405444" y="810920"/>
                </a:lnTo>
                <a:close/>
              </a:path>
            </a:pathLst>
          </a:custGeom>
          <a:solidFill>
            <a:srgbClr val="7894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478253" y="2480949"/>
            <a:ext cx="16429990" cy="5259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55" dirty="0">
                <a:solidFill>
                  <a:srgbClr val="0E4561"/>
                </a:solidFill>
                <a:latin typeface="Arial"/>
                <a:cs typeface="Arial"/>
              </a:rPr>
              <a:t>Гаазькі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14" dirty="0">
                <a:solidFill>
                  <a:srgbClr val="0E4561"/>
                </a:solidFill>
                <a:latin typeface="Arial"/>
                <a:cs typeface="Arial"/>
              </a:rPr>
              <a:t>правила</a:t>
            </a:r>
            <a:r>
              <a:rPr sz="32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-470" dirty="0">
                <a:solidFill>
                  <a:srgbClr val="0E4561"/>
                </a:solidFill>
                <a:latin typeface="Verdana"/>
                <a:cs typeface="Verdana"/>
              </a:rPr>
              <a:t>1907</a:t>
            </a:r>
            <a:r>
              <a:rPr sz="3200" spc="-229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200" spc="155" dirty="0">
                <a:solidFill>
                  <a:srgbClr val="0E4561"/>
                </a:solidFill>
                <a:latin typeface="Arial"/>
                <a:cs typeface="Arial"/>
              </a:rPr>
              <a:t>року</a:t>
            </a:r>
            <a:r>
              <a:rPr sz="32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E4561"/>
                </a:solidFill>
                <a:latin typeface="Verdana"/>
                <a:cs typeface="Verdana"/>
              </a:rPr>
              <a:t>(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розділ</a:t>
            </a:r>
            <a:r>
              <a:rPr sz="32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90" dirty="0">
                <a:solidFill>
                  <a:srgbClr val="0E4561"/>
                </a:solidFill>
                <a:latin typeface="Arial"/>
                <a:cs typeface="Arial"/>
              </a:rPr>
              <a:t>ІІІ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-545" dirty="0">
                <a:solidFill>
                  <a:srgbClr val="0E4561"/>
                </a:solidFill>
                <a:latin typeface="Verdana"/>
                <a:cs typeface="Verdana"/>
              </a:rPr>
              <a:t>—</a:t>
            </a:r>
            <a:r>
              <a:rPr sz="3200" spc="-229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200" spc="-25" dirty="0">
                <a:solidFill>
                  <a:srgbClr val="0E4561"/>
                </a:solidFill>
                <a:latin typeface="Verdana"/>
                <a:cs typeface="Verdana"/>
              </a:rPr>
              <a:t>«</a:t>
            </a:r>
            <a:r>
              <a:rPr sz="3200" spc="-25" dirty="0">
                <a:solidFill>
                  <a:srgbClr val="0E4561"/>
                </a:solidFill>
                <a:latin typeface="Arial"/>
                <a:cs typeface="Arial"/>
              </a:rPr>
              <a:t>Про</a:t>
            </a:r>
            <a:r>
              <a:rPr sz="32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владу</a:t>
            </a:r>
            <a:r>
              <a:rPr sz="32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75" dirty="0">
                <a:solidFill>
                  <a:srgbClr val="0E4561"/>
                </a:solidFill>
                <a:latin typeface="Arial"/>
                <a:cs typeface="Arial"/>
              </a:rPr>
              <a:t>армії</a:t>
            </a:r>
            <a:r>
              <a:rPr sz="32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35" dirty="0">
                <a:solidFill>
                  <a:srgbClr val="0E4561"/>
                </a:solidFill>
                <a:latin typeface="Arial"/>
                <a:cs typeface="Arial"/>
              </a:rPr>
              <a:t>на</a:t>
            </a:r>
            <a:r>
              <a:rPr sz="32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60" dirty="0">
                <a:solidFill>
                  <a:srgbClr val="0E4561"/>
                </a:solidFill>
                <a:latin typeface="Arial"/>
                <a:cs typeface="Arial"/>
              </a:rPr>
              <a:t>окупованій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0E4561"/>
                </a:solidFill>
                <a:latin typeface="Arial"/>
                <a:cs typeface="Arial"/>
              </a:rPr>
              <a:t>території</a:t>
            </a:r>
            <a:r>
              <a:rPr sz="3200" spc="-10" dirty="0">
                <a:solidFill>
                  <a:srgbClr val="0E4561"/>
                </a:solidFill>
                <a:latin typeface="Verdana"/>
                <a:cs typeface="Verdana"/>
              </a:rPr>
              <a:t>»);</a:t>
            </a:r>
            <a:endParaRPr sz="3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250"/>
              </a:spcBef>
            </a:pPr>
            <a:endParaRPr sz="3200">
              <a:latin typeface="Verdana"/>
              <a:cs typeface="Verdana"/>
            </a:endParaRPr>
          </a:p>
          <a:p>
            <a:pPr marR="176530" algn="r">
              <a:lnSpc>
                <a:spcPct val="100000"/>
              </a:lnSpc>
              <a:spcBef>
                <a:spcPts val="5"/>
              </a:spcBef>
            </a:pPr>
            <a:r>
              <a:rPr sz="3200" spc="-315" dirty="0">
                <a:solidFill>
                  <a:srgbClr val="0E4561"/>
                </a:solidFill>
                <a:latin typeface="Verdana"/>
                <a:cs typeface="Verdana"/>
              </a:rPr>
              <a:t>IV</a:t>
            </a:r>
            <a:r>
              <a:rPr sz="3200" spc="-23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200" spc="65" dirty="0">
                <a:solidFill>
                  <a:srgbClr val="0E4561"/>
                </a:solidFill>
                <a:latin typeface="Arial"/>
                <a:cs typeface="Arial"/>
              </a:rPr>
              <a:t>Женевська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45" dirty="0">
                <a:solidFill>
                  <a:srgbClr val="0E4561"/>
                </a:solidFill>
                <a:latin typeface="Arial"/>
                <a:cs typeface="Arial"/>
              </a:rPr>
              <a:t>конвенція</a:t>
            </a:r>
            <a:r>
              <a:rPr sz="32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-459" dirty="0">
                <a:solidFill>
                  <a:srgbClr val="0E4561"/>
                </a:solidFill>
                <a:latin typeface="Verdana"/>
                <a:cs typeface="Verdana"/>
              </a:rPr>
              <a:t>1949</a:t>
            </a:r>
            <a:r>
              <a:rPr sz="3200" spc="-23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200" spc="155" dirty="0">
                <a:solidFill>
                  <a:srgbClr val="0E4561"/>
                </a:solidFill>
                <a:latin typeface="Arial"/>
                <a:cs typeface="Arial"/>
              </a:rPr>
              <a:t>року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90" dirty="0">
                <a:solidFill>
                  <a:srgbClr val="0E4561"/>
                </a:solidFill>
                <a:latin typeface="Arial"/>
                <a:cs typeface="Arial"/>
              </a:rPr>
              <a:t>про</a:t>
            </a:r>
            <a:r>
              <a:rPr sz="32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70" dirty="0">
                <a:solidFill>
                  <a:srgbClr val="0E4561"/>
                </a:solidFill>
                <a:latin typeface="Arial"/>
                <a:cs typeface="Arial"/>
              </a:rPr>
              <a:t>захист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60" dirty="0">
                <a:solidFill>
                  <a:srgbClr val="0E4561"/>
                </a:solidFill>
                <a:latin typeface="Arial"/>
                <a:cs typeface="Arial"/>
              </a:rPr>
              <a:t>цивільного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0E4561"/>
                </a:solidFill>
                <a:latin typeface="Arial"/>
                <a:cs typeface="Arial"/>
              </a:rPr>
              <a:t>населення</a:t>
            </a:r>
            <a:r>
              <a:rPr sz="3200" spc="-10" dirty="0">
                <a:solidFill>
                  <a:srgbClr val="0E4561"/>
                </a:solidFill>
                <a:latin typeface="Verdana"/>
                <a:cs typeface="Verdana"/>
              </a:rPr>
              <a:t>;</a:t>
            </a:r>
            <a:endParaRPr sz="32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3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45"/>
              </a:spcBef>
            </a:pPr>
            <a:endParaRPr sz="3200">
              <a:latin typeface="Verdana"/>
              <a:cs typeface="Verdana"/>
            </a:endParaRPr>
          </a:p>
          <a:p>
            <a:pPr marL="3897629">
              <a:lnSpc>
                <a:spcPct val="100000"/>
              </a:lnSpc>
            </a:pPr>
            <a:r>
              <a:rPr sz="3200" spc="90" dirty="0">
                <a:solidFill>
                  <a:srgbClr val="0E4561"/>
                </a:solidFill>
                <a:latin typeface="Arial"/>
                <a:cs typeface="Arial"/>
              </a:rPr>
              <a:t>Додаткові</a:t>
            </a:r>
            <a:r>
              <a:rPr sz="32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45" dirty="0">
                <a:solidFill>
                  <a:srgbClr val="0E4561"/>
                </a:solidFill>
                <a:latin typeface="Arial"/>
                <a:cs typeface="Arial"/>
              </a:rPr>
              <a:t>протоколи</a:t>
            </a:r>
            <a:r>
              <a:rPr sz="32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65" dirty="0">
                <a:solidFill>
                  <a:srgbClr val="0E4561"/>
                </a:solidFill>
                <a:latin typeface="Arial"/>
                <a:cs typeface="Arial"/>
              </a:rPr>
              <a:t>до</a:t>
            </a:r>
            <a:r>
              <a:rPr sz="32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95" dirty="0">
                <a:solidFill>
                  <a:srgbClr val="0E4561"/>
                </a:solidFill>
                <a:latin typeface="Arial"/>
                <a:cs typeface="Arial"/>
              </a:rPr>
              <a:t>Женевських</a:t>
            </a:r>
            <a:r>
              <a:rPr sz="32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75" dirty="0">
                <a:solidFill>
                  <a:srgbClr val="0E4561"/>
                </a:solidFill>
                <a:latin typeface="Arial"/>
                <a:cs typeface="Arial"/>
              </a:rPr>
              <a:t>конвенцій</a:t>
            </a:r>
            <a:r>
              <a:rPr sz="32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-515" dirty="0">
                <a:solidFill>
                  <a:srgbClr val="0E4561"/>
                </a:solidFill>
                <a:latin typeface="Verdana"/>
                <a:cs typeface="Verdana"/>
              </a:rPr>
              <a:t>1977</a:t>
            </a:r>
            <a:r>
              <a:rPr sz="3200" spc="-24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200" spc="-10" dirty="0">
                <a:solidFill>
                  <a:srgbClr val="0E4561"/>
                </a:solidFill>
                <a:latin typeface="Arial"/>
                <a:cs typeface="Arial"/>
              </a:rPr>
              <a:t>року</a:t>
            </a:r>
            <a:r>
              <a:rPr sz="3200" spc="-10" dirty="0">
                <a:solidFill>
                  <a:srgbClr val="0E4561"/>
                </a:solidFill>
                <a:latin typeface="Verdana"/>
                <a:cs typeface="Verdana"/>
              </a:rPr>
              <a:t>;</a:t>
            </a:r>
            <a:endParaRPr sz="3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490"/>
              </a:spcBef>
            </a:pPr>
            <a:endParaRPr sz="3200">
              <a:latin typeface="Verdana"/>
              <a:cs typeface="Verdana"/>
            </a:endParaRPr>
          </a:p>
          <a:p>
            <a:pPr marR="233045" algn="r">
              <a:lnSpc>
                <a:spcPct val="100000"/>
              </a:lnSpc>
            </a:pPr>
            <a:r>
              <a:rPr sz="3200" spc="145" dirty="0">
                <a:solidFill>
                  <a:srgbClr val="0E4561"/>
                </a:solidFill>
                <a:latin typeface="Arial"/>
                <a:cs typeface="Arial"/>
              </a:rPr>
              <a:t>Римський</a:t>
            </a:r>
            <a:r>
              <a:rPr sz="32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статут</a:t>
            </a:r>
            <a:r>
              <a:rPr sz="32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60" dirty="0">
                <a:solidFill>
                  <a:srgbClr val="0E4561"/>
                </a:solidFill>
                <a:latin typeface="Arial"/>
                <a:cs typeface="Arial"/>
              </a:rPr>
              <a:t>Міжнародного</a:t>
            </a:r>
            <a:r>
              <a:rPr sz="32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70" dirty="0">
                <a:solidFill>
                  <a:srgbClr val="0E4561"/>
                </a:solidFill>
                <a:latin typeface="Arial"/>
                <a:cs typeface="Arial"/>
              </a:rPr>
              <a:t>кримінального</a:t>
            </a:r>
            <a:r>
              <a:rPr sz="32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-20" dirty="0">
                <a:solidFill>
                  <a:srgbClr val="0E4561"/>
                </a:solidFill>
                <a:latin typeface="Arial"/>
                <a:cs typeface="Arial"/>
              </a:rPr>
              <a:t>суду</a:t>
            </a:r>
            <a:endParaRPr sz="3200">
              <a:latin typeface="Arial"/>
              <a:cs typeface="Arial"/>
            </a:endParaRPr>
          </a:p>
          <a:p>
            <a:pPr marL="10163810">
              <a:lnSpc>
                <a:spcPct val="100000"/>
              </a:lnSpc>
              <a:spcBef>
                <a:spcPts val="1560"/>
              </a:spcBef>
            </a:pPr>
            <a:r>
              <a:rPr sz="3200" spc="-400" dirty="0">
                <a:solidFill>
                  <a:srgbClr val="0E4561"/>
                </a:solidFill>
                <a:latin typeface="Verdana"/>
                <a:cs typeface="Verdana"/>
              </a:rPr>
              <a:t>(1998</a:t>
            </a:r>
            <a:r>
              <a:rPr sz="3200" spc="-25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200" spc="-345" dirty="0">
                <a:solidFill>
                  <a:srgbClr val="0E4561"/>
                </a:solidFill>
                <a:latin typeface="Arial"/>
                <a:cs typeface="Arial"/>
              </a:rPr>
              <a:t>р</a:t>
            </a:r>
            <a:r>
              <a:rPr sz="3200" spc="-345" dirty="0">
                <a:solidFill>
                  <a:srgbClr val="0E4561"/>
                </a:solidFill>
                <a:latin typeface="Verdana"/>
                <a:cs typeface="Verdana"/>
              </a:rPr>
              <a:t>.).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2957" y="9220231"/>
            <a:ext cx="177825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85" dirty="0">
                <a:solidFill>
                  <a:srgbClr val="0E4561"/>
                </a:solidFill>
                <a:latin typeface="Verdana"/>
                <a:cs typeface="Verdana"/>
              </a:rPr>
              <a:t>*</a:t>
            </a:r>
            <a:r>
              <a:rPr sz="2800" spc="-285" dirty="0">
                <a:solidFill>
                  <a:srgbClr val="0E4561"/>
                </a:solidFill>
                <a:latin typeface="Arial"/>
                <a:cs typeface="Arial"/>
              </a:rPr>
              <a:t>Ці</a:t>
            </a:r>
            <a:r>
              <a:rPr sz="28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25" dirty="0">
                <a:solidFill>
                  <a:srgbClr val="0E4561"/>
                </a:solidFill>
                <a:latin typeface="Arial"/>
                <a:cs typeface="Arial"/>
              </a:rPr>
              <a:t>акти</a:t>
            </a:r>
            <a:r>
              <a:rPr sz="2800" spc="3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30" dirty="0">
                <a:solidFill>
                  <a:srgbClr val="0E4561"/>
                </a:solidFill>
                <a:latin typeface="Arial"/>
                <a:cs typeface="Arial"/>
              </a:rPr>
              <a:t>визначають</a:t>
            </a:r>
            <a:r>
              <a:rPr sz="2800" spc="3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14" dirty="0">
                <a:solidFill>
                  <a:srgbClr val="0E4561"/>
                </a:solidFill>
                <a:latin typeface="Arial"/>
                <a:cs typeface="Arial"/>
              </a:rPr>
              <a:t>межі</a:t>
            </a:r>
            <a:r>
              <a:rPr sz="2800" spc="3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35" dirty="0">
                <a:solidFill>
                  <a:srgbClr val="0E4561"/>
                </a:solidFill>
                <a:latin typeface="Arial"/>
                <a:cs typeface="Arial"/>
              </a:rPr>
              <a:t>повноважень</a:t>
            </a:r>
            <a:r>
              <a:rPr sz="2800" spc="3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20" dirty="0">
                <a:solidFill>
                  <a:srgbClr val="0E4561"/>
                </a:solidFill>
                <a:latin typeface="Arial"/>
                <a:cs typeface="Arial"/>
              </a:rPr>
              <a:t>окупаційної</a:t>
            </a:r>
            <a:r>
              <a:rPr sz="2800" spc="3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E4561"/>
                </a:solidFill>
                <a:latin typeface="Arial"/>
                <a:cs typeface="Arial"/>
              </a:rPr>
              <a:t>адміністрації</a:t>
            </a:r>
            <a:r>
              <a:rPr sz="28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800" spc="-17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800" spc="95" dirty="0">
                <a:solidFill>
                  <a:srgbClr val="0E4561"/>
                </a:solidFill>
                <a:latin typeface="Arial"/>
                <a:cs typeface="Arial"/>
              </a:rPr>
              <a:t>права</a:t>
            </a:r>
            <a:r>
              <a:rPr sz="28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70" dirty="0">
                <a:solidFill>
                  <a:srgbClr val="0E4561"/>
                </a:solidFill>
                <a:latin typeface="Arial"/>
                <a:cs typeface="Arial"/>
              </a:rPr>
              <a:t>населення</a:t>
            </a:r>
            <a:r>
              <a:rPr sz="2800" spc="3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E4561"/>
                </a:solidFill>
                <a:latin typeface="Arial"/>
                <a:cs typeface="Arial"/>
              </a:rPr>
              <a:t>та</a:t>
            </a:r>
            <a:r>
              <a:rPr sz="2800" spc="3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05" dirty="0">
                <a:solidFill>
                  <a:srgbClr val="0E4561"/>
                </a:solidFill>
                <a:latin typeface="Arial"/>
                <a:cs typeface="Arial"/>
              </a:rPr>
              <a:t>заборонені</a:t>
            </a:r>
            <a:r>
              <a:rPr sz="2800" spc="3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0E4561"/>
                </a:solidFill>
                <a:latin typeface="Arial"/>
                <a:cs typeface="Arial"/>
              </a:rPr>
              <a:t>дії</a:t>
            </a:r>
            <a:r>
              <a:rPr sz="2800" spc="-2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3660755" cy="10287000"/>
            </a:xfrm>
            <a:custGeom>
              <a:avLst/>
              <a:gdLst/>
              <a:ahLst/>
              <a:cxnLst/>
              <a:rect l="l" t="t" r="r" b="b"/>
              <a:pathLst>
                <a:path w="13660755" h="10287000">
                  <a:moveTo>
                    <a:pt x="0" y="10287000"/>
                  </a:moveTo>
                  <a:lnTo>
                    <a:pt x="13660650" y="10287000"/>
                  </a:lnTo>
                  <a:lnTo>
                    <a:pt x="13660650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660651" y="0"/>
              <a:ext cx="4627880" cy="10285095"/>
            </a:xfrm>
            <a:custGeom>
              <a:avLst/>
              <a:gdLst/>
              <a:ahLst/>
              <a:cxnLst/>
              <a:rect l="l" t="t" r="r" b="b"/>
              <a:pathLst>
                <a:path w="4627880" h="10285095">
                  <a:moveTo>
                    <a:pt x="4627349" y="10285007"/>
                  </a:moveTo>
                  <a:lnTo>
                    <a:pt x="0" y="10285007"/>
                  </a:lnTo>
                  <a:lnTo>
                    <a:pt x="0" y="0"/>
                  </a:lnTo>
                  <a:lnTo>
                    <a:pt x="4627349" y="0"/>
                  </a:lnTo>
                  <a:lnTo>
                    <a:pt x="4627349" y="10285007"/>
                  </a:lnTo>
                  <a:close/>
                </a:path>
              </a:pathLst>
            </a:custGeom>
            <a:solidFill>
              <a:srgbClr val="789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44696" y="1432648"/>
              <a:ext cx="6014618" cy="782367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53776" y="3275200"/>
            <a:ext cx="9853295" cy="5768975"/>
          </a:xfrm>
          <a:prstGeom prst="rect">
            <a:avLst/>
          </a:prstGeom>
        </p:spPr>
        <p:txBody>
          <a:bodyPr vert="horz" wrap="square" lIns="0" tIns="200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80"/>
              </a:spcBef>
            </a:pPr>
            <a:r>
              <a:rPr sz="2950" spc="95" dirty="0">
                <a:solidFill>
                  <a:srgbClr val="0E4561"/>
                </a:solidFill>
                <a:latin typeface="Arial"/>
                <a:cs typeface="Arial"/>
              </a:rPr>
              <a:t>Воєнна</a:t>
            </a:r>
            <a:r>
              <a:rPr sz="295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25" dirty="0">
                <a:solidFill>
                  <a:srgbClr val="0E4561"/>
                </a:solidFill>
                <a:latin typeface="Arial"/>
                <a:cs typeface="Arial"/>
              </a:rPr>
              <a:t>окупація</a:t>
            </a:r>
            <a:r>
              <a:rPr sz="295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40" dirty="0">
                <a:solidFill>
                  <a:srgbClr val="0E4561"/>
                </a:solidFill>
                <a:latin typeface="Arial"/>
                <a:cs typeface="Arial"/>
              </a:rPr>
              <a:t>не</a:t>
            </a:r>
            <a:r>
              <a:rPr sz="295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40" dirty="0">
                <a:solidFill>
                  <a:srgbClr val="0E4561"/>
                </a:solidFill>
                <a:latin typeface="Arial"/>
                <a:cs typeface="Arial"/>
              </a:rPr>
              <a:t>змінює</a:t>
            </a:r>
            <a:r>
              <a:rPr sz="295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30" dirty="0">
                <a:solidFill>
                  <a:srgbClr val="0E4561"/>
                </a:solidFill>
                <a:latin typeface="Arial"/>
                <a:cs typeface="Arial"/>
              </a:rPr>
              <a:t>державного</a:t>
            </a:r>
            <a:r>
              <a:rPr sz="295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60" dirty="0">
                <a:solidFill>
                  <a:srgbClr val="0E4561"/>
                </a:solidFill>
                <a:latin typeface="Arial"/>
                <a:cs typeface="Arial"/>
              </a:rPr>
              <a:t>суверенітету</a:t>
            </a:r>
            <a:endParaRPr sz="2950">
              <a:latin typeface="Arial"/>
              <a:cs typeface="Arial"/>
            </a:endParaRPr>
          </a:p>
          <a:p>
            <a:pPr marL="12700" marR="66040">
              <a:lnSpc>
                <a:spcPct val="141900"/>
              </a:lnSpc>
            </a:pPr>
            <a:r>
              <a:rPr sz="2950" spc="-475" dirty="0">
                <a:solidFill>
                  <a:srgbClr val="0E4561"/>
                </a:solidFill>
                <a:latin typeface="Verdana"/>
                <a:cs typeface="Verdana"/>
              </a:rPr>
              <a:t>—</a:t>
            </a:r>
            <a:r>
              <a:rPr sz="2950" spc="-22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spc="140" dirty="0">
                <a:solidFill>
                  <a:srgbClr val="0E4561"/>
                </a:solidFill>
                <a:latin typeface="Arial"/>
                <a:cs typeface="Arial"/>
              </a:rPr>
              <a:t>окупант</a:t>
            </a:r>
            <a:r>
              <a:rPr sz="295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40" dirty="0">
                <a:solidFill>
                  <a:srgbClr val="0E4561"/>
                </a:solidFill>
                <a:latin typeface="Arial"/>
                <a:cs typeface="Arial"/>
              </a:rPr>
              <a:t>не</a:t>
            </a:r>
            <a:r>
              <a:rPr sz="295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65" dirty="0">
                <a:solidFill>
                  <a:srgbClr val="0E4561"/>
                </a:solidFill>
                <a:latin typeface="Arial"/>
                <a:cs typeface="Arial"/>
              </a:rPr>
              <a:t>набуває</a:t>
            </a:r>
            <a:r>
              <a:rPr sz="295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10" dirty="0">
                <a:solidFill>
                  <a:srgbClr val="0E4561"/>
                </a:solidFill>
                <a:latin typeface="Arial"/>
                <a:cs typeface="Arial"/>
              </a:rPr>
              <a:t>права</a:t>
            </a:r>
            <a:r>
              <a:rPr sz="295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60" dirty="0">
                <a:solidFill>
                  <a:srgbClr val="0E4561"/>
                </a:solidFill>
                <a:latin typeface="Arial"/>
                <a:cs typeface="Arial"/>
              </a:rPr>
              <a:t>власності</a:t>
            </a:r>
            <a:r>
              <a:rPr sz="295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35" dirty="0">
                <a:solidFill>
                  <a:srgbClr val="0E4561"/>
                </a:solidFill>
                <a:latin typeface="Arial"/>
                <a:cs typeface="Arial"/>
              </a:rPr>
              <a:t>на</a:t>
            </a:r>
            <a:r>
              <a:rPr sz="295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55" dirty="0">
                <a:solidFill>
                  <a:srgbClr val="0E4561"/>
                </a:solidFill>
                <a:latin typeface="Arial"/>
                <a:cs typeface="Arial"/>
              </a:rPr>
              <a:t>територію</a:t>
            </a:r>
            <a:r>
              <a:rPr sz="2950" spc="55" dirty="0">
                <a:solidFill>
                  <a:srgbClr val="0E4561"/>
                </a:solidFill>
                <a:latin typeface="Verdana"/>
                <a:cs typeface="Verdana"/>
              </a:rPr>
              <a:t>. 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Влада</a:t>
            </a:r>
            <a:r>
              <a:rPr sz="2950" spc="-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25" dirty="0">
                <a:solidFill>
                  <a:srgbClr val="0E4561"/>
                </a:solidFill>
                <a:latin typeface="Arial"/>
                <a:cs typeface="Arial"/>
              </a:rPr>
              <a:t>окупанта</a:t>
            </a:r>
            <a:r>
              <a:rPr sz="2950" spc="-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50" dirty="0">
                <a:solidFill>
                  <a:srgbClr val="0E4561"/>
                </a:solidFill>
                <a:latin typeface="Arial"/>
                <a:cs typeface="Arial"/>
              </a:rPr>
              <a:t>має</a:t>
            </a:r>
            <a:r>
              <a:rPr sz="2950" spc="-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45" dirty="0">
                <a:solidFill>
                  <a:srgbClr val="0E4561"/>
                </a:solidFill>
                <a:latin typeface="Arial"/>
                <a:cs typeface="Arial"/>
              </a:rPr>
              <a:t>тимчасовий</a:t>
            </a:r>
            <a:r>
              <a:rPr sz="295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10" dirty="0">
                <a:solidFill>
                  <a:srgbClr val="0E4561"/>
                </a:solidFill>
                <a:latin typeface="Arial"/>
                <a:cs typeface="Arial"/>
              </a:rPr>
              <a:t>і</a:t>
            </a:r>
            <a:r>
              <a:rPr sz="2950" spc="-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30" dirty="0">
                <a:solidFill>
                  <a:srgbClr val="0E4561"/>
                </a:solidFill>
                <a:latin typeface="Arial"/>
                <a:cs typeface="Arial"/>
              </a:rPr>
              <a:t>фактичний 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характер</a:t>
            </a:r>
            <a:r>
              <a:rPr sz="295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r>
              <a:rPr sz="2950" spc="-15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Усі</a:t>
            </a:r>
            <a:r>
              <a:rPr sz="2950" spc="7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30" dirty="0">
                <a:solidFill>
                  <a:srgbClr val="0E4561"/>
                </a:solidFill>
                <a:latin typeface="Arial"/>
                <a:cs typeface="Arial"/>
              </a:rPr>
              <a:t>попередні</a:t>
            </a:r>
            <a:r>
              <a:rPr sz="2950" spc="7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70" dirty="0">
                <a:solidFill>
                  <a:srgbClr val="0E4561"/>
                </a:solidFill>
                <a:latin typeface="Arial"/>
                <a:cs typeface="Arial"/>
              </a:rPr>
              <a:t>закони</a:t>
            </a:r>
            <a:r>
              <a:rPr sz="2950" spc="7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05" dirty="0">
                <a:solidFill>
                  <a:srgbClr val="0E4561"/>
                </a:solidFill>
                <a:latin typeface="Arial"/>
                <a:cs typeface="Arial"/>
              </a:rPr>
              <a:t>держави </a:t>
            </a:r>
            <a:r>
              <a:rPr sz="2950" spc="100" dirty="0">
                <a:solidFill>
                  <a:srgbClr val="0E4561"/>
                </a:solidFill>
                <a:latin typeface="Arial"/>
                <a:cs typeface="Arial"/>
              </a:rPr>
              <a:t>залишаються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45" dirty="0">
                <a:solidFill>
                  <a:srgbClr val="0E4561"/>
                </a:solidFill>
                <a:latin typeface="Arial"/>
                <a:cs typeface="Arial"/>
              </a:rPr>
              <a:t>чинними</a:t>
            </a:r>
            <a:r>
              <a:rPr sz="2950" spc="14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950" spc="-22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spc="180" dirty="0">
                <a:solidFill>
                  <a:srgbClr val="0E4561"/>
                </a:solidFill>
                <a:latin typeface="Arial"/>
                <a:cs typeface="Arial"/>
              </a:rPr>
              <a:t>якщо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95" dirty="0">
                <a:solidFill>
                  <a:srgbClr val="0E4561"/>
                </a:solidFill>
                <a:latin typeface="Arial"/>
                <a:cs typeface="Arial"/>
              </a:rPr>
              <a:t>вони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40" dirty="0">
                <a:solidFill>
                  <a:srgbClr val="0E4561"/>
                </a:solidFill>
                <a:latin typeface="Arial"/>
                <a:cs typeface="Arial"/>
              </a:rPr>
              <a:t>не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85" dirty="0">
                <a:solidFill>
                  <a:srgbClr val="0E4561"/>
                </a:solidFill>
                <a:latin typeface="Arial"/>
                <a:cs typeface="Arial"/>
              </a:rPr>
              <a:t>суперечать </a:t>
            </a:r>
            <a:r>
              <a:rPr sz="2950" spc="105" dirty="0">
                <a:solidFill>
                  <a:srgbClr val="0E4561"/>
                </a:solidFill>
                <a:latin typeface="Arial"/>
                <a:cs typeface="Arial"/>
              </a:rPr>
              <a:t>безпеці</a:t>
            </a:r>
            <a:r>
              <a:rPr sz="295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60" dirty="0">
                <a:solidFill>
                  <a:srgbClr val="0E4561"/>
                </a:solidFill>
                <a:latin typeface="Arial"/>
                <a:cs typeface="Arial"/>
              </a:rPr>
              <a:t>окупаційних</a:t>
            </a:r>
            <a:r>
              <a:rPr sz="295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-20" dirty="0">
                <a:solidFill>
                  <a:srgbClr val="0E4561"/>
                </a:solidFill>
                <a:latin typeface="Arial"/>
                <a:cs typeface="Arial"/>
              </a:rPr>
              <a:t>сил</a:t>
            </a:r>
            <a:r>
              <a:rPr sz="2950" spc="-2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2950">
              <a:latin typeface="Verdana"/>
              <a:cs typeface="Verdana"/>
            </a:endParaRPr>
          </a:p>
          <a:p>
            <a:pPr marL="12700" marR="575945" indent="102870">
              <a:lnSpc>
                <a:spcPct val="141900"/>
              </a:lnSpc>
              <a:spcBef>
                <a:spcPts val="5"/>
              </a:spcBef>
            </a:pPr>
            <a:r>
              <a:rPr sz="2950" spc="105" dirty="0">
                <a:solidFill>
                  <a:srgbClr val="0E4561"/>
                </a:solidFill>
                <a:latin typeface="Arial"/>
                <a:cs typeface="Arial"/>
              </a:rPr>
              <a:t>Таким</a:t>
            </a:r>
            <a:r>
              <a:rPr sz="295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95" dirty="0">
                <a:solidFill>
                  <a:srgbClr val="0E4561"/>
                </a:solidFill>
                <a:latin typeface="Arial"/>
                <a:cs typeface="Arial"/>
              </a:rPr>
              <a:t>чином</a:t>
            </a:r>
            <a:r>
              <a:rPr sz="2950" spc="9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950" spc="-21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spc="125" dirty="0">
                <a:solidFill>
                  <a:srgbClr val="0E4561"/>
                </a:solidFill>
                <a:latin typeface="Arial"/>
                <a:cs typeface="Arial"/>
              </a:rPr>
              <a:t>окупація</a:t>
            </a:r>
            <a:r>
              <a:rPr sz="295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-475" dirty="0">
                <a:solidFill>
                  <a:srgbClr val="0E4561"/>
                </a:solidFill>
                <a:latin typeface="Verdana"/>
                <a:cs typeface="Verdana"/>
              </a:rPr>
              <a:t>—</a:t>
            </a:r>
            <a:r>
              <a:rPr sz="2950" spc="-21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spc="105" dirty="0">
                <a:solidFill>
                  <a:srgbClr val="0E4561"/>
                </a:solidFill>
                <a:latin typeface="Arial"/>
                <a:cs typeface="Arial"/>
              </a:rPr>
              <a:t>це</a:t>
            </a:r>
            <a:r>
              <a:rPr sz="295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65" dirty="0">
                <a:solidFill>
                  <a:srgbClr val="0E4561"/>
                </a:solidFill>
                <a:latin typeface="Arial"/>
                <a:cs typeface="Arial"/>
              </a:rPr>
              <a:t>правовий</a:t>
            </a:r>
            <a:r>
              <a:rPr sz="295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-60" dirty="0">
                <a:solidFill>
                  <a:srgbClr val="0E4561"/>
                </a:solidFill>
                <a:latin typeface="Arial"/>
                <a:cs typeface="Arial"/>
              </a:rPr>
              <a:t>стан</a:t>
            </a:r>
            <a:r>
              <a:rPr sz="2950" spc="-6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950" spc="-21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spc="180" dirty="0">
                <a:solidFill>
                  <a:srgbClr val="0E4561"/>
                </a:solidFill>
                <a:latin typeface="Arial"/>
                <a:cs typeface="Arial"/>
              </a:rPr>
              <a:t>який </a:t>
            </a:r>
            <a:r>
              <a:rPr sz="2950" spc="45" dirty="0">
                <a:solidFill>
                  <a:srgbClr val="0E4561"/>
                </a:solidFill>
                <a:latin typeface="Arial"/>
                <a:cs typeface="Arial"/>
              </a:rPr>
              <a:t>зобов</a:t>
            </a:r>
            <a:r>
              <a:rPr sz="2950" spc="45" dirty="0">
                <a:solidFill>
                  <a:srgbClr val="0E4561"/>
                </a:solidFill>
                <a:latin typeface="Verdana"/>
                <a:cs typeface="Verdana"/>
              </a:rPr>
              <a:t>’</a:t>
            </a:r>
            <a:r>
              <a:rPr sz="2950" spc="45" dirty="0">
                <a:solidFill>
                  <a:srgbClr val="0E4561"/>
                </a:solidFill>
                <a:latin typeface="Arial"/>
                <a:cs typeface="Arial"/>
              </a:rPr>
              <a:t>язує</a:t>
            </a:r>
            <a:r>
              <a:rPr sz="29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25" dirty="0">
                <a:solidFill>
                  <a:srgbClr val="0E4561"/>
                </a:solidFill>
                <a:latin typeface="Arial"/>
                <a:cs typeface="Arial"/>
              </a:rPr>
              <a:t>окупанта</a:t>
            </a:r>
            <a:r>
              <a:rPr sz="29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85" dirty="0">
                <a:solidFill>
                  <a:srgbClr val="0E4561"/>
                </a:solidFill>
                <a:latin typeface="Arial"/>
                <a:cs typeface="Arial"/>
              </a:rPr>
              <a:t>діяти</a:t>
            </a:r>
            <a:r>
              <a:rPr sz="29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40" dirty="0">
                <a:solidFill>
                  <a:srgbClr val="0E4561"/>
                </a:solidFill>
                <a:latin typeface="Arial"/>
                <a:cs typeface="Arial"/>
              </a:rPr>
              <a:t>не</a:t>
            </a:r>
            <a:r>
              <a:rPr sz="29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60" dirty="0">
                <a:solidFill>
                  <a:srgbClr val="0E4561"/>
                </a:solidFill>
                <a:latin typeface="Arial"/>
                <a:cs typeface="Arial"/>
              </a:rPr>
              <a:t>як</a:t>
            </a:r>
            <a:r>
              <a:rPr sz="29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володар</a:t>
            </a:r>
            <a:r>
              <a:rPr sz="295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950" spc="-204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а</a:t>
            </a:r>
            <a:r>
              <a:rPr sz="295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35" dirty="0">
                <a:solidFill>
                  <a:srgbClr val="0E4561"/>
                </a:solidFill>
                <a:latin typeface="Arial"/>
                <a:cs typeface="Arial"/>
              </a:rPr>
              <a:t>як </a:t>
            </a:r>
            <a:r>
              <a:rPr sz="2950" spc="145" dirty="0">
                <a:solidFill>
                  <a:srgbClr val="0E4561"/>
                </a:solidFill>
                <a:latin typeface="Arial"/>
                <a:cs typeface="Arial"/>
              </a:rPr>
              <a:t>тимчасовий</a:t>
            </a:r>
            <a:r>
              <a:rPr sz="295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35" dirty="0">
                <a:solidFill>
                  <a:srgbClr val="0E4561"/>
                </a:solidFill>
                <a:latin typeface="Arial"/>
                <a:cs typeface="Arial"/>
              </a:rPr>
              <a:t>адміністратор</a:t>
            </a:r>
            <a:r>
              <a:rPr sz="2950" spc="35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295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00" y="468256"/>
            <a:ext cx="6083935" cy="2292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99"/>
              </a:lnSpc>
              <a:spcBef>
                <a:spcPts val="100"/>
              </a:spcBef>
            </a:pPr>
            <a:r>
              <a:rPr sz="6400" spc="-775" dirty="0"/>
              <a:t>Юридичні</a:t>
            </a:r>
            <a:r>
              <a:rPr sz="6400" spc="-80" dirty="0"/>
              <a:t> </a:t>
            </a:r>
            <a:r>
              <a:rPr sz="6400" spc="-650" dirty="0"/>
              <a:t>наслідки </a:t>
            </a:r>
            <a:r>
              <a:rPr sz="6400" spc="-715" dirty="0"/>
              <a:t>воєнної</a:t>
            </a:r>
            <a:r>
              <a:rPr sz="6400" spc="-75" dirty="0"/>
              <a:t> </a:t>
            </a:r>
            <a:r>
              <a:rPr sz="6400" spc="-680" dirty="0"/>
              <a:t>окупації</a:t>
            </a:r>
            <a:endParaRPr sz="6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7399" rIns="0" bIns="0" rtlCol="0">
            <a:spAutoFit/>
          </a:bodyPr>
          <a:lstStyle/>
          <a:p>
            <a:pPr marL="791210">
              <a:lnSpc>
                <a:spcPct val="100000"/>
              </a:lnSpc>
              <a:spcBef>
                <a:spcPts val="100"/>
              </a:spcBef>
            </a:pPr>
            <a:r>
              <a:rPr sz="6800" spc="-819" dirty="0"/>
              <a:t>Обов’язки</a:t>
            </a:r>
            <a:r>
              <a:rPr sz="6800" spc="-60" dirty="0"/>
              <a:t> </a:t>
            </a:r>
            <a:r>
              <a:rPr sz="6800" spc="-755" dirty="0"/>
              <a:t>держави-</a:t>
            </a:r>
            <a:r>
              <a:rPr sz="6800" spc="-800" dirty="0"/>
              <a:t>окупанта</a:t>
            </a:r>
            <a:endParaRPr sz="6800"/>
          </a:p>
        </p:txBody>
      </p:sp>
      <p:sp>
        <p:nvSpPr>
          <p:cNvPr id="3" name="object 3"/>
          <p:cNvSpPr txBox="1"/>
          <p:nvPr/>
        </p:nvSpPr>
        <p:spPr>
          <a:xfrm>
            <a:off x="1322458" y="2210287"/>
            <a:ext cx="15965169" cy="3854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9600"/>
              </a:lnSpc>
              <a:spcBef>
                <a:spcPts val="100"/>
              </a:spcBef>
            </a:pP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Держава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-</a:t>
            </a:r>
            <a:r>
              <a:rPr sz="3000" spc="135" dirty="0">
                <a:solidFill>
                  <a:srgbClr val="0E4561"/>
                </a:solidFill>
                <a:latin typeface="Arial"/>
                <a:cs typeface="Arial"/>
              </a:rPr>
              <a:t>окупант</a:t>
            </a:r>
            <a:r>
              <a:rPr sz="3000" spc="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75" dirty="0">
                <a:solidFill>
                  <a:srgbClr val="0E4561"/>
                </a:solidFill>
                <a:latin typeface="Arial"/>
                <a:cs typeface="Arial"/>
              </a:rPr>
              <a:t>повинна</a:t>
            </a:r>
            <a:r>
              <a:rPr sz="3000" spc="5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14" dirty="0">
                <a:solidFill>
                  <a:srgbClr val="0E4561"/>
                </a:solidFill>
                <a:latin typeface="Arial"/>
                <a:cs typeface="Arial"/>
              </a:rPr>
              <a:t>забезпечити</a:t>
            </a:r>
            <a:r>
              <a:rPr sz="3000" spc="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40" dirty="0">
                <a:solidFill>
                  <a:srgbClr val="0E4561"/>
                </a:solidFill>
                <a:latin typeface="Arial"/>
                <a:cs typeface="Arial"/>
              </a:rPr>
              <a:t>громадський</a:t>
            </a:r>
            <a:r>
              <a:rPr sz="3000" spc="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55" dirty="0">
                <a:solidFill>
                  <a:srgbClr val="0E4561"/>
                </a:solidFill>
                <a:latin typeface="Arial"/>
                <a:cs typeface="Arial"/>
              </a:rPr>
              <a:t>порядок</a:t>
            </a:r>
            <a:r>
              <a:rPr sz="3000" spc="5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17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95" dirty="0">
                <a:solidFill>
                  <a:srgbClr val="0E4561"/>
                </a:solidFill>
                <a:latin typeface="Arial"/>
                <a:cs typeface="Arial"/>
              </a:rPr>
              <a:t>безпеку</a:t>
            </a:r>
            <a:r>
              <a:rPr sz="3000" spc="5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5" dirty="0">
                <a:solidFill>
                  <a:srgbClr val="0E4561"/>
                </a:solidFill>
                <a:latin typeface="Arial"/>
                <a:cs typeface="Arial"/>
              </a:rPr>
              <a:t>цивільних</a:t>
            </a:r>
            <a:r>
              <a:rPr sz="3000" spc="75" dirty="0">
                <a:solidFill>
                  <a:srgbClr val="0E4561"/>
                </a:solidFill>
                <a:latin typeface="Verdana"/>
                <a:cs typeface="Verdana"/>
              </a:rPr>
              <a:t>,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функціонування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50" dirty="0">
                <a:solidFill>
                  <a:srgbClr val="0E4561"/>
                </a:solidFill>
                <a:latin typeface="Arial"/>
                <a:cs typeface="Arial"/>
              </a:rPr>
              <a:t>лікарень</a:t>
            </a:r>
            <a:r>
              <a:rPr sz="3000" spc="5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14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шкіл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14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транспорту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14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водо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-</a:t>
            </a:r>
            <a:r>
              <a:rPr sz="3000" spc="-14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та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5" dirty="0">
                <a:solidFill>
                  <a:srgbClr val="0E4561"/>
                </a:solidFill>
                <a:latin typeface="Arial"/>
                <a:cs typeface="Arial"/>
              </a:rPr>
              <a:t>енергопостачання</a:t>
            </a:r>
            <a:r>
              <a:rPr sz="3000" spc="75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r>
              <a:rPr sz="3000" spc="-14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Вона</a:t>
            </a:r>
            <a:r>
              <a:rPr sz="3000" spc="8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не</a:t>
            </a:r>
            <a:r>
              <a:rPr sz="3000" spc="9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rgbClr val="0E4561"/>
                </a:solidFill>
                <a:latin typeface="Arial"/>
                <a:cs typeface="Arial"/>
              </a:rPr>
              <a:t>має </a:t>
            </a:r>
            <a:r>
              <a:rPr sz="3000" spc="110" dirty="0">
                <a:solidFill>
                  <a:srgbClr val="0E4561"/>
                </a:solidFill>
                <a:latin typeface="Arial"/>
                <a:cs typeface="Arial"/>
              </a:rPr>
              <a:t>права</a:t>
            </a:r>
            <a:r>
              <a:rPr sz="30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5" dirty="0">
                <a:solidFill>
                  <a:srgbClr val="0E4561"/>
                </a:solidFill>
                <a:latin typeface="Arial"/>
                <a:cs typeface="Arial"/>
              </a:rPr>
              <a:t>змінювати</a:t>
            </a:r>
            <a:r>
              <a:rPr sz="30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0" dirty="0">
                <a:solidFill>
                  <a:srgbClr val="0E4561"/>
                </a:solidFill>
                <a:latin typeface="Arial"/>
                <a:cs typeface="Arial"/>
              </a:rPr>
              <a:t>державні</a:t>
            </a:r>
            <a:r>
              <a:rPr sz="30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структури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19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70" dirty="0">
                <a:solidFill>
                  <a:srgbClr val="0E4561"/>
                </a:solidFill>
                <a:latin typeface="Arial"/>
                <a:cs typeface="Arial"/>
              </a:rPr>
              <a:t>якщо</a:t>
            </a:r>
            <a:r>
              <a:rPr sz="30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90" dirty="0">
                <a:solidFill>
                  <a:srgbClr val="0E4561"/>
                </a:solidFill>
                <a:latin typeface="Arial"/>
                <a:cs typeface="Arial"/>
              </a:rPr>
              <a:t>це</a:t>
            </a:r>
            <a:r>
              <a:rPr sz="30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не</a:t>
            </a:r>
            <a:r>
              <a:rPr sz="30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40" dirty="0">
                <a:solidFill>
                  <a:srgbClr val="0E4561"/>
                </a:solidFill>
                <a:latin typeface="Arial"/>
                <a:cs typeface="Arial"/>
              </a:rPr>
              <a:t>потрібно</a:t>
            </a:r>
            <a:r>
              <a:rPr sz="30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для</a:t>
            </a:r>
            <a:r>
              <a:rPr sz="30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збереження</a:t>
            </a:r>
            <a:r>
              <a:rPr sz="30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життя 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населення</a:t>
            </a:r>
            <a:r>
              <a:rPr sz="300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  <a:p>
            <a:pPr marL="12700" marR="633730" indent="103505">
              <a:lnSpc>
                <a:spcPct val="139600"/>
              </a:lnSpc>
            </a:pPr>
            <a:r>
              <a:rPr sz="3000" spc="85" dirty="0">
                <a:solidFill>
                  <a:srgbClr val="0E4561"/>
                </a:solidFill>
                <a:latin typeface="Arial"/>
                <a:cs typeface="Arial"/>
              </a:rPr>
              <a:t>Також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5" dirty="0">
                <a:solidFill>
                  <a:srgbClr val="0E4561"/>
                </a:solidFill>
                <a:latin typeface="Arial"/>
                <a:cs typeface="Arial"/>
              </a:rPr>
              <a:t>окупант</a:t>
            </a:r>
            <a:r>
              <a:rPr sz="30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95" dirty="0">
                <a:solidFill>
                  <a:srgbClr val="0E4561"/>
                </a:solidFill>
                <a:latin typeface="Arial"/>
                <a:cs typeface="Arial"/>
              </a:rPr>
              <a:t>зобов</a:t>
            </a:r>
            <a:r>
              <a:rPr sz="3000" spc="95" dirty="0">
                <a:solidFill>
                  <a:srgbClr val="0E4561"/>
                </a:solidFill>
                <a:latin typeface="Verdana"/>
                <a:cs typeface="Verdana"/>
              </a:rPr>
              <a:t>’</a:t>
            </a:r>
            <a:r>
              <a:rPr sz="3000" spc="95" dirty="0">
                <a:solidFill>
                  <a:srgbClr val="0E4561"/>
                </a:solidFill>
                <a:latin typeface="Arial"/>
                <a:cs typeface="Arial"/>
              </a:rPr>
              <a:t>язаний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95" dirty="0">
                <a:solidFill>
                  <a:srgbClr val="0E4561"/>
                </a:solidFill>
                <a:latin typeface="Arial"/>
                <a:cs typeface="Arial"/>
              </a:rPr>
              <a:t>гарантувати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дотримання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0" dirty="0">
                <a:solidFill>
                  <a:srgbClr val="0E4561"/>
                </a:solidFill>
                <a:latin typeface="Arial"/>
                <a:cs typeface="Arial"/>
              </a:rPr>
              <a:t>прав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55" dirty="0">
                <a:solidFill>
                  <a:srgbClr val="0E4561"/>
                </a:solidFill>
                <a:latin typeface="Arial"/>
                <a:cs typeface="Arial"/>
              </a:rPr>
              <a:t>людини</a:t>
            </a:r>
            <a:r>
              <a:rPr sz="3000" spc="5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1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25" dirty="0">
                <a:solidFill>
                  <a:srgbClr val="0E4561"/>
                </a:solidFill>
                <a:latin typeface="Arial"/>
                <a:cs typeface="Arial"/>
              </a:rPr>
              <a:t>заборонити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мародерство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,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насильство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35" dirty="0">
                <a:solidFill>
                  <a:srgbClr val="0E4561"/>
                </a:solidFill>
                <a:latin typeface="Arial"/>
                <a:cs typeface="Arial"/>
              </a:rPr>
              <a:t>колективні</a:t>
            </a:r>
            <a:r>
              <a:rPr sz="3000" spc="229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65" dirty="0">
                <a:solidFill>
                  <a:srgbClr val="0E4561"/>
                </a:solidFill>
                <a:latin typeface="Arial"/>
                <a:cs typeface="Arial"/>
              </a:rPr>
              <a:t>покарання</a:t>
            </a:r>
            <a:r>
              <a:rPr sz="3000" spc="65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97879" y="7791297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>
                <a:moveTo>
                  <a:pt x="0" y="0"/>
                </a:moveTo>
                <a:lnTo>
                  <a:pt x="6492240" y="0"/>
                </a:lnTo>
              </a:path>
            </a:pathLst>
          </a:custGeom>
          <a:ln w="76200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07829" y="8377294"/>
            <a:ext cx="229776" cy="22977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68319" y="8379470"/>
            <a:ext cx="229781" cy="22977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29127" y="8379470"/>
            <a:ext cx="229781" cy="22977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89797" y="8379475"/>
            <a:ext cx="229781" cy="22976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50421" y="8379470"/>
            <a:ext cx="229781" cy="22977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49945" cy="10287000"/>
            </a:xfrm>
            <a:custGeom>
              <a:avLst/>
              <a:gdLst/>
              <a:ahLst/>
              <a:cxnLst/>
              <a:rect l="l" t="t" r="r" b="b"/>
              <a:pathLst>
                <a:path w="8449945" h="10287000">
                  <a:moveTo>
                    <a:pt x="0" y="10287000"/>
                  </a:moveTo>
                  <a:lnTo>
                    <a:pt x="8449756" y="10287000"/>
                  </a:lnTo>
                  <a:lnTo>
                    <a:pt x="8449756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6092" y="1932645"/>
              <a:ext cx="6954846" cy="76536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449757" y="0"/>
              <a:ext cx="9838690" cy="10287000"/>
            </a:xfrm>
            <a:custGeom>
              <a:avLst/>
              <a:gdLst/>
              <a:ahLst/>
              <a:cxnLst/>
              <a:rect l="l" t="t" r="r" b="b"/>
              <a:pathLst>
                <a:path w="9838690" h="10287000">
                  <a:moveTo>
                    <a:pt x="9838243" y="10287000"/>
                  </a:moveTo>
                  <a:lnTo>
                    <a:pt x="0" y="10287000"/>
                  </a:lnTo>
                  <a:lnTo>
                    <a:pt x="0" y="0"/>
                  </a:lnTo>
                  <a:lnTo>
                    <a:pt x="9838243" y="0"/>
                  </a:lnTo>
                  <a:lnTo>
                    <a:pt x="9838243" y="10287000"/>
                  </a:lnTo>
                  <a:close/>
                </a:path>
              </a:pathLst>
            </a:custGeom>
            <a:solidFill>
              <a:srgbClr val="DAE4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28700" y="9741530"/>
              <a:ext cx="6492240" cy="0"/>
            </a:xfrm>
            <a:custGeom>
              <a:avLst/>
              <a:gdLst/>
              <a:ahLst/>
              <a:cxnLst/>
              <a:rect l="l" t="t" r="r" b="b"/>
              <a:pathLst>
                <a:path w="6492240">
                  <a:moveTo>
                    <a:pt x="0" y="0"/>
                  </a:moveTo>
                  <a:lnTo>
                    <a:pt x="6492240" y="0"/>
                  </a:lnTo>
                </a:path>
              </a:pathLst>
            </a:custGeom>
            <a:ln w="76200">
              <a:solidFill>
                <a:srgbClr val="0E45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7164" y="-36510"/>
            <a:ext cx="6956425" cy="193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100"/>
              </a:spcBef>
            </a:pPr>
            <a:r>
              <a:rPr spc="-630" dirty="0"/>
              <a:t>Заборонені</a:t>
            </a:r>
            <a:r>
              <a:rPr spc="-85" dirty="0"/>
              <a:t> </a:t>
            </a:r>
            <a:r>
              <a:rPr spc="-560" dirty="0"/>
              <a:t>дії</a:t>
            </a:r>
            <a:r>
              <a:rPr spc="-80" dirty="0"/>
              <a:t> </a:t>
            </a:r>
            <a:r>
              <a:rPr spc="-580" dirty="0"/>
              <a:t>окупаційної </a:t>
            </a:r>
            <a:r>
              <a:rPr spc="-565" dirty="0"/>
              <a:t>влади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9316532" y="2150833"/>
            <a:ext cx="123825" cy="6124575"/>
            <a:chOff x="9316532" y="2150833"/>
            <a:chExt cx="123825" cy="612457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16532" y="2150833"/>
              <a:ext cx="123825" cy="1238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16532" y="3484333"/>
              <a:ext cx="123825" cy="1238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16532" y="4151083"/>
              <a:ext cx="123825" cy="1238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16532" y="4817833"/>
              <a:ext cx="123825" cy="1238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16532" y="5484583"/>
              <a:ext cx="123825" cy="1238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16532" y="6818083"/>
              <a:ext cx="123825" cy="12382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16532" y="8151583"/>
              <a:ext cx="123825" cy="123825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8951407" y="397591"/>
            <a:ext cx="8674735" cy="8693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56764">
              <a:lnSpc>
                <a:spcPct val="141100"/>
              </a:lnSpc>
              <a:spcBef>
                <a:spcPts val="100"/>
              </a:spcBef>
            </a:pPr>
            <a:r>
              <a:rPr sz="3100" spc="-140" dirty="0">
                <a:solidFill>
                  <a:srgbClr val="0E4561"/>
                </a:solidFill>
                <a:latin typeface="Arial Black"/>
                <a:cs typeface="Arial Black"/>
              </a:rPr>
              <a:t>Міжнародне</a:t>
            </a:r>
            <a:r>
              <a:rPr sz="3100" spc="-114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3100" spc="-135" dirty="0">
                <a:solidFill>
                  <a:srgbClr val="0E4561"/>
                </a:solidFill>
                <a:latin typeface="Arial Black"/>
                <a:cs typeface="Arial Black"/>
              </a:rPr>
              <a:t>гуманітарне</a:t>
            </a:r>
            <a:r>
              <a:rPr sz="3100" spc="-114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3100" spc="-35" dirty="0">
                <a:solidFill>
                  <a:srgbClr val="0E4561"/>
                </a:solidFill>
                <a:latin typeface="Arial Black"/>
                <a:cs typeface="Arial Black"/>
              </a:rPr>
              <a:t>право </a:t>
            </a:r>
            <a:r>
              <a:rPr sz="3100" spc="-114" dirty="0">
                <a:solidFill>
                  <a:srgbClr val="0E4561"/>
                </a:solidFill>
                <a:latin typeface="Arial Black"/>
                <a:cs typeface="Arial Black"/>
              </a:rPr>
              <a:t>категорично</a:t>
            </a:r>
            <a:r>
              <a:rPr sz="3100" spc="-65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3100" spc="-90" dirty="0">
                <a:solidFill>
                  <a:srgbClr val="0E4561"/>
                </a:solidFill>
                <a:latin typeface="Arial Black"/>
                <a:cs typeface="Arial Black"/>
              </a:rPr>
              <a:t>забороняє</a:t>
            </a:r>
            <a:r>
              <a:rPr sz="3100" b="1" spc="-90" dirty="0">
                <a:solidFill>
                  <a:srgbClr val="0E4561"/>
                </a:solidFill>
                <a:latin typeface="Century Gothic"/>
                <a:cs typeface="Century Gothic"/>
              </a:rPr>
              <a:t>:</a:t>
            </a:r>
            <a:endParaRPr sz="3100">
              <a:latin typeface="Century Gothic"/>
              <a:cs typeface="Century Gothic"/>
            </a:endParaRPr>
          </a:p>
          <a:p>
            <a:pPr marL="681355" marR="1245235">
              <a:lnSpc>
                <a:spcPct val="141100"/>
              </a:lnSpc>
            </a:pPr>
            <a:r>
              <a:rPr sz="3100" spc="100" dirty="0">
                <a:solidFill>
                  <a:srgbClr val="0E4561"/>
                </a:solidFill>
                <a:latin typeface="Arial"/>
                <a:cs typeface="Arial"/>
              </a:rPr>
              <a:t>Руйнування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75" dirty="0">
                <a:solidFill>
                  <a:srgbClr val="0E4561"/>
                </a:solidFill>
                <a:latin typeface="Arial"/>
                <a:cs typeface="Arial"/>
              </a:rPr>
              <a:t>інфраструктури</a:t>
            </a:r>
            <a:r>
              <a:rPr sz="31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25" dirty="0">
                <a:solidFill>
                  <a:srgbClr val="0E4561"/>
                </a:solidFill>
                <a:latin typeface="Arial"/>
                <a:cs typeface="Arial"/>
              </a:rPr>
              <a:t>без </a:t>
            </a:r>
            <a:r>
              <a:rPr sz="3100" spc="114" dirty="0">
                <a:solidFill>
                  <a:srgbClr val="0E4561"/>
                </a:solidFill>
                <a:latin typeface="Arial"/>
                <a:cs typeface="Arial"/>
              </a:rPr>
              <a:t>військової</a:t>
            </a:r>
            <a:r>
              <a:rPr sz="3100" spc="-10" dirty="0">
                <a:solidFill>
                  <a:srgbClr val="0E4561"/>
                </a:solidFill>
                <a:latin typeface="Arial"/>
                <a:cs typeface="Arial"/>
              </a:rPr>
              <a:t> необхідності</a:t>
            </a:r>
            <a:r>
              <a:rPr sz="3100" spc="-10" dirty="0">
                <a:solidFill>
                  <a:srgbClr val="0E4561"/>
                </a:solidFill>
                <a:latin typeface="Verdana"/>
                <a:cs typeface="Verdana"/>
              </a:rPr>
              <a:t>; </a:t>
            </a:r>
            <a:r>
              <a:rPr sz="3100" spc="60" dirty="0">
                <a:solidFill>
                  <a:srgbClr val="0E4561"/>
                </a:solidFill>
                <a:latin typeface="Arial"/>
                <a:cs typeface="Arial"/>
              </a:rPr>
              <a:t>Насильство</a:t>
            </a:r>
            <a:r>
              <a:rPr sz="31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55" dirty="0">
                <a:solidFill>
                  <a:srgbClr val="0E4561"/>
                </a:solidFill>
                <a:latin typeface="Arial"/>
                <a:cs typeface="Arial"/>
              </a:rPr>
              <a:t>проти</a:t>
            </a:r>
            <a:r>
              <a:rPr sz="31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55" dirty="0">
                <a:solidFill>
                  <a:srgbClr val="0E4561"/>
                </a:solidFill>
                <a:latin typeface="Arial"/>
                <a:cs typeface="Arial"/>
              </a:rPr>
              <a:t>цивільних</a:t>
            </a:r>
            <a:r>
              <a:rPr sz="31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-10" dirty="0">
                <a:solidFill>
                  <a:srgbClr val="0E4561"/>
                </a:solidFill>
                <a:latin typeface="Arial"/>
                <a:cs typeface="Arial"/>
              </a:rPr>
              <a:t>осіб</a:t>
            </a:r>
            <a:r>
              <a:rPr sz="3100" spc="-10" dirty="0">
                <a:solidFill>
                  <a:srgbClr val="0E4561"/>
                </a:solidFill>
                <a:latin typeface="Verdana"/>
                <a:cs typeface="Verdana"/>
              </a:rPr>
              <a:t>; </a:t>
            </a:r>
            <a:r>
              <a:rPr sz="3100" spc="90" dirty="0">
                <a:solidFill>
                  <a:srgbClr val="0E4561"/>
                </a:solidFill>
                <a:latin typeface="Arial"/>
                <a:cs typeface="Arial"/>
              </a:rPr>
              <a:t>Примусову</a:t>
            </a:r>
            <a:r>
              <a:rPr sz="31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05" dirty="0">
                <a:solidFill>
                  <a:srgbClr val="0E4561"/>
                </a:solidFill>
                <a:latin typeface="Arial"/>
                <a:cs typeface="Arial"/>
              </a:rPr>
              <a:t>депортацію</a:t>
            </a:r>
            <a:r>
              <a:rPr sz="31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-10" dirty="0">
                <a:solidFill>
                  <a:srgbClr val="0E4561"/>
                </a:solidFill>
                <a:latin typeface="Arial"/>
                <a:cs typeface="Arial"/>
              </a:rPr>
              <a:t>населення</a:t>
            </a:r>
            <a:r>
              <a:rPr sz="3100" spc="-10" dirty="0">
                <a:solidFill>
                  <a:srgbClr val="0E4561"/>
                </a:solidFill>
                <a:latin typeface="Verdana"/>
                <a:cs typeface="Verdana"/>
              </a:rPr>
              <a:t>; </a:t>
            </a:r>
            <a:r>
              <a:rPr sz="3100" spc="120" dirty="0">
                <a:solidFill>
                  <a:srgbClr val="0E4561"/>
                </a:solidFill>
                <a:latin typeface="Arial"/>
                <a:cs typeface="Arial"/>
              </a:rPr>
              <a:t>Колективні</a:t>
            </a:r>
            <a:r>
              <a:rPr sz="31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40" dirty="0">
                <a:solidFill>
                  <a:srgbClr val="0E4561"/>
                </a:solidFill>
                <a:latin typeface="Arial"/>
                <a:cs typeface="Arial"/>
              </a:rPr>
              <a:t>покарання</a:t>
            </a:r>
            <a:r>
              <a:rPr sz="3100" spc="40" dirty="0">
                <a:solidFill>
                  <a:srgbClr val="0E4561"/>
                </a:solidFill>
                <a:latin typeface="Verdana"/>
                <a:cs typeface="Verdana"/>
              </a:rPr>
              <a:t>;</a:t>
            </a:r>
            <a:endParaRPr sz="3100">
              <a:latin typeface="Verdana"/>
              <a:cs typeface="Verdana"/>
            </a:endParaRPr>
          </a:p>
          <a:p>
            <a:pPr marL="681355" marR="871855">
              <a:lnSpc>
                <a:spcPct val="141100"/>
              </a:lnSpc>
            </a:pPr>
            <a:r>
              <a:rPr sz="3100" spc="114" dirty="0">
                <a:solidFill>
                  <a:srgbClr val="0E4561"/>
                </a:solidFill>
                <a:latin typeface="Arial"/>
                <a:cs typeface="Arial"/>
              </a:rPr>
              <a:t>Використання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55" dirty="0">
                <a:solidFill>
                  <a:srgbClr val="0E4561"/>
                </a:solidFill>
                <a:latin typeface="Arial"/>
                <a:cs typeface="Arial"/>
              </a:rPr>
              <a:t>цивільних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55" dirty="0">
                <a:solidFill>
                  <a:srgbClr val="0E4561"/>
                </a:solidFill>
                <a:latin typeface="Arial"/>
                <a:cs typeface="Arial"/>
              </a:rPr>
              <a:t>як</a:t>
            </a:r>
            <a:r>
              <a:rPr sz="31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50" dirty="0">
                <a:solidFill>
                  <a:srgbClr val="0E4561"/>
                </a:solidFill>
                <a:latin typeface="Verdana"/>
                <a:cs typeface="Verdana"/>
              </a:rPr>
              <a:t>«</a:t>
            </a:r>
            <a:r>
              <a:rPr sz="3100" spc="50" dirty="0">
                <a:solidFill>
                  <a:srgbClr val="0E4561"/>
                </a:solidFill>
                <a:latin typeface="Arial"/>
                <a:cs typeface="Arial"/>
              </a:rPr>
              <a:t>живого </a:t>
            </a:r>
            <a:r>
              <a:rPr sz="3100" spc="-10" dirty="0">
                <a:solidFill>
                  <a:srgbClr val="0E4561"/>
                </a:solidFill>
                <a:latin typeface="Arial"/>
                <a:cs typeface="Arial"/>
              </a:rPr>
              <a:t>щита</a:t>
            </a:r>
            <a:r>
              <a:rPr sz="3100" spc="-10" dirty="0">
                <a:solidFill>
                  <a:srgbClr val="0E4561"/>
                </a:solidFill>
                <a:latin typeface="Verdana"/>
                <a:cs typeface="Verdana"/>
              </a:rPr>
              <a:t>»;</a:t>
            </a:r>
            <a:endParaRPr sz="3100">
              <a:latin typeface="Verdana"/>
              <a:cs typeface="Verdana"/>
            </a:endParaRPr>
          </a:p>
          <a:p>
            <a:pPr marL="681355" marR="5080">
              <a:lnSpc>
                <a:spcPct val="141100"/>
              </a:lnSpc>
              <a:spcBef>
                <a:spcPts val="5"/>
              </a:spcBef>
            </a:pPr>
            <a:r>
              <a:rPr sz="3100" spc="90" dirty="0">
                <a:solidFill>
                  <a:srgbClr val="0E4561"/>
                </a:solidFill>
                <a:latin typeface="Arial"/>
                <a:cs typeface="Arial"/>
              </a:rPr>
              <a:t>Примусову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65" dirty="0">
                <a:solidFill>
                  <a:srgbClr val="0E4561"/>
                </a:solidFill>
                <a:latin typeface="Arial"/>
                <a:cs typeface="Arial"/>
              </a:rPr>
              <a:t>працю</a:t>
            </a:r>
            <a:r>
              <a:rPr sz="31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50" dirty="0">
                <a:solidFill>
                  <a:srgbClr val="0E4561"/>
                </a:solidFill>
                <a:latin typeface="Arial"/>
                <a:cs typeface="Arial"/>
              </a:rPr>
              <a:t>цивільного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65" dirty="0">
                <a:solidFill>
                  <a:srgbClr val="0E4561"/>
                </a:solidFill>
                <a:latin typeface="Arial"/>
                <a:cs typeface="Arial"/>
              </a:rPr>
              <a:t>населення 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у </a:t>
            </a:r>
            <a:r>
              <a:rPr sz="3100" spc="140" dirty="0">
                <a:solidFill>
                  <a:srgbClr val="0E4561"/>
                </a:solidFill>
                <a:latin typeface="Arial"/>
                <a:cs typeface="Arial"/>
              </a:rPr>
              <a:t>військових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-10" dirty="0">
                <a:solidFill>
                  <a:srgbClr val="0E4561"/>
                </a:solidFill>
                <a:latin typeface="Arial"/>
                <a:cs typeface="Arial"/>
              </a:rPr>
              <a:t>цілях</a:t>
            </a:r>
            <a:r>
              <a:rPr sz="310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100">
              <a:latin typeface="Verdana"/>
              <a:cs typeface="Verdana"/>
            </a:endParaRPr>
          </a:p>
          <a:p>
            <a:pPr marL="681355" marR="1670050" indent="107314">
              <a:lnSpc>
                <a:spcPct val="141100"/>
              </a:lnSpc>
            </a:pP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Такі</a:t>
            </a:r>
            <a:r>
              <a:rPr sz="3100" spc="-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дії</a:t>
            </a:r>
            <a:r>
              <a:rPr sz="3100" spc="-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70" dirty="0">
                <a:solidFill>
                  <a:srgbClr val="0E4561"/>
                </a:solidFill>
                <a:latin typeface="Arial"/>
                <a:cs typeface="Arial"/>
              </a:rPr>
              <a:t>кваліфікуються</a:t>
            </a:r>
            <a:r>
              <a:rPr sz="3100" spc="-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55" dirty="0">
                <a:solidFill>
                  <a:srgbClr val="0E4561"/>
                </a:solidFill>
                <a:latin typeface="Arial"/>
                <a:cs typeface="Arial"/>
              </a:rPr>
              <a:t>як</a:t>
            </a:r>
            <a:r>
              <a:rPr sz="3100" spc="-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20" dirty="0">
                <a:solidFill>
                  <a:srgbClr val="0E4561"/>
                </a:solidFill>
                <a:latin typeface="Arial"/>
                <a:cs typeface="Arial"/>
              </a:rPr>
              <a:t>воєнні </a:t>
            </a:r>
            <a:r>
              <a:rPr sz="3100" spc="60" dirty="0">
                <a:solidFill>
                  <a:srgbClr val="0E4561"/>
                </a:solidFill>
                <a:latin typeface="Arial"/>
                <a:cs typeface="Arial"/>
              </a:rPr>
              <a:t>злочини</a:t>
            </a:r>
            <a:r>
              <a:rPr sz="3100" spc="6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8000" rIns="0" bIns="0" rtlCol="0">
            <a:spAutoFit/>
          </a:bodyPr>
          <a:lstStyle/>
          <a:p>
            <a:pPr marL="791210">
              <a:lnSpc>
                <a:spcPct val="100000"/>
              </a:lnSpc>
              <a:spcBef>
                <a:spcPts val="100"/>
              </a:spcBef>
            </a:pPr>
            <a:r>
              <a:rPr sz="7000" spc="-725" dirty="0"/>
              <a:t>Управління</a:t>
            </a:r>
            <a:r>
              <a:rPr sz="7000" spc="-90" dirty="0"/>
              <a:t> </a:t>
            </a:r>
            <a:r>
              <a:rPr sz="7000" spc="-770" dirty="0"/>
              <a:t>окупованими</a:t>
            </a:r>
            <a:r>
              <a:rPr sz="7000" spc="-85" dirty="0"/>
              <a:t> </a:t>
            </a:r>
            <a:r>
              <a:rPr sz="7000" spc="-875" dirty="0"/>
              <a:t>територіями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395091" y="3075113"/>
            <a:ext cx="16551910" cy="414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0600"/>
              </a:lnSpc>
              <a:spcBef>
                <a:spcPts val="100"/>
              </a:spcBef>
            </a:pPr>
            <a:r>
              <a:rPr sz="3200" spc="135" dirty="0">
                <a:solidFill>
                  <a:srgbClr val="0E4561"/>
                </a:solidFill>
                <a:latin typeface="Arial"/>
                <a:cs typeface="Arial"/>
              </a:rPr>
              <a:t>Окупаційна</a:t>
            </a:r>
            <a:r>
              <a:rPr sz="32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85" dirty="0">
                <a:solidFill>
                  <a:srgbClr val="0E4561"/>
                </a:solidFill>
                <a:latin typeface="Arial"/>
                <a:cs typeface="Arial"/>
              </a:rPr>
              <a:t>адміністрація</a:t>
            </a:r>
            <a:r>
              <a:rPr sz="32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75" dirty="0">
                <a:solidFill>
                  <a:srgbClr val="0E4561"/>
                </a:solidFill>
                <a:latin typeface="Arial"/>
                <a:cs typeface="Arial"/>
              </a:rPr>
              <a:t>створюється</a:t>
            </a:r>
            <a:r>
              <a:rPr sz="32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для</a:t>
            </a:r>
            <a:r>
              <a:rPr sz="32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40" dirty="0">
                <a:solidFill>
                  <a:srgbClr val="0E4561"/>
                </a:solidFill>
                <a:latin typeface="Arial"/>
                <a:cs typeface="Arial"/>
              </a:rPr>
              <a:t>підтримання</a:t>
            </a:r>
            <a:r>
              <a:rPr sz="32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порядку</a:t>
            </a:r>
            <a:r>
              <a:rPr sz="32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200" spc="-21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але</a:t>
            </a:r>
            <a:r>
              <a:rPr sz="32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35" dirty="0">
                <a:solidFill>
                  <a:srgbClr val="0E4561"/>
                </a:solidFill>
                <a:latin typeface="Arial"/>
                <a:cs typeface="Arial"/>
              </a:rPr>
              <a:t>не</a:t>
            </a:r>
            <a:r>
              <a:rPr sz="32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для</a:t>
            </a:r>
            <a:r>
              <a:rPr sz="32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55" dirty="0">
                <a:solidFill>
                  <a:srgbClr val="0E4561"/>
                </a:solidFill>
                <a:latin typeface="Arial"/>
                <a:cs typeface="Arial"/>
              </a:rPr>
              <a:t>зміни </a:t>
            </a:r>
            <a:r>
              <a:rPr sz="3200" spc="100" dirty="0">
                <a:solidFill>
                  <a:srgbClr val="0E4561"/>
                </a:solidFill>
                <a:latin typeface="Arial"/>
                <a:cs typeface="Arial"/>
              </a:rPr>
              <a:t>державної</a:t>
            </a:r>
            <a:r>
              <a:rPr sz="32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-40" dirty="0">
                <a:solidFill>
                  <a:srgbClr val="0E4561"/>
                </a:solidFill>
                <a:latin typeface="Arial"/>
                <a:cs typeface="Arial"/>
              </a:rPr>
              <a:t>влади</a:t>
            </a:r>
            <a:r>
              <a:rPr sz="3200" spc="-4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r>
              <a:rPr sz="3200" spc="-24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200" spc="90" dirty="0">
                <a:solidFill>
                  <a:srgbClr val="0E4561"/>
                </a:solidFill>
                <a:latin typeface="Arial"/>
                <a:cs typeface="Arial"/>
              </a:rPr>
              <a:t>Вона</a:t>
            </a:r>
            <a:r>
              <a:rPr sz="32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45" dirty="0">
                <a:solidFill>
                  <a:srgbClr val="0E4561"/>
                </a:solidFill>
                <a:latin typeface="Arial"/>
                <a:cs typeface="Arial"/>
              </a:rPr>
              <a:t>може</a:t>
            </a:r>
            <a:r>
              <a:rPr sz="32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90" dirty="0">
                <a:solidFill>
                  <a:srgbClr val="0E4561"/>
                </a:solidFill>
                <a:latin typeface="Arial"/>
                <a:cs typeface="Arial"/>
              </a:rPr>
              <a:t>залучати</a:t>
            </a:r>
            <a:r>
              <a:rPr sz="32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75" dirty="0">
                <a:solidFill>
                  <a:srgbClr val="0E4561"/>
                </a:solidFill>
                <a:latin typeface="Arial"/>
                <a:cs typeface="Arial"/>
              </a:rPr>
              <a:t>місцеве</a:t>
            </a:r>
            <a:r>
              <a:rPr sz="32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80" dirty="0">
                <a:solidFill>
                  <a:srgbClr val="0E4561"/>
                </a:solidFill>
                <a:latin typeface="Arial"/>
                <a:cs typeface="Arial"/>
              </a:rPr>
              <a:t>населення</a:t>
            </a:r>
            <a:r>
              <a:rPr sz="32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65" dirty="0">
                <a:solidFill>
                  <a:srgbClr val="0E4561"/>
                </a:solidFill>
                <a:latin typeface="Arial"/>
                <a:cs typeface="Arial"/>
              </a:rPr>
              <a:t>до</a:t>
            </a:r>
            <a:r>
              <a:rPr sz="32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60" dirty="0">
                <a:solidFill>
                  <a:srgbClr val="0E4561"/>
                </a:solidFill>
                <a:latin typeface="Arial"/>
                <a:cs typeface="Arial"/>
              </a:rPr>
              <a:t>управління</a:t>
            </a:r>
            <a:r>
              <a:rPr sz="3200" spc="6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200" spc="-24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200" spc="-25" dirty="0">
                <a:solidFill>
                  <a:srgbClr val="0E4561"/>
                </a:solidFill>
                <a:latin typeface="Arial"/>
                <a:cs typeface="Arial"/>
              </a:rPr>
              <a:t>але</a:t>
            </a:r>
            <a:r>
              <a:rPr sz="3200" spc="8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35" dirty="0">
                <a:solidFill>
                  <a:srgbClr val="0E4561"/>
                </a:solidFill>
                <a:latin typeface="Arial"/>
                <a:cs typeface="Arial"/>
              </a:rPr>
              <a:t>лише</a:t>
            </a:r>
            <a:r>
              <a:rPr sz="32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35" dirty="0">
                <a:solidFill>
                  <a:srgbClr val="0E4561"/>
                </a:solidFill>
                <a:latin typeface="Arial"/>
                <a:cs typeface="Arial"/>
              </a:rPr>
              <a:t>на</a:t>
            </a:r>
            <a:r>
              <a:rPr sz="32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30" dirty="0">
                <a:solidFill>
                  <a:srgbClr val="0E4561"/>
                </a:solidFill>
                <a:latin typeface="Arial"/>
                <a:cs typeface="Arial"/>
              </a:rPr>
              <a:t>добровільній</a:t>
            </a:r>
            <a:r>
              <a:rPr sz="32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основі</a:t>
            </a:r>
            <a:r>
              <a:rPr sz="320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r>
              <a:rPr sz="3200" spc="-21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0E4561"/>
                </a:solidFill>
                <a:latin typeface="Arial"/>
                <a:cs typeface="Arial"/>
              </a:rPr>
              <a:t>Судова</a:t>
            </a:r>
            <a:r>
              <a:rPr sz="32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50" dirty="0">
                <a:solidFill>
                  <a:srgbClr val="0E4561"/>
                </a:solidFill>
                <a:latin typeface="Arial"/>
                <a:cs typeface="Arial"/>
              </a:rPr>
              <a:t>система</a:t>
            </a:r>
            <a:r>
              <a:rPr sz="32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30" dirty="0">
                <a:solidFill>
                  <a:srgbClr val="0E4561"/>
                </a:solidFill>
                <a:latin typeface="Arial"/>
                <a:cs typeface="Arial"/>
              </a:rPr>
              <a:t>окупованої</a:t>
            </a:r>
            <a:r>
              <a:rPr sz="32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00" dirty="0">
                <a:solidFill>
                  <a:srgbClr val="0E4561"/>
                </a:solidFill>
                <a:latin typeface="Arial"/>
                <a:cs typeface="Arial"/>
              </a:rPr>
              <a:t>території</a:t>
            </a:r>
            <a:r>
              <a:rPr sz="32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25" dirty="0">
                <a:solidFill>
                  <a:srgbClr val="0E4561"/>
                </a:solidFill>
                <a:latin typeface="Arial"/>
                <a:cs typeface="Arial"/>
              </a:rPr>
              <a:t>може </a:t>
            </a:r>
            <a:r>
              <a:rPr sz="3200" spc="130" dirty="0">
                <a:solidFill>
                  <a:srgbClr val="0E4561"/>
                </a:solidFill>
                <a:latin typeface="Arial"/>
                <a:cs typeface="Arial"/>
              </a:rPr>
              <a:t>продовжувати</a:t>
            </a:r>
            <a:r>
              <a:rPr sz="32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60" dirty="0">
                <a:solidFill>
                  <a:srgbClr val="0E4561"/>
                </a:solidFill>
                <a:latin typeface="Arial"/>
                <a:cs typeface="Arial"/>
              </a:rPr>
              <a:t>функціонувати</a:t>
            </a:r>
            <a:r>
              <a:rPr sz="3200" spc="6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200" spc="-24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200" spc="170" dirty="0">
                <a:solidFill>
                  <a:srgbClr val="0E4561"/>
                </a:solidFill>
                <a:latin typeface="Arial"/>
                <a:cs typeface="Arial"/>
              </a:rPr>
              <a:t>якщо</a:t>
            </a:r>
            <a:r>
              <a:rPr sz="32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35" dirty="0">
                <a:solidFill>
                  <a:srgbClr val="0E4561"/>
                </a:solidFill>
                <a:latin typeface="Arial"/>
                <a:cs typeface="Arial"/>
              </a:rPr>
              <a:t>не</a:t>
            </a:r>
            <a:r>
              <a:rPr sz="32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20" dirty="0">
                <a:solidFill>
                  <a:srgbClr val="0E4561"/>
                </a:solidFill>
                <a:latin typeface="Arial"/>
                <a:cs typeface="Arial"/>
              </a:rPr>
              <a:t>суперечить</a:t>
            </a:r>
            <a:r>
              <a:rPr sz="32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80" dirty="0">
                <a:solidFill>
                  <a:srgbClr val="0E4561"/>
                </a:solidFill>
                <a:latin typeface="Arial"/>
                <a:cs typeface="Arial"/>
              </a:rPr>
              <a:t>інтересам</a:t>
            </a:r>
            <a:r>
              <a:rPr sz="32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35" dirty="0">
                <a:solidFill>
                  <a:srgbClr val="0E4561"/>
                </a:solidFill>
                <a:latin typeface="Arial"/>
                <a:cs typeface="Arial"/>
              </a:rPr>
              <a:t>безпеки</a:t>
            </a:r>
            <a:r>
              <a:rPr sz="32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35" dirty="0">
                <a:solidFill>
                  <a:srgbClr val="0E4561"/>
                </a:solidFill>
                <a:latin typeface="Arial"/>
                <a:cs typeface="Arial"/>
              </a:rPr>
              <a:t>окупанта</a:t>
            </a:r>
            <a:r>
              <a:rPr sz="3200" spc="35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200">
              <a:latin typeface="Verdana"/>
              <a:cs typeface="Verdana"/>
            </a:endParaRPr>
          </a:p>
          <a:p>
            <a:pPr marL="12700" marR="1538605" indent="110489">
              <a:lnSpc>
                <a:spcPct val="140600"/>
              </a:lnSpc>
            </a:pPr>
            <a:r>
              <a:rPr sz="3200" spc="-35" dirty="0">
                <a:solidFill>
                  <a:srgbClr val="0E4561"/>
                </a:solidFill>
                <a:latin typeface="Arial"/>
                <a:cs typeface="Arial"/>
              </a:rPr>
              <a:t>Будь</a:t>
            </a:r>
            <a:r>
              <a:rPr sz="3200" spc="-35" dirty="0">
                <a:solidFill>
                  <a:srgbClr val="0E4561"/>
                </a:solidFill>
                <a:latin typeface="Verdana"/>
                <a:cs typeface="Verdana"/>
              </a:rPr>
              <a:t>-</a:t>
            </a:r>
            <a:r>
              <a:rPr sz="3200" spc="105" dirty="0">
                <a:solidFill>
                  <a:srgbClr val="0E4561"/>
                </a:solidFill>
                <a:latin typeface="Arial"/>
                <a:cs typeface="Arial"/>
              </a:rPr>
              <a:t>яке</a:t>
            </a:r>
            <a:r>
              <a:rPr sz="32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20" dirty="0">
                <a:solidFill>
                  <a:srgbClr val="0E4561"/>
                </a:solidFill>
                <a:latin typeface="Arial"/>
                <a:cs typeface="Arial"/>
              </a:rPr>
              <a:t>запровадження</a:t>
            </a:r>
            <a:r>
              <a:rPr sz="32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75" dirty="0">
                <a:solidFill>
                  <a:srgbClr val="0E4561"/>
                </a:solidFill>
                <a:latin typeface="Arial"/>
                <a:cs typeface="Arial"/>
              </a:rPr>
              <a:t>нових</a:t>
            </a:r>
            <a:r>
              <a:rPr sz="32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45" dirty="0">
                <a:solidFill>
                  <a:srgbClr val="0E4561"/>
                </a:solidFill>
                <a:latin typeface="Arial"/>
                <a:cs typeface="Arial"/>
              </a:rPr>
              <a:t>законів</a:t>
            </a:r>
            <a:r>
              <a:rPr sz="32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270" dirty="0">
                <a:solidFill>
                  <a:srgbClr val="0E4561"/>
                </a:solidFill>
                <a:latin typeface="Arial"/>
                <a:cs typeface="Arial"/>
              </a:rPr>
              <a:t>чи</a:t>
            </a:r>
            <a:r>
              <a:rPr sz="32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14" dirty="0">
                <a:solidFill>
                  <a:srgbClr val="0E4561"/>
                </a:solidFill>
                <a:latin typeface="Arial"/>
                <a:cs typeface="Arial"/>
              </a:rPr>
              <a:t>податків</a:t>
            </a:r>
            <a:r>
              <a:rPr sz="32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65" dirty="0">
                <a:solidFill>
                  <a:srgbClr val="0E4561"/>
                </a:solidFill>
                <a:latin typeface="Arial"/>
                <a:cs typeface="Arial"/>
              </a:rPr>
              <a:t>допускається</a:t>
            </a:r>
            <a:r>
              <a:rPr sz="32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35" dirty="0">
                <a:solidFill>
                  <a:srgbClr val="0E4561"/>
                </a:solidFill>
                <a:latin typeface="Arial"/>
                <a:cs typeface="Arial"/>
              </a:rPr>
              <a:t>лише</a:t>
            </a:r>
            <a:r>
              <a:rPr sz="32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30" dirty="0">
                <a:solidFill>
                  <a:srgbClr val="0E4561"/>
                </a:solidFill>
                <a:latin typeface="Arial"/>
                <a:cs typeface="Arial"/>
              </a:rPr>
              <a:t>за </a:t>
            </a:r>
            <a:r>
              <a:rPr sz="3200" spc="160" dirty="0">
                <a:solidFill>
                  <a:srgbClr val="0E4561"/>
                </a:solidFill>
                <a:latin typeface="Arial"/>
                <a:cs typeface="Arial"/>
              </a:rPr>
              <a:t>гуманних</a:t>
            </a:r>
            <a:r>
              <a:rPr sz="3200" spc="-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200" spc="114" dirty="0">
                <a:solidFill>
                  <a:srgbClr val="0E4561"/>
                </a:solidFill>
                <a:latin typeface="Arial"/>
                <a:cs typeface="Arial"/>
              </a:rPr>
              <a:t>причин</a:t>
            </a:r>
            <a:r>
              <a:rPr sz="3200" spc="114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97879" y="7791297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>
                <a:moveTo>
                  <a:pt x="0" y="0"/>
                </a:moveTo>
                <a:lnTo>
                  <a:pt x="6492240" y="0"/>
                </a:lnTo>
              </a:path>
            </a:pathLst>
          </a:custGeom>
          <a:ln w="76200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07829" y="8377294"/>
            <a:ext cx="229776" cy="22977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68319" y="8379470"/>
            <a:ext cx="229781" cy="22977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29127" y="8379470"/>
            <a:ext cx="229781" cy="22977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89797" y="8379475"/>
            <a:ext cx="229781" cy="22976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50421" y="8379470"/>
            <a:ext cx="229781" cy="22977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31890" y="2443724"/>
            <a:ext cx="811530" cy="811530"/>
          </a:xfrm>
          <a:custGeom>
            <a:avLst/>
            <a:gdLst/>
            <a:ahLst/>
            <a:cxnLst/>
            <a:rect l="l" t="t" r="r" b="b"/>
            <a:pathLst>
              <a:path w="811530" h="811529">
                <a:moveTo>
                  <a:pt x="405463" y="810929"/>
                </a:moveTo>
                <a:lnTo>
                  <a:pt x="358177" y="808201"/>
                </a:lnTo>
                <a:lnTo>
                  <a:pt x="312494" y="800220"/>
                </a:lnTo>
                <a:lnTo>
                  <a:pt x="268717" y="787290"/>
                </a:lnTo>
                <a:lnTo>
                  <a:pt x="227151" y="769716"/>
                </a:lnTo>
                <a:lnTo>
                  <a:pt x="188099" y="747801"/>
                </a:lnTo>
                <a:lnTo>
                  <a:pt x="151866" y="721851"/>
                </a:lnTo>
                <a:lnTo>
                  <a:pt x="118757" y="692168"/>
                </a:lnTo>
                <a:lnTo>
                  <a:pt x="89075" y="659058"/>
                </a:lnTo>
                <a:lnTo>
                  <a:pt x="63125" y="622825"/>
                </a:lnTo>
                <a:lnTo>
                  <a:pt x="41211" y="583773"/>
                </a:lnTo>
                <a:lnTo>
                  <a:pt x="23638" y="542206"/>
                </a:lnTo>
                <a:lnTo>
                  <a:pt x="10708" y="498429"/>
                </a:lnTo>
                <a:lnTo>
                  <a:pt x="2727" y="452745"/>
                </a:lnTo>
                <a:lnTo>
                  <a:pt x="0" y="405460"/>
                </a:lnTo>
                <a:lnTo>
                  <a:pt x="2727" y="358174"/>
                </a:lnTo>
                <a:lnTo>
                  <a:pt x="10708" y="312491"/>
                </a:lnTo>
                <a:lnTo>
                  <a:pt x="23638" y="268714"/>
                </a:lnTo>
                <a:lnTo>
                  <a:pt x="41211" y="227148"/>
                </a:lnTo>
                <a:lnTo>
                  <a:pt x="63125" y="188097"/>
                </a:lnTo>
                <a:lnTo>
                  <a:pt x="89075" y="151865"/>
                </a:lnTo>
                <a:lnTo>
                  <a:pt x="118757" y="118756"/>
                </a:lnTo>
                <a:lnTo>
                  <a:pt x="151866" y="89074"/>
                </a:lnTo>
                <a:lnTo>
                  <a:pt x="188099" y="63125"/>
                </a:lnTo>
                <a:lnTo>
                  <a:pt x="227151" y="41211"/>
                </a:lnTo>
                <a:lnTo>
                  <a:pt x="268717" y="23637"/>
                </a:lnTo>
                <a:lnTo>
                  <a:pt x="312494" y="10708"/>
                </a:lnTo>
                <a:lnTo>
                  <a:pt x="358177" y="2727"/>
                </a:lnTo>
                <a:lnTo>
                  <a:pt x="405463" y="0"/>
                </a:lnTo>
                <a:lnTo>
                  <a:pt x="452748" y="2727"/>
                </a:lnTo>
                <a:lnTo>
                  <a:pt x="498431" y="10708"/>
                </a:lnTo>
                <a:lnTo>
                  <a:pt x="542208" y="23637"/>
                </a:lnTo>
                <a:lnTo>
                  <a:pt x="583774" y="41211"/>
                </a:lnTo>
                <a:lnTo>
                  <a:pt x="622826" y="63125"/>
                </a:lnTo>
                <a:lnTo>
                  <a:pt x="659058" y="89074"/>
                </a:lnTo>
                <a:lnTo>
                  <a:pt x="692167" y="118756"/>
                </a:lnTo>
                <a:lnTo>
                  <a:pt x="721848" y="151865"/>
                </a:lnTo>
                <a:lnTo>
                  <a:pt x="747798" y="188097"/>
                </a:lnTo>
                <a:lnTo>
                  <a:pt x="769712" y="227148"/>
                </a:lnTo>
                <a:lnTo>
                  <a:pt x="787285" y="268714"/>
                </a:lnTo>
                <a:lnTo>
                  <a:pt x="800214" y="312491"/>
                </a:lnTo>
                <a:lnTo>
                  <a:pt x="808195" y="358174"/>
                </a:lnTo>
                <a:lnTo>
                  <a:pt x="810923" y="405460"/>
                </a:lnTo>
                <a:lnTo>
                  <a:pt x="808195" y="452745"/>
                </a:lnTo>
                <a:lnTo>
                  <a:pt x="800214" y="498429"/>
                </a:lnTo>
                <a:lnTo>
                  <a:pt x="787285" y="542206"/>
                </a:lnTo>
                <a:lnTo>
                  <a:pt x="769712" y="583773"/>
                </a:lnTo>
                <a:lnTo>
                  <a:pt x="747798" y="622825"/>
                </a:lnTo>
                <a:lnTo>
                  <a:pt x="721848" y="659058"/>
                </a:lnTo>
                <a:lnTo>
                  <a:pt x="692167" y="692168"/>
                </a:lnTo>
                <a:lnTo>
                  <a:pt x="659058" y="721851"/>
                </a:lnTo>
                <a:lnTo>
                  <a:pt x="622826" y="747801"/>
                </a:lnTo>
                <a:lnTo>
                  <a:pt x="583774" y="769716"/>
                </a:lnTo>
                <a:lnTo>
                  <a:pt x="542208" y="787290"/>
                </a:lnTo>
                <a:lnTo>
                  <a:pt x="498431" y="800220"/>
                </a:lnTo>
                <a:lnTo>
                  <a:pt x="452748" y="808201"/>
                </a:lnTo>
                <a:lnTo>
                  <a:pt x="405463" y="810929"/>
                </a:lnTo>
                <a:close/>
              </a:path>
            </a:pathLst>
          </a:custGeom>
          <a:solidFill>
            <a:srgbClr val="7894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2984" rIns="0" bIns="0" rtlCol="0">
            <a:spAutoFit/>
          </a:bodyPr>
          <a:lstStyle/>
          <a:p>
            <a:pPr marL="791210">
              <a:lnSpc>
                <a:spcPct val="100000"/>
              </a:lnSpc>
              <a:spcBef>
                <a:spcPts val="100"/>
              </a:spcBef>
            </a:pPr>
            <a:r>
              <a:rPr sz="6900" spc="-755" dirty="0"/>
              <a:t>Права</a:t>
            </a:r>
            <a:r>
              <a:rPr sz="6900" spc="-105" dirty="0"/>
              <a:t> </a:t>
            </a:r>
            <a:r>
              <a:rPr sz="6900" spc="-705" dirty="0"/>
              <a:t>цивільного</a:t>
            </a:r>
            <a:r>
              <a:rPr sz="6900" spc="-105" dirty="0"/>
              <a:t> </a:t>
            </a:r>
            <a:r>
              <a:rPr sz="6900" spc="-665" dirty="0"/>
              <a:t>населення</a:t>
            </a:r>
            <a:r>
              <a:rPr sz="6900" spc="-100" dirty="0"/>
              <a:t> </a:t>
            </a:r>
            <a:r>
              <a:rPr sz="6900" spc="-705" dirty="0"/>
              <a:t>під</a:t>
            </a:r>
            <a:r>
              <a:rPr sz="6900" spc="-105" dirty="0"/>
              <a:t> </a:t>
            </a:r>
            <a:r>
              <a:rPr sz="6900" spc="-720" dirty="0"/>
              <a:t>час</a:t>
            </a:r>
            <a:r>
              <a:rPr sz="6900" spc="-100" dirty="0"/>
              <a:t> </a:t>
            </a:r>
            <a:r>
              <a:rPr sz="6900" spc="-725" dirty="0"/>
              <a:t>окупації</a:t>
            </a:r>
            <a:endParaRPr sz="6900"/>
          </a:p>
        </p:txBody>
      </p:sp>
      <p:sp>
        <p:nvSpPr>
          <p:cNvPr id="4" name="object 4"/>
          <p:cNvSpPr/>
          <p:nvPr/>
        </p:nvSpPr>
        <p:spPr>
          <a:xfrm>
            <a:off x="2935595" y="3774215"/>
            <a:ext cx="811530" cy="811530"/>
          </a:xfrm>
          <a:custGeom>
            <a:avLst/>
            <a:gdLst/>
            <a:ahLst/>
            <a:cxnLst/>
            <a:rect l="l" t="t" r="r" b="b"/>
            <a:pathLst>
              <a:path w="811529" h="811529">
                <a:moveTo>
                  <a:pt x="405469" y="810920"/>
                </a:moveTo>
                <a:lnTo>
                  <a:pt x="358182" y="808192"/>
                </a:lnTo>
                <a:lnTo>
                  <a:pt x="312498" y="800213"/>
                </a:lnTo>
                <a:lnTo>
                  <a:pt x="268720" y="787285"/>
                </a:lnTo>
                <a:lnTo>
                  <a:pt x="227153" y="769713"/>
                </a:lnTo>
                <a:lnTo>
                  <a:pt x="188101" y="747801"/>
                </a:lnTo>
                <a:lnTo>
                  <a:pt x="151868" y="721853"/>
                </a:lnTo>
                <a:lnTo>
                  <a:pt x="118758" y="692174"/>
                </a:lnTo>
                <a:lnTo>
                  <a:pt x="89076" y="659067"/>
                </a:lnTo>
                <a:lnTo>
                  <a:pt x="63126" y="622836"/>
                </a:lnTo>
                <a:lnTo>
                  <a:pt x="41212" y="583786"/>
                </a:lnTo>
                <a:lnTo>
                  <a:pt x="23638" y="542221"/>
                </a:lnTo>
                <a:lnTo>
                  <a:pt x="10708" y="498445"/>
                </a:lnTo>
                <a:lnTo>
                  <a:pt x="2727" y="452761"/>
                </a:lnTo>
                <a:lnTo>
                  <a:pt x="0" y="405475"/>
                </a:lnTo>
                <a:lnTo>
                  <a:pt x="2727" y="358188"/>
                </a:lnTo>
                <a:lnTo>
                  <a:pt x="10708" y="312504"/>
                </a:lnTo>
                <a:lnTo>
                  <a:pt x="23638" y="268725"/>
                </a:lnTo>
                <a:lnTo>
                  <a:pt x="41212" y="227158"/>
                </a:lnTo>
                <a:lnTo>
                  <a:pt x="63126" y="188105"/>
                </a:lnTo>
                <a:lnTo>
                  <a:pt x="89076" y="151871"/>
                </a:lnTo>
                <a:lnTo>
                  <a:pt x="118758" y="118761"/>
                </a:lnTo>
                <a:lnTo>
                  <a:pt x="151868" y="89078"/>
                </a:lnTo>
                <a:lnTo>
                  <a:pt x="188101" y="63127"/>
                </a:lnTo>
                <a:lnTo>
                  <a:pt x="227153" y="41213"/>
                </a:lnTo>
                <a:lnTo>
                  <a:pt x="268720" y="23638"/>
                </a:lnTo>
                <a:lnTo>
                  <a:pt x="312498" y="10708"/>
                </a:lnTo>
                <a:lnTo>
                  <a:pt x="358182" y="2727"/>
                </a:lnTo>
                <a:lnTo>
                  <a:pt x="405469" y="0"/>
                </a:lnTo>
                <a:lnTo>
                  <a:pt x="452755" y="2727"/>
                </a:lnTo>
                <a:lnTo>
                  <a:pt x="498439" y="10708"/>
                </a:lnTo>
                <a:lnTo>
                  <a:pt x="542215" y="23638"/>
                </a:lnTo>
                <a:lnTo>
                  <a:pt x="583780" y="41213"/>
                </a:lnTo>
                <a:lnTo>
                  <a:pt x="622830" y="63127"/>
                </a:lnTo>
                <a:lnTo>
                  <a:pt x="659060" y="89078"/>
                </a:lnTo>
                <a:lnTo>
                  <a:pt x="692168" y="118761"/>
                </a:lnTo>
                <a:lnTo>
                  <a:pt x="721847" y="151871"/>
                </a:lnTo>
                <a:lnTo>
                  <a:pt x="747795" y="188105"/>
                </a:lnTo>
                <a:lnTo>
                  <a:pt x="769707" y="227158"/>
                </a:lnTo>
                <a:lnTo>
                  <a:pt x="787279" y="268725"/>
                </a:lnTo>
                <a:lnTo>
                  <a:pt x="800207" y="312504"/>
                </a:lnTo>
                <a:lnTo>
                  <a:pt x="808186" y="358188"/>
                </a:lnTo>
                <a:lnTo>
                  <a:pt x="810914" y="405475"/>
                </a:lnTo>
                <a:lnTo>
                  <a:pt x="808186" y="452761"/>
                </a:lnTo>
                <a:lnTo>
                  <a:pt x="800207" y="498445"/>
                </a:lnTo>
                <a:lnTo>
                  <a:pt x="787279" y="542221"/>
                </a:lnTo>
                <a:lnTo>
                  <a:pt x="769707" y="583786"/>
                </a:lnTo>
                <a:lnTo>
                  <a:pt x="747795" y="622836"/>
                </a:lnTo>
                <a:lnTo>
                  <a:pt x="721847" y="659067"/>
                </a:lnTo>
                <a:lnTo>
                  <a:pt x="692168" y="692174"/>
                </a:lnTo>
                <a:lnTo>
                  <a:pt x="659060" y="721853"/>
                </a:lnTo>
                <a:lnTo>
                  <a:pt x="622830" y="747801"/>
                </a:lnTo>
                <a:lnTo>
                  <a:pt x="583780" y="769713"/>
                </a:lnTo>
                <a:lnTo>
                  <a:pt x="542215" y="787285"/>
                </a:lnTo>
                <a:lnTo>
                  <a:pt x="498439" y="800213"/>
                </a:lnTo>
                <a:lnTo>
                  <a:pt x="452755" y="808192"/>
                </a:lnTo>
                <a:lnTo>
                  <a:pt x="405469" y="810920"/>
                </a:lnTo>
                <a:close/>
              </a:path>
            </a:pathLst>
          </a:custGeom>
          <a:solidFill>
            <a:srgbClr val="A8BE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96974" y="5143499"/>
            <a:ext cx="811530" cy="811530"/>
          </a:xfrm>
          <a:custGeom>
            <a:avLst/>
            <a:gdLst/>
            <a:ahLst/>
            <a:cxnLst/>
            <a:rect l="l" t="t" r="r" b="b"/>
            <a:pathLst>
              <a:path w="811529" h="811529">
                <a:moveTo>
                  <a:pt x="405475" y="810920"/>
                </a:moveTo>
                <a:lnTo>
                  <a:pt x="358188" y="808192"/>
                </a:lnTo>
                <a:lnTo>
                  <a:pt x="312504" y="800211"/>
                </a:lnTo>
                <a:lnTo>
                  <a:pt x="268725" y="787281"/>
                </a:lnTo>
                <a:lnTo>
                  <a:pt x="227158" y="769707"/>
                </a:lnTo>
                <a:lnTo>
                  <a:pt x="188105" y="747793"/>
                </a:lnTo>
                <a:lnTo>
                  <a:pt x="151871" y="721843"/>
                </a:lnTo>
                <a:lnTo>
                  <a:pt x="118761" y="692162"/>
                </a:lnTo>
                <a:lnTo>
                  <a:pt x="89078" y="659054"/>
                </a:lnTo>
                <a:lnTo>
                  <a:pt x="63127" y="622823"/>
                </a:lnTo>
                <a:lnTo>
                  <a:pt x="41213" y="583773"/>
                </a:lnTo>
                <a:lnTo>
                  <a:pt x="23638" y="542209"/>
                </a:lnTo>
                <a:lnTo>
                  <a:pt x="10708" y="498435"/>
                </a:lnTo>
                <a:lnTo>
                  <a:pt x="2727" y="452756"/>
                </a:lnTo>
                <a:lnTo>
                  <a:pt x="0" y="405475"/>
                </a:lnTo>
                <a:lnTo>
                  <a:pt x="2727" y="358188"/>
                </a:lnTo>
                <a:lnTo>
                  <a:pt x="10708" y="312504"/>
                </a:lnTo>
                <a:lnTo>
                  <a:pt x="23638" y="268725"/>
                </a:lnTo>
                <a:lnTo>
                  <a:pt x="41213" y="227158"/>
                </a:lnTo>
                <a:lnTo>
                  <a:pt x="63127" y="188105"/>
                </a:lnTo>
                <a:lnTo>
                  <a:pt x="89078" y="151871"/>
                </a:lnTo>
                <a:lnTo>
                  <a:pt x="118761" y="118761"/>
                </a:lnTo>
                <a:lnTo>
                  <a:pt x="151871" y="89078"/>
                </a:lnTo>
                <a:lnTo>
                  <a:pt x="188105" y="63127"/>
                </a:lnTo>
                <a:lnTo>
                  <a:pt x="227158" y="41213"/>
                </a:lnTo>
                <a:lnTo>
                  <a:pt x="268725" y="23638"/>
                </a:lnTo>
                <a:lnTo>
                  <a:pt x="312504" y="10708"/>
                </a:lnTo>
                <a:lnTo>
                  <a:pt x="358188" y="2727"/>
                </a:lnTo>
                <a:lnTo>
                  <a:pt x="405475" y="0"/>
                </a:lnTo>
                <a:lnTo>
                  <a:pt x="452756" y="2727"/>
                </a:lnTo>
                <a:lnTo>
                  <a:pt x="498435" y="10708"/>
                </a:lnTo>
                <a:lnTo>
                  <a:pt x="542209" y="23638"/>
                </a:lnTo>
                <a:lnTo>
                  <a:pt x="583773" y="41213"/>
                </a:lnTo>
                <a:lnTo>
                  <a:pt x="622823" y="63127"/>
                </a:lnTo>
                <a:lnTo>
                  <a:pt x="659054" y="89078"/>
                </a:lnTo>
                <a:lnTo>
                  <a:pt x="692162" y="118761"/>
                </a:lnTo>
                <a:lnTo>
                  <a:pt x="721843" y="151871"/>
                </a:lnTo>
                <a:lnTo>
                  <a:pt x="747793" y="188105"/>
                </a:lnTo>
                <a:lnTo>
                  <a:pt x="769707" y="227158"/>
                </a:lnTo>
                <a:lnTo>
                  <a:pt x="787281" y="268725"/>
                </a:lnTo>
                <a:lnTo>
                  <a:pt x="800211" y="312504"/>
                </a:lnTo>
                <a:lnTo>
                  <a:pt x="808192" y="358188"/>
                </a:lnTo>
                <a:lnTo>
                  <a:pt x="810920" y="405475"/>
                </a:lnTo>
                <a:lnTo>
                  <a:pt x="808192" y="452756"/>
                </a:lnTo>
                <a:lnTo>
                  <a:pt x="800211" y="498435"/>
                </a:lnTo>
                <a:lnTo>
                  <a:pt x="787281" y="542209"/>
                </a:lnTo>
                <a:lnTo>
                  <a:pt x="769707" y="583773"/>
                </a:lnTo>
                <a:lnTo>
                  <a:pt x="747793" y="622823"/>
                </a:lnTo>
                <a:lnTo>
                  <a:pt x="721843" y="659054"/>
                </a:lnTo>
                <a:lnTo>
                  <a:pt x="692162" y="692162"/>
                </a:lnTo>
                <a:lnTo>
                  <a:pt x="659054" y="721843"/>
                </a:lnTo>
                <a:lnTo>
                  <a:pt x="622823" y="747793"/>
                </a:lnTo>
                <a:lnTo>
                  <a:pt x="583773" y="769707"/>
                </a:lnTo>
                <a:lnTo>
                  <a:pt x="542209" y="787281"/>
                </a:lnTo>
                <a:lnTo>
                  <a:pt x="498435" y="800211"/>
                </a:lnTo>
                <a:lnTo>
                  <a:pt x="452756" y="808192"/>
                </a:lnTo>
                <a:lnTo>
                  <a:pt x="405475" y="810920"/>
                </a:lnTo>
                <a:close/>
              </a:path>
            </a:pathLst>
          </a:custGeom>
          <a:solidFill>
            <a:srgbClr val="A8BE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86546" y="6441215"/>
            <a:ext cx="811530" cy="811530"/>
          </a:xfrm>
          <a:custGeom>
            <a:avLst/>
            <a:gdLst/>
            <a:ahLst/>
            <a:cxnLst/>
            <a:rect l="l" t="t" r="r" b="b"/>
            <a:pathLst>
              <a:path w="811529" h="811529">
                <a:moveTo>
                  <a:pt x="405444" y="810920"/>
                </a:moveTo>
                <a:lnTo>
                  <a:pt x="358164" y="808192"/>
                </a:lnTo>
                <a:lnTo>
                  <a:pt x="312484" y="800213"/>
                </a:lnTo>
                <a:lnTo>
                  <a:pt x="268711" y="787285"/>
                </a:lnTo>
                <a:lnTo>
                  <a:pt x="227147" y="769713"/>
                </a:lnTo>
                <a:lnTo>
                  <a:pt x="188097" y="747801"/>
                </a:lnTo>
                <a:lnTo>
                  <a:pt x="151866" y="721853"/>
                </a:lnTo>
                <a:lnTo>
                  <a:pt x="118757" y="692174"/>
                </a:lnTo>
                <a:lnTo>
                  <a:pt x="89076" y="659067"/>
                </a:lnTo>
                <a:lnTo>
                  <a:pt x="63126" y="622836"/>
                </a:lnTo>
                <a:lnTo>
                  <a:pt x="41212" y="583786"/>
                </a:lnTo>
                <a:lnTo>
                  <a:pt x="23638" y="542221"/>
                </a:lnTo>
                <a:lnTo>
                  <a:pt x="10708" y="498445"/>
                </a:lnTo>
                <a:lnTo>
                  <a:pt x="2727" y="452761"/>
                </a:lnTo>
                <a:lnTo>
                  <a:pt x="0" y="405475"/>
                </a:lnTo>
                <a:lnTo>
                  <a:pt x="2727" y="358188"/>
                </a:lnTo>
                <a:lnTo>
                  <a:pt x="10708" y="312504"/>
                </a:lnTo>
                <a:lnTo>
                  <a:pt x="23638" y="268725"/>
                </a:lnTo>
                <a:lnTo>
                  <a:pt x="41212" y="227158"/>
                </a:lnTo>
                <a:lnTo>
                  <a:pt x="63126" y="188105"/>
                </a:lnTo>
                <a:lnTo>
                  <a:pt x="89076" y="151871"/>
                </a:lnTo>
                <a:lnTo>
                  <a:pt x="118757" y="118761"/>
                </a:lnTo>
                <a:lnTo>
                  <a:pt x="151866" y="89078"/>
                </a:lnTo>
                <a:lnTo>
                  <a:pt x="188097" y="63127"/>
                </a:lnTo>
                <a:lnTo>
                  <a:pt x="227147" y="41213"/>
                </a:lnTo>
                <a:lnTo>
                  <a:pt x="268711" y="23638"/>
                </a:lnTo>
                <a:lnTo>
                  <a:pt x="312484" y="10708"/>
                </a:lnTo>
                <a:lnTo>
                  <a:pt x="358164" y="2727"/>
                </a:lnTo>
                <a:lnTo>
                  <a:pt x="405444" y="0"/>
                </a:lnTo>
                <a:lnTo>
                  <a:pt x="452731" y="2727"/>
                </a:lnTo>
                <a:lnTo>
                  <a:pt x="498416" y="10708"/>
                </a:lnTo>
                <a:lnTo>
                  <a:pt x="542194" y="23638"/>
                </a:lnTo>
                <a:lnTo>
                  <a:pt x="583762" y="41213"/>
                </a:lnTo>
                <a:lnTo>
                  <a:pt x="622814" y="63127"/>
                </a:lnTo>
                <a:lnTo>
                  <a:pt x="659048" y="89078"/>
                </a:lnTo>
                <a:lnTo>
                  <a:pt x="692158" y="118761"/>
                </a:lnTo>
                <a:lnTo>
                  <a:pt x="721841" y="151871"/>
                </a:lnTo>
                <a:lnTo>
                  <a:pt x="747792" y="188105"/>
                </a:lnTo>
                <a:lnTo>
                  <a:pt x="769707" y="227158"/>
                </a:lnTo>
                <a:lnTo>
                  <a:pt x="787281" y="268725"/>
                </a:lnTo>
                <a:lnTo>
                  <a:pt x="800211" y="312504"/>
                </a:lnTo>
                <a:lnTo>
                  <a:pt x="808192" y="358188"/>
                </a:lnTo>
                <a:lnTo>
                  <a:pt x="810920" y="405475"/>
                </a:lnTo>
                <a:lnTo>
                  <a:pt x="808192" y="452761"/>
                </a:lnTo>
                <a:lnTo>
                  <a:pt x="800211" y="498445"/>
                </a:lnTo>
                <a:lnTo>
                  <a:pt x="787281" y="542221"/>
                </a:lnTo>
                <a:lnTo>
                  <a:pt x="769707" y="583786"/>
                </a:lnTo>
                <a:lnTo>
                  <a:pt x="747792" y="622836"/>
                </a:lnTo>
                <a:lnTo>
                  <a:pt x="721841" y="659067"/>
                </a:lnTo>
                <a:lnTo>
                  <a:pt x="692158" y="692174"/>
                </a:lnTo>
                <a:lnTo>
                  <a:pt x="659048" y="721853"/>
                </a:lnTo>
                <a:lnTo>
                  <a:pt x="622814" y="747801"/>
                </a:lnTo>
                <a:lnTo>
                  <a:pt x="583762" y="769713"/>
                </a:lnTo>
                <a:lnTo>
                  <a:pt x="542194" y="787285"/>
                </a:lnTo>
                <a:lnTo>
                  <a:pt x="498416" y="800213"/>
                </a:lnTo>
                <a:lnTo>
                  <a:pt x="452731" y="808192"/>
                </a:lnTo>
                <a:lnTo>
                  <a:pt x="405444" y="810920"/>
                </a:lnTo>
                <a:close/>
              </a:path>
            </a:pathLst>
          </a:custGeom>
          <a:solidFill>
            <a:srgbClr val="7894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46224" y="2474535"/>
            <a:ext cx="16995140" cy="7068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36395" algn="ctr">
              <a:lnSpc>
                <a:spcPct val="100000"/>
              </a:lnSpc>
              <a:spcBef>
                <a:spcPts val="100"/>
              </a:spcBef>
            </a:pPr>
            <a:r>
              <a:rPr sz="4500" spc="200" dirty="0">
                <a:solidFill>
                  <a:srgbClr val="0E4561"/>
                </a:solidFill>
                <a:latin typeface="Arial"/>
                <a:cs typeface="Arial"/>
              </a:rPr>
              <a:t>право</a:t>
            </a:r>
            <a:r>
              <a:rPr sz="45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spc="185" dirty="0">
                <a:solidFill>
                  <a:srgbClr val="0E4561"/>
                </a:solidFill>
                <a:latin typeface="Arial"/>
                <a:cs typeface="Arial"/>
              </a:rPr>
              <a:t>на</a:t>
            </a:r>
            <a:r>
              <a:rPr sz="45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dirty="0">
                <a:solidFill>
                  <a:srgbClr val="0E4561"/>
                </a:solidFill>
                <a:latin typeface="Arial"/>
                <a:cs typeface="Arial"/>
              </a:rPr>
              <a:t>життя</a:t>
            </a:r>
            <a:r>
              <a:rPr sz="45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4500" spc="-31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4500" spc="85" dirty="0">
                <a:solidFill>
                  <a:srgbClr val="0E4561"/>
                </a:solidFill>
                <a:latin typeface="Arial"/>
                <a:cs typeface="Arial"/>
              </a:rPr>
              <a:t>свободу</a:t>
            </a:r>
            <a:r>
              <a:rPr sz="45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dirty="0">
                <a:solidFill>
                  <a:srgbClr val="0E4561"/>
                </a:solidFill>
                <a:latin typeface="Arial"/>
                <a:cs typeface="Arial"/>
              </a:rPr>
              <a:t>та</a:t>
            </a:r>
            <a:r>
              <a:rPr sz="45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spc="100" dirty="0">
                <a:solidFill>
                  <a:srgbClr val="0E4561"/>
                </a:solidFill>
                <a:latin typeface="Arial"/>
                <a:cs typeface="Arial"/>
              </a:rPr>
              <a:t>особисту</a:t>
            </a:r>
            <a:r>
              <a:rPr sz="45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spc="-10" dirty="0">
                <a:solidFill>
                  <a:srgbClr val="0E4561"/>
                </a:solidFill>
                <a:latin typeface="Arial"/>
                <a:cs typeface="Arial"/>
              </a:rPr>
              <a:t>безпеку</a:t>
            </a:r>
            <a:r>
              <a:rPr sz="4500" spc="-10" dirty="0">
                <a:solidFill>
                  <a:srgbClr val="0E4561"/>
                </a:solidFill>
                <a:latin typeface="Verdana"/>
                <a:cs typeface="Verdana"/>
              </a:rPr>
              <a:t>;</a:t>
            </a:r>
            <a:endParaRPr sz="4500">
              <a:latin typeface="Verdana"/>
              <a:cs typeface="Verdana"/>
            </a:endParaRPr>
          </a:p>
          <a:p>
            <a:pPr marL="1465580" algn="ctr">
              <a:lnSpc>
                <a:spcPct val="100000"/>
              </a:lnSpc>
              <a:spcBef>
                <a:spcPts val="4580"/>
              </a:spcBef>
            </a:pPr>
            <a:r>
              <a:rPr sz="4500" spc="170" dirty="0">
                <a:solidFill>
                  <a:srgbClr val="0E4561"/>
                </a:solidFill>
                <a:latin typeface="Arial"/>
                <a:cs typeface="Arial"/>
              </a:rPr>
              <a:t>недоторканність</a:t>
            </a:r>
            <a:r>
              <a:rPr sz="45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spc="125" dirty="0">
                <a:solidFill>
                  <a:srgbClr val="0E4561"/>
                </a:solidFill>
                <a:latin typeface="Arial"/>
                <a:cs typeface="Arial"/>
              </a:rPr>
              <a:t>житла</a:t>
            </a:r>
            <a:r>
              <a:rPr sz="45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dirty="0">
                <a:solidFill>
                  <a:srgbClr val="0E4561"/>
                </a:solidFill>
                <a:latin typeface="Arial"/>
                <a:cs typeface="Arial"/>
              </a:rPr>
              <a:t>та</a:t>
            </a:r>
            <a:r>
              <a:rPr sz="45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spc="-10" dirty="0">
                <a:solidFill>
                  <a:srgbClr val="0E4561"/>
                </a:solidFill>
                <a:latin typeface="Arial"/>
                <a:cs typeface="Arial"/>
              </a:rPr>
              <a:t>власності</a:t>
            </a:r>
            <a:r>
              <a:rPr sz="4500" spc="-10" dirty="0">
                <a:solidFill>
                  <a:srgbClr val="0E4561"/>
                </a:solidFill>
                <a:latin typeface="Verdana"/>
                <a:cs typeface="Verdana"/>
              </a:rPr>
              <a:t>;</a:t>
            </a:r>
            <a:endParaRPr sz="45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endParaRPr sz="4500">
              <a:latin typeface="Verdana"/>
              <a:cs typeface="Verdana"/>
            </a:endParaRPr>
          </a:p>
          <a:p>
            <a:pPr marL="1317625" algn="ctr">
              <a:lnSpc>
                <a:spcPct val="100000"/>
              </a:lnSpc>
            </a:pPr>
            <a:r>
              <a:rPr sz="4500" spc="80" dirty="0">
                <a:solidFill>
                  <a:srgbClr val="0E4561"/>
                </a:solidFill>
                <a:latin typeface="Arial"/>
                <a:cs typeface="Arial"/>
              </a:rPr>
              <a:t>свобода</a:t>
            </a:r>
            <a:r>
              <a:rPr sz="45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spc="105" dirty="0">
                <a:solidFill>
                  <a:srgbClr val="0E4561"/>
                </a:solidFill>
                <a:latin typeface="Arial"/>
                <a:cs typeface="Arial"/>
              </a:rPr>
              <a:t>релігії</a:t>
            </a:r>
            <a:r>
              <a:rPr sz="45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dirty="0">
                <a:solidFill>
                  <a:srgbClr val="0E4561"/>
                </a:solidFill>
                <a:latin typeface="Arial"/>
                <a:cs typeface="Arial"/>
              </a:rPr>
              <a:t>та</a:t>
            </a:r>
            <a:r>
              <a:rPr sz="45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spc="85" dirty="0">
                <a:solidFill>
                  <a:srgbClr val="0E4561"/>
                </a:solidFill>
                <a:latin typeface="Arial"/>
                <a:cs typeface="Arial"/>
              </a:rPr>
              <a:t>переконань</a:t>
            </a:r>
            <a:r>
              <a:rPr sz="4500" spc="85" dirty="0">
                <a:solidFill>
                  <a:srgbClr val="0E4561"/>
                </a:solidFill>
                <a:latin typeface="Verdana"/>
                <a:cs typeface="Verdana"/>
              </a:rPr>
              <a:t>;</a:t>
            </a:r>
            <a:endParaRPr sz="4500">
              <a:latin typeface="Verdana"/>
              <a:cs typeface="Verdana"/>
            </a:endParaRPr>
          </a:p>
          <a:p>
            <a:pPr marL="7435215">
              <a:lnSpc>
                <a:spcPct val="100000"/>
              </a:lnSpc>
              <a:spcBef>
                <a:spcPts val="4820"/>
              </a:spcBef>
            </a:pPr>
            <a:r>
              <a:rPr sz="4500" spc="200" dirty="0">
                <a:solidFill>
                  <a:srgbClr val="0E4561"/>
                </a:solidFill>
                <a:latin typeface="Arial"/>
                <a:cs typeface="Arial"/>
              </a:rPr>
              <a:t>право</a:t>
            </a:r>
            <a:r>
              <a:rPr sz="45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spc="185" dirty="0">
                <a:solidFill>
                  <a:srgbClr val="0E4561"/>
                </a:solidFill>
                <a:latin typeface="Arial"/>
                <a:cs typeface="Arial"/>
              </a:rPr>
              <a:t>на</a:t>
            </a:r>
            <a:r>
              <a:rPr sz="45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spc="165" dirty="0">
                <a:solidFill>
                  <a:srgbClr val="0E4561"/>
                </a:solidFill>
                <a:latin typeface="Arial"/>
                <a:cs typeface="Arial"/>
              </a:rPr>
              <a:t>гуманітарну</a:t>
            </a:r>
            <a:r>
              <a:rPr sz="45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spc="180" dirty="0">
                <a:solidFill>
                  <a:srgbClr val="0E4561"/>
                </a:solidFill>
                <a:latin typeface="Arial"/>
                <a:cs typeface="Arial"/>
              </a:rPr>
              <a:t>допомогу</a:t>
            </a:r>
            <a:endParaRPr sz="4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60"/>
              </a:spcBef>
            </a:pPr>
            <a:endParaRPr sz="4500">
              <a:latin typeface="Arial"/>
              <a:cs typeface="Arial"/>
            </a:endParaRPr>
          </a:p>
          <a:p>
            <a:pPr marL="12700" marR="5080">
              <a:lnSpc>
                <a:spcPct val="141500"/>
              </a:lnSpc>
            </a:pPr>
            <a:r>
              <a:rPr sz="3400" spc="-55" dirty="0">
                <a:solidFill>
                  <a:srgbClr val="0E4561"/>
                </a:solidFill>
                <a:latin typeface="Arial"/>
                <a:cs typeface="Arial"/>
              </a:rPr>
              <a:t>Будь</a:t>
            </a:r>
            <a:r>
              <a:rPr sz="3400" spc="-55" dirty="0">
                <a:solidFill>
                  <a:srgbClr val="0E4561"/>
                </a:solidFill>
                <a:latin typeface="Verdana"/>
                <a:cs typeface="Verdana"/>
              </a:rPr>
              <a:t>-</a:t>
            </a:r>
            <a:r>
              <a:rPr sz="3400" spc="95" dirty="0">
                <a:solidFill>
                  <a:srgbClr val="0E4561"/>
                </a:solidFill>
                <a:latin typeface="Arial"/>
                <a:cs typeface="Arial"/>
              </a:rPr>
              <a:t>яке</a:t>
            </a:r>
            <a:r>
              <a:rPr sz="34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400" spc="135" dirty="0">
                <a:solidFill>
                  <a:srgbClr val="0E4561"/>
                </a:solidFill>
                <a:latin typeface="Arial"/>
                <a:cs typeface="Arial"/>
              </a:rPr>
              <a:t>приниження</a:t>
            </a:r>
            <a:r>
              <a:rPr sz="3400" spc="13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400" spc="-24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400" spc="145" dirty="0">
                <a:solidFill>
                  <a:srgbClr val="0E4561"/>
                </a:solidFill>
                <a:latin typeface="Arial"/>
                <a:cs typeface="Arial"/>
              </a:rPr>
              <a:t>дискримінація</a:t>
            </a:r>
            <a:r>
              <a:rPr sz="34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400" spc="75" dirty="0">
                <a:solidFill>
                  <a:srgbClr val="0E4561"/>
                </a:solidFill>
                <a:latin typeface="Arial"/>
                <a:cs typeface="Arial"/>
              </a:rPr>
              <a:t>або</a:t>
            </a:r>
            <a:r>
              <a:rPr sz="34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400" spc="90" dirty="0">
                <a:solidFill>
                  <a:srgbClr val="0E4561"/>
                </a:solidFill>
                <a:latin typeface="Arial"/>
                <a:cs typeface="Arial"/>
              </a:rPr>
              <a:t>насильство</a:t>
            </a:r>
            <a:r>
              <a:rPr sz="34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400" spc="105" dirty="0">
                <a:solidFill>
                  <a:srgbClr val="0E4561"/>
                </a:solidFill>
                <a:latin typeface="Arial"/>
                <a:cs typeface="Arial"/>
              </a:rPr>
              <a:t>вважаються</a:t>
            </a:r>
            <a:r>
              <a:rPr sz="34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400" spc="160" dirty="0">
                <a:solidFill>
                  <a:srgbClr val="0E4561"/>
                </a:solidFill>
                <a:latin typeface="Arial"/>
                <a:cs typeface="Arial"/>
              </a:rPr>
              <a:t>порушенням </a:t>
            </a:r>
            <a:r>
              <a:rPr sz="3400" spc="140" dirty="0">
                <a:solidFill>
                  <a:srgbClr val="0E4561"/>
                </a:solidFill>
                <a:latin typeface="Arial"/>
                <a:cs typeface="Arial"/>
              </a:rPr>
              <a:t>гуманітарних</a:t>
            </a:r>
            <a:r>
              <a:rPr sz="34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400" spc="-10" dirty="0">
                <a:solidFill>
                  <a:srgbClr val="0E4561"/>
                </a:solidFill>
                <a:latin typeface="Arial"/>
                <a:cs typeface="Arial"/>
              </a:rPr>
              <a:t>норм</a:t>
            </a:r>
            <a:r>
              <a:rPr sz="340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49945" cy="10287000"/>
            </a:xfrm>
            <a:custGeom>
              <a:avLst/>
              <a:gdLst/>
              <a:ahLst/>
              <a:cxnLst/>
              <a:rect l="l" t="t" r="r" b="b"/>
              <a:pathLst>
                <a:path w="8449945" h="10287000">
                  <a:moveTo>
                    <a:pt x="0" y="10287000"/>
                  </a:moveTo>
                  <a:lnTo>
                    <a:pt x="8449756" y="10287000"/>
                  </a:lnTo>
                  <a:lnTo>
                    <a:pt x="8449756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1360" y="1932645"/>
              <a:ext cx="6809579" cy="76536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449757" y="0"/>
              <a:ext cx="9838690" cy="10287000"/>
            </a:xfrm>
            <a:custGeom>
              <a:avLst/>
              <a:gdLst/>
              <a:ahLst/>
              <a:cxnLst/>
              <a:rect l="l" t="t" r="r" b="b"/>
              <a:pathLst>
                <a:path w="9838690" h="10287000">
                  <a:moveTo>
                    <a:pt x="9838243" y="10287000"/>
                  </a:moveTo>
                  <a:lnTo>
                    <a:pt x="0" y="10287000"/>
                  </a:lnTo>
                  <a:lnTo>
                    <a:pt x="0" y="0"/>
                  </a:lnTo>
                  <a:lnTo>
                    <a:pt x="9838243" y="0"/>
                  </a:lnTo>
                  <a:lnTo>
                    <a:pt x="9838243" y="10287000"/>
                  </a:lnTo>
                  <a:close/>
                </a:path>
              </a:pathLst>
            </a:custGeom>
            <a:solidFill>
              <a:srgbClr val="DAE4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28700" y="9741530"/>
              <a:ext cx="6492240" cy="0"/>
            </a:xfrm>
            <a:custGeom>
              <a:avLst/>
              <a:gdLst/>
              <a:ahLst/>
              <a:cxnLst/>
              <a:rect l="l" t="t" r="r" b="b"/>
              <a:pathLst>
                <a:path w="6492240">
                  <a:moveTo>
                    <a:pt x="0" y="0"/>
                  </a:moveTo>
                  <a:lnTo>
                    <a:pt x="6492240" y="0"/>
                  </a:lnTo>
                </a:path>
              </a:pathLst>
            </a:custGeom>
            <a:ln w="76200">
              <a:solidFill>
                <a:srgbClr val="0E45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7164" y="-36510"/>
            <a:ext cx="7790180" cy="193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100"/>
              </a:spcBef>
            </a:pPr>
            <a:r>
              <a:rPr spc="-585" dirty="0"/>
              <a:t>Гуманітарні</a:t>
            </a:r>
            <a:r>
              <a:rPr spc="-65" dirty="0"/>
              <a:t> </a:t>
            </a:r>
            <a:r>
              <a:rPr spc="-615" dirty="0"/>
              <a:t>гарантії</a:t>
            </a:r>
            <a:r>
              <a:rPr spc="-65" dirty="0"/>
              <a:t> </a:t>
            </a:r>
            <a:r>
              <a:rPr spc="-550" dirty="0"/>
              <a:t>під</a:t>
            </a:r>
            <a:r>
              <a:rPr spc="-65" dirty="0"/>
              <a:t> </a:t>
            </a:r>
            <a:r>
              <a:rPr spc="-600" dirty="0"/>
              <a:t>час </a:t>
            </a:r>
            <a:r>
              <a:rPr spc="-570" dirty="0"/>
              <a:t>окупації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951407" y="397591"/>
            <a:ext cx="8390255" cy="3359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1100"/>
              </a:lnSpc>
              <a:spcBef>
                <a:spcPts val="100"/>
              </a:spcBef>
            </a:pPr>
            <a:r>
              <a:rPr sz="3100" spc="125" dirty="0">
                <a:solidFill>
                  <a:srgbClr val="0E4561"/>
                </a:solidFill>
                <a:latin typeface="Arial"/>
                <a:cs typeface="Arial"/>
              </a:rPr>
              <a:t>Цивільні</a:t>
            </a:r>
            <a:r>
              <a:rPr sz="31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00" dirty="0">
                <a:solidFill>
                  <a:srgbClr val="0E4561"/>
                </a:solidFill>
                <a:latin typeface="Arial"/>
                <a:cs typeface="Arial"/>
              </a:rPr>
              <a:t>особи</a:t>
            </a:r>
            <a:r>
              <a:rPr sz="31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25" dirty="0">
                <a:solidFill>
                  <a:srgbClr val="0E4561"/>
                </a:solidFill>
                <a:latin typeface="Arial"/>
                <a:cs typeface="Arial"/>
              </a:rPr>
              <a:t>мають</a:t>
            </a:r>
            <a:r>
              <a:rPr sz="31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30" dirty="0">
                <a:solidFill>
                  <a:srgbClr val="0E4561"/>
                </a:solidFill>
                <a:latin typeface="Arial"/>
                <a:cs typeface="Arial"/>
              </a:rPr>
              <a:t>право</a:t>
            </a:r>
            <a:r>
              <a:rPr sz="31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25" dirty="0">
                <a:solidFill>
                  <a:srgbClr val="0E4561"/>
                </a:solidFill>
                <a:latin typeface="Arial"/>
                <a:cs typeface="Arial"/>
              </a:rPr>
              <a:t>на</a:t>
            </a:r>
            <a:r>
              <a:rPr sz="31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55" dirty="0">
                <a:solidFill>
                  <a:srgbClr val="0E4561"/>
                </a:solidFill>
                <a:latin typeface="Arial"/>
                <a:cs typeface="Arial"/>
              </a:rPr>
              <a:t>доступ</a:t>
            </a:r>
            <a:r>
              <a:rPr sz="31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0E4561"/>
                </a:solidFill>
                <a:latin typeface="Arial"/>
                <a:cs typeface="Arial"/>
              </a:rPr>
              <a:t>до </a:t>
            </a:r>
            <a:r>
              <a:rPr sz="3100" spc="120" dirty="0">
                <a:solidFill>
                  <a:srgbClr val="0E4561"/>
                </a:solidFill>
                <a:latin typeface="Arial"/>
                <a:cs typeface="Arial"/>
              </a:rPr>
              <a:t>продуктів</a:t>
            </a:r>
            <a:r>
              <a:rPr sz="31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55" dirty="0">
                <a:solidFill>
                  <a:srgbClr val="0E4561"/>
                </a:solidFill>
                <a:latin typeface="Arial"/>
                <a:cs typeface="Arial"/>
              </a:rPr>
              <a:t>харчування</a:t>
            </a:r>
            <a:r>
              <a:rPr sz="3100" spc="5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100" spc="-21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100" spc="60" dirty="0">
                <a:solidFill>
                  <a:srgbClr val="0E4561"/>
                </a:solidFill>
                <a:latin typeface="Arial"/>
                <a:cs typeface="Arial"/>
              </a:rPr>
              <a:t>медикаментів</a:t>
            </a:r>
            <a:r>
              <a:rPr sz="3100" spc="6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100" spc="-21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100" spc="-10" dirty="0">
                <a:solidFill>
                  <a:srgbClr val="0E4561"/>
                </a:solidFill>
                <a:latin typeface="Arial"/>
                <a:cs typeface="Arial"/>
              </a:rPr>
              <a:t>води</a:t>
            </a:r>
            <a:r>
              <a:rPr sz="3100" spc="-10" dirty="0">
                <a:solidFill>
                  <a:srgbClr val="0E4561"/>
                </a:solidFill>
                <a:latin typeface="Verdana"/>
                <a:cs typeface="Verdana"/>
              </a:rPr>
              <a:t>, </a:t>
            </a:r>
            <a:r>
              <a:rPr sz="3100" spc="75" dirty="0">
                <a:solidFill>
                  <a:srgbClr val="0E4561"/>
                </a:solidFill>
                <a:latin typeface="Arial"/>
                <a:cs typeface="Arial"/>
              </a:rPr>
              <a:t>житла</a:t>
            </a:r>
            <a:r>
              <a:rPr sz="3100" spc="6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та</a:t>
            </a:r>
            <a:r>
              <a:rPr sz="3100" spc="7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освіти</a:t>
            </a:r>
            <a:r>
              <a:rPr sz="310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r>
              <a:rPr sz="3100" spc="-15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Держава</a:t>
            </a:r>
            <a:r>
              <a:rPr sz="3100" dirty="0">
                <a:solidFill>
                  <a:srgbClr val="0E4561"/>
                </a:solidFill>
                <a:latin typeface="Verdana"/>
                <a:cs typeface="Verdana"/>
              </a:rPr>
              <a:t>-</a:t>
            </a:r>
            <a:r>
              <a:rPr sz="3100" spc="135" dirty="0">
                <a:solidFill>
                  <a:srgbClr val="0E4561"/>
                </a:solidFill>
                <a:latin typeface="Arial"/>
                <a:cs typeface="Arial"/>
              </a:rPr>
              <a:t>окупант</a:t>
            </a:r>
            <a:r>
              <a:rPr sz="3100" spc="7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30" dirty="0">
                <a:solidFill>
                  <a:srgbClr val="0E4561"/>
                </a:solidFill>
                <a:latin typeface="Arial"/>
                <a:cs typeface="Arial"/>
              </a:rPr>
              <a:t>несе </a:t>
            </a:r>
            <a:r>
              <a:rPr sz="3100" spc="95" dirty="0">
                <a:solidFill>
                  <a:srgbClr val="0E4561"/>
                </a:solidFill>
                <a:latin typeface="Arial"/>
                <a:cs typeface="Arial"/>
              </a:rPr>
              <a:t>відповідальність</a:t>
            </a:r>
            <a:r>
              <a:rPr sz="31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за</a:t>
            </a:r>
            <a:r>
              <a:rPr sz="31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10" dirty="0">
                <a:solidFill>
                  <a:srgbClr val="0E4561"/>
                </a:solidFill>
                <a:latin typeface="Arial"/>
                <a:cs typeface="Arial"/>
              </a:rPr>
              <a:t>забезпечення</a:t>
            </a:r>
            <a:r>
              <a:rPr sz="31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35" dirty="0">
                <a:solidFill>
                  <a:srgbClr val="0E4561"/>
                </a:solidFill>
                <a:latin typeface="Arial"/>
                <a:cs typeface="Arial"/>
              </a:rPr>
              <a:t>цих </a:t>
            </a:r>
            <a:r>
              <a:rPr sz="3100" spc="-10" dirty="0">
                <a:solidFill>
                  <a:srgbClr val="0E4561"/>
                </a:solidFill>
                <a:latin typeface="Arial"/>
                <a:cs typeface="Arial"/>
              </a:rPr>
              <a:t>потреб</a:t>
            </a:r>
            <a:r>
              <a:rPr sz="310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1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51407" y="4398091"/>
            <a:ext cx="8286750" cy="402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1100"/>
              </a:lnSpc>
              <a:spcBef>
                <a:spcPts val="100"/>
              </a:spcBef>
            </a:pPr>
            <a:r>
              <a:rPr sz="3100" spc="140" dirty="0">
                <a:solidFill>
                  <a:srgbClr val="0E4561"/>
                </a:solidFill>
                <a:latin typeface="Arial"/>
                <a:cs typeface="Arial"/>
              </a:rPr>
              <a:t>Міжнародні</a:t>
            </a:r>
            <a:r>
              <a:rPr sz="31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20" dirty="0">
                <a:solidFill>
                  <a:srgbClr val="0E4561"/>
                </a:solidFill>
                <a:latin typeface="Arial"/>
                <a:cs typeface="Arial"/>
              </a:rPr>
              <a:t>гуманітарні</a:t>
            </a:r>
            <a:r>
              <a:rPr sz="31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05" dirty="0">
                <a:solidFill>
                  <a:srgbClr val="0E4561"/>
                </a:solidFill>
                <a:latin typeface="Arial"/>
                <a:cs typeface="Arial"/>
              </a:rPr>
              <a:t>організації</a:t>
            </a:r>
            <a:r>
              <a:rPr sz="31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-60" dirty="0">
                <a:solidFill>
                  <a:srgbClr val="0E4561"/>
                </a:solidFill>
                <a:latin typeface="Verdana"/>
                <a:cs typeface="Verdana"/>
              </a:rPr>
              <a:t>(</a:t>
            </a:r>
            <a:r>
              <a:rPr sz="3100" spc="-60" dirty="0">
                <a:solidFill>
                  <a:srgbClr val="0E4561"/>
                </a:solidFill>
                <a:latin typeface="Arial"/>
                <a:cs typeface="Arial"/>
              </a:rPr>
              <a:t>МКЧХ</a:t>
            </a:r>
            <a:r>
              <a:rPr sz="3100" spc="-60" dirty="0">
                <a:solidFill>
                  <a:srgbClr val="0E4561"/>
                </a:solidFill>
                <a:latin typeface="Verdana"/>
                <a:cs typeface="Verdana"/>
              </a:rPr>
              <a:t>, </a:t>
            </a:r>
            <a:r>
              <a:rPr sz="3100" spc="-125" dirty="0">
                <a:solidFill>
                  <a:srgbClr val="0E4561"/>
                </a:solidFill>
                <a:latin typeface="Arial"/>
                <a:cs typeface="Arial"/>
              </a:rPr>
              <a:t>ООН</a:t>
            </a:r>
            <a:r>
              <a:rPr sz="3100" spc="-12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100" spc="-22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100" spc="-75" dirty="0">
                <a:solidFill>
                  <a:srgbClr val="0E4561"/>
                </a:solidFill>
                <a:latin typeface="Arial"/>
                <a:cs typeface="Arial"/>
              </a:rPr>
              <a:t>ЮНІСЕФ</a:t>
            </a:r>
            <a:r>
              <a:rPr sz="3100" spc="-75" dirty="0">
                <a:solidFill>
                  <a:srgbClr val="0E4561"/>
                </a:solidFill>
                <a:latin typeface="Verdana"/>
                <a:cs typeface="Verdana"/>
              </a:rPr>
              <a:t>)</a:t>
            </a:r>
            <a:r>
              <a:rPr sz="3100" spc="-22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100" spc="125" dirty="0">
                <a:solidFill>
                  <a:srgbClr val="0E4561"/>
                </a:solidFill>
                <a:latin typeface="Arial"/>
                <a:cs typeface="Arial"/>
              </a:rPr>
              <a:t>мають</a:t>
            </a:r>
            <a:r>
              <a:rPr sz="31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30" dirty="0">
                <a:solidFill>
                  <a:srgbClr val="0E4561"/>
                </a:solidFill>
                <a:latin typeface="Arial"/>
                <a:cs typeface="Arial"/>
              </a:rPr>
              <a:t>право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35" dirty="0">
                <a:solidFill>
                  <a:srgbClr val="0E4561"/>
                </a:solidFill>
                <a:latin typeface="Arial"/>
                <a:cs typeface="Arial"/>
              </a:rPr>
              <a:t>доставляти </a:t>
            </a:r>
            <a:r>
              <a:rPr sz="3100" spc="125" dirty="0">
                <a:solidFill>
                  <a:srgbClr val="0E4561"/>
                </a:solidFill>
                <a:latin typeface="Arial"/>
                <a:cs typeface="Arial"/>
              </a:rPr>
              <a:t>допомогу</a:t>
            </a:r>
            <a:r>
              <a:rPr sz="3100" spc="4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25" dirty="0">
                <a:solidFill>
                  <a:srgbClr val="0E4561"/>
                </a:solidFill>
                <a:latin typeface="Arial"/>
                <a:cs typeface="Arial"/>
              </a:rPr>
              <a:t>на</a:t>
            </a:r>
            <a:r>
              <a:rPr sz="3100" spc="4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40" dirty="0">
                <a:solidFill>
                  <a:srgbClr val="0E4561"/>
                </a:solidFill>
                <a:latin typeface="Arial"/>
                <a:cs typeface="Arial"/>
              </a:rPr>
              <a:t>окуповані</a:t>
            </a:r>
            <a:r>
              <a:rPr sz="3100" spc="4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території</a:t>
            </a:r>
            <a:r>
              <a:rPr sz="310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r>
              <a:rPr sz="3100" spc="-18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100" spc="50" dirty="0">
                <a:solidFill>
                  <a:srgbClr val="0E4561"/>
                </a:solidFill>
                <a:latin typeface="Arial"/>
                <a:cs typeface="Arial"/>
              </a:rPr>
              <a:t>Відмова </a:t>
            </a:r>
            <a:r>
              <a:rPr sz="3100" spc="114" dirty="0">
                <a:solidFill>
                  <a:srgbClr val="0E4561"/>
                </a:solidFill>
                <a:latin typeface="Arial"/>
                <a:cs typeface="Arial"/>
              </a:rPr>
              <a:t>окупанта</a:t>
            </a:r>
            <a:r>
              <a:rPr sz="31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30" dirty="0">
                <a:solidFill>
                  <a:srgbClr val="0E4561"/>
                </a:solidFill>
                <a:latin typeface="Arial"/>
                <a:cs typeface="Arial"/>
              </a:rPr>
              <a:t>сприяти</a:t>
            </a:r>
            <a:r>
              <a:rPr sz="31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30" dirty="0">
                <a:solidFill>
                  <a:srgbClr val="0E4561"/>
                </a:solidFill>
                <a:latin typeface="Arial"/>
                <a:cs typeface="Arial"/>
              </a:rPr>
              <a:t>гуманітарній</a:t>
            </a:r>
            <a:r>
              <a:rPr sz="31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65" dirty="0">
                <a:solidFill>
                  <a:srgbClr val="0E4561"/>
                </a:solidFill>
                <a:latin typeface="Arial"/>
                <a:cs typeface="Arial"/>
              </a:rPr>
              <a:t>діяльності </a:t>
            </a:r>
            <a:r>
              <a:rPr sz="3100" spc="110" dirty="0">
                <a:solidFill>
                  <a:srgbClr val="0E4561"/>
                </a:solidFill>
                <a:latin typeface="Arial"/>
                <a:cs typeface="Arial"/>
              </a:rPr>
              <a:t>розцінюється</a:t>
            </a:r>
            <a:r>
              <a:rPr sz="31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55" dirty="0">
                <a:solidFill>
                  <a:srgbClr val="0E4561"/>
                </a:solidFill>
                <a:latin typeface="Arial"/>
                <a:cs typeface="Arial"/>
              </a:rPr>
              <a:t>як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50" dirty="0">
                <a:solidFill>
                  <a:srgbClr val="0E4561"/>
                </a:solidFill>
                <a:latin typeface="Arial"/>
                <a:cs typeface="Arial"/>
              </a:rPr>
              <a:t>порушення</a:t>
            </a:r>
            <a:r>
              <a:rPr sz="31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80" dirty="0">
                <a:solidFill>
                  <a:srgbClr val="0E4561"/>
                </a:solidFill>
                <a:latin typeface="Arial"/>
                <a:cs typeface="Arial"/>
              </a:rPr>
              <a:t>Женевських конвенцій</a:t>
            </a:r>
            <a:r>
              <a:rPr sz="3100" spc="8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28481" y="15848"/>
            <a:ext cx="7359650" cy="10272395"/>
            <a:chOff x="10928481" y="15848"/>
            <a:chExt cx="7359650" cy="10272395"/>
          </a:xfrm>
        </p:grpSpPr>
        <p:sp>
          <p:nvSpPr>
            <p:cNvPr id="3" name="object 3"/>
            <p:cNvSpPr/>
            <p:nvPr/>
          </p:nvSpPr>
          <p:spPr>
            <a:xfrm>
              <a:off x="14093892" y="15848"/>
              <a:ext cx="4194175" cy="10272395"/>
            </a:xfrm>
            <a:custGeom>
              <a:avLst/>
              <a:gdLst/>
              <a:ahLst/>
              <a:cxnLst/>
              <a:rect l="l" t="t" r="r" b="b"/>
              <a:pathLst>
                <a:path w="4194175" h="10272395">
                  <a:moveTo>
                    <a:pt x="4194110" y="10272293"/>
                  </a:moveTo>
                  <a:lnTo>
                    <a:pt x="0" y="10272293"/>
                  </a:lnTo>
                  <a:lnTo>
                    <a:pt x="0" y="0"/>
                  </a:lnTo>
                  <a:lnTo>
                    <a:pt x="4194110" y="0"/>
                  </a:lnTo>
                  <a:lnTo>
                    <a:pt x="4194110" y="10272293"/>
                  </a:lnTo>
                  <a:close/>
                </a:path>
              </a:pathLst>
            </a:custGeom>
            <a:solidFill>
              <a:srgbClr val="789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28481" y="1684925"/>
              <a:ext cx="6334109" cy="7572390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1033064" y="8985016"/>
            <a:ext cx="260985" cy="260985"/>
          </a:xfrm>
          <a:custGeom>
            <a:avLst/>
            <a:gdLst/>
            <a:ahLst/>
            <a:cxnLst/>
            <a:rect l="l" t="t" r="r" b="b"/>
            <a:pathLst>
              <a:path w="260984" h="260984">
                <a:moveTo>
                  <a:pt x="130234" y="260469"/>
                </a:moveTo>
                <a:lnTo>
                  <a:pt x="86530" y="253104"/>
                </a:lnTo>
                <a:lnTo>
                  <a:pt x="47851" y="231436"/>
                </a:lnTo>
                <a:lnTo>
                  <a:pt x="18739" y="197996"/>
                </a:lnTo>
                <a:lnTo>
                  <a:pt x="2603" y="156715"/>
                </a:lnTo>
                <a:lnTo>
                  <a:pt x="0" y="131437"/>
                </a:lnTo>
                <a:lnTo>
                  <a:pt x="97" y="125024"/>
                </a:lnTo>
                <a:lnTo>
                  <a:pt x="7232" y="87420"/>
                </a:lnTo>
                <a:lnTo>
                  <a:pt x="25011" y="53486"/>
                </a:lnTo>
                <a:lnTo>
                  <a:pt x="51868" y="26210"/>
                </a:lnTo>
                <a:lnTo>
                  <a:pt x="85523" y="7912"/>
                </a:lnTo>
                <a:lnTo>
                  <a:pt x="123016" y="199"/>
                </a:lnTo>
                <a:lnTo>
                  <a:pt x="129425" y="0"/>
                </a:lnTo>
                <a:lnTo>
                  <a:pt x="135836" y="118"/>
                </a:lnTo>
                <a:lnTo>
                  <a:pt x="173421" y="7369"/>
                </a:lnTo>
                <a:lnTo>
                  <a:pt x="207299" y="25253"/>
                </a:lnTo>
                <a:lnTo>
                  <a:pt x="234493" y="52193"/>
                </a:lnTo>
                <a:lnTo>
                  <a:pt x="252688" y="85903"/>
                </a:lnTo>
                <a:lnTo>
                  <a:pt x="260287" y="123420"/>
                </a:lnTo>
                <a:lnTo>
                  <a:pt x="260463" y="129831"/>
                </a:lnTo>
                <a:lnTo>
                  <a:pt x="260326" y="136240"/>
                </a:lnTo>
                <a:lnTo>
                  <a:pt x="252961" y="173803"/>
                </a:lnTo>
                <a:lnTo>
                  <a:pt x="234975" y="207627"/>
                </a:lnTo>
                <a:lnTo>
                  <a:pt x="207950" y="234734"/>
                </a:lnTo>
                <a:lnTo>
                  <a:pt x="174184" y="252829"/>
                </a:lnTo>
                <a:lnTo>
                  <a:pt x="136645" y="260312"/>
                </a:lnTo>
                <a:lnTo>
                  <a:pt x="130234" y="260469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41811" y="8987473"/>
            <a:ext cx="260985" cy="260985"/>
          </a:xfrm>
          <a:custGeom>
            <a:avLst/>
            <a:gdLst/>
            <a:ahLst/>
            <a:cxnLst/>
            <a:rect l="l" t="t" r="r" b="b"/>
            <a:pathLst>
              <a:path w="260985" h="260984">
                <a:moveTo>
                  <a:pt x="131076" y="260463"/>
                </a:moveTo>
                <a:lnTo>
                  <a:pt x="93158" y="255080"/>
                </a:lnTo>
                <a:lnTo>
                  <a:pt x="58451" y="238897"/>
                </a:lnTo>
                <a:lnTo>
                  <a:pt x="29945" y="213322"/>
                </a:lnTo>
                <a:lnTo>
                  <a:pt x="10116" y="180561"/>
                </a:lnTo>
                <a:lnTo>
                  <a:pt x="671" y="143446"/>
                </a:lnTo>
                <a:lnTo>
                  <a:pt x="0" y="130658"/>
                </a:lnTo>
                <a:lnTo>
                  <a:pt x="137" y="124246"/>
                </a:lnTo>
                <a:lnTo>
                  <a:pt x="7499" y="86678"/>
                </a:lnTo>
                <a:lnTo>
                  <a:pt x="25483" y="52851"/>
                </a:lnTo>
                <a:lnTo>
                  <a:pt x="52507" y="25737"/>
                </a:lnTo>
                <a:lnTo>
                  <a:pt x="86276" y="7642"/>
                </a:lnTo>
                <a:lnTo>
                  <a:pt x="123818" y="156"/>
                </a:lnTo>
                <a:lnTo>
                  <a:pt x="130229" y="0"/>
                </a:lnTo>
                <a:lnTo>
                  <a:pt x="136598" y="124"/>
                </a:lnTo>
                <a:lnTo>
                  <a:pt x="179876" y="9625"/>
                </a:lnTo>
                <a:lnTo>
                  <a:pt x="217425" y="33146"/>
                </a:lnTo>
                <a:lnTo>
                  <a:pt x="244865" y="67958"/>
                </a:lnTo>
                <a:lnTo>
                  <a:pt x="258971" y="109976"/>
                </a:lnTo>
                <a:lnTo>
                  <a:pt x="260463" y="128979"/>
                </a:lnTo>
                <a:lnTo>
                  <a:pt x="260368" y="135392"/>
                </a:lnTo>
                <a:lnTo>
                  <a:pt x="253246" y="173004"/>
                </a:lnTo>
                <a:lnTo>
                  <a:pt x="235479" y="206946"/>
                </a:lnTo>
                <a:lnTo>
                  <a:pt x="208629" y="234234"/>
                </a:lnTo>
                <a:lnTo>
                  <a:pt x="174975" y="252542"/>
                </a:lnTo>
                <a:lnTo>
                  <a:pt x="137484" y="260267"/>
                </a:lnTo>
                <a:lnTo>
                  <a:pt x="131076" y="260463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50970" y="8987473"/>
            <a:ext cx="260985" cy="260985"/>
          </a:xfrm>
          <a:custGeom>
            <a:avLst/>
            <a:gdLst/>
            <a:ahLst/>
            <a:cxnLst/>
            <a:rect l="l" t="t" r="r" b="b"/>
            <a:pathLst>
              <a:path w="260985" h="260984">
                <a:moveTo>
                  <a:pt x="131076" y="260463"/>
                </a:moveTo>
                <a:lnTo>
                  <a:pt x="93158" y="255080"/>
                </a:lnTo>
                <a:lnTo>
                  <a:pt x="58451" y="238897"/>
                </a:lnTo>
                <a:lnTo>
                  <a:pt x="29947" y="213322"/>
                </a:lnTo>
                <a:lnTo>
                  <a:pt x="10116" y="180561"/>
                </a:lnTo>
                <a:lnTo>
                  <a:pt x="671" y="143446"/>
                </a:lnTo>
                <a:lnTo>
                  <a:pt x="0" y="130658"/>
                </a:lnTo>
                <a:lnTo>
                  <a:pt x="137" y="124246"/>
                </a:lnTo>
                <a:lnTo>
                  <a:pt x="7499" y="86678"/>
                </a:lnTo>
                <a:lnTo>
                  <a:pt x="25483" y="52851"/>
                </a:lnTo>
                <a:lnTo>
                  <a:pt x="52507" y="25737"/>
                </a:lnTo>
                <a:lnTo>
                  <a:pt x="86276" y="7642"/>
                </a:lnTo>
                <a:lnTo>
                  <a:pt x="123818" y="156"/>
                </a:lnTo>
                <a:lnTo>
                  <a:pt x="130229" y="0"/>
                </a:lnTo>
                <a:lnTo>
                  <a:pt x="136598" y="124"/>
                </a:lnTo>
                <a:lnTo>
                  <a:pt x="179876" y="9625"/>
                </a:lnTo>
                <a:lnTo>
                  <a:pt x="217425" y="33146"/>
                </a:lnTo>
                <a:lnTo>
                  <a:pt x="244865" y="67958"/>
                </a:lnTo>
                <a:lnTo>
                  <a:pt x="258971" y="109976"/>
                </a:lnTo>
                <a:lnTo>
                  <a:pt x="260463" y="128979"/>
                </a:lnTo>
                <a:lnTo>
                  <a:pt x="260368" y="135392"/>
                </a:lnTo>
                <a:lnTo>
                  <a:pt x="253246" y="173004"/>
                </a:lnTo>
                <a:lnTo>
                  <a:pt x="235479" y="206946"/>
                </a:lnTo>
                <a:lnTo>
                  <a:pt x="208629" y="234234"/>
                </a:lnTo>
                <a:lnTo>
                  <a:pt x="174975" y="252542"/>
                </a:lnTo>
                <a:lnTo>
                  <a:pt x="137484" y="260267"/>
                </a:lnTo>
                <a:lnTo>
                  <a:pt x="131076" y="260463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59972" y="8987473"/>
            <a:ext cx="260985" cy="260985"/>
          </a:xfrm>
          <a:custGeom>
            <a:avLst/>
            <a:gdLst/>
            <a:ahLst/>
            <a:cxnLst/>
            <a:rect l="l" t="t" r="r" b="b"/>
            <a:pathLst>
              <a:path w="260985" h="260984">
                <a:moveTo>
                  <a:pt x="131076" y="260463"/>
                </a:moveTo>
                <a:lnTo>
                  <a:pt x="93158" y="255080"/>
                </a:lnTo>
                <a:lnTo>
                  <a:pt x="58451" y="238897"/>
                </a:lnTo>
                <a:lnTo>
                  <a:pt x="29947" y="213322"/>
                </a:lnTo>
                <a:lnTo>
                  <a:pt x="10116" y="180561"/>
                </a:lnTo>
                <a:lnTo>
                  <a:pt x="671" y="143446"/>
                </a:lnTo>
                <a:lnTo>
                  <a:pt x="0" y="130658"/>
                </a:lnTo>
                <a:lnTo>
                  <a:pt x="137" y="124246"/>
                </a:lnTo>
                <a:lnTo>
                  <a:pt x="7499" y="86678"/>
                </a:lnTo>
                <a:lnTo>
                  <a:pt x="25483" y="52851"/>
                </a:lnTo>
                <a:lnTo>
                  <a:pt x="52507" y="25737"/>
                </a:lnTo>
                <a:lnTo>
                  <a:pt x="86276" y="7642"/>
                </a:lnTo>
                <a:lnTo>
                  <a:pt x="123818" y="156"/>
                </a:lnTo>
                <a:lnTo>
                  <a:pt x="130229" y="0"/>
                </a:lnTo>
                <a:lnTo>
                  <a:pt x="136597" y="127"/>
                </a:lnTo>
                <a:lnTo>
                  <a:pt x="179865" y="9640"/>
                </a:lnTo>
                <a:lnTo>
                  <a:pt x="217409" y="33164"/>
                </a:lnTo>
                <a:lnTo>
                  <a:pt x="244849" y="67966"/>
                </a:lnTo>
                <a:lnTo>
                  <a:pt x="258964" y="109978"/>
                </a:lnTo>
                <a:lnTo>
                  <a:pt x="260463" y="128979"/>
                </a:lnTo>
                <a:lnTo>
                  <a:pt x="260368" y="135392"/>
                </a:lnTo>
                <a:lnTo>
                  <a:pt x="253246" y="173004"/>
                </a:lnTo>
                <a:lnTo>
                  <a:pt x="235479" y="206946"/>
                </a:lnTo>
                <a:lnTo>
                  <a:pt x="208629" y="234234"/>
                </a:lnTo>
                <a:lnTo>
                  <a:pt x="174978" y="252542"/>
                </a:lnTo>
                <a:lnTo>
                  <a:pt x="137484" y="260267"/>
                </a:lnTo>
                <a:lnTo>
                  <a:pt x="131076" y="260463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68922" y="8987473"/>
            <a:ext cx="260985" cy="260985"/>
          </a:xfrm>
          <a:custGeom>
            <a:avLst/>
            <a:gdLst/>
            <a:ahLst/>
            <a:cxnLst/>
            <a:rect l="l" t="t" r="r" b="b"/>
            <a:pathLst>
              <a:path w="260985" h="260984">
                <a:moveTo>
                  <a:pt x="131076" y="260463"/>
                </a:moveTo>
                <a:lnTo>
                  <a:pt x="93158" y="255080"/>
                </a:lnTo>
                <a:lnTo>
                  <a:pt x="58451" y="238897"/>
                </a:lnTo>
                <a:lnTo>
                  <a:pt x="29945" y="213322"/>
                </a:lnTo>
                <a:lnTo>
                  <a:pt x="10116" y="180561"/>
                </a:lnTo>
                <a:lnTo>
                  <a:pt x="671" y="143446"/>
                </a:lnTo>
                <a:lnTo>
                  <a:pt x="0" y="130658"/>
                </a:lnTo>
                <a:lnTo>
                  <a:pt x="137" y="124246"/>
                </a:lnTo>
                <a:lnTo>
                  <a:pt x="7499" y="86678"/>
                </a:lnTo>
                <a:lnTo>
                  <a:pt x="25483" y="52851"/>
                </a:lnTo>
                <a:lnTo>
                  <a:pt x="52507" y="25737"/>
                </a:lnTo>
                <a:lnTo>
                  <a:pt x="86276" y="7642"/>
                </a:lnTo>
                <a:lnTo>
                  <a:pt x="123818" y="156"/>
                </a:lnTo>
                <a:lnTo>
                  <a:pt x="130229" y="0"/>
                </a:lnTo>
                <a:lnTo>
                  <a:pt x="136598" y="124"/>
                </a:lnTo>
                <a:lnTo>
                  <a:pt x="179876" y="9625"/>
                </a:lnTo>
                <a:lnTo>
                  <a:pt x="217425" y="33146"/>
                </a:lnTo>
                <a:lnTo>
                  <a:pt x="244865" y="67958"/>
                </a:lnTo>
                <a:lnTo>
                  <a:pt x="258971" y="109976"/>
                </a:lnTo>
                <a:lnTo>
                  <a:pt x="260463" y="128979"/>
                </a:lnTo>
                <a:lnTo>
                  <a:pt x="260368" y="135392"/>
                </a:lnTo>
                <a:lnTo>
                  <a:pt x="253246" y="173004"/>
                </a:lnTo>
                <a:lnTo>
                  <a:pt x="235479" y="206946"/>
                </a:lnTo>
                <a:lnTo>
                  <a:pt x="208629" y="234234"/>
                </a:lnTo>
                <a:lnTo>
                  <a:pt x="174975" y="252542"/>
                </a:lnTo>
                <a:lnTo>
                  <a:pt x="137484" y="260267"/>
                </a:lnTo>
                <a:lnTo>
                  <a:pt x="131076" y="260463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16000" y="468256"/>
            <a:ext cx="6191885" cy="2292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89865">
              <a:lnSpc>
                <a:spcPct val="116199"/>
              </a:lnSpc>
              <a:spcBef>
                <a:spcPts val="100"/>
              </a:spcBef>
            </a:pPr>
            <a:r>
              <a:rPr sz="6400" spc="-675" dirty="0"/>
              <a:t>Джерела</a:t>
            </a:r>
            <a:r>
              <a:rPr sz="6400" spc="-105" dirty="0"/>
              <a:t> </a:t>
            </a:r>
            <a:r>
              <a:rPr sz="6400" spc="-800" dirty="0"/>
              <a:t>правового </a:t>
            </a:r>
            <a:r>
              <a:rPr sz="6400" spc="-725" dirty="0"/>
              <a:t>регулювання</a:t>
            </a:r>
            <a:endParaRPr sz="6400"/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1125" y="3697223"/>
            <a:ext cx="123825" cy="12382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1125" y="4363973"/>
            <a:ext cx="123825" cy="12382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1125" y="5030723"/>
            <a:ext cx="123825" cy="12382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1125" y="5697473"/>
            <a:ext cx="123825" cy="12382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685279" y="3277482"/>
            <a:ext cx="7254875" cy="3359150"/>
          </a:xfrm>
          <a:prstGeom prst="rect">
            <a:avLst/>
          </a:prstGeom>
        </p:spPr>
        <p:txBody>
          <a:bodyPr vert="horz" wrap="square" lIns="0" tIns="207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30"/>
              </a:spcBef>
            </a:pPr>
            <a:r>
              <a:rPr sz="3100" spc="85" dirty="0">
                <a:solidFill>
                  <a:srgbClr val="0E4561"/>
                </a:solidFill>
                <a:latin typeface="Arial"/>
                <a:cs typeface="Arial"/>
              </a:rPr>
              <a:t>Гаазькі</a:t>
            </a:r>
            <a:r>
              <a:rPr sz="31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00" dirty="0">
                <a:solidFill>
                  <a:srgbClr val="0E4561"/>
                </a:solidFill>
                <a:latin typeface="Arial"/>
                <a:cs typeface="Arial"/>
              </a:rPr>
              <a:t>правила</a:t>
            </a:r>
            <a:r>
              <a:rPr sz="31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-409" dirty="0">
                <a:solidFill>
                  <a:srgbClr val="0E4561"/>
                </a:solidFill>
                <a:latin typeface="Verdana"/>
                <a:cs typeface="Verdana"/>
              </a:rPr>
              <a:t>1907</a:t>
            </a:r>
            <a:r>
              <a:rPr sz="3100" spc="-229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100" spc="125" dirty="0">
                <a:solidFill>
                  <a:srgbClr val="0E4561"/>
                </a:solidFill>
                <a:latin typeface="Arial"/>
                <a:cs typeface="Arial"/>
              </a:rPr>
              <a:t>року</a:t>
            </a:r>
            <a:endParaRPr sz="3100">
              <a:latin typeface="Arial"/>
              <a:cs typeface="Arial"/>
            </a:endParaRPr>
          </a:p>
          <a:p>
            <a:pPr marL="12700" marR="5080">
              <a:lnSpc>
                <a:spcPct val="141100"/>
              </a:lnSpc>
            </a:pPr>
            <a:r>
              <a:rPr sz="3100" spc="-535" dirty="0">
                <a:solidFill>
                  <a:srgbClr val="0E4561"/>
                </a:solidFill>
                <a:latin typeface="Verdana"/>
                <a:cs typeface="Verdana"/>
              </a:rPr>
              <a:t>III</a:t>
            </a:r>
            <a:r>
              <a:rPr sz="3100" spc="-22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та </a:t>
            </a:r>
            <a:r>
              <a:rPr sz="3100" spc="-300" dirty="0">
                <a:solidFill>
                  <a:srgbClr val="0E4561"/>
                </a:solidFill>
                <a:latin typeface="Verdana"/>
                <a:cs typeface="Verdana"/>
              </a:rPr>
              <a:t>IV</a:t>
            </a:r>
            <a:r>
              <a:rPr sz="3100" spc="-22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100" spc="75" dirty="0">
                <a:solidFill>
                  <a:srgbClr val="0E4561"/>
                </a:solidFill>
                <a:latin typeface="Arial"/>
                <a:cs typeface="Arial"/>
              </a:rPr>
              <a:t>Женевські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35" dirty="0">
                <a:solidFill>
                  <a:srgbClr val="0E4561"/>
                </a:solidFill>
                <a:latin typeface="Arial"/>
                <a:cs typeface="Arial"/>
              </a:rPr>
              <a:t>конвенції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-430" dirty="0">
                <a:solidFill>
                  <a:srgbClr val="0E4561"/>
                </a:solidFill>
                <a:latin typeface="Verdana"/>
                <a:cs typeface="Verdana"/>
              </a:rPr>
              <a:t>1949</a:t>
            </a:r>
            <a:r>
              <a:rPr sz="3100" spc="-22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100" spc="125" dirty="0">
                <a:solidFill>
                  <a:srgbClr val="0E4561"/>
                </a:solidFill>
                <a:latin typeface="Arial"/>
                <a:cs typeface="Arial"/>
              </a:rPr>
              <a:t>року </a:t>
            </a:r>
            <a:r>
              <a:rPr sz="3100" spc="90" dirty="0">
                <a:solidFill>
                  <a:srgbClr val="0E4561"/>
                </a:solidFill>
                <a:latin typeface="Arial"/>
                <a:cs typeface="Arial"/>
              </a:rPr>
              <a:t>Додаткові</a:t>
            </a:r>
            <a:r>
              <a:rPr sz="31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45" dirty="0">
                <a:solidFill>
                  <a:srgbClr val="0E4561"/>
                </a:solidFill>
                <a:latin typeface="Arial"/>
                <a:cs typeface="Arial"/>
              </a:rPr>
              <a:t>протоколи</a:t>
            </a:r>
            <a:r>
              <a:rPr sz="31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-475" dirty="0">
                <a:solidFill>
                  <a:srgbClr val="0E4561"/>
                </a:solidFill>
                <a:latin typeface="Verdana"/>
                <a:cs typeface="Verdana"/>
              </a:rPr>
              <a:t>1977</a:t>
            </a:r>
            <a:r>
              <a:rPr sz="3100" spc="-23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100" spc="125" dirty="0">
                <a:solidFill>
                  <a:srgbClr val="0E4561"/>
                </a:solidFill>
                <a:latin typeface="Arial"/>
                <a:cs typeface="Arial"/>
              </a:rPr>
              <a:t>року 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Статут</a:t>
            </a:r>
            <a:r>
              <a:rPr sz="3100" spc="-9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50" dirty="0">
                <a:solidFill>
                  <a:srgbClr val="0E4561"/>
                </a:solidFill>
                <a:latin typeface="Arial"/>
                <a:cs typeface="Arial"/>
              </a:rPr>
              <a:t>Міжнародного</a:t>
            </a:r>
            <a:r>
              <a:rPr sz="3100" spc="-9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50" dirty="0">
                <a:solidFill>
                  <a:srgbClr val="0E4561"/>
                </a:solidFill>
                <a:latin typeface="Arial"/>
                <a:cs typeface="Arial"/>
              </a:rPr>
              <a:t>кримінального </a:t>
            </a:r>
            <a:r>
              <a:rPr sz="3100" spc="-20" dirty="0">
                <a:solidFill>
                  <a:srgbClr val="0E4561"/>
                </a:solidFill>
                <a:latin typeface="Arial"/>
                <a:cs typeface="Arial"/>
              </a:rPr>
              <a:t>суду</a:t>
            </a:r>
            <a:endParaRPr sz="3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6000" y="454282"/>
            <a:ext cx="8228965" cy="2425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99"/>
              </a:lnSpc>
              <a:spcBef>
                <a:spcPts val="100"/>
              </a:spcBef>
            </a:pPr>
            <a:r>
              <a:rPr sz="6800" spc="-869" dirty="0"/>
              <a:t>Заборона</a:t>
            </a:r>
            <a:r>
              <a:rPr sz="6800" spc="-100" dirty="0"/>
              <a:t> </a:t>
            </a:r>
            <a:r>
              <a:rPr sz="6800" spc="-775" dirty="0"/>
              <a:t>депортацій</a:t>
            </a:r>
            <a:r>
              <a:rPr sz="6800" spc="-95" dirty="0"/>
              <a:t> </a:t>
            </a:r>
            <a:r>
              <a:rPr sz="6800" spc="-935" dirty="0"/>
              <a:t>та </a:t>
            </a:r>
            <a:r>
              <a:rPr sz="6800" spc="-725" dirty="0"/>
              <a:t>примусових</a:t>
            </a:r>
            <a:r>
              <a:rPr sz="6800" spc="-110" dirty="0"/>
              <a:t> </a:t>
            </a:r>
            <a:r>
              <a:rPr sz="6800" spc="-720" dirty="0"/>
              <a:t>переміщень</a:t>
            </a:r>
            <a:endParaRPr sz="6800"/>
          </a:p>
        </p:txBody>
      </p:sp>
      <p:sp>
        <p:nvSpPr>
          <p:cNvPr id="3" name="object 3"/>
          <p:cNvSpPr txBox="1"/>
          <p:nvPr/>
        </p:nvSpPr>
        <p:spPr>
          <a:xfrm>
            <a:off x="1016000" y="3634441"/>
            <a:ext cx="16513175" cy="321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9600"/>
              </a:lnSpc>
              <a:spcBef>
                <a:spcPts val="100"/>
              </a:spcBef>
            </a:pPr>
            <a:r>
              <a:rPr sz="3000" spc="-295" dirty="0">
                <a:solidFill>
                  <a:srgbClr val="0E4561"/>
                </a:solidFill>
                <a:latin typeface="Verdana"/>
                <a:cs typeface="Verdana"/>
              </a:rPr>
              <a:t>IV</a:t>
            </a:r>
            <a:r>
              <a:rPr sz="3000" spc="-229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60" dirty="0">
                <a:solidFill>
                  <a:srgbClr val="0E4561"/>
                </a:solidFill>
                <a:latin typeface="Arial"/>
                <a:cs typeface="Arial"/>
              </a:rPr>
              <a:t>Женевська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45" dirty="0">
                <a:solidFill>
                  <a:srgbClr val="0E4561"/>
                </a:solidFill>
                <a:latin typeface="Arial"/>
                <a:cs typeface="Arial"/>
              </a:rPr>
              <a:t>конвенція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90" dirty="0">
                <a:solidFill>
                  <a:srgbClr val="0E4561"/>
                </a:solidFill>
                <a:latin typeface="Arial"/>
                <a:cs typeface="Arial"/>
              </a:rPr>
              <a:t>забороняє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0" dirty="0">
                <a:solidFill>
                  <a:srgbClr val="0E4561"/>
                </a:solidFill>
                <a:latin typeface="Arial"/>
                <a:cs typeface="Arial"/>
              </a:rPr>
              <a:t>переміщення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50" dirty="0">
                <a:solidFill>
                  <a:srgbClr val="0E4561"/>
                </a:solidFill>
                <a:latin typeface="Arial"/>
                <a:cs typeface="Arial"/>
              </a:rPr>
              <a:t>цивільних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60" dirty="0">
                <a:solidFill>
                  <a:srgbClr val="0E4561"/>
                </a:solidFill>
                <a:latin typeface="Arial"/>
                <a:cs typeface="Arial"/>
              </a:rPr>
              <a:t>осіб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з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5" dirty="0">
                <a:solidFill>
                  <a:srgbClr val="0E4561"/>
                </a:solidFill>
                <a:latin typeface="Arial"/>
                <a:cs typeface="Arial"/>
              </a:rPr>
              <a:t>окупованої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території</a:t>
            </a:r>
            <a:r>
              <a:rPr sz="3000" spc="-10" dirty="0">
                <a:solidFill>
                  <a:srgbClr val="0E4561"/>
                </a:solidFill>
                <a:latin typeface="Verdana"/>
                <a:cs typeface="Verdana"/>
              </a:rPr>
              <a:t>. </a:t>
            </a:r>
            <a:r>
              <a:rPr sz="3000" spc="65" dirty="0">
                <a:solidFill>
                  <a:srgbClr val="0E4561"/>
                </a:solidFill>
                <a:latin typeface="Arial"/>
                <a:cs typeface="Arial"/>
              </a:rPr>
              <a:t>Допускається</a:t>
            </a:r>
            <a:r>
              <a:rPr sz="30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5" dirty="0">
                <a:solidFill>
                  <a:srgbClr val="0E4561"/>
                </a:solidFill>
                <a:latin typeface="Arial"/>
                <a:cs typeface="Arial"/>
              </a:rPr>
              <a:t>лише</a:t>
            </a:r>
            <a:r>
              <a:rPr sz="3000" spc="3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0" dirty="0">
                <a:solidFill>
                  <a:srgbClr val="0E4561"/>
                </a:solidFill>
                <a:latin typeface="Arial"/>
                <a:cs typeface="Arial"/>
              </a:rPr>
              <a:t>тимчасова</a:t>
            </a:r>
            <a:r>
              <a:rPr sz="30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евакуація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19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70" dirty="0">
                <a:solidFill>
                  <a:srgbClr val="0E4561"/>
                </a:solidFill>
                <a:latin typeface="Arial"/>
                <a:cs typeface="Arial"/>
              </a:rPr>
              <a:t>якщо</a:t>
            </a:r>
            <a:r>
              <a:rPr sz="3000" spc="3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70" dirty="0">
                <a:solidFill>
                  <a:srgbClr val="0E4561"/>
                </a:solidFill>
                <a:latin typeface="Arial"/>
                <a:cs typeface="Arial"/>
              </a:rPr>
              <a:t>цього</a:t>
            </a:r>
            <a:r>
              <a:rPr sz="3000" spc="4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14" dirty="0">
                <a:solidFill>
                  <a:srgbClr val="0E4561"/>
                </a:solidFill>
                <a:latin typeface="Arial"/>
                <a:cs typeface="Arial"/>
              </a:rPr>
              <a:t>потребують</a:t>
            </a:r>
            <a:r>
              <a:rPr sz="30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10" dirty="0">
                <a:solidFill>
                  <a:srgbClr val="0E4561"/>
                </a:solidFill>
                <a:latin typeface="Arial"/>
                <a:cs typeface="Arial"/>
              </a:rPr>
              <a:t>безпекові</a:t>
            </a:r>
            <a:r>
              <a:rPr sz="3000" spc="3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45" dirty="0">
                <a:solidFill>
                  <a:srgbClr val="0E4561"/>
                </a:solidFill>
                <a:latin typeface="Arial"/>
                <a:cs typeface="Arial"/>
              </a:rPr>
              <a:t>або </a:t>
            </a:r>
            <a:r>
              <a:rPr sz="3000" spc="110" dirty="0">
                <a:solidFill>
                  <a:srgbClr val="0E4561"/>
                </a:solidFill>
                <a:latin typeface="Arial"/>
                <a:cs typeface="Arial"/>
              </a:rPr>
              <a:t>гуманітарні</a:t>
            </a:r>
            <a:r>
              <a:rPr sz="3000" spc="35" dirty="0">
                <a:solidFill>
                  <a:srgbClr val="0E4561"/>
                </a:solidFill>
                <a:latin typeface="Arial"/>
                <a:cs typeface="Arial"/>
              </a:rPr>
              <a:t> обставини</a:t>
            </a:r>
            <a:r>
              <a:rPr sz="3000" spc="35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  <a:p>
            <a:pPr marL="12700" marR="421640" indent="103505">
              <a:lnSpc>
                <a:spcPct val="139600"/>
              </a:lnSpc>
            </a:pPr>
            <a:r>
              <a:rPr sz="3000" spc="90" dirty="0">
                <a:solidFill>
                  <a:srgbClr val="0E4561"/>
                </a:solidFill>
                <a:latin typeface="Arial"/>
                <a:cs typeface="Arial"/>
              </a:rPr>
              <a:t>Примусова</a:t>
            </a:r>
            <a:r>
              <a:rPr sz="3000" spc="4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депортація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18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50" dirty="0">
                <a:solidFill>
                  <a:srgbClr val="0E4561"/>
                </a:solidFill>
                <a:latin typeface="Arial"/>
                <a:cs typeface="Arial"/>
              </a:rPr>
              <a:t>як</a:t>
            </a:r>
            <a:r>
              <a:rPr sz="3000" spc="4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і</a:t>
            </a:r>
            <a:r>
              <a:rPr sz="3000" spc="4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5" dirty="0">
                <a:solidFill>
                  <a:srgbClr val="0E4561"/>
                </a:solidFill>
                <a:latin typeface="Arial"/>
                <a:cs typeface="Arial"/>
              </a:rPr>
              <a:t>переселення</a:t>
            </a:r>
            <a:r>
              <a:rPr sz="3000" spc="4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5" dirty="0">
                <a:solidFill>
                  <a:srgbClr val="0E4561"/>
                </a:solidFill>
                <a:latin typeface="Arial"/>
                <a:cs typeface="Arial"/>
              </a:rPr>
              <a:t>населення</a:t>
            </a:r>
            <a:r>
              <a:rPr sz="3000" spc="4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з</a:t>
            </a:r>
            <a:r>
              <a:rPr sz="3000" spc="4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90" dirty="0">
                <a:solidFill>
                  <a:srgbClr val="0E4561"/>
                </a:solidFill>
                <a:latin typeface="Arial"/>
                <a:cs typeface="Arial"/>
              </a:rPr>
              <a:t>території</a:t>
            </a:r>
            <a:r>
              <a:rPr sz="3000" spc="4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65" dirty="0">
                <a:solidFill>
                  <a:srgbClr val="0E4561"/>
                </a:solidFill>
                <a:latin typeface="Arial"/>
                <a:cs typeface="Arial"/>
              </a:rPr>
              <a:t>держави</a:t>
            </a:r>
            <a:r>
              <a:rPr sz="3000" spc="65" dirty="0">
                <a:solidFill>
                  <a:srgbClr val="0E4561"/>
                </a:solidFill>
                <a:latin typeface="Verdana"/>
                <a:cs typeface="Verdana"/>
              </a:rPr>
              <a:t>-</a:t>
            </a:r>
            <a:r>
              <a:rPr sz="3000" spc="114" dirty="0">
                <a:solidFill>
                  <a:srgbClr val="0E4561"/>
                </a:solidFill>
                <a:latin typeface="Arial"/>
                <a:cs typeface="Arial"/>
              </a:rPr>
              <a:t>окупанта</a:t>
            </a:r>
            <a:r>
              <a:rPr sz="3000" spc="4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95" dirty="0">
                <a:solidFill>
                  <a:srgbClr val="0E4561"/>
                </a:solidFill>
                <a:latin typeface="Arial"/>
                <a:cs typeface="Arial"/>
              </a:rPr>
              <a:t>на </a:t>
            </a:r>
            <a:r>
              <a:rPr sz="3000" spc="140" dirty="0">
                <a:solidFill>
                  <a:srgbClr val="0E4561"/>
                </a:solidFill>
                <a:latin typeface="Arial"/>
                <a:cs typeface="Arial"/>
              </a:rPr>
              <a:t>окуповані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35" dirty="0">
                <a:solidFill>
                  <a:srgbClr val="0E4561"/>
                </a:solidFill>
                <a:latin typeface="Arial"/>
                <a:cs typeface="Arial"/>
              </a:rPr>
              <a:t>землі</a:t>
            </a:r>
            <a:r>
              <a:rPr sz="3000" spc="-3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2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розглядаються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50" dirty="0">
                <a:solidFill>
                  <a:srgbClr val="0E4561"/>
                </a:solidFill>
                <a:latin typeface="Arial"/>
                <a:cs typeface="Arial"/>
              </a:rPr>
              <a:t>як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5" dirty="0">
                <a:solidFill>
                  <a:srgbClr val="0E4561"/>
                </a:solidFill>
                <a:latin typeface="Arial"/>
                <a:cs typeface="Arial"/>
              </a:rPr>
              <a:t>воєнні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65" dirty="0">
                <a:solidFill>
                  <a:srgbClr val="0E4561"/>
                </a:solidFill>
                <a:latin typeface="Arial"/>
                <a:cs typeface="Arial"/>
              </a:rPr>
              <a:t>злочини</a:t>
            </a:r>
            <a:r>
              <a:rPr sz="3000" spc="65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97879" y="7791297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>
                <a:moveTo>
                  <a:pt x="0" y="0"/>
                </a:moveTo>
                <a:lnTo>
                  <a:pt x="6492240" y="0"/>
                </a:lnTo>
              </a:path>
            </a:pathLst>
          </a:custGeom>
          <a:ln w="76200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07829" y="8377294"/>
            <a:ext cx="229776" cy="22977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68319" y="8379470"/>
            <a:ext cx="229781" cy="22977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29127" y="8379470"/>
            <a:ext cx="229781" cy="22977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89797" y="8379475"/>
            <a:ext cx="229781" cy="22976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50421" y="8379470"/>
            <a:ext cx="229781" cy="22977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6000" y="454282"/>
            <a:ext cx="10455275" cy="2425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99"/>
              </a:lnSpc>
              <a:spcBef>
                <a:spcPts val="100"/>
              </a:spcBef>
            </a:pPr>
            <a:r>
              <a:rPr sz="6800" spc="-725" dirty="0"/>
              <a:t>Відповідальність</a:t>
            </a:r>
            <a:r>
              <a:rPr sz="6800" spc="-95" dirty="0"/>
              <a:t> </a:t>
            </a:r>
            <a:r>
              <a:rPr sz="6800" spc="-635" dirty="0"/>
              <a:t>за</a:t>
            </a:r>
            <a:r>
              <a:rPr sz="6800" spc="-95" dirty="0"/>
              <a:t> </a:t>
            </a:r>
            <a:r>
              <a:rPr sz="6800" spc="-785" dirty="0"/>
              <a:t>порушення прав</a:t>
            </a:r>
            <a:r>
              <a:rPr sz="6800" spc="-90" dirty="0"/>
              <a:t> </a:t>
            </a:r>
            <a:r>
              <a:rPr sz="6800" spc="-590" dirty="0"/>
              <a:t>цивільних</a:t>
            </a:r>
            <a:r>
              <a:rPr sz="6800" spc="-85" dirty="0"/>
              <a:t> </a:t>
            </a:r>
            <a:r>
              <a:rPr sz="6800" spc="-819" dirty="0"/>
              <a:t>осіб</a:t>
            </a:r>
            <a:endParaRPr sz="6800"/>
          </a:p>
        </p:txBody>
      </p:sp>
      <p:sp>
        <p:nvSpPr>
          <p:cNvPr id="3" name="object 3"/>
          <p:cNvSpPr txBox="1"/>
          <p:nvPr/>
        </p:nvSpPr>
        <p:spPr>
          <a:xfrm>
            <a:off x="1016000" y="3634441"/>
            <a:ext cx="16506190" cy="3854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9600"/>
              </a:lnSpc>
              <a:spcBef>
                <a:spcPts val="100"/>
              </a:spcBef>
            </a:pPr>
            <a:r>
              <a:rPr sz="3000" spc="-120" dirty="0">
                <a:solidFill>
                  <a:srgbClr val="0E4561"/>
                </a:solidFill>
                <a:latin typeface="Arial"/>
                <a:cs typeface="Arial"/>
              </a:rPr>
              <a:t>Дії</a:t>
            </a:r>
            <a:r>
              <a:rPr sz="3000" spc="-12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17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14" dirty="0">
                <a:solidFill>
                  <a:srgbClr val="0E4561"/>
                </a:solidFill>
                <a:latin typeface="Arial"/>
                <a:cs typeface="Arial"/>
              </a:rPr>
              <a:t>спрямовані</a:t>
            </a:r>
            <a:r>
              <a:rPr sz="3000" spc="5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65" dirty="0">
                <a:solidFill>
                  <a:srgbClr val="0E4561"/>
                </a:solidFill>
                <a:latin typeface="Arial"/>
                <a:cs typeface="Arial"/>
              </a:rPr>
              <a:t>проти</a:t>
            </a:r>
            <a:r>
              <a:rPr sz="3000" spc="5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50" dirty="0">
                <a:solidFill>
                  <a:srgbClr val="0E4561"/>
                </a:solidFill>
                <a:latin typeface="Arial"/>
                <a:cs typeface="Arial"/>
              </a:rPr>
              <a:t>цивільного</a:t>
            </a:r>
            <a:r>
              <a:rPr sz="3000" spc="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5" dirty="0">
                <a:solidFill>
                  <a:srgbClr val="0E4561"/>
                </a:solidFill>
                <a:latin typeface="Arial"/>
                <a:cs typeface="Arial"/>
              </a:rPr>
              <a:t>населення</a:t>
            </a:r>
            <a:r>
              <a:rPr sz="3000" spc="5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509" dirty="0">
                <a:solidFill>
                  <a:srgbClr val="0E4561"/>
                </a:solidFill>
                <a:latin typeface="Verdana"/>
                <a:cs typeface="Verdana"/>
              </a:rPr>
              <a:t>—</a:t>
            </a:r>
            <a:r>
              <a:rPr sz="3000" spc="-17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убивства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17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катування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17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згвалтування</a:t>
            </a:r>
            <a:r>
              <a:rPr sz="3000" spc="-10" dirty="0">
                <a:solidFill>
                  <a:srgbClr val="0E4561"/>
                </a:solidFill>
                <a:latin typeface="Verdana"/>
                <a:cs typeface="Verdana"/>
              </a:rPr>
              <a:t>, </a:t>
            </a:r>
            <a:r>
              <a:rPr sz="3000" spc="130" dirty="0">
                <a:solidFill>
                  <a:srgbClr val="0E4561"/>
                </a:solidFill>
                <a:latin typeface="Arial"/>
                <a:cs typeface="Arial"/>
              </a:rPr>
              <a:t>руйнування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житла</a:t>
            </a:r>
            <a:r>
              <a:rPr sz="3000" spc="-1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2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75" dirty="0">
                <a:solidFill>
                  <a:srgbClr val="0E4561"/>
                </a:solidFill>
                <a:latin typeface="Arial"/>
                <a:cs typeface="Arial"/>
              </a:rPr>
              <a:t>депортації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509" dirty="0">
                <a:solidFill>
                  <a:srgbClr val="0E4561"/>
                </a:solidFill>
                <a:latin typeface="Verdana"/>
                <a:cs typeface="Verdana"/>
              </a:rPr>
              <a:t>—</a:t>
            </a:r>
            <a:r>
              <a:rPr sz="3000" spc="-22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є </a:t>
            </a:r>
            <a:r>
              <a:rPr sz="3000" spc="170" dirty="0">
                <a:solidFill>
                  <a:srgbClr val="0E4561"/>
                </a:solidFill>
                <a:latin typeface="Arial"/>
                <a:cs typeface="Arial"/>
              </a:rPr>
              <a:t>тяжкими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55" dirty="0">
                <a:solidFill>
                  <a:srgbClr val="0E4561"/>
                </a:solidFill>
                <a:latin typeface="Arial"/>
                <a:cs typeface="Arial"/>
              </a:rPr>
              <a:t>порушеннями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40" dirty="0">
                <a:solidFill>
                  <a:srgbClr val="0E4561"/>
                </a:solidFill>
                <a:latin typeface="Arial"/>
                <a:cs typeface="Arial"/>
              </a:rPr>
              <a:t>міжнародного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14" dirty="0">
                <a:solidFill>
                  <a:srgbClr val="0E4561"/>
                </a:solidFill>
                <a:latin typeface="Arial"/>
                <a:cs typeface="Arial"/>
              </a:rPr>
              <a:t>гуманітарного 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права</a:t>
            </a:r>
            <a:r>
              <a:rPr sz="300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  <a:p>
            <a:pPr marL="12700" marR="297815" indent="103505">
              <a:lnSpc>
                <a:spcPct val="139600"/>
              </a:lnSpc>
            </a:pPr>
            <a:r>
              <a:rPr sz="3000" spc="-25" dirty="0">
                <a:solidFill>
                  <a:srgbClr val="0E4561"/>
                </a:solidFill>
                <a:latin typeface="Arial"/>
                <a:cs typeface="Arial"/>
              </a:rPr>
              <a:t>Особи</a:t>
            </a:r>
            <a:r>
              <a:rPr sz="3000" spc="-2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29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35" dirty="0">
                <a:solidFill>
                  <a:srgbClr val="0E4561"/>
                </a:solidFill>
                <a:latin typeface="Arial"/>
                <a:cs typeface="Arial"/>
              </a:rPr>
              <a:t>які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85" dirty="0">
                <a:solidFill>
                  <a:srgbClr val="0E4561"/>
                </a:solidFill>
                <a:latin typeface="Arial"/>
                <a:cs typeface="Arial"/>
              </a:rPr>
              <a:t>віддають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0" dirty="0">
                <a:solidFill>
                  <a:srgbClr val="0E4561"/>
                </a:solidFill>
                <a:latin typeface="Arial"/>
                <a:cs typeface="Arial"/>
              </a:rPr>
              <a:t>такі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5" dirty="0">
                <a:solidFill>
                  <a:srgbClr val="0E4561"/>
                </a:solidFill>
                <a:latin typeface="Arial"/>
                <a:cs typeface="Arial"/>
              </a:rPr>
              <a:t>накази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0" dirty="0">
                <a:solidFill>
                  <a:srgbClr val="0E4561"/>
                </a:solidFill>
                <a:latin typeface="Arial"/>
                <a:cs typeface="Arial"/>
              </a:rPr>
              <a:t>або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85" dirty="0">
                <a:solidFill>
                  <a:srgbClr val="0E4561"/>
                </a:solidFill>
                <a:latin typeface="Arial"/>
                <a:cs typeface="Arial"/>
              </a:rPr>
              <a:t>беруть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участь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у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їх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виконанні</a:t>
            </a:r>
            <a:r>
              <a:rPr sz="3000" spc="10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29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75" dirty="0">
                <a:solidFill>
                  <a:srgbClr val="0E4561"/>
                </a:solidFill>
                <a:latin typeface="Arial"/>
                <a:cs typeface="Arial"/>
              </a:rPr>
              <a:t>несуть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95" dirty="0">
                <a:solidFill>
                  <a:srgbClr val="0E4561"/>
                </a:solidFill>
                <a:latin typeface="Arial"/>
                <a:cs typeface="Arial"/>
              </a:rPr>
              <a:t>персональну </a:t>
            </a:r>
            <a:r>
              <a:rPr sz="3000" spc="145" dirty="0">
                <a:solidFill>
                  <a:srgbClr val="0E4561"/>
                </a:solidFill>
                <a:latin typeface="Arial"/>
                <a:cs typeface="Arial"/>
              </a:rPr>
              <a:t>кримінальну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55" dirty="0">
                <a:solidFill>
                  <a:srgbClr val="0E4561"/>
                </a:solidFill>
                <a:latin typeface="Arial"/>
                <a:cs typeface="Arial"/>
              </a:rPr>
              <a:t>відповідальність</a:t>
            </a:r>
            <a:r>
              <a:rPr sz="3000" spc="55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r>
              <a:rPr sz="3000" spc="-22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50" dirty="0">
                <a:solidFill>
                  <a:srgbClr val="0E4561"/>
                </a:solidFill>
                <a:latin typeface="Arial"/>
                <a:cs typeface="Arial"/>
              </a:rPr>
              <a:t>Розслідування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здійснюється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40" dirty="0">
                <a:solidFill>
                  <a:srgbClr val="0E4561"/>
                </a:solidFill>
                <a:latin typeface="Arial"/>
                <a:cs typeface="Arial"/>
              </a:rPr>
              <a:t>Міжнародним </a:t>
            </a:r>
            <a:r>
              <a:rPr sz="3000" spc="165" dirty="0">
                <a:solidFill>
                  <a:srgbClr val="0E4561"/>
                </a:solidFill>
                <a:latin typeface="Arial"/>
                <a:cs typeface="Arial"/>
              </a:rPr>
              <a:t>кримінальним</a:t>
            </a:r>
            <a:r>
              <a:rPr sz="3000" spc="5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судом</a:t>
            </a:r>
            <a:r>
              <a:rPr sz="3000" spc="6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0" dirty="0">
                <a:solidFill>
                  <a:srgbClr val="0E4561"/>
                </a:solidFill>
                <a:latin typeface="Arial"/>
                <a:cs typeface="Arial"/>
              </a:rPr>
              <a:t>або</a:t>
            </a:r>
            <a:r>
              <a:rPr sz="3000" spc="6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5" dirty="0">
                <a:solidFill>
                  <a:srgbClr val="0E4561"/>
                </a:solidFill>
                <a:latin typeface="Arial"/>
                <a:cs typeface="Arial"/>
              </a:rPr>
              <a:t>спеціальними</a:t>
            </a:r>
            <a:r>
              <a:rPr sz="3000" spc="6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40" dirty="0">
                <a:solidFill>
                  <a:srgbClr val="0E4561"/>
                </a:solidFill>
                <a:latin typeface="Arial"/>
                <a:cs typeface="Arial"/>
              </a:rPr>
              <a:t>трибуналами</a:t>
            </a:r>
            <a:r>
              <a:rPr sz="3000" spc="4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97879" y="7791297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>
                <a:moveTo>
                  <a:pt x="0" y="0"/>
                </a:moveTo>
                <a:lnTo>
                  <a:pt x="6492240" y="0"/>
                </a:lnTo>
              </a:path>
            </a:pathLst>
          </a:custGeom>
          <a:ln w="76200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07829" y="8377294"/>
            <a:ext cx="229776" cy="22977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68319" y="8379470"/>
            <a:ext cx="229781" cy="22977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29127" y="8379470"/>
            <a:ext cx="229781" cy="22977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89797" y="8379475"/>
            <a:ext cx="229781" cy="22976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50421" y="8379470"/>
            <a:ext cx="229781" cy="22977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3660755" cy="10287000"/>
            </a:xfrm>
            <a:custGeom>
              <a:avLst/>
              <a:gdLst/>
              <a:ahLst/>
              <a:cxnLst/>
              <a:rect l="l" t="t" r="r" b="b"/>
              <a:pathLst>
                <a:path w="13660755" h="10287000">
                  <a:moveTo>
                    <a:pt x="0" y="10287000"/>
                  </a:moveTo>
                  <a:lnTo>
                    <a:pt x="13660650" y="10287000"/>
                  </a:lnTo>
                  <a:lnTo>
                    <a:pt x="13660650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660651" y="0"/>
              <a:ext cx="4627880" cy="10285095"/>
            </a:xfrm>
            <a:custGeom>
              <a:avLst/>
              <a:gdLst/>
              <a:ahLst/>
              <a:cxnLst/>
              <a:rect l="l" t="t" r="r" b="b"/>
              <a:pathLst>
                <a:path w="4627880" h="10285095">
                  <a:moveTo>
                    <a:pt x="4627349" y="10285007"/>
                  </a:moveTo>
                  <a:lnTo>
                    <a:pt x="0" y="10285007"/>
                  </a:lnTo>
                  <a:lnTo>
                    <a:pt x="0" y="0"/>
                  </a:lnTo>
                  <a:lnTo>
                    <a:pt x="4627349" y="0"/>
                  </a:lnTo>
                  <a:lnTo>
                    <a:pt x="4627349" y="10285007"/>
                  </a:lnTo>
                  <a:close/>
                </a:path>
              </a:pathLst>
            </a:custGeom>
            <a:solidFill>
              <a:srgbClr val="789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44681" y="1432651"/>
              <a:ext cx="6632021" cy="815251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53776" y="3275200"/>
            <a:ext cx="9846945" cy="5130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41900"/>
              </a:lnSpc>
              <a:spcBef>
                <a:spcPts val="95"/>
              </a:spcBef>
            </a:pPr>
            <a:r>
              <a:rPr sz="2950" spc="-114" dirty="0">
                <a:solidFill>
                  <a:srgbClr val="0E4561"/>
                </a:solidFill>
                <a:latin typeface="Arial"/>
                <a:cs typeface="Arial"/>
              </a:rPr>
              <a:t>ООН</a:t>
            </a:r>
            <a:r>
              <a:rPr sz="2950" spc="-114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950" spc="-22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spc="170" dirty="0">
                <a:solidFill>
                  <a:srgbClr val="0E4561"/>
                </a:solidFill>
                <a:latin typeface="Arial"/>
                <a:cs typeface="Arial"/>
              </a:rPr>
              <a:t>Міжнародний</a:t>
            </a:r>
            <a:r>
              <a:rPr sz="295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14" dirty="0">
                <a:solidFill>
                  <a:srgbClr val="0E4561"/>
                </a:solidFill>
                <a:latin typeface="Arial"/>
                <a:cs typeface="Arial"/>
              </a:rPr>
              <a:t>комітет</a:t>
            </a:r>
            <a:r>
              <a:rPr sz="295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45" dirty="0">
                <a:solidFill>
                  <a:srgbClr val="0E4561"/>
                </a:solidFill>
                <a:latin typeface="Arial"/>
                <a:cs typeface="Arial"/>
              </a:rPr>
              <a:t>Червоного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-80" dirty="0">
                <a:solidFill>
                  <a:srgbClr val="0E4561"/>
                </a:solidFill>
                <a:latin typeface="Arial"/>
                <a:cs typeface="Arial"/>
              </a:rPr>
              <a:t>Хреста</a:t>
            </a:r>
            <a:r>
              <a:rPr sz="2950" spc="-8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950" spc="-21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spc="-120" dirty="0">
                <a:solidFill>
                  <a:srgbClr val="0E4561"/>
                </a:solidFill>
                <a:latin typeface="Arial"/>
                <a:cs typeface="Arial"/>
              </a:rPr>
              <a:t>ОБСЄ</a:t>
            </a:r>
            <a:r>
              <a:rPr sz="2950" spc="-120" dirty="0">
                <a:solidFill>
                  <a:srgbClr val="0E4561"/>
                </a:solidFill>
                <a:latin typeface="Verdana"/>
                <a:cs typeface="Verdana"/>
              </a:rPr>
              <a:t>, </a:t>
            </a:r>
            <a:r>
              <a:rPr sz="2950" spc="-135" dirty="0">
                <a:solidFill>
                  <a:srgbClr val="0E4561"/>
                </a:solidFill>
                <a:latin typeface="Verdana"/>
                <a:cs typeface="Verdana"/>
              </a:rPr>
              <a:t>Amnesty</a:t>
            </a:r>
            <a:r>
              <a:rPr sz="2950" spc="-20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spc="-145" dirty="0">
                <a:solidFill>
                  <a:srgbClr val="0E4561"/>
                </a:solidFill>
                <a:latin typeface="Verdana"/>
                <a:cs typeface="Verdana"/>
              </a:rPr>
              <a:t>International</a:t>
            </a:r>
            <a:r>
              <a:rPr sz="2950" spc="-19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та</a:t>
            </a:r>
            <a:r>
              <a:rPr sz="295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-120" dirty="0">
                <a:solidFill>
                  <a:srgbClr val="0E4561"/>
                </a:solidFill>
                <a:latin typeface="Verdana"/>
                <a:cs typeface="Verdana"/>
              </a:rPr>
              <a:t>Human</a:t>
            </a:r>
            <a:r>
              <a:rPr sz="2950" spc="-20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spc="-130" dirty="0">
                <a:solidFill>
                  <a:srgbClr val="0E4561"/>
                </a:solidFill>
                <a:latin typeface="Verdana"/>
                <a:cs typeface="Verdana"/>
              </a:rPr>
              <a:t>Rights</a:t>
            </a:r>
            <a:r>
              <a:rPr sz="2950" spc="-19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0E4561"/>
                </a:solidFill>
                <a:latin typeface="Verdana"/>
                <a:cs typeface="Verdana"/>
              </a:rPr>
              <a:t>Watch </a:t>
            </a:r>
            <a:r>
              <a:rPr sz="2950" spc="160" dirty="0">
                <a:solidFill>
                  <a:srgbClr val="0E4561"/>
                </a:solidFill>
                <a:latin typeface="Arial"/>
                <a:cs typeface="Arial"/>
              </a:rPr>
              <a:t>контролюють</a:t>
            </a:r>
            <a:r>
              <a:rPr sz="295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35" dirty="0">
                <a:solidFill>
                  <a:srgbClr val="0E4561"/>
                </a:solidFill>
                <a:latin typeface="Arial"/>
                <a:cs typeface="Arial"/>
              </a:rPr>
              <a:t>дотримання</a:t>
            </a:r>
            <a:r>
              <a:rPr sz="29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40" dirty="0">
                <a:solidFill>
                  <a:srgbClr val="0E4561"/>
                </a:solidFill>
                <a:latin typeface="Arial"/>
                <a:cs typeface="Arial"/>
              </a:rPr>
              <a:t>прав</a:t>
            </a:r>
            <a:r>
              <a:rPr sz="29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85" dirty="0">
                <a:solidFill>
                  <a:srgbClr val="0E4561"/>
                </a:solidFill>
                <a:latin typeface="Arial"/>
                <a:cs typeface="Arial"/>
              </a:rPr>
              <a:t>цивільних</a:t>
            </a:r>
            <a:r>
              <a:rPr sz="2950" spc="85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r>
              <a:rPr sz="2950" spc="-21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spc="130" dirty="0">
                <a:solidFill>
                  <a:srgbClr val="0E4561"/>
                </a:solidFill>
                <a:latin typeface="Arial"/>
                <a:cs typeface="Arial"/>
              </a:rPr>
              <a:t>Вони </a:t>
            </a:r>
            <a:r>
              <a:rPr sz="2950" spc="140" dirty="0">
                <a:solidFill>
                  <a:srgbClr val="0E4561"/>
                </a:solidFill>
                <a:latin typeface="Arial"/>
                <a:cs typeface="Arial"/>
              </a:rPr>
              <a:t>здійснюють</a:t>
            </a:r>
            <a:r>
              <a:rPr sz="295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55" dirty="0">
                <a:solidFill>
                  <a:srgbClr val="0E4561"/>
                </a:solidFill>
                <a:latin typeface="Arial"/>
                <a:cs typeface="Arial"/>
              </a:rPr>
              <a:t>спостереження</a:t>
            </a:r>
            <a:r>
              <a:rPr sz="2950" spc="5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950" spc="-19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spc="110" dirty="0">
                <a:solidFill>
                  <a:srgbClr val="0E4561"/>
                </a:solidFill>
                <a:latin typeface="Arial"/>
                <a:cs typeface="Arial"/>
              </a:rPr>
              <a:t>документують </a:t>
            </a:r>
            <a:r>
              <a:rPr sz="2950" spc="90" dirty="0">
                <a:solidFill>
                  <a:srgbClr val="0E4561"/>
                </a:solidFill>
                <a:latin typeface="Arial"/>
                <a:cs typeface="Arial"/>
              </a:rPr>
              <a:t>порушення</a:t>
            </a:r>
            <a:r>
              <a:rPr sz="2950" spc="9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950" spc="-19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spc="135" dirty="0">
                <a:solidFill>
                  <a:srgbClr val="0E4561"/>
                </a:solidFill>
                <a:latin typeface="Arial"/>
                <a:cs typeface="Arial"/>
              </a:rPr>
              <a:t>організовують</a:t>
            </a:r>
            <a:r>
              <a:rPr sz="2950" spc="4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20" dirty="0">
                <a:solidFill>
                  <a:srgbClr val="0E4561"/>
                </a:solidFill>
                <a:latin typeface="Arial"/>
                <a:cs typeface="Arial"/>
              </a:rPr>
              <a:t>гуманітарні</a:t>
            </a:r>
            <a:r>
              <a:rPr sz="2950" spc="3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-10" dirty="0">
                <a:solidFill>
                  <a:srgbClr val="0E4561"/>
                </a:solidFill>
                <a:latin typeface="Arial"/>
                <a:cs typeface="Arial"/>
              </a:rPr>
              <a:t>місії</a:t>
            </a:r>
            <a:r>
              <a:rPr sz="2950" spc="-10" dirty="0">
                <a:solidFill>
                  <a:srgbClr val="0E4561"/>
                </a:solidFill>
                <a:latin typeface="Verdana"/>
                <a:cs typeface="Verdana"/>
              </a:rPr>
              <a:t>, </a:t>
            </a:r>
            <a:r>
              <a:rPr sz="2950" spc="140" dirty="0">
                <a:solidFill>
                  <a:srgbClr val="0E4561"/>
                </a:solidFill>
                <a:latin typeface="Arial"/>
                <a:cs typeface="Arial"/>
              </a:rPr>
              <a:t>сприяють</a:t>
            </a:r>
            <a:r>
              <a:rPr sz="29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75" dirty="0">
                <a:solidFill>
                  <a:srgbClr val="0E4561"/>
                </a:solidFill>
                <a:latin typeface="Arial"/>
                <a:cs typeface="Arial"/>
              </a:rPr>
              <a:t>евакуації</a:t>
            </a:r>
            <a:r>
              <a:rPr sz="29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55" dirty="0">
                <a:solidFill>
                  <a:srgbClr val="0E4561"/>
                </a:solidFill>
                <a:latin typeface="Arial"/>
                <a:cs typeface="Arial"/>
              </a:rPr>
              <a:t>поранених</a:t>
            </a:r>
            <a:r>
              <a:rPr sz="295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10" dirty="0">
                <a:solidFill>
                  <a:srgbClr val="0E4561"/>
                </a:solidFill>
                <a:latin typeface="Arial"/>
                <a:cs typeface="Arial"/>
              </a:rPr>
              <a:t>і</a:t>
            </a:r>
            <a:r>
              <a:rPr sz="295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-10" dirty="0">
                <a:solidFill>
                  <a:srgbClr val="0E4561"/>
                </a:solidFill>
                <a:latin typeface="Arial"/>
                <a:cs typeface="Arial"/>
              </a:rPr>
              <a:t>дітей</a:t>
            </a:r>
            <a:r>
              <a:rPr sz="295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2950">
              <a:latin typeface="Verdana"/>
              <a:cs typeface="Verdana"/>
            </a:endParaRPr>
          </a:p>
          <a:p>
            <a:pPr marL="12700" marR="851535" indent="102870">
              <a:lnSpc>
                <a:spcPct val="141900"/>
              </a:lnSpc>
              <a:spcBef>
                <a:spcPts val="5"/>
              </a:spcBef>
            </a:pPr>
            <a:r>
              <a:rPr sz="2950" spc="130" dirty="0">
                <a:solidFill>
                  <a:srgbClr val="0E4561"/>
                </a:solidFill>
                <a:latin typeface="Arial"/>
                <a:cs typeface="Arial"/>
              </a:rPr>
              <a:t>Окупаційна</a:t>
            </a:r>
            <a:r>
              <a:rPr sz="2950" spc="4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влада</a:t>
            </a:r>
            <a:r>
              <a:rPr sz="2950" spc="4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70" dirty="0">
                <a:solidFill>
                  <a:srgbClr val="0E4561"/>
                </a:solidFill>
                <a:latin typeface="Arial"/>
                <a:cs typeface="Arial"/>
              </a:rPr>
              <a:t>зобов</a:t>
            </a:r>
            <a:r>
              <a:rPr sz="2950" spc="70" dirty="0">
                <a:solidFill>
                  <a:srgbClr val="0E4561"/>
                </a:solidFill>
                <a:latin typeface="Verdana"/>
                <a:cs typeface="Verdana"/>
              </a:rPr>
              <a:t>’</a:t>
            </a:r>
            <a:r>
              <a:rPr sz="2950" spc="70" dirty="0">
                <a:solidFill>
                  <a:srgbClr val="0E4561"/>
                </a:solidFill>
                <a:latin typeface="Arial"/>
                <a:cs typeface="Arial"/>
              </a:rPr>
              <a:t>язана</a:t>
            </a:r>
            <a:r>
              <a:rPr sz="2950" spc="4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30" dirty="0">
                <a:solidFill>
                  <a:srgbClr val="0E4561"/>
                </a:solidFill>
                <a:latin typeface="Arial"/>
                <a:cs typeface="Arial"/>
              </a:rPr>
              <a:t>співпрацювати</a:t>
            </a:r>
            <a:r>
              <a:rPr sz="2950" spc="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40" dirty="0">
                <a:solidFill>
                  <a:srgbClr val="0E4561"/>
                </a:solidFill>
                <a:latin typeface="Arial"/>
                <a:cs typeface="Arial"/>
              </a:rPr>
              <a:t>з </a:t>
            </a:r>
            <a:r>
              <a:rPr sz="2950" spc="210" dirty="0">
                <a:solidFill>
                  <a:srgbClr val="0E4561"/>
                </a:solidFill>
                <a:latin typeface="Arial"/>
                <a:cs typeface="Arial"/>
              </a:rPr>
              <a:t>цими</a:t>
            </a:r>
            <a:r>
              <a:rPr sz="295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75" dirty="0">
                <a:solidFill>
                  <a:srgbClr val="0E4561"/>
                </a:solidFill>
                <a:latin typeface="Arial"/>
                <a:cs typeface="Arial"/>
              </a:rPr>
              <a:t>організаціями</a:t>
            </a:r>
            <a:r>
              <a:rPr sz="2950" spc="75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295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00" y="468256"/>
            <a:ext cx="8633460" cy="2292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99"/>
              </a:lnSpc>
              <a:spcBef>
                <a:spcPts val="100"/>
              </a:spcBef>
            </a:pPr>
            <a:r>
              <a:rPr sz="6400" spc="-735" dirty="0"/>
              <a:t>Роль</a:t>
            </a:r>
            <a:r>
              <a:rPr sz="6400" spc="-95" dirty="0"/>
              <a:t> </a:t>
            </a:r>
            <a:r>
              <a:rPr sz="6400" spc="-730" dirty="0"/>
              <a:t>міжнародних </a:t>
            </a:r>
            <a:r>
              <a:rPr sz="6400" spc="-670" dirty="0"/>
              <a:t>організацій</a:t>
            </a:r>
            <a:r>
              <a:rPr sz="6400" spc="-95" dirty="0"/>
              <a:t> </a:t>
            </a:r>
            <a:r>
              <a:rPr sz="6400" spc="-660" dirty="0"/>
              <a:t>під</a:t>
            </a:r>
            <a:r>
              <a:rPr sz="6400" spc="-90" dirty="0"/>
              <a:t> </a:t>
            </a:r>
            <a:r>
              <a:rPr sz="6400" spc="-680" dirty="0"/>
              <a:t>час</a:t>
            </a:r>
            <a:r>
              <a:rPr sz="6400" spc="-90" dirty="0"/>
              <a:t> </a:t>
            </a:r>
            <a:r>
              <a:rPr sz="6400" spc="-680" dirty="0"/>
              <a:t>окупації</a:t>
            </a:r>
            <a:endParaRPr sz="6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49945" cy="10287000"/>
            </a:xfrm>
            <a:custGeom>
              <a:avLst/>
              <a:gdLst/>
              <a:ahLst/>
              <a:cxnLst/>
              <a:rect l="l" t="t" r="r" b="b"/>
              <a:pathLst>
                <a:path w="8449945" h="10287000">
                  <a:moveTo>
                    <a:pt x="0" y="10287000"/>
                  </a:moveTo>
                  <a:lnTo>
                    <a:pt x="8449756" y="10287000"/>
                  </a:lnTo>
                  <a:lnTo>
                    <a:pt x="8449756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64" y="1932645"/>
              <a:ext cx="8008051" cy="76536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449757" y="0"/>
              <a:ext cx="9838690" cy="10287000"/>
            </a:xfrm>
            <a:custGeom>
              <a:avLst/>
              <a:gdLst/>
              <a:ahLst/>
              <a:cxnLst/>
              <a:rect l="l" t="t" r="r" b="b"/>
              <a:pathLst>
                <a:path w="9838690" h="10287000">
                  <a:moveTo>
                    <a:pt x="9838243" y="10287000"/>
                  </a:moveTo>
                  <a:lnTo>
                    <a:pt x="0" y="10287000"/>
                  </a:lnTo>
                  <a:lnTo>
                    <a:pt x="0" y="0"/>
                  </a:lnTo>
                  <a:lnTo>
                    <a:pt x="9838243" y="0"/>
                  </a:lnTo>
                  <a:lnTo>
                    <a:pt x="9838243" y="10287000"/>
                  </a:lnTo>
                  <a:close/>
                </a:path>
              </a:pathLst>
            </a:custGeom>
            <a:solidFill>
              <a:srgbClr val="DAE4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28700" y="9741530"/>
              <a:ext cx="6492240" cy="0"/>
            </a:xfrm>
            <a:custGeom>
              <a:avLst/>
              <a:gdLst/>
              <a:ahLst/>
              <a:cxnLst/>
              <a:rect l="l" t="t" r="r" b="b"/>
              <a:pathLst>
                <a:path w="6492240">
                  <a:moveTo>
                    <a:pt x="0" y="0"/>
                  </a:moveTo>
                  <a:lnTo>
                    <a:pt x="6492240" y="0"/>
                  </a:lnTo>
                </a:path>
              </a:pathLst>
            </a:custGeom>
            <a:ln w="76200">
              <a:solidFill>
                <a:srgbClr val="0E45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7164" y="-36510"/>
            <a:ext cx="7980680" cy="193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100"/>
              </a:spcBef>
            </a:pPr>
            <a:r>
              <a:rPr spc="-565" dirty="0"/>
              <a:t>Механізми</a:t>
            </a:r>
            <a:r>
              <a:rPr spc="-85" dirty="0"/>
              <a:t> </a:t>
            </a:r>
            <a:r>
              <a:rPr spc="-540" dirty="0"/>
              <a:t>захисту</a:t>
            </a:r>
            <a:r>
              <a:rPr spc="-80" dirty="0"/>
              <a:t> </a:t>
            </a:r>
            <a:r>
              <a:rPr spc="-475" dirty="0"/>
              <a:t>цивільних </a:t>
            </a:r>
            <a:r>
              <a:rPr spc="-650" dirty="0"/>
              <a:t>осіб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1100"/>
              </a:lnSpc>
              <a:spcBef>
                <a:spcPts val="100"/>
              </a:spcBef>
            </a:pPr>
            <a:r>
              <a:rPr spc="125" dirty="0"/>
              <a:t>Цивільні</a:t>
            </a:r>
            <a:r>
              <a:rPr dirty="0"/>
              <a:t> </a:t>
            </a:r>
            <a:r>
              <a:rPr spc="125" dirty="0"/>
              <a:t>можуть</a:t>
            </a:r>
            <a:r>
              <a:rPr spc="-5" dirty="0"/>
              <a:t> </a:t>
            </a:r>
            <a:r>
              <a:rPr spc="60" dirty="0"/>
              <a:t>звертатися</a:t>
            </a:r>
            <a:r>
              <a:rPr dirty="0"/>
              <a:t> </a:t>
            </a:r>
            <a:r>
              <a:rPr spc="95" dirty="0"/>
              <a:t>зі</a:t>
            </a:r>
            <a:r>
              <a:rPr dirty="0"/>
              <a:t> </a:t>
            </a:r>
            <a:r>
              <a:rPr spc="120" dirty="0"/>
              <a:t>скаргами</a:t>
            </a:r>
            <a:r>
              <a:rPr dirty="0"/>
              <a:t> </a:t>
            </a:r>
            <a:r>
              <a:rPr spc="30" dirty="0"/>
              <a:t>до </a:t>
            </a:r>
            <a:r>
              <a:rPr spc="145" dirty="0"/>
              <a:t>міжнародних</a:t>
            </a:r>
            <a:r>
              <a:rPr spc="-10" dirty="0"/>
              <a:t> </a:t>
            </a:r>
            <a:r>
              <a:rPr spc="140" dirty="0"/>
              <a:t>органів</a:t>
            </a:r>
            <a:r>
              <a:rPr spc="-5" dirty="0"/>
              <a:t> </a:t>
            </a:r>
            <a:r>
              <a:rPr spc="-530" dirty="0">
                <a:latin typeface="Verdana"/>
                <a:cs typeface="Verdana"/>
              </a:rPr>
              <a:t>—</a:t>
            </a:r>
            <a:r>
              <a:rPr spc="-229" dirty="0">
                <a:latin typeface="Verdana"/>
                <a:cs typeface="Verdana"/>
              </a:rPr>
              <a:t> </a:t>
            </a:r>
            <a:r>
              <a:rPr spc="65" dirty="0"/>
              <a:t>Комісії</a:t>
            </a:r>
            <a:r>
              <a:rPr spc="-5" dirty="0"/>
              <a:t> </a:t>
            </a:r>
            <a:r>
              <a:rPr spc="85" dirty="0"/>
              <a:t>з</a:t>
            </a:r>
            <a:r>
              <a:rPr spc="-10" dirty="0"/>
              <a:t> </a:t>
            </a:r>
            <a:r>
              <a:rPr spc="114" dirty="0"/>
              <a:t>прав </a:t>
            </a:r>
            <a:r>
              <a:rPr spc="150" dirty="0"/>
              <a:t>людини</a:t>
            </a:r>
            <a:r>
              <a:rPr spc="-30" dirty="0"/>
              <a:t> </a:t>
            </a:r>
            <a:r>
              <a:rPr spc="-125" dirty="0"/>
              <a:t>ООН</a:t>
            </a:r>
            <a:r>
              <a:rPr spc="-125" dirty="0">
                <a:latin typeface="Verdana"/>
                <a:cs typeface="Verdana"/>
              </a:rPr>
              <a:t>,</a:t>
            </a:r>
            <a:r>
              <a:rPr spc="-245" dirty="0">
                <a:latin typeface="Verdana"/>
                <a:cs typeface="Verdana"/>
              </a:rPr>
              <a:t> </a:t>
            </a:r>
            <a:r>
              <a:rPr spc="110" dirty="0"/>
              <a:t>Європейського</a:t>
            </a:r>
            <a:r>
              <a:rPr spc="-20" dirty="0"/>
              <a:t> </a:t>
            </a:r>
            <a:r>
              <a:rPr dirty="0"/>
              <a:t>суду</a:t>
            </a:r>
            <a:r>
              <a:rPr spc="-25" dirty="0"/>
              <a:t> </a:t>
            </a:r>
            <a:r>
              <a:rPr spc="85" dirty="0"/>
              <a:t>з</a:t>
            </a:r>
            <a:r>
              <a:rPr spc="-25" dirty="0"/>
              <a:t> </a:t>
            </a:r>
            <a:r>
              <a:rPr spc="114" dirty="0"/>
              <a:t>прав </a:t>
            </a:r>
            <a:r>
              <a:rPr spc="55" dirty="0"/>
              <a:t>людини</a:t>
            </a:r>
            <a:r>
              <a:rPr spc="55" dirty="0">
                <a:latin typeface="Verdana"/>
                <a:cs typeface="Verdana"/>
              </a:rPr>
              <a:t>,</a:t>
            </a:r>
            <a:r>
              <a:rPr spc="-210" dirty="0">
                <a:latin typeface="Verdana"/>
                <a:cs typeface="Verdana"/>
              </a:rPr>
              <a:t> </a:t>
            </a:r>
            <a:r>
              <a:rPr spc="145" dirty="0"/>
              <a:t>Міжнародного</a:t>
            </a:r>
            <a:r>
              <a:rPr spc="15" dirty="0"/>
              <a:t> </a:t>
            </a:r>
            <a:r>
              <a:rPr spc="155" dirty="0"/>
              <a:t>кримінального</a:t>
            </a:r>
            <a:r>
              <a:rPr spc="15" dirty="0"/>
              <a:t> </a:t>
            </a:r>
            <a:r>
              <a:rPr spc="-10" dirty="0"/>
              <a:t>суду</a:t>
            </a:r>
            <a:r>
              <a:rPr spc="-10" dirty="0">
                <a:latin typeface="Verdana"/>
                <a:cs typeface="Verdana"/>
              </a:rPr>
              <a:t>. </a:t>
            </a:r>
            <a:r>
              <a:rPr dirty="0"/>
              <a:t>Захист</a:t>
            </a:r>
            <a:r>
              <a:rPr spc="45" dirty="0"/>
              <a:t> </a:t>
            </a:r>
            <a:r>
              <a:rPr spc="70" dirty="0"/>
              <a:t>гарантується</a:t>
            </a:r>
            <a:r>
              <a:rPr spc="45" dirty="0"/>
              <a:t> </a:t>
            </a:r>
            <a:r>
              <a:rPr spc="110" dirty="0"/>
              <a:t>також</a:t>
            </a:r>
            <a:r>
              <a:rPr spc="50" dirty="0"/>
              <a:t> </a:t>
            </a:r>
            <a:r>
              <a:rPr spc="105" dirty="0"/>
              <a:t>через</a:t>
            </a:r>
            <a:r>
              <a:rPr spc="45" dirty="0"/>
              <a:t> </a:t>
            </a:r>
            <a:r>
              <a:rPr spc="70" dirty="0"/>
              <a:t>участь </a:t>
            </a:r>
            <a:r>
              <a:rPr spc="125" dirty="0"/>
              <a:t>гуманітарних</a:t>
            </a:r>
            <a:r>
              <a:rPr dirty="0"/>
              <a:t> місій</a:t>
            </a:r>
            <a:r>
              <a:rPr dirty="0">
                <a:latin typeface="Verdana"/>
                <a:cs typeface="Verdana"/>
              </a:rPr>
              <a:t>,</a:t>
            </a:r>
            <a:r>
              <a:rPr spc="-220" dirty="0">
                <a:latin typeface="Verdana"/>
                <a:cs typeface="Verdana"/>
              </a:rPr>
              <a:t> </a:t>
            </a:r>
            <a:r>
              <a:rPr spc="80" dirty="0"/>
              <a:t>розслідування</a:t>
            </a:r>
            <a:r>
              <a:rPr spc="5" dirty="0"/>
              <a:t> </a:t>
            </a:r>
            <a:r>
              <a:rPr spc="140" dirty="0"/>
              <a:t>злочинів</a:t>
            </a:r>
            <a:r>
              <a:rPr spc="5" dirty="0"/>
              <a:t> </a:t>
            </a:r>
            <a:r>
              <a:rPr spc="60" dirty="0"/>
              <a:t>і </a:t>
            </a:r>
            <a:r>
              <a:rPr spc="55" dirty="0"/>
              <a:t>фіксацію</a:t>
            </a:r>
            <a:r>
              <a:rPr spc="15" dirty="0"/>
              <a:t> </a:t>
            </a:r>
            <a:r>
              <a:rPr spc="95" dirty="0"/>
              <a:t>доказів</a:t>
            </a:r>
            <a:r>
              <a:rPr spc="20" dirty="0"/>
              <a:t> </a:t>
            </a:r>
            <a:r>
              <a:rPr spc="155" dirty="0"/>
              <a:t>окупаційних</a:t>
            </a:r>
            <a:r>
              <a:rPr spc="15" dirty="0"/>
              <a:t> </a:t>
            </a:r>
            <a:r>
              <a:rPr spc="70" dirty="0"/>
              <a:t>порушень</a:t>
            </a:r>
            <a:r>
              <a:rPr spc="70" dirty="0">
                <a:latin typeface="Verdana"/>
                <a:cs typeface="Verdana"/>
              </a:rPr>
              <a:t>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31890" y="2443724"/>
            <a:ext cx="811530" cy="811530"/>
          </a:xfrm>
          <a:custGeom>
            <a:avLst/>
            <a:gdLst/>
            <a:ahLst/>
            <a:cxnLst/>
            <a:rect l="l" t="t" r="r" b="b"/>
            <a:pathLst>
              <a:path w="811530" h="811529">
                <a:moveTo>
                  <a:pt x="405463" y="810929"/>
                </a:moveTo>
                <a:lnTo>
                  <a:pt x="358177" y="808201"/>
                </a:lnTo>
                <a:lnTo>
                  <a:pt x="312494" y="800220"/>
                </a:lnTo>
                <a:lnTo>
                  <a:pt x="268717" y="787290"/>
                </a:lnTo>
                <a:lnTo>
                  <a:pt x="227151" y="769716"/>
                </a:lnTo>
                <a:lnTo>
                  <a:pt x="188099" y="747801"/>
                </a:lnTo>
                <a:lnTo>
                  <a:pt x="151866" y="721851"/>
                </a:lnTo>
                <a:lnTo>
                  <a:pt x="118757" y="692168"/>
                </a:lnTo>
                <a:lnTo>
                  <a:pt x="89075" y="659058"/>
                </a:lnTo>
                <a:lnTo>
                  <a:pt x="63125" y="622825"/>
                </a:lnTo>
                <a:lnTo>
                  <a:pt x="41211" y="583773"/>
                </a:lnTo>
                <a:lnTo>
                  <a:pt x="23638" y="542206"/>
                </a:lnTo>
                <a:lnTo>
                  <a:pt x="10708" y="498429"/>
                </a:lnTo>
                <a:lnTo>
                  <a:pt x="2727" y="452745"/>
                </a:lnTo>
                <a:lnTo>
                  <a:pt x="0" y="405460"/>
                </a:lnTo>
                <a:lnTo>
                  <a:pt x="2727" y="358174"/>
                </a:lnTo>
                <a:lnTo>
                  <a:pt x="10708" y="312491"/>
                </a:lnTo>
                <a:lnTo>
                  <a:pt x="23638" y="268714"/>
                </a:lnTo>
                <a:lnTo>
                  <a:pt x="41211" y="227148"/>
                </a:lnTo>
                <a:lnTo>
                  <a:pt x="63125" y="188097"/>
                </a:lnTo>
                <a:lnTo>
                  <a:pt x="89075" y="151865"/>
                </a:lnTo>
                <a:lnTo>
                  <a:pt x="118757" y="118756"/>
                </a:lnTo>
                <a:lnTo>
                  <a:pt x="151866" y="89074"/>
                </a:lnTo>
                <a:lnTo>
                  <a:pt x="188099" y="63125"/>
                </a:lnTo>
                <a:lnTo>
                  <a:pt x="227151" y="41211"/>
                </a:lnTo>
                <a:lnTo>
                  <a:pt x="268717" y="23637"/>
                </a:lnTo>
                <a:lnTo>
                  <a:pt x="312494" y="10708"/>
                </a:lnTo>
                <a:lnTo>
                  <a:pt x="358177" y="2727"/>
                </a:lnTo>
                <a:lnTo>
                  <a:pt x="405463" y="0"/>
                </a:lnTo>
                <a:lnTo>
                  <a:pt x="452748" y="2727"/>
                </a:lnTo>
                <a:lnTo>
                  <a:pt x="498431" y="10708"/>
                </a:lnTo>
                <a:lnTo>
                  <a:pt x="542208" y="23637"/>
                </a:lnTo>
                <a:lnTo>
                  <a:pt x="583774" y="41211"/>
                </a:lnTo>
                <a:lnTo>
                  <a:pt x="622826" y="63125"/>
                </a:lnTo>
                <a:lnTo>
                  <a:pt x="659058" y="89074"/>
                </a:lnTo>
                <a:lnTo>
                  <a:pt x="692167" y="118756"/>
                </a:lnTo>
                <a:lnTo>
                  <a:pt x="721848" y="151865"/>
                </a:lnTo>
                <a:lnTo>
                  <a:pt x="747798" y="188097"/>
                </a:lnTo>
                <a:lnTo>
                  <a:pt x="769712" y="227148"/>
                </a:lnTo>
                <a:lnTo>
                  <a:pt x="787285" y="268714"/>
                </a:lnTo>
                <a:lnTo>
                  <a:pt x="800214" y="312491"/>
                </a:lnTo>
                <a:lnTo>
                  <a:pt x="808195" y="358174"/>
                </a:lnTo>
                <a:lnTo>
                  <a:pt x="810923" y="405460"/>
                </a:lnTo>
                <a:lnTo>
                  <a:pt x="808195" y="452745"/>
                </a:lnTo>
                <a:lnTo>
                  <a:pt x="800214" y="498429"/>
                </a:lnTo>
                <a:lnTo>
                  <a:pt x="787285" y="542206"/>
                </a:lnTo>
                <a:lnTo>
                  <a:pt x="769712" y="583773"/>
                </a:lnTo>
                <a:lnTo>
                  <a:pt x="747798" y="622825"/>
                </a:lnTo>
                <a:lnTo>
                  <a:pt x="721848" y="659058"/>
                </a:lnTo>
                <a:lnTo>
                  <a:pt x="692167" y="692168"/>
                </a:lnTo>
                <a:lnTo>
                  <a:pt x="659058" y="721851"/>
                </a:lnTo>
                <a:lnTo>
                  <a:pt x="622826" y="747801"/>
                </a:lnTo>
                <a:lnTo>
                  <a:pt x="583774" y="769716"/>
                </a:lnTo>
                <a:lnTo>
                  <a:pt x="542208" y="787290"/>
                </a:lnTo>
                <a:lnTo>
                  <a:pt x="498431" y="800220"/>
                </a:lnTo>
                <a:lnTo>
                  <a:pt x="452748" y="808201"/>
                </a:lnTo>
                <a:lnTo>
                  <a:pt x="405463" y="810929"/>
                </a:lnTo>
                <a:close/>
              </a:path>
            </a:pathLst>
          </a:custGeom>
          <a:solidFill>
            <a:srgbClr val="7894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2984" rIns="0" bIns="0" rtlCol="0">
            <a:spAutoFit/>
          </a:bodyPr>
          <a:lstStyle/>
          <a:p>
            <a:pPr marL="791210">
              <a:lnSpc>
                <a:spcPct val="100000"/>
              </a:lnSpc>
              <a:spcBef>
                <a:spcPts val="100"/>
              </a:spcBef>
            </a:pPr>
            <a:r>
              <a:rPr sz="6900" spc="-855" dirty="0"/>
              <a:t>Заборони</a:t>
            </a:r>
            <a:r>
              <a:rPr sz="6900" spc="-100" dirty="0"/>
              <a:t> </a:t>
            </a:r>
            <a:r>
              <a:rPr sz="6900" spc="-705" dirty="0"/>
              <a:t>під</a:t>
            </a:r>
            <a:r>
              <a:rPr sz="6900" spc="-95" dirty="0"/>
              <a:t> </a:t>
            </a:r>
            <a:r>
              <a:rPr sz="6900" spc="-720" dirty="0"/>
              <a:t>час</a:t>
            </a:r>
            <a:r>
              <a:rPr sz="6900" spc="-95" dirty="0"/>
              <a:t> </a:t>
            </a:r>
            <a:r>
              <a:rPr sz="6900" spc="-725" dirty="0"/>
              <a:t>окупації</a:t>
            </a:r>
            <a:endParaRPr sz="6900"/>
          </a:p>
        </p:txBody>
      </p:sp>
      <p:sp>
        <p:nvSpPr>
          <p:cNvPr id="4" name="object 4"/>
          <p:cNvSpPr/>
          <p:nvPr/>
        </p:nvSpPr>
        <p:spPr>
          <a:xfrm>
            <a:off x="2935595" y="3774215"/>
            <a:ext cx="811530" cy="811530"/>
          </a:xfrm>
          <a:custGeom>
            <a:avLst/>
            <a:gdLst/>
            <a:ahLst/>
            <a:cxnLst/>
            <a:rect l="l" t="t" r="r" b="b"/>
            <a:pathLst>
              <a:path w="811529" h="811529">
                <a:moveTo>
                  <a:pt x="405469" y="810920"/>
                </a:moveTo>
                <a:lnTo>
                  <a:pt x="358182" y="808192"/>
                </a:lnTo>
                <a:lnTo>
                  <a:pt x="312498" y="800213"/>
                </a:lnTo>
                <a:lnTo>
                  <a:pt x="268720" y="787285"/>
                </a:lnTo>
                <a:lnTo>
                  <a:pt x="227153" y="769713"/>
                </a:lnTo>
                <a:lnTo>
                  <a:pt x="188101" y="747801"/>
                </a:lnTo>
                <a:lnTo>
                  <a:pt x="151868" y="721853"/>
                </a:lnTo>
                <a:lnTo>
                  <a:pt x="118758" y="692174"/>
                </a:lnTo>
                <a:lnTo>
                  <a:pt x="89076" y="659067"/>
                </a:lnTo>
                <a:lnTo>
                  <a:pt x="63126" y="622836"/>
                </a:lnTo>
                <a:lnTo>
                  <a:pt x="41212" y="583786"/>
                </a:lnTo>
                <a:lnTo>
                  <a:pt x="23638" y="542221"/>
                </a:lnTo>
                <a:lnTo>
                  <a:pt x="10708" y="498445"/>
                </a:lnTo>
                <a:lnTo>
                  <a:pt x="2727" y="452761"/>
                </a:lnTo>
                <a:lnTo>
                  <a:pt x="0" y="405475"/>
                </a:lnTo>
                <a:lnTo>
                  <a:pt x="2727" y="358188"/>
                </a:lnTo>
                <a:lnTo>
                  <a:pt x="10708" y="312504"/>
                </a:lnTo>
                <a:lnTo>
                  <a:pt x="23638" y="268725"/>
                </a:lnTo>
                <a:lnTo>
                  <a:pt x="41212" y="227158"/>
                </a:lnTo>
                <a:lnTo>
                  <a:pt x="63126" y="188105"/>
                </a:lnTo>
                <a:lnTo>
                  <a:pt x="89076" y="151871"/>
                </a:lnTo>
                <a:lnTo>
                  <a:pt x="118758" y="118761"/>
                </a:lnTo>
                <a:lnTo>
                  <a:pt x="151868" y="89078"/>
                </a:lnTo>
                <a:lnTo>
                  <a:pt x="188101" y="63127"/>
                </a:lnTo>
                <a:lnTo>
                  <a:pt x="227153" y="41213"/>
                </a:lnTo>
                <a:lnTo>
                  <a:pt x="268720" y="23638"/>
                </a:lnTo>
                <a:lnTo>
                  <a:pt x="312498" y="10708"/>
                </a:lnTo>
                <a:lnTo>
                  <a:pt x="358182" y="2727"/>
                </a:lnTo>
                <a:lnTo>
                  <a:pt x="405469" y="0"/>
                </a:lnTo>
                <a:lnTo>
                  <a:pt x="452755" y="2727"/>
                </a:lnTo>
                <a:lnTo>
                  <a:pt x="498439" y="10708"/>
                </a:lnTo>
                <a:lnTo>
                  <a:pt x="542215" y="23638"/>
                </a:lnTo>
                <a:lnTo>
                  <a:pt x="583780" y="41213"/>
                </a:lnTo>
                <a:lnTo>
                  <a:pt x="622830" y="63127"/>
                </a:lnTo>
                <a:lnTo>
                  <a:pt x="659060" y="89078"/>
                </a:lnTo>
                <a:lnTo>
                  <a:pt x="692168" y="118761"/>
                </a:lnTo>
                <a:lnTo>
                  <a:pt x="721847" y="151871"/>
                </a:lnTo>
                <a:lnTo>
                  <a:pt x="747795" y="188105"/>
                </a:lnTo>
                <a:lnTo>
                  <a:pt x="769707" y="227158"/>
                </a:lnTo>
                <a:lnTo>
                  <a:pt x="787279" y="268725"/>
                </a:lnTo>
                <a:lnTo>
                  <a:pt x="800207" y="312504"/>
                </a:lnTo>
                <a:lnTo>
                  <a:pt x="808186" y="358188"/>
                </a:lnTo>
                <a:lnTo>
                  <a:pt x="810914" y="405475"/>
                </a:lnTo>
                <a:lnTo>
                  <a:pt x="808186" y="452761"/>
                </a:lnTo>
                <a:lnTo>
                  <a:pt x="800207" y="498445"/>
                </a:lnTo>
                <a:lnTo>
                  <a:pt x="787279" y="542221"/>
                </a:lnTo>
                <a:lnTo>
                  <a:pt x="769707" y="583786"/>
                </a:lnTo>
                <a:lnTo>
                  <a:pt x="747795" y="622836"/>
                </a:lnTo>
                <a:lnTo>
                  <a:pt x="721847" y="659067"/>
                </a:lnTo>
                <a:lnTo>
                  <a:pt x="692168" y="692174"/>
                </a:lnTo>
                <a:lnTo>
                  <a:pt x="659060" y="721853"/>
                </a:lnTo>
                <a:lnTo>
                  <a:pt x="622830" y="747801"/>
                </a:lnTo>
                <a:lnTo>
                  <a:pt x="583780" y="769713"/>
                </a:lnTo>
                <a:lnTo>
                  <a:pt x="542215" y="787285"/>
                </a:lnTo>
                <a:lnTo>
                  <a:pt x="498439" y="800213"/>
                </a:lnTo>
                <a:lnTo>
                  <a:pt x="452755" y="808192"/>
                </a:lnTo>
                <a:lnTo>
                  <a:pt x="405469" y="810920"/>
                </a:lnTo>
                <a:close/>
              </a:path>
            </a:pathLst>
          </a:custGeom>
          <a:solidFill>
            <a:srgbClr val="A8BE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96974" y="5143499"/>
            <a:ext cx="811530" cy="811530"/>
          </a:xfrm>
          <a:custGeom>
            <a:avLst/>
            <a:gdLst/>
            <a:ahLst/>
            <a:cxnLst/>
            <a:rect l="l" t="t" r="r" b="b"/>
            <a:pathLst>
              <a:path w="811529" h="811529">
                <a:moveTo>
                  <a:pt x="405475" y="810920"/>
                </a:moveTo>
                <a:lnTo>
                  <a:pt x="358188" y="808192"/>
                </a:lnTo>
                <a:lnTo>
                  <a:pt x="312504" y="800211"/>
                </a:lnTo>
                <a:lnTo>
                  <a:pt x="268725" y="787281"/>
                </a:lnTo>
                <a:lnTo>
                  <a:pt x="227158" y="769707"/>
                </a:lnTo>
                <a:lnTo>
                  <a:pt x="188105" y="747793"/>
                </a:lnTo>
                <a:lnTo>
                  <a:pt x="151871" y="721843"/>
                </a:lnTo>
                <a:lnTo>
                  <a:pt x="118761" y="692162"/>
                </a:lnTo>
                <a:lnTo>
                  <a:pt x="89078" y="659054"/>
                </a:lnTo>
                <a:lnTo>
                  <a:pt x="63127" y="622823"/>
                </a:lnTo>
                <a:lnTo>
                  <a:pt x="41213" y="583773"/>
                </a:lnTo>
                <a:lnTo>
                  <a:pt x="23638" y="542209"/>
                </a:lnTo>
                <a:lnTo>
                  <a:pt x="10708" y="498435"/>
                </a:lnTo>
                <a:lnTo>
                  <a:pt x="2727" y="452756"/>
                </a:lnTo>
                <a:lnTo>
                  <a:pt x="0" y="405475"/>
                </a:lnTo>
                <a:lnTo>
                  <a:pt x="2727" y="358188"/>
                </a:lnTo>
                <a:lnTo>
                  <a:pt x="10708" y="312504"/>
                </a:lnTo>
                <a:lnTo>
                  <a:pt x="23638" y="268725"/>
                </a:lnTo>
                <a:lnTo>
                  <a:pt x="41213" y="227158"/>
                </a:lnTo>
                <a:lnTo>
                  <a:pt x="63127" y="188105"/>
                </a:lnTo>
                <a:lnTo>
                  <a:pt x="89078" y="151871"/>
                </a:lnTo>
                <a:lnTo>
                  <a:pt x="118761" y="118761"/>
                </a:lnTo>
                <a:lnTo>
                  <a:pt x="151871" y="89078"/>
                </a:lnTo>
                <a:lnTo>
                  <a:pt x="188105" y="63127"/>
                </a:lnTo>
                <a:lnTo>
                  <a:pt x="227158" y="41213"/>
                </a:lnTo>
                <a:lnTo>
                  <a:pt x="268725" y="23638"/>
                </a:lnTo>
                <a:lnTo>
                  <a:pt x="312504" y="10708"/>
                </a:lnTo>
                <a:lnTo>
                  <a:pt x="358188" y="2727"/>
                </a:lnTo>
                <a:lnTo>
                  <a:pt x="405475" y="0"/>
                </a:lnTo>
                <a:lnTo>
                  <a:pt x="452756" y="2727"/>
                </a:lnTo>
                <a:lnTo>
                  <a:pt x="498435" y="10708"/>
                </a:lnTo>
                <a:lnTo>
                  <a:pt x="542209" y="23638"/>
                </a:lnTo>
                <a:lnTo>
                  <a:pt x="583773" y="41213"/>
                </a:lnTo>
                <a:lnTo>
                  <a:pt x="622823" y="63127"/>
                </a:lnTo>
                <a:lnTo>
                  <a:pt x="659054" y="89078"/>
                </a:lnTo>
                <a:lnTo>
                  <a:pt x="692162" y="118761"/>
                </a:lnTo>
                <a:lnTo>
                  <a:pt x="721843" y="151871"/>
                </a:lnTo>
                <a:lnTo>
                  <a:pt x="747793" y="188105"/>
                </a:lnTo>
                <a:lnTo>
                  <a:pt x="769707" y="227158"/>
                </a:lnTo>
                <a:lnTo>
                  <a:pt x="787281" y="268725"/>
                </a:lnTo>
                <a:lnTo>
                  <a:pt x="800211" y="312504"/>
                </a:lnTo>
                <a:lnTo>
                  <a:pt x="808192" y="358188"/>
                </a:lnTo>
                <a:lnTo>
                  <a:pt x="810920" y="405475"/>
                </a:lnTo>
                <a:lnTo>
                  <a:pt x="808192" y="452756"/>
                </a:lnTo>
                <a:lnTo>
                  <a:pt x="800211" y="498435"/>
                </a:lnTo>
                <a:lnTo>
                  <a:pt x="787281" y="542209"/>
                </a:lnTo>
                <a:lnTo>
                  <a:pt x="769707" y="583773"/>
                </a:lnTo>
                <a:lnTo>
                  <a:pt x="747793" y="622823"/>
                </a:lnTo>
                <a:lnTo>
                  <a:pt x="721843" y="659054"/>
                </a:lnTo>
                <a:lnTo>
                  <a:pt x="692162" y="692162"/>
                </a:lnTo>
                <a:lnTo>
                  <a:pt x="659054" y="721843"/>
                </a:lnTo>
                <a:lnTo>
                  <a:pt x="622823" y="747793"/>
                </a:lnTo>
                <a:lnTo>
                  <a:pt x="583773" y="769707"/>
                </a:lnTo>
                <a:lnTo>
                  <a:pt x="542209" y="787281"/>
                </a:lnTo>
                <a:lnTo>
                  <a:pt x="498435" y="800211"/>
                </a:lnTo>
                <a:lnTo>
                  <a:pt x="452756" y="808192"/>
                </a:lnTo>
                <a:lnTo>
                  <a:pt x="405475" y="810920"/>
                </a:lnTo>
                <a:close/>
              </a:path>
            </a:pathLst>
          </a:custGeom>
          <a:solidFill>
            <a:srgbClr val="A8BE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86546" y="6441215"/>
            <a:ext cx="811530" cy="811530"/>
          </a:xfrm>
          <a:custGeom>
            <a:avLst/>
            <a:gdLst/>
            <a:ahLst/>
            <a:cxnLst/>
            <a:rect l="l" t="t" r="r" b="b"/>
            <a:pathLst>
              <a:path w="811529" h="811529">
                <a:moveTo>
                  <a:pt x="405444" y="810920"/>
                </a:moveTo>
                <a:lnTo>
                  <a:pt x="358164" y="808192"/>
                </a:lnTo>
                <a:lnTo>
                  <a:pt x="312484" y="800213"/>
                </a:lnTo>
                <a:lnTo>
                  <a:pt x="268711" y="787285"/>
                </a:lnTo>
                <a:lnTo>
                  <a:pt x="227147" y="769713"/>
                </a:lnTo>
                <a:lnTo>
                  <a:pt x="188097" y="747801"/>
                </a:lnTo>
                <a:lnTo>
                  <a:pt x="151866" y="721853"/>
                </a:lnTo>
                <a:lnTo>
                  <a:pt x="118757" y="692174"/>
                </a:lnTo>
                <a:lnTo>
                  <a:pt x="89076" y="659067"/>
                </a:lnTo>
                <a:lnTo>
                  <a:pt x="63126" y="622836"/>
                </a:lnTo>
                <a:lnTo>
                  <a:pt x="41212" y="583786"/>
                </a:lnTo>
                <a:lnTo>
                  <a:pt x="23638" y="542221"/>
                </a:lnTo>
                <a:lnTo>
                  <a:pt x="10708" y="498445"/>
                </a:lnTo>
                <a:lnTo>
                  <a:pt x="2727" y="452761"/>
                </a:lnTo>
                <a:lnTo>
                  <a:pt x="0" y="405475"/>
                </a:lnTo>
                <a:lnTo>
                  <a:pt x="2727" y="358188"/>
                </a:lnTo>
                <a:lnTo>
                  <a:pt x="10708" y="312504"/>
                </a:lnTo>
                <a:lnTo>
                  <a:pt x="23638" y="268725"/>
                </a:lnTo>
                <a:lnTo>
                  <a:pt x="41212" y="227158"/>
                </a:lnTo>
                <a:lnTo>
                  <a:pt x="63126" y="188105"/>
                </a:lnTo>
                <a:lnTo>
                  <a:pt x="89076" y="151871"/>
                </a:lnTo>
                <a:lnTo>
                  <a:pt x="118757" y="118761"/>
                </a:lnTo>
                <a:lnTo>
                  <a:pt x="151866" y="89078"/>
                </a:lnTo>
                <a:lnTo>
                  <a:pt x="188097" y="63127"/>
                </a:lnTo>
                <a:lnTo>
                  <a:pt x="227147" y="41213"/>
                </a:lnTo>
                <a:lnTo>
                  <a:pt x="268711" y="23638"/>
                </a:lnTo>
                <a:lnTo>
                  <a:pt x="312484" y="10708"/>
                </a:lnTo>
                <a:lnTo>
                  <a:pt x="358164" y="2727"/>
                </a:lnTo>
                <a:lnTo>
                  <a:pt x="405444" y="0"/>
                </a:lnTo>
                <a:lnTo>
                  <a:pt x="452731" y="2727"/>
                </a:lnTo>
                <a:lnTo>
                  <a:pt x="498416" y="10708"/>
                </a:lnTo>
                <a:lnTo>
                  <a:pt x="542194" y="23638"/>
                </a:lnTo>
                <a:lnTo>
                  <a:pt x="583762" y="41213"/>
                </a:lnTo>
                <a:lnTo>
                  <a:pt x="622814" y="63127"/>
                </a:lnTo>
                <a:lnTo>
                  <a:pt x="659048" y="89078"/>
                </a:lnTo>
                <a:lnTo>
                  <a:pt x="692158" y="118761"/>
                </a:lnTo>
                <a:lnTo>
                  <a:pt x="721841" y="151871"/>
                </a:lnTo>
                <a:lnTo>
                  <a:pt x="747792" y="188105"/>
                </a:lnTo>
                <a:lnTo>
                  <a:pt x="769707" y="227158"/>
                </a:lnTo>
                <a:lnTo>
                  <a:pt x="787281" y="268725"/>
                </a:lnTo>
                <a:lnTo>
                  <a:pt x="800211" y="312504"/>
                </a:lnTo>
                <a:lnTo>
                  <a:pt x="808192" y="358188"/>
                </a:lnTo>
                <a:lnTo>
                  <a:pt x="810920" y="405475"/>
                </a:lnTo>
                <a:lnTo>
                  <a:pt x="808192" y="452761"/>
                </a:lnTo>
                <a:lnTo>
                  <a:pt x="800211" y="498445"/>
                </a:lnTo>
                <a:lnTo>
                  <a:pt x="787281" y="542221"/>
                </a:lnTo>
                <a:lnTo>
                  <a:pt x="769707" y="583786"/>
                </a:lnTo>
                <a:lnTo>
                  <a:pt x="747792" y="622836"/>
                </a:lnTo>
                <a:lnTo>
                  <a:pt x="721841" y="659067"/>
                </a:lnTo>
                <a:lnTo>
                  <a:pt x="692158" y="692174"/>
                </a:lnTo>
                <a:lnTo>
                  <a:pt x="659048" y="721853"/>
                </a:lnTo>
                <a:lnTo>
                  <a:pt x="622814" y="747801"/>
                </a:lnTo>
                <a:lnTo>
                  <a:pt x="583762" y="769713"/>
                </a:lnTo>
                <a:lnTo>
                  <a:pt x="542194" y="787285"/>
                </a:lnTo>
                <a:lnTo>
                  <a:pt x="498416" y="800213"/>
                </a:lnTo>
                <a:lnTo>
                  <a:pt x="452731" y="808192"/>
                </a:lnTo>
                <a:lnTo>
                  <a:pt x="405444" y="810920"/>
                </a:lnTo>
                <a:close/>
              </a:path>
            </a:pathLst>
          </a:custGeom>
          <a:solidFill>
            <a:srgbClr val="7894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328365" y="2370875"/>
            <a:ext cx="14166215" cy="4875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130" dirty="0">
                <a:solidFill>
                  <a:srgbClr val="0E4561"/>
                </a:solidFill>
                <a:latin typeface="Arial"/>
                <a:cs typeface="Arial"/>
              </a:rPr>
              <a:t>депортація</a:t>
            </a:r>
            <a:r>
              <a:rPr sz="45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spc="235" dirty="0">
                <a:solidFill>
                  <a:srgbClr val="0E4561"/>
                </a:solidFill>
                <a:latin typeface="Arial"/>
                <a:cs typeface="Arial"/>
              </a:rPr>
              <a:t>цивільних</a:t>
            </a:r>
            <a:r>
              <a:rPr sz="4500" spc="-10" dirty="0">
                <a:solidFill>
                  <a:srgbClr val="0E4561"/>
                </a:solidFill>
                <a:latin typeface="Arial"/>
                <a:cs typeface="Arial"/>
              </a:rPr>
              <a:t> осіб</a:t>
            </a:r>
            <a:r>
              <a:rPr sz="4500" spc="-10" dirty="0">
                <a:solidFill>
                  <a:srgbClr val="0E4561"/>
                </a:solidFill>
                <a:latin typeface="Verdana"/>
                <a:cs typeface="Verdana"/>
              </a:rPr>
              <a:t>;</a:t>
            </a:r>
            <a:endParaRPr sz="45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20"/>
              </a:spcBef>
            </a:pPr>
            <a:endParaRPr sz="4500">
              <a:latin typeface="Verdana"/>
              <a:cs typeface="Verdana"/>
            </a:endParaRPr>
          </a:p>
          <a:p>
            <a:pPr marL="665480">
              <a:lnSpc>
                <a:spcPct val="100000"/>
              </a:lnSpc>
            </a:pPr>
            <a:r>
              <a:rPr sz="4500" spc="175" dirty="0">
                <a:solidFill>
                  <a:srgbClr val="0E4561"/>
                </a:solidFill>
                <a:latin typeface="Arial"/>
                <a:cs typeface="Arial"/>
              </a:rPr>
              <a:t>примусове</a:t>
            </a:r>
            <a:r>
              <a:rPr sz="45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spc="195" dirty="0">
                <a:solidFill>
                  <a:srgbClr val="0E4561"/>
                </a:solidFill>
                <a:latin typeface="Arial"/>
                <a:cs typeface="Arial"/>
              </a:rPr>
              <a:t>переміщення</a:t>
            </a:r>
            <a:endParaRPr sz="4500">
              <a:latin typeface="Arial"/>
              <a:cs typeface="Arial"/>
            </a:endParaRPr>
          </a:p>
          <a:p>
            <a:pPr marL="4498340" marR="5080" indent="-2214880">
              <a:lnSpc>
                <a:spcPct val="189200"/>
              </a:lnSpc>
              <a:spcBef>
                <a:spcPts val="1060"/>
              </a:spcBef>
            </a:pPr>
            <a:r>
              <a:rPr sz="4500" spc="70" dirty="0">
                <a:solidFill>
                  <a:srgbClr val="0E4561"/>
                </a:solidFill>
                <a:latin typeface="Arial"/>
                <a:cs typeface="Arial"/>
              </a:rPr>
              <a:t>катування</a:t>
            </a:r>
            <a:r>
              <a:rPr sz="4500" spc="7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4500" spc="-31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4500" spc="185" dirty="0">
                <a:solidFill>
                  <a:srgbClr val="0E4561"/>
                </a:solidFill>
                <a:latin typeface="Arial"/>
                <a:cs typeface="Arial"/>
              </a:rPr>
              <a:t>приниження</a:t>
            </a:r>
            <a:r>
              <a:rPr sz="4500" spc="18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4500" spc="-30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4500" spc="135" dirty="0">
                <a:solidFill>
                  <a:srgbClr val="0E4561"/>
                </a:solidFill>
                <a:latin typeface="Arial"/>
                <a:cs typeface="Arial"/>
              </a:rPr>
              <a:t>залякування </a:t>
            </a:r>
            <a:r>
              <a:rPr sz="4500" spc="204" dirty="0">
                <a:solidFill>
                  <a:srgbClr val="0E4561"/>
                </a:solidFill>
                <a:latin typeface="Arial"/>
                <a:cs typeface="Arial"/>
              </a:rPr>
              <a:t>руйнування</a:t>
            </a:r>
            <a:r>
              <a:rPr sz="4500" spc="-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spc="160" dirty="0">
                <a:solidFill>
                  <a:srgbClr val="0E4561"/>
                </a:solidFill>
                <a:latin typeface="Arial"/>
                <a:cs typeface="Arial"/>
              </a:rPr>
              <a:t>культурних</a:t>
            </a:r>
            <a:r>
              <a:rPr sz="45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4500" spc="175" dirty="0">
                <a:solidFill>
                  <a:srgbClr val="0E4561"/>
                </a:solidFill>
                <a:latin typeface="Arial"/>
                <a:cs typeface="Arial"/>
              </a:rPr>
              <a:t>цінностей</a:t>
            </a:r>
            <a:endParaRPr sz="4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23523" y="4421946"/>
            <a:ext cx="9664476" cy="56006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51055" y="5153246"/>
            <a:ext cx="4580732" cy="41021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7185" y="269616"/>
            <a:ext cx="1048956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0" i="0" spc="-150" dirty="0">
                <a:latin typeface="Arial Black"/>
                <a:cs typeface="Arial Black"/>
              </a:rPr>
              <a:t>Поняття</a:t>
            </a:r>
            <a:r>
              <a:rPr sz="5000" b="0" i="0" spc="-250" dirty="0">
                <a:latin typeface="Arial Black"/>
                <a:cs typeface="Arial Black"/>
              </a:rPr>
              <a:t> </a:t>
            </a:r>
            <a:r>
              <a:rPr sz="5000" b="0" i="0" spc="-295" dirty="0">
                <a:latin typeface="Arial Black"/>
                <a:cs typeface="Arial Black"/>
              </a:rPr>
              <a:t>осіб</a:t>
            </a:r>
            <a:r>
              <a:rPr sz="5000" i="0" spc="-295" dirty="0">
                <a:latin typeface="Century Gothic"/>
                <a:cs typeface="Century Gothic"/>
              </a:rPr>
              <a:t>,</a:t>
            </a:r>
            <a:r>
              <a:rPr sz="5000" i="0" spc="20" dirty="0">
                <a:latin typeface="Century Gothic"/>
                <a:cs typeface="Century Gothic"/>
              </a:rPr>
              <a:t> </a:t>
            </a:r>
            <a:r>
              <a:rPr sz="5000" b="0" i="0" spc="-254" dirty="0">
                <a:latin typeface="Arial Black"/>
                <a:cs typeface="Arial Black"/>
              </a:rPr>
              <a:t>зниклих</a:t>
            </a:r>
            <a:r>
              <a:rPr sz="5000" b="0" i="0" spc="-250" dirty="0">
                <a:latin typeface="Arial Black"/>
                <a:cs typeface="Arial Black"/>
              </a:rPr>
              <a:t> </a:t>
            </a:r>
            <a:r>
              <a:rPr sz="5000" b="0" i="0" spc="-170" dirty="0">
                <a:latin typeface="Arial Black"/>
                <a:cs typeface="Arial Black"/>
              </a:rPr>
              <a:t>безвісти</a:t>
            </a:r>
            <a:endParaRPr sz="50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7185" y="1104558"/>
            <a:ext cx="17012285" cy="2578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9600"/>
              </a:lnSpc>
              <a:spcBef>
                <a:spcPts val="100"/>
              </a:spcBef>
            </a:pPr>
            <a:r>
              <a:rPr sz="3000" spc="-25" dirty="0">
                <a:solidFill>
                  <a:srgbClr val="0E4561"/>
                </a:solidFill>
                <a:latin typeface="Arial"/>
                <a:cs typeface="Arial"/>
              </a:rPr>
              <a:t>Особи</a:t>
            </a:r>
            <a:r>
              <a:rPr sz="3000" spc="-2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2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45" dirty="0">
                <a:solidFill>
                  <a:srgbClr val="0E4561"/>
                </a:solidFill>
                <a:latin typeface="Arial"/>
                <a:cs typeface="Arial"/>
              </a:rPr>
              <a:t>зниклі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безвісти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2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-509" dirty="0">
                <a:solidFill>
                  <a:srgbClr val="0E4561"/>
                </a:solidFill>
                <a:latin typeface="Verdana"/>
                <a:cs typeface="Verdana"/>
              </a:rPr>
              <a:t>—</a:t>
            </a:r>
            <a:r>
              <a:rPr sz="3000" spc="-21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90" dirty="0">
                <a:solidFill>
                  <a:srgbClr val="0E4561"/>
                </a:solidFill>
                <a:latin typeface="Arial"/>
                <a:cs typeface="Arial"/>
              </a:rPr>
              <a:t>це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125" dirty="0">
                <a:solidFill>
                  <a:srgbClr val="0E4561"/>
                </a:solidFill>
                <a:latin typeface="Arial"/>
                <a:cs typeface="Arial"/>
              </a:rPr>
              <a:t>ті</a:t>
            </a:r>
            <a:r>
              <a:rPr sz="3000" spc="-12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1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50" dirty="0">
                <a:solidFill>
                  <a:srgbClr val="0E4561"/>
                </a:solidFill>
                <a:latin typeface="Arial"/>
                <a:cs typeface="Arial"/>
              </a:rPr>
              <a:t>чиє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90" dirty="0">
                <a:solidFill>
                  <a:srgbClr val="0E4561"/>
                </a:solidFill>
                <a:latin typeface="Arial"/>
                <a:cs typeface="Arial"/>
              </a:rPr>
              <a:t>місцезнаходження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95" dirty="0">
                <a:solidFill>
                  <a:srgbClr val="0E4561"/>
                </a:solidFill>
                <a:latin typeface="Arial"/>
                <a:cs typeface="Arial"/>
              </a:rPr>
              <a:t>невідоме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внаслідок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40" dirty="0">
                <a:solidFill>
                  <a:srgbClr val="0E4561"/>
                </a:solidFill>
                <a:latin typeface="Arial"/>
                <a:cs typeface="Arial"/>
              </a:rPr>
              <a:t>воєнних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дій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45" dirty="0">
                <a:solidFill>
                  <a:srgbClr val="0E4561"/>
                </a:solidFill>
                <a:latin typeface="Arial"/>
                <a:cs typeface="Arial"/>
              </a:rPr>
              <a:t>або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окупації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r>
              <a:rPr sz="3000" spc="-19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До</a:t>
            </a:r>
            <a:r>
              <a:rPr sz="3000" spc="4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80" dirty="0">
                <a:solidFill>
                  <a:srgbClr val="0E4561"/>
                </a:solidFill>
                <a:latin typeface="Arial"/>
                <a:cs typeface="Arial"/>
              </a:rPr>
              <a:t>них</a:t>
            </a:r>
            <a:r>
              <a:rPr sz="30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85" dirty="0">
                <a:solidFill>
                  <a:srgbClr val="0E4561"/>
                </a:solidFill>
                <a:latin typeface="Arial"/>
                <a:cs typeface="Arial"/>
              </a:rPr>
              <a:t>належать</a:t>
            </a:r>
            <a:r>
              <a:rPr sz="3000" spc="4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50" dirty="0">
                <a:solidFill>
                  <a:srgbClr val="0E4561"/>
                </a:solidFill>
                <a:latin typeface="Arial"/>
                <a:cs typeface="Arial"/>
              </a:rPr>
              <a:t>як</a:t>
            </a:r>
            <a:r>
              <a:rPr sz="3000" spc="4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5" dirty="0">
                <a:solidFill>
                  <a:srgbClr val="0E4561"/>
                </a:solidFill>
                <a:latin typeface="Arial"/>
                <a:cs typeface="Arial"/>
              </a:rPr>
              <a:t>військовослужбовці</a:t>
            </a:r>
            <a:r>
              <a:rPr sz="3000" spc="7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19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00" dirty="0">
                <a:solidFill>
                  <a:srgbClr val="0E4561"/>
                </a:solidFill>
                <a:latin typeface="Arial"/>
                <a:cs typeface="Arial"/>
              </a:rPr>
              <a:t>так</a:t>
            </a:r>
            <a:r>
              <a:rPr sz="3000" spc="4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і</a:t>
            </a:r>
            <a:r>
              <a:rPr sz="3000" spc="3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55" dirty="0">
                <a:solidFill>
                  <a:srgbClr val="0E4561"/>
                </a:solidFill>
                <a:latin typeface="Arial"/>
                <a:cs typeface="Arial"/>
              </a:rPr>
              <a:t>цивільні</a:t>
            </a:r>
            <a:r>
              <a:rPr sz="3000" spc="55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  <a:p>
            <a:pPr marL="12700" marR="650875" indent="103505">
              <a:lnSpc>
                <a:spcPct val="139600"/>
              </a:lnSpc>
            </a:pPr>
            <a:r>
              <a:rPr sz="3000" spc="70" dirty="0">
                <a:solidFill>
                  <a:srgbClr val="0E4561"/>
                </a:solidFill>
                <a:latin typeface="Arial"/>
                <a:cs typeface="Arial"/>
              </a:rPr>
              <a:t>Женевські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5" dirty="0">
                <a:solidFill>
                  <a:srgbClr val="0E4561"/>
                </a:solidFill>
                <a:latin typeface="Arial"/>
                <a:cs typeface="Arial"/>
              </a:rPr>
              <a:t>конвенції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5" dirty="0">
                <a:solidFill>
                  <a:srgbClr val="0E4561"/>
                </a:solidFill>
                <a:latin typeface="Arial"/>
                <a:cs typeface="Arial"/>
              </a:rPr>
              <a:t>зобов</a:t>
            </a:r>
            <a:r>
              <a:rPr sz="3000" spc="75" dirty="0">
                <a:solidFill>
                  <a:srgbClr val="0E4561"/>
                </a:solidFill>
                <a:latin typeface="Verdana"/>
                <a:cs typeface="Verdana"/>
              </a:rPr>
              <a:t>’</a:t>
            </a:r>
            <a:r>
              <a:rPr sz="3000" spc="75" dirty="0">
                <a:solidFill>
                  <a:srgbClr val="0E4561"/>
                </a:solidFill>
                <a:latin typeface="Arial"/>
                <a:cs typeface="Arial"/>
              </a:rPr>
              <a:t>язують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сторони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0" dirty="0">
                <a:solidFill>
                  <a:srgbClr val="0E4561"/>
                </a:solidFill>
                <a:latin typeface="Arial"/>
                <a:cs typeface="Arial"/>
              </a:rPr>
              <a:t>конфлікту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50" dirty="0">
                <a:solidFill>
                  <a:srgbClr val="0E4561"/>
                </a:solidFill>
                <a:latin typeface="Arial"/>
                <a:cs typeface="Arial"/>
              </a:rPr>
              <a:t>активно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розшукувати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5" dirty="0">
                <a:solidFill>
                  <a:srgbClr val="0E4561"/>
                </a:solidFill>
                <a:latin typeface="Arial"/>
                <a:cs typeface="Arial"/>
              </a:rPr>
              <a:t>таких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20" dirty="0">
                <a:solidFill>
                  <a:srgbClr val="0E4561"/>
                </a:solidFill>
                <a:latin typeface="Arial"/>
                <a:cs typeface="Arial"/>
              </a:rPr>
              <a:t>осіб</a:t>
            </a:r>
            <a:r>
              <a:rPr sz="3000" spc="-20" dirty="0">
                <a:solidFill>
                  <a:srgbClr val="0E4561"/>
                </a:solidFill>
                <a:latin typeface="Verdana"/>
                <a:cs typeface="Verdana"/>
              </a:rPr>
              <a:t>, </a:t>
            </a:r>
            <a:r>
              <a:rPr sz="3000" spc="95" dirty="0">
                <a:solidFill>
                  <a:srgbClr val="0E4561"/>
                </a:solidFill>
                <a:latin typeface="Arial"/>
                <a:cs typeface="Arial"/>
              </a:rPr>
              <a:t>встановлювати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14" dirty="0">
                <a:solidFill>
                  <a:srgbClr val="0E4561"/>
                </a:solidFill>
                <a:latin typeface="Arial"/>
                <a:cs typeface="Arial"/>
              </a:rPr>
              <a:t>їхню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85" dirty="0">
                <a:solidFill>
                  <a:srgbClr val="0E4561"/>
                </a:solidFill>
                <a:latin typeface="Arial"/>
                <a:cs typeface="Arial"/>
              </a:rPr>
              <a:t>долю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і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повідомляти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50" dirty="0">
                <a:solidFill>
                  <a:srgbClr val="0E4561"/>
                </a:solidFill>
                <a:latin typeface="Arial"/>
                <a:cs typeface="Arial"/>
              </a:rPr>
              <a:t>родини</a:t>
            </a:r>
            <a:r>
              <a:rPr sz="3000" spc="5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6000" y="454282"/>
            <a:ext cx="10822940" cy="2425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1930">
              <a:lnSpc>
                <a:spcPct val="115799"/>
              </a:lnSpc>
              <a:spcBef>
                <a:spcPts val="100"/>
              </a:spcBef>
            </a:pPr>
            <a:r>
              <a:rPr sz="6800" spc="-819" dirty="0"/>
              <a:t>Обов’язки</a:t>
            </a:r>
            <a:r>
              <a:rPr sz="6800" spc="-95" dirty="0"/>
              <a:t> </a:t>
            </a:r>
            <a:r>
              <a:rPr sz="6800" spc="-810" dirty="0"/>
              <a:t>держав</a:t>
            </a:r>
            <a:r>
              <a:rPr sz="6800" spc="-90" dirty="0"/>
              <a:t> </a:t>
            </a:r>
            <a:r>
              <a:rPr sz="6800" spc="-965" dirty="0"/>
              <a:t>щодо</a:t>
            </a:r>
            <a:r>
              <a:rPr sz="6800" spc="-95" dirty="0"/>
              <a:t> </a:t>
            </a:r>
            <a:r>
              <a:rPr sz="6800" spc="-580" dirty="0"/>
              <a:t>зниклих </a:t>
            </a:r>
            <a:r>
              <a:rPr sz="6800" spc="-705" dirty="0"/>
              <a:t>безвісти</a:t>
            </a:r>
            <a:endParaRPr sz="6800"/>
          </a:p>
        </p:txBody>
      </p:sp>
      <p:sp>
        <p:nvSpPr>
          <p:cNvPr id="3" name="object 3"/>
          <p:cNvSpPr txBox="1"/>
          <p:nvPr/>
        </p:nvSpPr>
        <p:spPr>
          <a:xfrm>
            <a:off x="1016000" y="3634441"/>
            <a:ext cx="16005810" cy="321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2720">
              <a:lnSpc>
                <a:spcPct val="139600"/>
              </a:lnSpc>
              <a:spcBef>
                <a:spcPts val="100"/>
              </a:spcBef>
            </a:pPr>
            <a:r>
              <a:rPr sz="3000" spc="135" dirty="0">
                <a:solidFill>
                  <a:srgbClr val="0E4561"/>
                </a:solidFill>
                <a:latin typeface="Arial"/>
                <a:cs typeface="Arial"/>
              </a:rPr>
              <a:t>Кожна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95" dirty="0">
                <a:solidFill>
                  <a:srgbClr val="0E4561"/>
                </a:solidFill>
                <a:latin typeface="Arial"/>
                <a:cs typeface="Arial"/>
              </a:rPr>
              <a:t>сторона</a:t>
            </a:r>
            <a:r>
              <a:rPr sz="30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конфлікту</a:t>
            </a:r>
            <a:r>
              <a:rPr sz="30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має</a:t>
            </a:r>
            <a:r>
              <a:rPr sz="30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14" dirty="0">
                <a:solidFill>
                  <a:srgbClr val="0E4561"/>
                </a:solidFill>
                <a:latin typeface="Arial"/>
                <a:cs typeface="Arial"/>
              </a:rPr>
              <a:t>створити</a:t>
            </a:r>
            <a:r>
              <a:rPr sz="30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0" dirty="0">
                <a:solidFill>
                  <a:srgbClr val="0E4561"/>
                </a:solidFill>
                <a:latin typeface="Arial"/>
                <a:cs typeface="Arial"/>
              </a:rPr>
              <a:t>Національне</a:t>
            </a:r>
            <a:r>
              <a:rPr sz="30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інформаційне</a:t>
            </a:r>
            <a:r>
              <a:rPr sz="30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бюро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1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яке</a:t>
            </a:r>
            <a:r>
              <a:rPr sz="30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фіксує 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дані</a:t>
            </a:r>
            <a:r>
              <a:rPr sz="3000" spc="6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80" dirty="0">
                <a:solidFill>
                  <a:srgbClr val="0E4561"/>
                </a:solidFill>
                <a:latin typeface="Arial"/>
                <a:cs typeface="Arial"/>
              </a:rPr>
              <a:t>про</a:t>
            </a:r>
            <a:r>
              <a:rPr sz="3000" spc="5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5" dirty="0">
                <a:solidFill>
                  <a:srgbClr val="0E4561"/>
                </a:solidFill>
                <a:latin typeface="Arial"/>
                <a:cs typeface="Arial"/>
              </a:rPr>
              <a:t>полонених</a:t>
            </a:r>
            <a:r>
              <a:rPr sz="3000" spc="7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16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загиблих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16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45" dirty="0">
                <a:solidFill>
                  <a:srgbClr val="0E4561"/>
                </a:solidFill>
                <a:latin typeface="Arial"/>
                <a:cs typeface="Arial"/>
              </a:rPr>
              <a:t>поранених</a:t>
            </a:r>
            <a:r>
              <a:rPr sz="3000" spc="6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і</a:t>
            </a:r>
            <a:r>
              <a:rPr sz="3000" spc="6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55" dirty="0">
                <a:solidFill>
                  <a:srgbClr val="0E4561"/>
                </a:solidFill>
                <a:latin typeface="Arial"/>
                <a:cs typeface="Arial"/>
              </a:rPr>
              <a:t>зниклих</a:t>
            </a:r>
            <a:r>
              <a:rPr sz="3000" spc="55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  <a:p>
            <a:pPr marL="12700" marR="5080" indent="103505">
              <a:lnSpc>
                <a:spcPct val="139600"/>
              </a:lnSpc>
            </a:pPr>
            <a:r>
              <a:rPr sz="3000" spc="85" dirty="0">
                <a:solidFill>
                  <a:srgbClr val="0E4561"/>
                </a:solidFill>
                <a:latin typeface="Arial"/>
                <a:cs typeface="Arial"/>
              </a:rPr>
              <a:t>Інформація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50" dirty="0">
                <a:solidFill>
                  <a:srgbClr val="0E4561"/>
                </a:solidFill>
                <a:latin typeface="Arial"/>
                <a:cs typeface="Arial"/>
              </a:rPr>
              <a:t>передається</a:t>
            </a:r>
            <a:r>
              <a:rPr sz="30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0" dirty="0">
                <a:solidFill>
                  <a:srgbClr val="0E4561"/>
                </a:solidFill>
                <a:latin typeface="Arial"/>
                <a:cs typeface="Arial"/>
              </a:rPr>
              <a:t>Міжнародному</a:t>
            </a:r>
            <a:r>
              <a:rPr sz="30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95" dirty="0">
                <a:solidFill>
                  <a:srgbClr val="0E4561"/>
                </a:solidFill>
                <a:latin typeface="Arial"/>
                <a:cs typeface="Arial"/>
              </a:rPr>
              <a:t>комітету</a:t>
            </a:r>
            <a:r>
              <a:rPr sz="30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5" dirty="0">
                <a:solidFill>
                  <a:srgbClr val="0E4561"/>
                </a:solidFill>
                <a:latin typeface="Arial"/>
                <a:cs typeface="Arial"/>
              </a:rPr>
              <a:t>Червоного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95" dirty="0">
                <a:solidFill>
                  <a:srgbClr val="0E4561"/>
                </a:solidFill>
                <a:latin typeface="Arial"/>
                <a:cs typeface="Arial"/>
              </a:rPr>
              <a:t>Хреста</a:t>
            </a:r>
            <a:r>
              <a:rPr sz="3000" spc="-9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1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95" dirty="0">
                <a:solidFill>
                  <a:srgbClr val="0E4561"/>
                </a:solidFill>
                <a:latin typeface="Arial"/>
                <a:cs typeface="Arial"/>
              </a:rPr>
              <a:t>який</a:t>
            </a:r>
            <a:r>
              <a:rPr sz="30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14" dirty="0">
                <a:solidFill>
                  <a:srgbClr val="0E4561"/>
                </a:solidFill>
                <a:latin typeface="Arial"/>
                <a:cs typeface="Arial"/>
              </a:rPr>
              <a:t>координує </a:t>
            </a:r>
            <a:r>
              <a:rPr sz="3000" spc="140" dirty="0">
                <a:solidFill>
                  <a:srgbClr val="0E4561"/>
                </a:solidFill>
                <a:latin typeface="Arial"/>
                <a:cs typeface="Arial"/>
              </a:rPr>
              <a:t>обмін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45" dirty="0">
                <a:solidFill>
                  <a:srgbClr val="0E4561"/>
                </a:solidFill>
                <a:latin typeface="Arial"/>
                <a:cs typeface="Arial"/>
              </a:rPr>
              <a:t>даними</a:t>
            </a:r>
            <a:r>
              <a:rPr sz="3000" spc="45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r>
              <a:rPr sz="3000" spc="-22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00" dirty="0">
                <a:solidFill>
                  <a:srgbClr val="0E4561"/>
                </a:solidFill>
                <a:latin typeface="Arial"/>
                <a:cs typeface="Arial"/>
              </a:rPr>
              <a:t>Затримка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0" dirty="0">
                <a:solidFill>
                  <a:srgbClr val="0E4561"/>
                </a:solidFill>
                <a:latin typeface="Arial"/>
                <a:cs typeface="Arial"/>
              </a:rPr>
              <a:t>або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5" dirty="0">
                <a:solidFill>
                  <a:srgbClr val="0E4561"/>
                </a:solidFill>
                <a:latin typeface="Arial"/>
                <a:cs typeface="Arial"/>
              </a:rPr>
              <a:t>приховування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60" dirty="0">
                <a:solidFill>
                  <a:srgbClr val="0E4561"/>
                </a:solidFill>
                <a:latin typeface="Arial"/>
                <a:cs typeface="Arial"/>
              </a:rPr>
              <a:t>цих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85" dirty="0">
                <a:solidFill>
                  <a:srgbClr val="0E4561"/>
                </a:solidFill>
                <a:latin typeface="Arial"/>
                <a:cs typeface="Arial"/>
              </a:rPr>
              <a:t>відомостей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розцінюється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5" dirty="0">
                <a:solidFill>
                  <a:srgbClr val="0E4561"/>
                </a:solidFill>
                <a:latin typeface="Arial"/>
                <a:cs typeface="Arial"/>
              </a:rPr>
              <a:t>як </a:t>
            </a:r>
            <a:r>
              <a:rPr sz="3000" spc="145" dirty="0">
                <a:solidFill>
                  <a:srgbClr val="0E4561"/>
                </a:solidFill>
                <a:latin typeface="Arial"/>
                <a:cs typeface="Arial"/>
              </a:rPr>
              <a:t>порушення</a:t>
            </a:r>
            <a:r>
              <a:rPr sz="30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40" dirty="0">
                <a:solidFill>
                  <a:srgbClr val="0E4561"/>
                </a:solidFill>
                <a:latin typeface="Arial"/>
                <a:cs typeface="Arial"/>
              </a:rPr>
              <a:t>міжнародного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5" dirty="0">
                <a:solidFill>
                  <a:srgbClr val="0E4561"/>
                </a:solidFill>
                <a:latin typeface="Arial"/>
                <a:cs typeface="Arial"/>
              </a:rPr>
              <a:t>гуманітарного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права</a:t>
            </a:r>
            <a:r>
              <a:rPr sz="300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97879" y="7791297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>
                <a:moveTo>
                  <a:pt x="0" y="0"/>
                </a:moveTo>
                <a:lnTo>
                  <a:pt x="6492240" y="0"/>
                </a:lnTo>
              </a:path>
            </a:pathLst>
          </a:custGeom>
          <a:ln w="76200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07829" y="8377294"/>
            <a:ext cx="229776" cy="22977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68319" y="8379470"/>
            <a:ext cx="229781" cy="22977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29127" y="8379470"/>
            <a:ext cx="229781" cy="22977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89797" y="8379475"/>
            <a:ext cx="229781" cy="22976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50421" y="8379470"/>
            <a:ext cx="229781" cy="22977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7399" rIns="0" bIns="0" rtlCol="0">
            <a:spAutoFit/>
          </a:bodyPr>
          <a:lstStyle/>
          <a:p>
            <a:pPr marL="791210">
              <a:lnSpc>
                <a:spcPct val="100000"/>
              </a:lnSpc>
              <a:spcBef>
                <a:spcPts val="100"/>
              </a:spcBef>
            </a:pPr>
            <a:r>
              <a:rPr sz="6800" spc="-745" dirty="0"/>
              <a:t>Права</a:t>
            </a:r>
            <a:r>
              <a:rPr sz="6800" spc="-95" dirty="0"/>
              <a:t> </a:t>
            </a:r>
            <a:r>
              <a:rPr sz="6800" spc="-795" dirty="0"/>
              <a:t>родичів</a:t>
            </a:r>
            <a:r>
              <a:rPr sz="6800" spc="-95" dirty="0"/>
              <a:t> </a:t>
            </a:r>
            <a:r>
              <a:rPr sz="6800" spc="-570" dirty="0"/>
              <a:t>зниклих</a:t>
            </a:r>
            <a:r>
              <a:rPr sz="6800" spc="-95" dirty="0"/>
              <a:t> </a:t>
            </a:r>
            <a:r>
              <a:rPr sz="6800" spc="-819" dirty="0"/>
              <a:t>осіб</a:t>
            </a:r>
            <a:endParaRPr sz="6800"/>
          </a:p>
        </p:txBody>
      </p:sp>
      <p:sp>
        <p:nvSpPr>
          <p:cNvPr id="3" name="object 3"/>
          <p:cNvSpPr txBox="1"/>
          <p:nvPr/>
        </p:nvSpPr>
        <p:spPr>
          <a:xfrm>
            <a:off x="314981" y="2056012"/>
            <a:ext cx="17590770" cy="7045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8265">
              <a:lnSpc>
                <a:spcPct val="139600"/>
              </a:lnSpc>
              <a:spcBef>
                <a:spcPts val="100"/>
              </a:spcBef>
            </a:pPr>
            <a:r>
              <a:rPr sz="3000" spc="85" dirty="0">
                <a:solidFill>
                  <a:srgbClr val="0E4561"/>
                </a:solidFill>
                <a:latin typeface="Arial"/>
                <a:cs typeface="Arial"/>
              </a:rPr>
              <a:t>Родичі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0" dirty="0">
                <a:solidFill>
                  <a:srgbClr val="0E4561"/>
                </a:solidFill>
                <a:latin typeface="Arial"/>
                <a:cs typeface="Arial"/>
              </a:rPr>
              <a:t>мають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5" dirty="0">
                <a:solidFill>
                  <a:srgbClr val="0E4561"/>
                </a:solidFill>
                <a:latin typeface="Arial"/>
                <a:cs typeface="Arial"/>
              </a:rPr>
              <a:t>право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знати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90" dirty="0">
                <a:solidFill>
                  <a:srgbClr val="0E4561"/>
                </a:solidFill>
                <a:latin typeface="Arial"/>
                <a:cs typeface="Arial"/>
              </a:rPr>
              <a:t>правду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80" dirty="0">
                <a:solidFill>
                  <a:srgbClr val="0E4561"/>
                </a:solidFill>
                <a:latin typeface="Arial"/>
                <a:cs typeface="Arial"/>
              </a:rPr>
              <a:t>про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85" dirty="0">
                <a:solidFill>
                  <a:srgbClr val="0E4561"/>
                </a:solidFill>
                <a:latin typeface="Arial"/>
                <a:cs typeface="Arial"/>
              </a:rPr>
              <a:t>долю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своїх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65" dirty="0">
                <a:solidFill>
                  <a:srgbClr val="0E4561"/>
                </a:solidFill>
                <a:latin typeface="Arial"/>
                <a:cs typeface="Arial"/>
              </a:rPr>
              <a:t>близьких</a:t>
            </a:r>
            <a:r>
              <a:rPr sz="3000" spc="65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r>
              <a:rPr sz="3000" spc="-21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Це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5" dirty="0">
                <a:solidFill>
                  <a:srgbClr val="0E4561"/>
                </a:solidFill>
                <a:latin typeface="Arial"/>
                <a:cs typeface="Arial"/>
              </a:rPr>
              <a:t>право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14" dirty="0">
                <a:solidFill>
                  <a:srgbClr val="0E4561"/>
                </a:solidFill>
                <a:latin typeface="Arial"/>
                <a:cs typeface="Arial"/>
              </a:rPr>
              <a:t>включає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60" dirty="0">
                <a:solidFill>
                  <a:srgbClr val="0E4561"/>
                </a:solidFill>
                <a:latin typeface="Arial"/>
                <a:cs typeface="Arial"/>
              </a:rPr>
              <a:t>доступ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35" dirty="0">
                <a:solidFill>
                  <a:srgbClr val="0E4561"/>
                </a:solidFill>
                <a:latin typeface="Arial"/>
                <a:cs typeface="Arial"/>
              </a:rPr>
              <a:t>до 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офіційної</a:t>
            </a:r>
            <a:r>
              <a:rPr sz="3000" spc="8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інформації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14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участь</a:t>
            </a:r>
            <a:r>
              <a:rPr sz="3000" spc="9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у</a:t>
            </a:r>
            <a:r>
              <a:rPr sz="3000" spc="8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50" dirty="0">
                <a:solidFill>
                  <a:srgbClr val="0E4561"/>
                </a:solidFill>
                <a:latin typeface="Arial"/>
                <a:cs typeface="Arial"/>
              </a:rPr>
              <a:t>розшукових</a:t>
            </a:r>
            <a:r>
              <a:rPr sz="3000" spc="8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процесах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14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40" dirty="0">
                <a:solidFill>
                  <a:srgbClr val="0E4561"/>
                </a:solidFill>
                <a:latin typeface="Arial"/>
                <a:cs typeface="Arial"/>
              </a:rPr>
              <a:t>отримання</a:t>
            </a:r>
            <a:r>
              <a:rPr sz="3000" spc="8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соціальної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14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психологічної</a:t>
            </a:r>
            <a:r>
              <a:rPr sz="3000" spc="8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rgbClr val="0E4561"/>
                </a:solidFill>
                <a:latin typeface="Arial"/>
                <a:cs typeface="Arial"/>
              </a:rPr>
              <a:t>та 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матеріальної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65" dirty="0">
                <a:solidFill>
                  <a:srgbClr val="0E4561"/>
                </a:solidFill>
                <a:latin typeface="Arial"/>
                <a:cs typeface="Arial"/>
              </a:rPr>
              <a:t>допомоги</a:t>
            </a:r>
            <a:r>
              <a:rPr sz="3000" spc="65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  <a:p>
            <a:pPr marL="12700" marR="5080" indent="103505">
              <a:lnSpc>
                <a:spcPct val="139600"/>
              </a:lnSpc>
            </a:pPr>
            <a:r>
              <a:rPr sz="3000" spc="75" dirty="0">
                <a:solidFill>
                  <a:srgbClr val="0E4561"/>
                </a:solidFill>
                <a:latin typeface="Arial"/>
                <a:cs typeface="Arial"/>
              </a:rPr>
              <a:t>Держава</a:t>
            </a:r>
            <a:r>
              <a:rPr sz="30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60" dirty="0">
                <a:solidFill>
                  <a:srgbClr val="0E4561"/>
                </a:solidFill>
                <a:latin typeface="Arial"/>
                <a:cs typeface="Arial"/>
              </a:rPr>
              <a:t>зобов</a:t>
            </a:r>
            <a:r>
              <a:rPr sz="3000" spc="60" dirty="0">
                <a:solidFill>
                  <a:srgbClr val="0E4561"/>
                </a:solidFill>
                <a:latin typeface="Verdana"/>
                <a:cs typeface="Verdana"/>
              </a:rPr>
              <a:t>’</a:t>
            </a:r>
            <a:r>
              <a:rPr sz="3000" spc="60" dirty="0">
                <a:solidFill>
                  <a:srgbClr val="0E4561"/>
                </a:solidFill>
                <a:latin typeface="Arial"/>
                <a:cs typeface="Arial"/>
              </a:rPr>
              <a:t>язана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0" dirty="0">
                <a:solidFill>
                  <a:srgbClr val="0E4561"/>
                </a:solidFill>
                <a:latin typeface="Arial"/>
                <a:cs typeface="Arial"/>
              </a:rPr>
              <a:t>вести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0" dirty="0">
                <a:solidFill>
                  <a:srgbClr val="0E4561"/>
                </a:solidFill>
                <a:latin typeface="Arial"/>
                <a:cs typeface="Arial"/>
              </a:rPr>
              <a:t>реєстри</a:t>
            </a:r>
            <a:r>
              <a:rPr sz="30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0" dirty="0">
                <a:solidFill>
                  <a:srgbClr val="0E4561"/>
                </a:solidFill>
                <a:latin typeface="Arial"/>
                <a:cs typeface="Arial"/>
              </a:rPr>
              <a:t>зниклих</a:t>
            </a:r>
            <a:r>
              <a:rPr sz="3000" spc="7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1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14" dirty="0">
                <a:solidFill>
                  <a:srgbClr val="0E4561"/>
                </a:solidFill>
                <a:latin typeface="Arial"/>
                <a:cs typeface="Arial"/>
              </a:rPr>
              <a:t>організовувати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90" dirty="0">
                <a:solidFill>
                  <a:srgbClr val="0E4561"/>
                </a:solidFill>
                <a:latin typeface="Arial"/>
                <a:cs typeface="Arial"/>
              </a:rPr>
              <a:t>ідентифікацію</a:t>
            </a:r>
            <a:r>
              <a:rPr sz="30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тіл</a:t>
            </a:r>
            <a:r>
              <a:rPr sz="30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і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95" dirty="0">
                <a:solidFill>
                  <a:srgbClr val="0E4561"/>
                </a:solidFill>
                <a:latin typeface="Arial"/>
                <a:cs typeface="Arial"/>
              </a:rPr>
              <a:t>повідомляти 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результати</a:t>
            </a:r>
            <a:r>
              <a:rPr sz="3000" spc="-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сім</a:t>
            </a:r>
            <a:r>
              <a:rPr sz="3000" spc="-10" dirty="0">
                <a:solidFill>
                  <a:srgbClr val="0E4561"/>
                </a:solidFill>
                <a:latin typeface="Verdana"/>
                <a:cs typeface="Verdana"/>
              </a:rPr>
              <a:t>’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ям</a:t>
            </a:r>
            <a:r>
              <a:rPr sz="300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  <a:p>
            <a:pPr marL="12700" marR="72390">
              <a:lnSpc>
                <a:spcPct val="139600"/>
              </a:lnSpc>
            </a:pP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В</a:t>
            </a:r>
            <a:r>
              <a:rPr sz="3000" spc="-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90" dirty="0">
                <a:solidFill>
                  <a:srgbClr val="0E4561"/>
                </a:solidFill>
                <a:latin typeface="Arial"/>
                <a:cs typeface="Arial"/>
              </a:rPr>
              <a:t>Україні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45" dirty="0">
                <a:solidFill>
                  <a:srgbClr val="0E4561"/>
                </a:solidFill>
                <a:latin typeface="Arial"/>
                <a:cs typeface="Arial"/>
              </a:rPr>
              <a:t>члени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сім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’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ї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55" dirty="0">
                <a:solidFill>
                  <a:srgbClr val="0E4561"/>
                </a:solidFill>
                <a:latin typeface="Arial"/>
                <a:cs typeface="Arial"/>
              </a:rPr>
              <a:t>зниклих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0" dirty="0">
                <a:solidFill>
                  <a:srgbClr val="0E4561"/>
                </a:solidFill>
                <a:latin typeface="Arial"/>
                <a:cs typeface="Arial"/>
              </a:rPr>
              <a:t>безвісти</a:t>
            </a:r>
            <a:r>
              <a:rPr sz="3000" spc="-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0" dirty="0">
                <a:solidFill>
                  <a:srgbClr val="0E4561"/>
                </a:solidFill>
                <a:latin typeface="Arial"/>
                <a:cs typeface="Arial"/>
              </a:rPr>
              <a:t>або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40" dirty="0">
                <a:solidFill>
                  <a:srgbClr val="0E4561"/>
                </a:solidFill>
                <a:latin typeface="Arial"/>
                <a:cs typeface="Arial"/>
              </a:rPr>
              <a:t>полонених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10" dirty="0">
                <a:solidFill>
                  <a:srgbClr val="0E4561"/>
                </a:solidFill>
                <a:latin typeface="Arial"/>
                <a:cs typeface="Arial"/>
              </a:rPr>
              <a:t>військовослужбовців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0" dirty="0">
                <a:solidFill>
                  <a:srgbClr val="0E4561"/>
                </a:solidFill>
                <a:latin typeface="Arial"/>
                <a:cs typeface="Arial"/>
              </a:rPr>
              <a:t>мають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5" dirty="0">
                <a:solidFill>
                  <a:srgbClr val="0E4561"/>
                </a:solidFill>
                <a:latin typeface="Arial"/>
                <a:cs typeface="Arial"/>
              </a:rPr>
              <a:t>право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95" dirty="0">
                <a:solidFill>
                  <a:srgbClr val="0E4561"/>
                </a:solidFill>
                <a:latin typeface="Arial"/>
                <a:cs typeface="Arial"/>
              </a:rPr>
              <a:t>на </a:t>
            </a:r>
            <a:r>
              <a:rPr sz="3000" spc="125" dirty="0">
                <a:solidFill>
                  <a:srgbClr val="0E4561"/>
                </a:solidFill>
                <a:latin typeface="Arial"/>
                <a:cs typeface="Arial"/>
              </a:rPr>
              <a:t>соціальний</a:t>
            </a:r>
            <a:r>
              <a:rPr sz="30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rgbClr val="0E4561"/>
                </a:solidFill>
                <a:latin typeface="Arial"/>
                <a:cs typeface="Arial"/>
              </a:rPr>
              <a:t>захист</a:t>
            </a:r>
            <a:r>
              <a:rPr sz="3000" spc="-2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19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14" dirty="0">
                <a:solidFill>
                  <a:srgbClr val="0E4561"/>
                </a:solidFill>
                <a:latin typeface="Arial"/>
                <a:cs typeface="Arial"/>
              </a:rPr>
              <a:t>зокрема</a:t>
            </a:r>
            <a:r>
              <a:rPr sz="30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за</a:t>
            </a:r>
            <a:r>
              <a:rPr sz="30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14" dirty="0">
                <a:solidFill>
                  <a:srgbClr val="0E4561"/>
                </a:solidFill>
                <a:latin typeface="Arial"/>
                <a:cs typeface="Arial"/>
              </a:rPr>
              <a:t>військовослужбовцями</a:t>
            </a:r>
            <a:r>
              <a:rPr sz="30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65" dirty="0">
                <a:solidFill>
                  <a:srgbClr val="0E4561"/>
                </a:solidFill>
                <a:latin typeface="Arial"/>
                <a:cs typeface="Arial"/>
              </a:rPr>
              <a:t>зберігається</a:t>
            </a:r>
            <a:r>
              <a:rPr sz="30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90" dirty="0">
                <a:solidFill>
                  <a:srgbClr val="0E4561"/>
                </a:solidFill>
                <a:latin typeface="Arial"/>
                <a:cs typeface="Arial"/>
              </a:rPr>
              <a:t>виплата</a:t>
            </a:r>
            <a:r>
              <a:rPr sz="30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55" dirty="0">
                <a:solidFill>
                  <a:srgbClr val="0E4561"/>
                </a:solidFill>
                <a:latin typeface="Arial"/>
                <a:cs typeface="Arial"/>
              </a:rPr>
              <a:t>грошового </a:t>
            </a:r>
            <a:r>
              <a:rPr sz="3000" spc="50" dirty="0">
                <a:solidFill>
                  <a:srgbClr val="0E4561"/>
                </a:solidFill>
                <a:latin typeface="Arial"/>
                <a:cs typeface="Arial"/>
              </a:rPr>
              <a:t>забезпечення</a:t>
            </a:r>
            <a:r>
              <a:rPr sz="3000" spc="5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r>
              <a:rPr sz="3000" spc="-21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00" dirty="0">
                <a:solidFill>
                  <a:srgbClr val="0E4561"/>
                </a:solidFill>
                <a:latin typeface="Arial"/>
                <a:cs typeface="Arial"/>
              </a:rPr>
              <a:t>Отримувати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0" dirty="0">
                <a:solidFill>
                  <a:srgbClr val="0E4561"/>
                </a:solidFill>
                <a:latin typeface="Arial"/>
                <a:cs typeface="Arial"/>
              </a:rPr>
              <a:t>такі</a:t>
            </a:r>
            <a:r>
              <a:rPr sz="30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5" dirty="0">
                <a:solidFill>
                  <a:srgbClr val="0E4561"/>
                </a:solidFill>
                <a:latin typeface="Arial"/>
                <a:cs typeface="Arial"/>
              </a:rPr>
              <a:t>виплати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0" dirty="0">
                <a:solidFill>
                  <a:srgbClr val="0E4561"/>
                </a:solidFill>
                <a:latin typeface="Arial"/>
                <a:cs typeface="Arial"/>
              </a:rPr>
              <a:t>можуть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дружина</a:t>
            </a:r>
            <a:r>
              <a:rPr sz="30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55" dirty="0">
                <a:solidFill>
                  <a:srgbClr val="0E4561"/>
                </a:solidFill>
                <a:latin typeface="Verdana"/>
                <a:cs typeface="Verdana"/>
              </a:rPr>
              <a:t>(</a:t>
            </a:r>
            <a:r>
              <a:rPr sz="3000" spc="55" dirty="0">
                <a:solidFill>
                  <a:srgbClr val="0E4561"/>
                </a:solidFill>
                <a:latin typeface="Arial"/>
                <a:cs typeface="Arial"/>
              </a:rPr>
              <a:t>чоловік</a:t>
            </a:r>
            <a:r>
              <a:rPr sz="3000" spc="55" dirty="0">
                <a:solidFill>
                  <a:srgbClr val="0E4561"/>
                </a:solidFill>
                <a:latin typeface="Verdana"/>
                <a:cs typeface="Verdana"/>
              </a:rPr>
              <a:t>)</a:t>
            </a:r>
            <a:r>
              <a:rPr sz="3000" spc="-21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75" dirty="0">
                <a:solidFill>
                  <a:srgbClr val="0E4561"/>
                </a:solidFill>
                <a:latin typeface="Arial"/>
                <a:cs typeface="Arial"/>
              </a:rPr>
              <a:t>військовослужбовця</a:t>
            </a:r>
            <a:r>
              <a:rPr sz="3000" spc="7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1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а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rgbClr val="0E4561"/>
                </a:solidFill>
                <a:latin typeface="Arial"/>
                <a:cs typeface="Arial"/>
              </a:rPr>
              <a:t>за </a:t>
            </a:r>
            <a:r>
              <a:rPr sz="3000" spc="85" dirty="0">
                <a:solidFill>
                  <a:srgbClr val="0E4561"/>
                </a:solidFill>
                <a:latin typeface="Arial"/>
                <a:cs typeface="Arial"/>
              </a:rPr>
              <a:t>їхньої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55" dirty="0">
                <a:solidFill>
                  <a:srgbClr val="0E4561"/>
                </a:solidFill>
                <a:latin typeface="Arial"/>
                <a:cs typeface="Arial"/>
              </a:rPr>
              <a:t>відсутності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509" dirty="0">
                <a:solidFill>
                  <a:srgbClr val="0E4561"/>
                </a:solidFill>
                <a:latin typeface="Verdana"/>
                <a:cs typeface="Verdana"/>
              </a:rPr>
              <a:t>—</a:t>
            </a:r>
            <a:r>
              <a:rPr sz="3000" spc="-22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30" dirty="0">
                <a:solidFill>
                  <a:srgbClr val="0E4561"/>
                </a:solidFill>
                <a:latin typeface="Arial"/>
                <a:cs typeface="Arial"/>
              </a:rPr>
              <a:t>повнолітні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35" dirty="0">
                <a:solidFill>
                  <a:srgbClr val="0E4561"/>
                </a:solidFill>
                <a:latin typeface="Arial"/>
                <a:cs typeface="Arial"/>
              </a:rPr>
              <a:t>діти</a:t>
            </a:r>
            <a:r>
              <a:rPr sz="3000" spc="-3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2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35" dirty="0">
                <a:solidFill>
                  <a:srgbClr val="0E4561"/>
                </a:solidFill>
                <a:latin typeface="Arial"/>
                <a:cs typeface="Arial"/>
              </a:rPr>
              <a:t>які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60" dirty="0">
                <a:solidFill>
                  <a:srgbClr val="0E4561"/>
                </a:solidFill>
                <a:latin typeface="Arial"/>
                <a:cs typeface="Arial"/>
              </a:rPr>
              <a:t>проживають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10" dirty="0">
                <a:solidFill>
                  <a:srgbClr val="0E4561"/>
                </a:solidFill>
                <a:latin typeface="Arial"/>
                <a:cs typeface="Arial"/>
              </a:rPr>
              <a:t>разом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80" dirty="0">
                <a:solidFill>
                  <a:srgbClr val="0E4561"/>
                </a:solidFill>
                <a:latin typeface="Arial"/>
                <a:cs typeface="Arial"/>
              </a:rPr>
              <a:t>з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65" dirty="0">
                <a:solidFill>
                  <a:srgbClr val="0E4561"/>
                </a:solidFill>
                <a:latin typeface="Arial"/>
                <a:cs typeface="Arial"/>
              </a:rPr>
              <a:t>військовослужбовцем</a:t>
            </a:r>
            <a:r>
              <a:rPr sz="3000" spc="65" dirty="0">
                <a:solidFill>
                  <a:srgbClr val="0E4561"/>
                </a:solidFill>
                <a:latin typeface="Verdana"/>
                <a:cs typeface="Verdana"/>
              </a:rPr>
              <a:t>;</a:t>
            </a:r>
            <a:r>
              <a:rPr sz="3000" spc="-22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40" dirty="0">
                <a:solidFill>
                  <a:srgbClr val="0E4561"/>
                </a:solidFill>
                <a:latin typeface="Arial"/>
                <a:cs typeface="Arial"/>
              </a:rPr>
              <a:t>законні </a:t>
            </a: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представники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254" dirty="0">
                <a:solidFill>
                  <a:srgbClr val="0E4561"/>
                </a:solidFill>
                <a:latin typeface="Arial"/>
                <a:cs typeface="Arial"/>
              </a:rPr>
              <a:t>чи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14" dirty="0">
                <a:solidFill>
                  <a:srgbClr val="0E4561"/>
                </a:solidFill>
                <a:latin typeface="Arial"/>
                <a:cs typeface="Arial"/>
              </a:rPr>
              <a:t>усиновлювачі</a:t>
            </a:r>
            <a:r>
              <a:rPr sz="30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5" dirty="0">
                <a:solidFill>
                  <a:srgbClr val="0E4561"/>
                </a:solidFill>
                <a:latin typeface="Arial"/>
                <a:cs typeface="Arial"/>
              </a:rPr>
              <a:t>неповнолітніх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5" dirty="0">
                <a:solidFill>
                  <a:srgbClr val="0E4561"/>
                </a:solidFill>
                <a:latin typeface="Arial"/>
                <a:cs typeface="Arial"/>
              </a:rPr>
              <a:t>дітей</a:t>
            </a:r>
            <a:r>
              <a:rPr sz="30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60" dirty="0">
                <a:solidFill>
                  <a:srgbClr val="0E4561"/>
                </a:solidFill>
                <a:latin typeface="Arial"/>
                <a:cs typeface="Arial"/>
              </a:rPr>
              <a:t>військовослужбовця</a:t>
            </a:r>
            <a:r>
              <a:rPr sz="3000" spc="60" dirty="0">
                <a:solidFill>
                  <a:srgbClr val="0E4561"/>
                </a:solidFill>
                <a:latin typeface="Verdana"/>
                <a:cs typeface="Verdana"/>
              </a:rPr>
              <a:t>;</a:t>
            </a:r>
            <a:r>
              <a:rPr sz="3000" spc="-21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особи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1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10" dirty="0">
                <a:solidFill>
                  <a:srgbClr val="0E4561"/>
                </a:solidFill>
                <a:latin typeface="Arial"/>
                <a:cs typeface="Arial"/>
              </a:rPr>
              <a:t>які </a:t>
            </a:r>
            <a:r>
              <a:rPr sz="3000" spc="100" dirty="0">
                <a:solidFill>
                  <a:srgbClr val="0E4561"/>
                </a:solidFill>
                <a:latin typeface="Arial"/>
                <a:cs typeface="Arial"/>
              </a:rPr>
              <a:t>перебувають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на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0" dirty="0">
                <a:solidFill>
                  <a:srgbClr val="0E4561"/>
                </a:solidFill>
                <a:latin typeface="Arial"/>
                <a:cs typeface="Arial"/>
              </a:rPr>
              <a:t>утриманні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10" dirty="0">
                <a:solidFill>
                  <a:srgbClr val="0E4561"/>
                </a:solidFill>
                <a:latin typeface="Arial"/>
                <a:cs typeface="Arial"/>
              </a:rPr>
              <a:t>військовослужбовця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0" dirty="0">
                <a:solidFill>
                  <a:srgbClr val="0E4561"/>
                </a:solidFill>
                <a:latin typeface="Arial"/>
                <a:cs typeface="Arial"/>
              </a:rPr>
              <a:t>або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5" dirty="0">
                <a:solidFill>
                  <a:srgbClr val="0E4561"/>
                </a:solidFill>
                <a:latin typeface="Arial"/>
                <a:cs typeface="Arial"/>
              </a:rPr>
              <a:t>батьки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65" dirty="0">
                <a:solidFill>
                  <a:srgbClr val="0E4561"/>
                </a:solidFill>
                <a:latin typeface="Arial"/>
                <a:cs typeface="Arial"/>
              </a:rPr>
              <a:t>військовослужбовця</a:t>
            </a:r>
            <a:r>
              <a:rPr sz="3000" spc="65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449945" cy="10287000"/>
            </a:xfrm>
            <a:custGeom>
              <a:avLst/>
              <a:gdLst/>
              <a:ahLst/>
              <a:cxnLst/>
              <a:rect l="l" t="t" r="r" b="b"/>
              <a:pathLst>
                <a:path w="8449945" h="10287000">
                  <a:moveTo>
                    <a:pt x="0" y="10287000"/>
                  </a:moveTo>
                  <a:lnTo>
                    <a:pt x="8449756" y="10287000"/>
                  </a:lnTo>
                  <a:lnTo>
                    <a:pt x="8449756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64" y="1932642"/>
              <a:ext cx="8008051" cy="765368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449757" y="0"/>
              <a:ext cx="9838690" cy="10287000"/>
            </a:xfrm>
            <a:custGeom>
              <a:avLst/>
              <a:gdLst/>
              <a:ahLst/>
              <a:cxnLst/>
              <a:rect l="l" t="t" r="r" b="b"/>
              <a:pathLst>
                <a:path w="9838690" h="10287000">
                  <a:moveTo>
                    <a:pt x="9838243" y="10287000"/>
                  </a:moveTo>
                  <a:lnTo>
                    <a:pt x="0" y="10287000"/>
                  </a:lnTo>
                  <a:lnTo>
                    <a:pt x="0" y="0"/>
                  </a:lnTo>
                  <a:lnTo>
                    <a:pt x="9838243" y="0"/>
                  </a:lnTo>
                  <a:lnTo>
                    <a:pt x="9838243" y="10287000"/>
                  </a:lnTo>
                  <a:close/>
                </a:path>
              </a:pathLst>
            </a:custGeom>
            <a:solidFill>
              <a:srgbClr val="DAE4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28700" y="9741530"/>
              <a:ext cx="6492240" cy="0"/>
            </a:xfrm>
            <a:custGeom>
              <a:avLst/>
              <a:gdLst/>
              <a:ahLst/>
              <a:cxnLst/>
              <a:rect l="l" t="t" r="r" b="b"/>
              <a:pathLst>
                <a:path w="6492240">
                  <a:moveTo>
                    <a:pt x="0" y="0"/>
                  </a:moveTo>
                  <a:lnTo>
                    <a:pt x="6492240" y="0"/>
                  </a:lnTo>
                </a:path>
              </a:pathLst>
            </a:custGeom>
            <a:ln w="76200">
              <a:solidFill>
                <a:srgbClr val="0E45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spc="-645" dirty="0"/>
              <a:t>Юридичні</a:t>
            </a:r>
            <a:r>
              <a:rPr spc="-65" dirty="0"/>
              <a:t> </a:t>
            </a:r>
            <a:r>
              <a:rPr spc="-540" dirty="0"/>
              <a:t>наслідки</a:t>
            </a:r>
            <a:r>
              <a:rPr spc="-65" dirty="0"/>
              <a:t> </a:t>
            </a:r>
            <a:r>
              <a:rPr spc="-650" dirty="0"/>
              <a:t>статусу</a:t>
            </a:r>
          </a:p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pc="-450" dirty="0"/>
              <a:t>«зниклий</a:t>
            </a:r>
            <a:r>
              <a:rPr spc="-90" dirty="0"/>
              <a:t> </a:t>
            </a:r>
            <a:r>
              <a:rPr spc="-540" dirty="0"/>
              <a:t>безвісти»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1100"/>
              </a:lnSpc>
              <a:spcBef>
                <a:spcPts val="100"/>
              </a:spcBef>
            </a:pPr>
            <a:r>
              <a:rPr spc="95" dirty="0"/>
              <a:t>Якщо</a:t>
            </a:r>
            <a:r>
              <a:rPr spc="-10" dirty="0"/>
              <a:t> </a:t>
            </a:r>
            <a:r>
              <a:rPr spc="55" dirty="0"/>
              <a:t>особу</a:t>
            </a:r>
            <a:r>
              <a:rPr spc="-5" dirty="0"/>
              <a:t> </a:t>
            </a:r>
            <a:r>
              <a:rPr spc="130" dirty="0"/>
              <a:t>не</a:t>
            </a:r>
            <a:r>
              <a:rPr spc="-5" dirty="0"/>
              <a:t> </a:t>
            </a:r>
            <a:r>
              <a:rPr spc="114" dirty="0"/>
              <a:t>знайдено</a:t>
            </a:r>
            <a:r>
              <a:rPr spc="-5" dirty="0"/>
              <a:t> </a:t>
            </a:r>
            <a:r>
              <a:rPr spc="125" dirty="0"/>
              <a:t>протягом </a:t>
            </a:r>
            <a:r>
              <a:rPr spc="105" dirty="0"/>
              <a:t>тривалого</a:t>
            </a:r>
            <a:r>
              <a:rPr spc="-70" dirty="0"/>
              <a:t> часу</a:t>
            </a:r>
            <a:r>
              <a:rPr spc="-70" dirty="0">
                <a:latin typeface="Verdana"/>
                <a:cs typeface="Verdana"/>
              </a:rPr>
              <a:t>,</a:t>
            </a:r>
            <a:r>
              <a:rPr spc="-245" dirty="0">
                <a:latin typeface="Verdana"/>
                <a:cs typeface="Verdana"/>
              </a:rPr>
              <a:t> </a:t>
            </a:r>
            <a:r>
              <a:rPr dirty="0"/>
              <a:t>суд</a:t>
            </a:r>
            <a:r>
              <a:rPr spc="-45" dirty="0"/>
              <a:t> </a:t>
            </a:r>
            <a:r>
              <a:rPr spc="110" dirty="0"/>
              <a:t>може</a:t>
            </a:r>
            <a:r>
              <a:rPr spc="-45" dirty="0"/>
              <a:t> </a:t>
            </a:r>
            <a:r>
              <a:rPr spc="135" dirty="0"/>
              <a:t>визнати</a:t>
            </a:r>
            <a:r>
              <a:rPr spc="-45" dirty="0"/>
              <a:t> </a:t>
            </a:r>
            <a:r>
              <a:rPr dirty="0"/>
              <a:t>її</a:t>
            </a:r>
            <a:r>
              <a:rPr spc="-45" dirty="0"/>
              <a:t> </a:t>
            </a:r>
            <a:r>
              <a:rPr spc="75" dirty="0"/>
              <a:t>безвісно </a:t>
            </a:r>
            <a:r>
              <a:rPr spc="105" dirty="0"/>
              <a:t>відсутньою</a:t>
            </a:r>
            <a:r>
              <a:rPr spc="5" dirty="0"/>
              <a:t> </a:t>
            </a:r>
            <a:r>
              <a:rPr spc="65" dirty="0"/>
              <a:t>або</a:t>
            </a:r>
            <a:r>
              <a:rPr spc="5" dirty="0"/>
              <a:t> </a:t>
            </a:r>
            <a:r>
              <a:rPr spc="105" dirty="0"/>
              <a:t>оголосити</a:t>
            </a:r>
            <a:r>
              <a:rPr spc="5" dirty="0"/>
              <a:t> </a:t>
            </a:r>
            <a:r>
              <a:rPr spc="50" dirty="0"/>
              <a:t>померлою</a:t>
            </a:r>
            <a:r>
              <a:rPr spc="50" dirty="0">
                <a:latin typeface="Verdana"/>
                <a:cs typeface="Verdana"/>
              </a:rPr>
              <a:t>.</a:t>
            </a:r>
            <a:r>
              <a:rPr spc="-220" dirty="0">
                <a:latin typeface="Verdana"/>
                <a:cs typeface="Verdana"/>
              </a:rPr>
              <a:t> </a:t>
            </a:r>
            <a:r>
              <a:rPr dirty="0"/>
              <a:t>Це</a:t>
            </a:r>
            <a:r>
              <a:rPr spc="5" dirty="0"/>
              <a:t> </a:t>
            </a:r>
            <a:r>
              <a:rPr spc="-25" dirty="0"/>
              <a:t>дає </a:t>
            </a:r>
            <a:r>
              <a:rPr spc="110" dirty="0"/>
              <a:t>можливість</a:t>
            </a:r>
            <a:r>
              <a:rPr dirty="0"/>
              <a:t> </a:t>
            </a:r>
            <a:r>
              <a:rPr spc="175" dirty="0"/>
              <a:t>вирішити</a:t>
            </a:r>
            <a:r>
              <a:rPr dirty="0"/>
              <a:t> </a:t>
            </a:r>
            <a:r>
              <a:rPr spc="150" dirty="0"/>
              <a:t>питання</a:t>
            </a:r>
            <a:r>
              <a:rPr spc="5" dirty="0"/>
              <a:t> </a:t>
            </a:r>
            <a:r>
              <a:rPr spc="35" dirty="0"/>
              <a:t>спадкування</a:t>
            </a:r>
            <a:r>
              <a:rPr spc="35" dirty="0">
                <a:latin typeface="Verdana"/>
                <a:cs typeface="Verdana"/>
              </a:rPr>
              <a:t>, </a:t>
            </a:r>
            <a:r>
              <a:rPr spc="200" dirty="0"/>
              <a:t>опіки</a:t>
            </a:r>
            <a:r>
              <a:rPr spc="40" dirty="0"/>
              <a:t> </a:t>
            </a:r>
            <a:r>
              <a:rPr spc="75" dirty="0"/>
              <a:t>над</a:t>
            </a:r>
            <a:r>
              <a:rPr spc="45" dirty="0"/>
              <a:t> </a:t>
            </a:r>
            <a:r>
              <a:rPr dirty="0"/>
              <a:t>дітьми</a:t>
            </a:r>
            <a:r>
              <a:rPr dirty="0">
                <a:latin typeface="Verdana"/>
                <a:cs typeface="Verdana"/>
              </a:rPr>
              <a:t>,</a:t>
            </a:r>
            <a:r>
              <a:rPr spc="-180" dirty="0">
                <a:latin typeface="Verdana"/>
                <a:cs typeface="Verdana"/>
              </a:rPr>
              <a:t> </a:t>
            </a:r>
            <a:r>
              <a:rPr spc="130" dirty="0"/>
              <a:t>розірвання</a:t>
            </a:r>
            <a:r>
              <a:rPr spc="45" dirty="0"/>
              <a:t> </a:t>
            </a:r>
            <a:r>
              <a:rPr spc="-10" dirty="0"/>
              <a:t>шлюбу</a:t>
            </a:r>
            <a:r>
              <a:rPr spc="-10" dirty="0">
                <a:latin typeface="Verdana"/>
                <a:cs typeface="Verdana"/>
              </a:rPr>
              <a:t>, </a:t>
            </a:r>
            <a:r>
              <a:rPr spc="80" dirty="0"/>
              <a:t>оформлення</a:t>
            </a:r>
            <a:r>
              <a:rPr spc="5" dirty="0"/>
              <a:t> </a:t>
            </a:r>
            <a:r>
              <a:rPr spc="105" dirty="0"/>
              <a:t>соціальних</a:t>
            </a:r>
            <a:r>
              <a:rPr spc="5" dirty="0"/>
              <a:t> </a:t>
            </a:r>
            <a:r>
              <a:rPr spc="-10" dirty="0"/>
              <a:t>виплат</a:t>
            </a:r>
            <a:r>
              <a:rPr spc="-10" dirty="0">
                <a:latin typeface="Verdana"/>
                <a:cs typeface="Verdana"/>
              </a:rPr>
              <a:t>.</a:t>
            </a:r>
          </a:p>
          <a:p>
            <a:pPr marL="12700" marR="252729" indent="107314">
              <a:lnSpc>
                <a:spcPct val="141100"/>
              </a:lnSpc>
            </a:pPr>
            <a:r>
              <a:rPr spc="75" dirty="0"/>
              <a:t>Водночас</a:t>
            </a:r>
            <a:r>
              <a:rPr spc="-10" dirty="0"/>
              <a:t> </a:t>
            </a:r>
            <a:r>
              <a:rPr spc="65" dirty="0"/>
              <a:t>держава</a:t>
            </a:r>
            <a:r>
              <a:rPr spc="-10" dirty="0"/>
              <a:t> </a:t>
            </a:r>
            <a:r>
              <a:rPr spc="175" dirty="0"/>
              <a:t>повинна</a:t>
            </a:r>
            <a:r>
              <a:rPr spc="-10" dirty="0"/>
              <a:t> </a:t>
            </a:r>
            <a:r>
              <a:rPr spc="110" dirty="0"/>
              <a:t>продовжувати </a:t>
            </a:r>
            <a:r>
              <a:rPr spc="195" dirty="0"/>
              <a:t>пошуки</a:t>
            </a:r>
            <a:r>
              <a:rPr spc="-5" dirty="0"/>
              <a:t> </a:t>
            </a:r>
            <a:r>
              <a:rPr spc="120" dirty="0"/>
              <a:t>навіть</a:t>
            </a:r>
            <a:r>
              <a:rPr spc="-5" dirty="0"/>
              <a:t> </a:t>
            </a:r>
            <a:r>
              <a:rPr spc="55" dirty="0"/>
              <a:t>після</a:t>
            </a:r>
            <a:r>
              <a:rPr spc="-5" dirty="0"/>
              <a:t> </a:t>
            </a:r>
            <a:r>
              <a:rPr spc="114" dirty="0"/>
              <a:t>такого</a:t>
            </a:r>
            <a:r>
              <a:rPr dirty="0"/>
              <a:t> </a:t>
            </a:r>
            <a:r>
              <a:rPr spc="60" dirty="0"/>
              <a:t>визнання</a:t>
            </a:r>
            <a:r>
              <a:rPr spc="60" dirty="0">
                <a:latin typeface="Verdana"/>
                <a:cs typeface="Verdana"/>
              </a:rPr>
              <a:t>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3660755" cy="10287000"/>
            </a:xfrm>
            <a:custGeom>
              <a:avLst/>
              <a:gdLst/>
              <a:ahLst/>
              <a:cxnLst/>
              <a:rect l="l" t="t" r="r" b="b"/>
              <a:pathLst>
                <a:path w="13660755" h="10287000">
                  <a:moveTo>
                    <a:pt x="0" y="10287000"/>
                  </a:moveTo>
                  <a:lnTo>
                    <a:pt x="13660650" y="10287000"/>
                  </a:lnTo>
                  <a:lnTo>
                    <a:pt x="13660650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660651" y="0"/>
              <a:ext cx="4627880" cy="10285095"/>
            </a:xfrm>
            <a:custGeom>
              <a:avLst/>
              <a:gdLst/>
              <a:ahLst/>
              <a:cxnLst/>
              <a:rect l="l" t="t" r="r" b="b"/>
              <a:pathLst>
                <a:path w="4627880" h="10285095">
                  <a:moveTo>
                    <a:pt x="4627349" y="10285007"/>
                  </a:moveTo>
                  <a:lnTo>
                    <a:pt x="0" y="10285007"/>
                  </a:lnTo>
                  <a:lnTo>
                    <a:pt x="0" y="0"/>
                  </a:lnTo>
                  <a:lnTo>
                    <a:pt x="4627349" y="0"/>
                  </a:lnTo>
                  <a:lnTo>
                    <a:pt x="4627349" y="10285007"/>
                  </a:lnTo>
                  <a:close/>
                </a:path>
              </a:pathLst>
            </a:custGeom>
            <a:solidFill>
              <a:srgbClr val="789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45377" y="1067246"/>
              <a:ext cx="8078845" cy="814194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46968" y="4148360"/>
            <a:ext cx="9338310" cy="5130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41900"/>
              </a:lnSpc>
              <a:spcBef>
                <a:spcPts val="95"/>
              </a:spcBef>
            </a:pPr>
            <a:r>
              <a:rPr sz="2950" spc="45" dirty="0">
                <a:solidFill>
                  <a:srgbClr val="0E4561"/>
                </a:solidFill>
                <a:latin typeface="Arial"/>
                <a:cs typeface="Arial"/>
              </a:rPr>
              <a:t>Свідоме</a:t>
            </a:r>
            <a:r>
              <a:rPr sz="2950" spc="145" dirty="0">
                <a:solidFill>
                  <a:srgbClr val="0E4561"/>
                </a:solidFill>
                <a:latin typeface="Arial"/>
                <a:cs typeface="Arial"/>
              </a:rPr>
              <a:t> приховування 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відомостей</a:t>
            </a:r>
            <a:r>
              <a:rPr sz="295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950" spc="-7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0E4561"/>
                </a:solidFill>
                <a:latin typeface="Arial"/>
                <a:cs typeface="Arial"/>
              </a:rPr>
              <a:t>фальсифікація </a:t>
            </a:r>
            <a:r>
              <a:rPr sz="2950" spc="60" dirty="0">
                <a:solidFill>
                  <a:srgbClr val="0E4561"/>
                </a:solidFill>
                <a:latin typeface="Arial"/>
                <a:cs typeface="Arial"/>
              </a:rPr>
              <a:t>документів</a:t>
            </a:r>
            <a:r>
              <a:rPr sz="2950" spc="6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950" spc="-22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spc="100" dirty="0">
                <a:solidFill>
                  <a:srgbClr val="0E4561"/>
                </a:solidFill>
                <a:latin typeface="Arial"/>
                <a:cs typeface="Arial"/>
              </a:rPr>
              <a:t>відмова</a:t>
            </a:r>
            <a:r>
              <a:rPr sz="295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45" dirty="0">
                <a:solidFill>
                  <a:srgbClr val="0E4561"/>
                </a:solidFill>
                <a:latin typeface="Arial"/>
                <a:cs typeface="Arial"/>
              </a:rPr>
              <a:t>повідомити</a:t>
            </a:r>
            <a:r>
              <a:rPr sz="295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85" dirty="0">
                <a:solidFill>
                  <a:srgbClr val="0E4561"/>
                </a:solidFill>
                <a:latin typeface="Arial"/>
                <a:cs typeface="Arial"/>
              </a:rPr>
              <a:t>про</a:t>
            </a:r>
            <a:r>
              <a:rPr sz="295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75" dirty="0">
                <a:solidFill>
                  <a:srgbClr val="0E4561"/>
                </a:solidFill>
                <a:latin typeface="Arial"/>
                <a:cs typeface="Arial"/>
              </a:rPr>
              <a:t>місце </a:t>
            </a:r>
            <a:r>
              <a:rPr sz="2950" spc="114" dirty="0">
                <a:solidFill>
                  <a:srgbClr val="0E4561"/>
                </a:solidFill>
                <a:latin typeface="Arial"/>
                <a:cs typeface="Arial"/>
              </a:rPr>
              <a:t>перебування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50" dirty="0">
                <a:solidFill>
                  <a:srgbClr val="0E4561"/>
                </a:solidFill>
                <a:latin typeface="Arial"/>
                <a:cs typeface="Arial"/>
              </a:rPr>
              <a:t>полонених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75" dirty="0">
                <a:solidFill>
                  <a:srgbClr val="0E4561"/>
                </a:solidFill>
                <a:latin typeface="Arial"/>
                <a:cs typeface="Arial"/>
              </a:rPr>
              <a:t>або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14" dirty="0">
                <a:solidFill>
                  <a:srgbClr val="0E4561"/>
                </a:solidFill>
                <a:latin typeface="Arial"/>
                <a:cs typeface="Arial"/>
              </a:rPr>
              <a:t>загиблих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-475" dirty="0">
                <a:solidFill>
                  <a:srgbClr val="0E4561"/>
                </a:solidFill>
                <a:latin typeface="Verdana"/>
                <a:cs typeface="Verdana"/>
              </a:rPr>
              <a:t>—</a:t>
            </a:r>
            <a:r>
              <a:rPr sz="2950" spc="-22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spc="80" dirty="0">
                <a:solidFill>
                  <a:srgbClr val="0E4561"/>
                </a:solidFill>
                <a:latin typeface="Arial"/>
                <a:cs typeface="Arial"/>
              </a:rPr>
              <a:t>це </a:t>
            </a:r>
            <a:r>
              <a:rPr sz="2950" spc="120" dirty="0">
                <a:solidFill>
                  <a:srgbClr val="0E4561"/>
                </a:solidFill>
                <a:latin typeface="Arial"/>
                <a:cs typeface="Arial"/>
              </a:rPr>
              <a:t>серйозні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75" dirty="0">
                <a:solidFill>
                  <a:srgbClr val="0E4561"/>
                </a:solidFill>
                <a:latin typeface="Arial"/>
                <a:cs typeface="Arial"/>
              </a:rPr>
              <a:t>злочини</a:t>
            </a:r>
            <a:r>
              <a:rPr sz="295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65" dirty="0">
                <a:solidFill>
                  <a:srgbClr val="0E4561"/>
                </a:solidFill>
                <a:latin typeface="Arial"/>
                <a:cs typeface="Arial"/>
              </a:rPr>
              <a:t>проти</a:t>
            </a:r>
            <a:r>
              <a:rPr sz="295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-10" dirty="0">
                <a:solidFill>
                  <a:srgbClr val="0E4561"/>
                </a:solidFill>
                <a:latin typeface="Arial"/>
                <a:cs typeface="Arial"/>
              </a:rPr>
              <a:t>людяності</a:t>
            </a:r>
            <a:r>
              <a:rPr sz="295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2950">
              <a:latin typeface="Verdana"/>
              <a:cs typeface="Verdana"/>
            </a:endParaRPr>
          </a:p>
          <a:p>
            <a:pPr marL="12700" marR="45720" indent="102870">
              <a:lnSpc>
                <a:spcPct val="141900"/>
              </a:lnSpc>
              <a:spcBef>
                <a:spcPts val="5"/>
              </a:spcBef>
            </a:pPr>
            <a:r>
              <a:rPr sz="2950" spc="140" dirty="0">
                <a:solidFill>
                  <a:srgbClr val="0E4561"/>
                </a:solidFill>
                <a:latin typeface="Arial"/>
                <a:cs typeface="Arial"/>
              </a:rPr>
              <a:t>Міжнародне</a:t>
            </a:r>
            <a:r>
              <a:rPr sz="295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40" dirty="0">
                <a:solidFill>
                  <a:srgbClr val="0E4561"/>
                </a:solidFill>
                <a:latin typeface="Arial"/>
                <a:cs typeface="Arial"/>
              </a:rPr>
              <a:t>право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80" dirty="0">
                <a:solidFill>
                  <a:srgbClr val="0E4561"/>
                </a:solidFill>
                <a:latin typeface="Arial"/>
                <a:cs typeface="Arial"/>
              </a:rPr>
              <a:t>передбачає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45" dirty="0">
                <a:solidFill>
                  <a:srgbClr val="0E4561"/>
                </a:solidFill>
                <a:latin typeface="Arial"/>
                <a:cs typeface="Arial"/>
              </a:rPr>
              <a:t>кримінальну </a:t>
            </a:r>
            <a:r>
              <a:rPr sz="2950" spc="100" dirty="0">
                <a:solidFill>
                  <a:srgbClr val="0E4561"/>
                </a:solidFill>
                <a:latin typeface="Arial"/>
                <a:cs typeface="Arial"/>
              </a:rPr>
              <a:t>відповідальність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60" dirty="0">
                <a:solidFill>
                  <a:srgbClr val="0E4561"/>
                </a:solidFill>
                <a:latin typeface="Arial"/>
                <a:cs typeface="Arial"/>
              </a:rPr>
              <a:t>як</a:t>
            </a:r>
            <a:r>
              <a:rPr sz="295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для</a:t>
            </a:r>
            <a:r>
              <a:rPr sz="295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50" dirty="0">
                <a:solidFill>
                  <a:srgbClr val="0E4561"/>
                </a:solidFill>
                <a:latin typeface="Arial"/>
                <a:cs typeface="Arial"/>
              </a:rPr>
              <a:t>військових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80" dirty="0">
                <a:solidFill>
                  <a:srgbClr val="0E4561"/>
                </a:solidFill>
                <a:latin typeface="Arial"/>
                <a:cs typeface="Arial"/>
              </a:rPr>
              <a:t>командирів</a:t>
            </a:r>
            <a:r>
              <a:rPr sz="2950" spc="80" dirty="0">
                <a:solidFill>
                  <a:srgbClr val="0E4561"/>
                </a:solidFill>
                <a:latin typeface="Verdana"/>
                <a:cs typeface="Verdana"/>
              </a:rPr>
              <a:t>, </a:t>
            </a:r>
            <a:r>
              <a:rPr sz="2950" spc="110" dirty="0">
                <a:solidFill>
                  <a:srgbClr val="0E4561"/>
                </a:solidFill>
                <a:latin typeface="Arial"/>
                <a:cs typeface="Arial"/>
              </a:rPr>
              <a:t>так</a:t>
            </a:r>
            <a:r>
              <a:rPr sz="295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10" dirty="0">
                <a:solidFill>
                  <a:srgbClr val="0E4561"/>
                </a:solidFill>
                <a:latin typeface="Arial"/>
                <a:cs typeface="Arial"/>
              </a:rPr>
              <a:t>і</a:t>
            </a:r>
            <a:r>
              <a:rPr sz="295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для</a:t>
            </a:r>
            <a:r>
              <a:rPr sz="295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55" dirty="0">
                <a:solidFill>
                  <a:srgbClr val="0E4561"/>
                </a:solidFill>
                <a:latin typeface="Arial"/>
                <a:cs typeface="Arial"/>
              </a:rPr>
              <a:t>цивільних</a:t>
            </a:r>
            <a:r>
              <a:rPr sz="295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-50" dirty="0">
                <a:solidFill>
                  <a:srgbClr val="0E4561"/>
                </a:solidFill>
                <a:latin typeface="Arial"/>
                <a:cs typeface="Arial"/>
              </a:rPr>
              <a:t>осіб</a:t>
            </a:r>
            <a:r>
              <a:rPr sz="2950" spc="-5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950" spc="-21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950" spc="200" dirty="0">
                <a:solidFill>
                  <a:srgbClr val="0E4561"/>
                </a:solidFill>
                <a:latin typeface="Arial"/>
                <a:cs typeface="Arial"/>
              </a:rPr>
              <a:t>що</a:t>
            </a:r>
            <a:r>
              <a:rPr sz="295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95" dirty="0">
                <a:solidFill>
                  <a:srgbClr val="0E4561"/>
                </a:solidFill>
                <a:latin typeface="Arial"/>
                <a:cs typeface="Arial"/>
              </a:rPr>
              <a:t>беруть</a:t>
            </a:r>
            <a:r>
              <a:rPr sz="295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80" dirty="0">
                <a:solidFill>
                  <a:srgbClr val="0E4561"/>
                </a:solidFill>
                <a:latin typeface="Arial"/>
                <a:cs typeface="Arial"/>
              </a:rPr>
              <a:t>участь</a:t>
            </a:r>
            <a:r>
              <a:rPr sz="295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dirty="0">
                <a:solidFill>
                  <a:srgbClr val="0E4561"/>
                </a:solidFill>
                <a:latin typeface="Arial"/>
                <a:cs typeface="Arial"/>
              </a:rPr>
              <a:t>у</a:t>
            </a:r>
            <a:r>
              <a:rPr sz="295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950" spc="110" dirty="0">
                <a:solidFill>
                  <a:srgbClr val="0E4561"/>
                </a:solidFill>
                <a:latin typeface="Arial"/>
                <a:cs typeface="Arial"/>
              </a:rPr>
              <a:t>таких </a:t>
            </a:r>
            <a:r>
              <a:rPr sz="2950" spc="-10" dirty="0">
                <a:solidFill>
                  <a:srgbClr val="0E4561"/>
                </a:solidFill>
                <a:latin typeface="Arial"/>
                <a:cs typeface="Arial"/>
              </a:rPr>
              <a:t>діях</a:t>
            </a:r>
            <a:r>
              <a:rPr sz="295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295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00" y="468256"/>
            <a:ext cx="7927340" cy="3425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99"/>
              </a:lnSpc>
              <a:spcBef>
                <a:spcPts val="100"/>
              </a:spcBef>
            </a:pPr>
            <a:r>
              <a:rPr sz="6400" spc="-685" dirty="0"/>
              <a:t>Відповідальність</a:t>
            </a:r>
            <a:r>
              <a:rPr sz="6400" spc="-70" dirty="0"/>
              <a:t> </a:t>
            </a:r>
            <a:r>
              <a:rPr sz="6400" spc="-620" dirty="0"/>
              <a:t>за </a:t>
            </a:r>
            <a:r>
              <a:rPr sz="6400" spc="-690" dirty="0"/>
              <a:t>приховування</a:t>
            </a:r>
            <a:r>
              <a:rPr sz="6400" spc="-60" dirty="0"/>
              <a:t> </a:t>
            </a:r>
            <a:r>
              <a:rPr sz="6400" spc="-800" dirty="0"/>
              <a:t>інформації </a:t>
            </a:r>
            <a:r>
              <a:rPr sz="6400" spc="-835" dirty="0"/>
              <a:t>про</a:t>
            </a:r>
            <a:r>
              <a:rPr sz="6400" spc="-105" dirty="0"/>
              <a:t> </a:t>
            </a:r>
            <a:r>
              <a:rPr sz="6400" spc="-545" dirty="0"/>
              <a:t>зниклих</a:t>
            </a:r>
            <a:endParaRPr sz="6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97879" y="3568963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>
                <a:moveTo>
                  <a:pt x="0" y="0"/>
                </a:moveTo>
                <a:lnTo>
                  <a:pt x="6492240" y="0"/>
                </a:lnTo>
              </a:path>
            </a:pathLst>
          </a:custGeom>
          <a:ln w="76200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97879" y="9296400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>
                <a:moveTo>
                  <a:pt x="0" y="0"/>
                </a:moveTo>
                <a:lnTo>
                  <a:pt x="6492240" y="0"/>
                </a:lnTo>
              </a:path>
            </a:pathLst>
          </a:custGeom>
          <a:ln w="76200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07829" y="2479408"/>
            <a:ext cx="229776" cy="22977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68319" y="2481584"/>
            <a:ext cx="229781" cy="22977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29127" y="2481584"/>
            <a:ext cx="229781" cy="22977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89797" y="2481589"/>
            <a:ext cx="229781" cy="22976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50421" y="2481584"/>
            <a:ext cx="229781" cy="22977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07829" y="9507370"/>
            <a:ext cx="229776" cy="22977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668319" y="9509546"/>
            <a:ext cx="229781" cy="22977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029127" y="9509546"/>
            <a:ext cx="229781" cy="22977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389797" y="9509551"/>
            <a:ext cx="229781" cy="22976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750421" y="9509546"/>
            <a:ext cx="229781" cy="229771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83095" y="3778714"/>
            <a:ext cx="1018540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0" i="0" spc="-150" dirty="0">
                <a:latin typeface="Arial Black"/>
                <a:cs typeface="Arial Black"/>
              </a:rPr>
              <a:t>Поняття</a:t>
            </a:r>
            <a:r>
              <a:rPr sz="5000" b="0" i="0" spc="-229" dirty="0">
                <a:latin typeface="Arial Black"/>
                <a:cs typeface="Arial Black"/>
              </a:rPr>
              <a:t> </a:t>
            </a:r>
            <a:r>
              <a:rPr sz="5000" b="0" i="0" spc="-200" dirty="0">
                <a:latin typeface="Arial Black"/>
                <a:cs typeface="Arial Black"/>
              </a:rPr>
              <a:t>військовополоненого</a:t>
            </a:r>
            <a:endParaRPr sz="50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3095" y="5251832"/>
            <a:ext cx="17410430" cy="321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46200">
              <a:lnSpc>
                <a:spcPct val="139600"/>
              </a:lnSpc>
              <a:spcBef>
                <a:spcPts val="100"/>
              </a:spcBef>
            </a:pPr>
            <a:r>
              <a:rPr sz="3000" spc="135" dirty="0">
                <a:solidFill>
                  <a:srgbClr val="0E4561"/>
                </a:solidFill>
                <a:latin typeface="Arial"/>
                <a:cs typeface="Arial"/>
              </a:rPr>
              <a:t>Військовополонений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509" dirty="0">
                <a:solidFill>
                  <a:srgbClr val="0E4561"/>
                </a:solidFill>
                <a:latin typeface="Verdana"/>
                <a:cs typeface="Verdana"/>
              </a:rPr>
              <a:t>—</a:t>
            </a:r>
            <a:r>
              <a:rPr sz="3000" spc="-21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90" dirty="0">
                <a:solidFill>
                  <a:srgbClr val="0E4561"/>
                </a:solidFill>
                <a:latin typeface="Arial"/>
                <a:cs typeface="Arial"/>
              </a:rPr>
              <a:t>це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10" dirty="0">
                <a:solidFill>
                  <a:srgbClr val="0E4561"/>
                </a:solidFill>
                <a:latin typeface="Arial"/>
                <a:cs typeface="Arial"/>
              </a:rPr>
              <a:t>військовослужбовець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0" dirty="0">
                <a:solidFill>
                  <a:srgbClr val="0E4561"/>
                </a:solidFill>
                <a:latin typeface="Arial"/>
                <a:cs typeface="Arial"/>
              </a:rPr>
              <a:t>або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член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0" dirty="0">
                <a:solidFill>
                  <a:srgbClr val="0E4561"/>
                </a:solidFill>
                <a:latin typeface="Arial"/>
                <a:cs typeface="Arial"/>
              </a:rPr>
              <a:t>організованого</a:t>
            </a:r>
            <a:r>
              <a:rPr sz="30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40" dirty="0">
                <a:solidFill>
                  <a:srgbClr val="0E4561"/>
                </a:solidFill>
                <a:latin typeface="Arial"/>
                <a:cs typeface="Arial"/>
              </a:rPr>
              <a:t>збройного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формування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0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95" dirty="0">
                <a:solidFill>
                  <a:srgbClr val="0E4561"/>
                </a:solidFill>
                <a:latin typeface="Arial"/>
                <a:cs typeface="Arial"/>
              </a:rPr>
              <a:t>який</a:t>
            </a:r>
            <a:r>
              <a:rPr sz="30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45" dirty="0">
                <a:solidFill>
                  <a:srgbClr val="0E4561"/>
                </a:solidFill>
                <a:latin typeface="Arial"/>
                <a:cs typeface="Arial"/>
              </a:rPr>
              <a:t>потрапив</a:t>
            </a:r>
            <a:r>
              <a:rPr sz="30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60" dirty="0">
                <a:solidFill>
                  <a:srgbClr val="0E4561"/>
                </a:solidFill>
                <a:latin typeface="Arial"/>
                <a:cs typeface="Arial"/>
              </a:rPr>
              <a:t>до</a:t>
            </a:r>
            <a:r>
              <a:rPr sz="30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5" dirty="0">
                <a:solidFill>
                  <a:srgbClr val="0E4561"/>
                </a:solidFill>
                <a:latin typeface="Arial"/>
                <a:cs typeface="Arial"/>
              </a:rPr>
              <a:t>рук</a:t>
            </a:r>
            <a:r>
              <a:rPr sz="3000" spc="3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65" dirty="0">
                <a:solidFill>
                  <a:srgbClr val="0E4561"/>
                </a:solidFill>
                <a:latin typeface="Arial"/>
                <a:cs typeface="Arial"/>
              </a:rPr>
              <a:t>противника</a:t>
            </a:r>
            <a:r>
              <a:rPr sz="30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під</a:t>
            </a:r>
            <a:r>
              <a:rPr sz="30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0" dirty="0">
                <a:solidFill>
                  <a:srgbClr val="0E4561"/>
                </a:solidFill>
                <a:latin typeface="Arial"/>
                <a:cs typeface="Arial"/>
              </a:rPr>
              <a:t>час</a:t>
            </a:r>
            <a:r>
              <a:rPr sz="30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40" dirty="0">
                <a:solidFill>
                  <a:srgbClr val="0E4561"/>
                </a:solidFill>
                <a:latin typeface="Arial"/>
                <a:cs typeface="Arial"/>
              </a:rPr>
              <a:t>воєнного</a:t>
            </a:r>
            <a:r>
              <a:rPr sz="30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E4561"/>
                </a:solidFill>
                <a:latin typeface="Arial"/>
                <a:cs typeface="Arial"/>
              </a:rPr>
              <a:t>конфлікту</a:t>
            </a:r>
            <a:r>
              <a:rPr sz="300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  <a:p>
            <a:pPr marL="12700" marR="5080">
              <a:lnSpc>
                <a:spcPct val="139600"/>
              </a:lnSpc>
            </a:pPr>
            <a:r>
              <a:rPr sz="3000" spc="75" dirty="0">
                <a:solidFill>
                  <a:srgbClr val="0E4561"/>
                </a:solidFill>
                <a:latin typeface="Arial"/>
                <a:cs typeface="Arial"/>
              </a:rPr>
              <a:t>Цей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статус </a:t>
            </a:r>
            <a:r>
              <a:rPr sz="3000" spc="110" dirty="0">
                <a:solidFill>
                  <a:srgbClr val="0E4561"/>
                </a:solidFill>
                <a:latin typeface="Arial"/>
                <a:cs typeface="Arial"/>
              </a:rPr>
              <a:t>також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0" dirty="0">
                <a:solidFill>
                  <a:srgbClr val="0E4561"/>
                </a:solidFill>
                <a:latin typeface="Arial"/>
                <a:cs typeface="Arial"/>
              </a:rPr>
              <a:t>поширюється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на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5" dirty="0">
                <a:solidFill>
                  <a:srgbClr val="0E4561"/>
                </a:solidFill>
                <a:latin typeface="Arial"/>
                <a:cs typeface="Arial"/>
              </a:rPr>
              <a:t>деякі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70" dirty="0">
                <a:solidFill>
                  <a:srgbClr val="0E4561"/>
                </a:solidFill>
                <a:latin typeface="Arial"/>
                <a:cs typeface="Arial"/>
              </a:rPr>
              <a:t>інші</a:t>
            </a:r>
            <a:r>
              <a:rPr sz="30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85" dirty="0">
                <a:solidFill>
                  <a:srgbClr val="0E4561"/>
                </a:solidFill>
                <a:latin typeface="Arial"/>
                <a:cs typeface="Arial"/>
              </a:rPr>
              <a:t>категорії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55" dirty="0">
                <a:solidFill>
                  <a:srgbClr val="0E4561"/>
                </a:solidFill>
                <a:latin typeface="Arial"/>
                <a:cs typeface="Arial"/>
              </a:rPr>
              <a:t>осіб</a:t>
            </a:r>
            <a:r>
              <a:rPr sz="3000" spc="-5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2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55" dirty="0">
                <a:solidFill>
                  <a:srgbClr val="0E4561"/>
                </a:solidFill>
                <a:latin typeface="Arial"/>
                <a:cs typeface="Arial"/>
              </a:rPr>
              <a:t>наприклад</a:t>
            </a:r>
            <a:r>
              <a:rPr sz="3000" spc="5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2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14" dirty="0">
                <a:solidFill>
                  <a:srgbClr val="0E4561"/>
                </a:solidFill>
                <a:latin typeface="Arial"/>
                <a:cs typeface="Arial"/>
              </a:rPr>
              <a:t>членів</a:t>
            </a:r>
            <a:r>
              <a:rPr sz="30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05" dirty="0">
                <a:solidFill>
                  <a:srgbClr val="0E4561"/>
                </a:solidFill>
                <a:latin typeface="Arial"/>
                <a:cs typeface="Arial"/>
              </a:rPr>
              <a:t>добровольчих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формувань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20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150" dirty="0">
                <a:solidFill>
                  <a:srgbClr val="0E4561"/>
                </a:solidFill>
                <a:latin typeface="Arial"/>
                <a:cs typeface="Arial"/>
              </a:rPr>
              <a:t>цивільних</a:t>
            </a:r>
            <a:r>
              <a:rPr sz="30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14" dirty="0">
                <a:solidFill>
                  <a:srgbClr val="0E4561"/>
                </a:solidFill>
                <a:latin typeface="Arial"/>
                <a:cs typeface="Arial"/>
              </a:rPr>
              <a:t>членів</a:t>
            </a:r>
            <a:r>
              <a:rPr sz="30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30" dirty="0">
                <a:solidFill>
                  <a:srgbClr val="0E4561"/>
                </a:solidFill>
                <a:latin typeface="Arial"/>
                <a:cs typeface="Arial"/>
              </a:rPr>
              <a:t>екіпажів</a:t>
            </a:r>
            <a:r>
              <a:rPr sz="30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40" dirty="0">
                <a:solidFill>
                  <a:srgbClr val="0E4561"/>
                </a:solidFill>
                <a:latin typeface="Arial"/>
                <a:cs typeface="Arial"/>
              </a:rPr>
              <a:t>військових</a:t>
            </a:r>
            <a:r>
              <a:rPr sz="30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95" dirty="0">
                <a:solidFill>
                  <a:srgbClr val="0E4561"/>
                </a:solidFill>
                <a:latin typeface="Arial"/>
                <a:cs typeface="Arial"/>
              </a:rPr>
              <a:t>літальних</a:t>
            </a:r>
            <a:r>
              <a:rPr sz="30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85" dirty="0">
                <a:solidFill>
                  <a:srgbClr val="0E4561"/>
                </a:solidFill>
                <a:latin typeface="Arial"/>
                <a:cs typeface="Arial"/>
              </a:rPr>
              <a:t>апаратів</a:t>
            </a:r>
            <a:r>
              <a:rPr sz="30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70" dirty="0">
                <a:solidFill>
                  <a:srgbClr val="0E4561"/>
                </a:solidFill>
                <a:latin typeface="Arial"/>
                <a:cs typeface="Arial"/>
              </a:rPr>
              <a:t>або</a:t>
            </a:r>
            <a:r>
              <a:rPr sz="30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14" dirty="0">
                <a:solidFill>
                  <a:srgbClr val="0E4561"/>
                </a:solidFill>
                <a:latin typeface="Arial"/>
                <a:cs typeface="Arial"/>
              </a:rPr>
              <a:t>членів</a:t>
            </a:r>
            <a:r>
              <a:rPr sz="30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екіпажів </a:t>
            </a:r>
            <a:r>
              <a:rPr sz="3000" spc="130" dirty="0">
                <a:solidFill>
                  <a:srgbClr val="0E4561"/>
                </a:solidFill>
                <a:latin typeface="Arial"/>
                <a:cs typeface="Arial"/>
              </a:rPr>
              <a:t>торгових</a:t>
            </a:r>
            <a:r>
              <a:rPr sz="30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-70" dirty="0">
                <a:solidFill>
                  <a:srgbClr val="0E4561"/>
                </a:solidFill>
                <a:latin typeface="Arial"/>
                <a:cs typeface="Arial"/>
              </a:rPr>
              <a:t>суден</a:t>
            </a:r>
            <a:r>
              <a:rPr sz="3000" spc="-7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000" spc="-19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за</a:t>
            </a:r>
            <a:r>
              <a:rPr sz="3000" spc="3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40" dirty="0">
                <a:solidFill>
                  <a:srgbClr val="0E4561"/>
                </a:solidFill>
                <a:latin typeface="Arial"/>
                <a:cs typeface="Arial"/>
              </a:rPr>
              <a:t>умови</a:t>
            </a:r>
            <a:r>
              <a:rPr sz="30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20" dirty="0">
                <a:solidFill>
                  <a:srgbClr val="0E4561"/>
                </a:solidFill>
                <a:latin typeface="Arial"/>
                <a:cs typeface="Arial"/>
              </a:rPr>
              <a:t>дотримання</a:t>
            </a:r>
            <a:r>
              <a:rPr sz="30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220" dirty="0">
                <a:solidFill>
                  <a:srgbClr val="0E4561"/>
                </a:solidFill>
                <a:latin typeface="Arial"/>
                <a:cs typeface="Arial"/>
              </a:rPr>
              <a:t>ними</a:t>
            </a:r>
            <a:r>
              <a:rPr sz="3000" spc="3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spc="150" dirty="0">
                <a:solidFill>
                  <a:srgbClr val="0E4561"/>
                </a:solidFill>
                <a:latin typeface="Arial"/>
                <a:cs typeface="Arial"/>
              </a:rPr>
              <a:t>певних</a:t>
            </a:r>
            <a:r>
              <a:rPr sz="30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E4561"/>
                </a:solidFill>
                <a:latin typeface="Arial"/>
                <a:cs typeface="Arial"/>
              </a:rPr>
              <a:t>правил</a:t>
            </a:r>
            <a:r>
              <a:rPr sz="300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r>
              <a:rPr sz="3000" spc="-19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000" spc="-50" dirty="0">
                <a:solidFill>
                  <a:srgbClr val="0E4561"/>
                </a:solidFill>
                <a:latin typeface="Arial"/>
                <a:cs typeface="Arial"/>
              </a:rPr>
              <a:t>В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30732" y="4858054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>
                <a:moveTo>
                  <a:pt x="0" y="0"/>
                </a:moveTo>
                <a:lnTo>
                  <a:pt x="6492240" y="0"/>
                </a:lnTo>
              </a:path>
            </a:pathLst>
          </a:custGeom>
          <a:ln w="76200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97879" y="9296400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>
                <a:moveTo>
                  <a:pt x="0" y="0"/>
                </a:moveTo>
                <a:lnTo>
                  <a:pt x="6492240" y="0"/>
                </a:lnTo>
              </a:path>
            </a:pathLst>
          </a:custGeom>
          <a:ln w="76200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07829" y="9507370"/>
            <a:ext cx="229776" cy="22977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68319" y="9509546"/>
            <a:ext cx="229781" cy="22977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89797" y="9509551"/>
            <a:ext cx="229781" cy="22976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29127" y="9509546"/>
            <a:ext cx="229781" cy="22977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50421" y="9509546"/>
            <a:ext cx="229781" cy="22977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83095" y="5514520"/>
            <a:ext cx="17875250" cy="2787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9400"/>
              </a:lnSpc>
              <a:spcBef>
                <a:spcPts val="100"/>
              </a:spcBef>
            </a:pPr>
            <a:r>
              <a:rPr sz="2600" spc="110" dirty="0">
                <a:solidFill>
                  <a:srgbClr val="0E4561"/>
                </a:solidFill>
                <a:latin typeface="Arial"/>
                <a:cs typeface="Arial"/>
              </a:rPr>
              <a:t>Міжнародне</a:t>
            </a:r>
            <a:r>
              <a:rPr sz="26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90" dirty="0">
                <a:solidFill>
                  <a:srgbClr val="0E4561"/>
                </a:solidFill>
                <a:latin typeface="Arial"/>
                <a:cs typeface="Arial"/>
              </a:rPr>
              <a:t>гуманітарне</a:t>
            </a:r>
            <a:r>
              <a:rPr sz="26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05" dirty="0">
                <a:solidFill>
                  <a:srgbClr val="0E4561"/>
                </a:solidFill>
                <a:latin typeface="Arial"/>
                <a:cs typeface="Arial"/>
              </a:rPr>
              <a:t>право</a:t>
            </a:r>
            <a:r>
              <a:rPr sz="26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наголошує</a:t>
            </a:r>
            <a:r>
              <a:rPr sz="2600" dirty="0">
                <a:solidFill>
                  <a:srgbClr val="0E4561"/>
                </a:solidFill>
                <a:latin typeface="Verdana"/>
                <a:cs typeface="Verdana"/>
              </a:rPr>
              <a:t>:</a:t>
            </a:r>
            <a:r>
              <a:rPr sz="2600" spc="-17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600" spc="100" dirty="0">
                <a:solidFill>
                  <a:srgbClr val="0E4561"/>
                </a:solidFill>
                <a:latin typeface="Arial"/>
                <a:cs typeface="Arial"/>
              </a:rPr>
              <a:t>навіть</a:t>
            </a:r>
            <a:r>
              <a:rPr sz="26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85" dirty="0">
                <a:solidFill>
                  <a:srgbClr val="0E4561"/>
                </a:solidFill>
                <a:latin typeface="Arial"/>
                <a:cs typeface="Arial"/>
              </a:rPr>
              <a:t>під</a:t>
            </a:r>
            <a:r>
              <a:rPr sz="26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60" dirty="0">
                <a:solidFill>
                  <a:srgbClr val="0E4561"/>
                </a:solidFill>
                <a:latin typeface="Arial"/>
                <a:cs typeface="Arial"/>
              </a:rPr>
              <a:t>час</a:t>
            </a:r>
            <a:r>
              <a:rPr sz="26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60" dirty="0">
                <a:solidFill>
                  <a:srgbClr val="0E4561"/>
                </a:solidFill>
                <a:latin typeface="Arial"/>
                <a:cs typeface="Arial"/>
              </a:rPr>
              <a:t>війни</a:t>
            </a:r>
            <a:r>
              <a:rPr sz="26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95" dirty="0">
                <a:solidFill>
                  <a:srgbClr val="0E4561"/>
                </a:solidFill>
                <a:latin typeface="Arial"/>
                <a:cs typeface="Arial"/>
              </a:rPr>
              <a:t>людина</a:t>
            </a:r>
            <a:r>
              <a:rPr sz="26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10" dirty="0">
                <a:solidFill>
                  <a:srgbClr val="0E4561"/>
                </a:solidFill>
                <a:latin typeface="Arial"/>
                <a:cs typeface="Arial"/>
              </a:rPr>
              <a:t>не</a:t>
            </a:r>
            <a:r>
              <a:rPr sz="26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65" dirty="0">
                <a:solidFill>
                  <a:srgbClr val="0E4561"/>
                </a:solidFill>
                <a:latin typeface="Arial"/>
                <a:cs typeface="Arial"/>
              </a:rPr>
              <a:t>втрачає</a:t>
            </a:r>
            <a:r>
              <a:rPr sz="26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своїх</a:t>
            </a:r>
            <a:r>
              <a:rPr sz="26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14" dirty="0">
                <a:solidFill>
                  <a:srgbClr val="0E4561"/>
                </a:solidFill>
                <a:latin typeface="Arial"/>
                <a:cs typeface="Arial"/>
              </a:rPr>
              <a:t>основних</a:t>
            </a:r>
            <a:r>
              <a:rPr sz="2600" spc="2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-20" dirty="0">
                <a:solidFill>
                  <a:srgbClr val="0E4561"/>
                </a:solidFill>
                <a:latin typeface="Arial"/>
                <a:cs typeface="Arial"/>
              </a:rPr>
              <a:t>прав</a:t>
            </a:r>
            <a:r>
              <a:rPr sz="2600" spc="-20" dirty="0">
                <a:solidFill>
                  <a:srgbClr val="0E4561"/>
                </a:solidFill>
                <a:latin typeface="Verdana"/>
                <a:cs typeface="Verdana"/>
              </a:rPr>
              <a:t>.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Захист</a:t>
            </a:r>
            <a:r>
              <a:rPr sz="26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85" dirty="0">
                <a:solidFill>
                  <a:srgbClr val="0E4561"/>
                </a:solidFill>
                <a:latin typeface="Arial"/>
                <a:cs typeface="Arial"/>
              </a:rPr>
              <a:t>військовополонених</a:t>
            </a:r>
            <a:r>
              <a:rPr sz="2600" spc="8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600" spc="-17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600" spc="130" dirty="0">
                <a:solidFill>
                  <a:srgbClr val="0E4561"/>
                </a:solidFill>
                <a:latin typeface="Arial"/>
                <a:cs typeface="Arial"/>
              </a:rPr>
              <a:t>цивільних</a:t>
            </a:r>
            <a:r>
              <a:rPr sz="26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50" dirty="0">
                <a:solidFill>
                  <a:srgbClr val="0E4561"/>
                </a:solidFill>
                <a:latin typeface="Arial"/>
                <a:cs typeface="Arial"/>
              </a:rPr>
              <a:t>осіб</a:t>
            </a:r>
            <a:r>
              <a:rPr sz="26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90" dirty="0">
                <a:solidFill>
                  <a:srgbClr val="0E4561"/>
                </a:solidFill>
                <a:latin typeface="Arial"/>
                <a:cs typeface="Arial"/>
              </a:rPr>
              <a:t>і</a:t>
            </a:r>
            <a:r>
              <a:rPr sz="26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40" dirty="0">
                <a:solidFill>
                  <a:srgbClr val="0E4561"/>
                </a:solidFill>
                <a:latin typeface="Arial"/>
                <a:cs typeface="Arial"/>
              </a:rPr>
              <a:t>зниклих</a:t>
            </a:r>
            <a:r>
              <a:rPr sz="26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65" dirty="0">
                <a:solidFill>
                  <a:srgbClr val="0E4561"/>
                </a:solidFill>
                <a:latin typeface="Arial"/>
                <a:cs typeface="Arial"/>
              </a:rPr>
              <a:t>безвісти</a:t>
            </a:r>
            <a:r>
              <a:rPr sz="26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-445" dirty="0">
                <a:solidFill>
                  <a:srgbClr val="0E4561"/>
                </a:solidFill>
                <a:latin typeface="Verdana"/>
                <a:cs typeface="Verdana"/>
              </a:rPr>
              <a:t>—</a:t>
            </a:r>
            <a:r>
              <a:rPr sz="2600" spc="-17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600" spc="75" dirty="0">
                <a:solidFill>
                  <a:srgbClr val="0E4561"/>
                </a:solidFill>
                <a:latin typeface="Arial"/>
                <a:cs typeface="Arial"/>
              </a:rPr>
              <a:t>це</a:t>
            </a:r>
            <a:r>
              <a:rPr sz="26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30" dirty="0">
                <a:solidFill>
                  <a:srgbClr val="0E4561"/>
                </a:solidFill>
                <a:latin typeface="Arial"/>
                <a:cs typeface="Arial"/>
              </a:rPr>
              <a:t>моральний</a:t>
            </a:r>
            <a:r>
              <a:rPr sz="26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та</a:t>
            </a:r>
            <a:r>
              <a:rPr sz="26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80" dirty="0">
                <a:solidFill>
                  <a:srgbClr val="0E4561"/>
                </a:solidFill>
                <a:latin typeface="Arial"/>
                <a:cs typeface="Arial"/>
              </a:rPr>
              <a:t>юридичний</a:t>
            </a:r>
            <a:r>
              <a:rPr sz="26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65" dirty="0">
                <a:solidFill>
                  <a:srgbClr val="0E4561"/>
                </a:solidFill>
                <a:latin typeface="Arial"/>
                <a:cs typeface="Arial"/>
              </a:rPr>
              <a:t>обов</a:t>
            </a:r>
            <a:r>
              <a:rPr sz="2600" spc="65" dirty="0">
                <a:solidFill>
                  <a:srgbClr val="0E4561"/>
                </a:solidFill>
                <a:latin typeface="Verdana"/>
                <a:cs typeface="Verdana"/>
              </a:rPr>
              <a:t>’</a:t>
            </a:r>
            <a:r>
              <a:rPr sz="2600" spc="65" dirty="0">
                <a:solidFill>
                  <a:srgbClr val="0E4561"/>
                </a:solidFill>
                <a:latin typeface="Arial"/>
                <a:cs typeface="Arial"/>
              </a:rPr>
              <a:t>язок</a:t>
            </a:r>
            <a:r>
              <a:rPr sz="26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-20" dirty="0">
                <a:solidFill>
                  <a:srgbClr val="0E4561"/>
                </a:solidFill>
                <a:latin typeface="Arial"/>
                <a:cs typeface="Arial"/>
              </a:rPr>
              <a:t>усіх </a:t>
            </a:r>
            <a:r>
              <a:rPr sz="2600" spc="60" dirty="0">
                <a:solidFill>
                  <a:srgbClr val="0E4561"/>
                </a:solidFill>
                <a:latin typeface="Arial"/>
                <a:cs typeface="Arial"/>
              </a:rPr>
              <a:t>держав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0E4561"/>
                </a:solidFill>
                <a:latin typeface="Arial"/>
                <a:cs typeface="Arial"/>
              </a:rPr>
              <a:t>світу</a:t>
            </a:r>
            <a:r>
              <a:rPr sz="260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2600">
              <a:latin typeface="Verdana"/>
              <a:cs typeface="Verdana"/>
            </a:endParaRPr>
          </a:p>
          <a:p>
            <a:pPr marL="12700" marR="1411605" indent="90170">
              <a:lnSpc>
                <a:spcPct val="139400"/>
              </a:lnSpc>
            </a:pP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Сучасна</a:t>
            </a:r>
            <a:r>
              <a:rPr sz="2600" spc="6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25" dirty="0">
                <a:solidFill>
                  <a:srgbClr val="0E4561"/>
                </a:solidFill>
                <a:latin typeface="Arial"/>
                <a:cs typeface="Arial"/>
              </a:rPr>
              <a:t>практика</a:t>
            </a:r>
            <a:r>
              <a:rPr sz="2600" spc="6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показує</a:t>
            </a:r>
            <a:r>
              <a:rPr sz="26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600" spc="-13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600" spc="160" dirty="0">
                <a:solidFill>
                  <a:srgbClr val="0E4561"/>
                </a:solidFill>
                <a:latin typeface="Arial"/>
                <a:cs typeface="Arial"/>
              </a:rPr>
              <a:t>що</a:t>
            </a:r>
            <a:r>
              <a:rPr sz="2600" spc="6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90" dirty="0">
                <a:solidFill>
                  <a:srgbClr val="0E4561"/>
                </a:solidFill>
                <a:latin typeface="Arial"/>
                <a:cs typeface="Arial"/>
              </a:rPr>
              <a:t>повага</a:t>
            </a:r>
            <a:r>
              <a:rPr sz="2600" spc="6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до</a:t>
            </a:r>
            <a:r>
              <a:rPr sz="2600" spc="6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40" dirty="0">
                <a:solidFill>
                  <a:srgbClr val="0E4561"/>
                </a:solidFill>
                <a:latin typeface="Arial"/>
                <a:cs typeface="Arial"/>
              </a:rPr>
              <a:t>цих</a:t>
            </a:r>
            <a:r>
              <a:rPr sz="2600" spc="6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50" dirty="0">
                <a:solidFill>
                  <a:srgbClr val="0E4561"/>
                </a:solidFill>
                <a:latin typeface="Arial"/>
                <a:cs typeface="Arial"/>
              </a:rPr>
              <a:t>норм</a:t>
            </a:r>
            <a:r>
              <a:rPr sz="2600" spc="6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є</a:t>
            </a:r>
            <a:r>
              <a:rPr sz="2600" spc="6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10" dirty="0">
                <a:solidFill>
                  <a:srgbClr val="0E4561"/>
                </a:solidFill>
                <a:latin typeface="Arial"/>
                <a:cs typeface="Arial"/>
              </a:rPr>
              <a:t>основою</a:t>
            </a:r>
            <a:r>
              <a:rPr sz="2600" spc="6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90" dirty="0">
                <a:solidFill>
                  <a:srgbClr val="0E4561"/>
                </a:solidFill>
                <a:latin typeface="Arial"/>
                <a:cs typeface="Arial"/>
              </a:rPr>
              <a:t>побудови</a:t>
            </a:r>
            <a:r>
              <a:rPr sz="2600" spc="6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справедливого</a:t>
            </a:r>
            <a:r>
              <a:rPr sz="26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600" spc="-12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600" spc="120" dirty="0">
                <a:solidFill>
                  <a:srgbClr val="0E4561"/>
                </a:solidFill>
                <a:latin typeface="Arial"/>
                <a:cs typeface="Arial"/>
              </a:rPr>
              <a:t>гуманного</a:t>
            </a:r>
            <a:r>
              <a:rPr sz="2600" spc="6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65" dirty="0">
                <a:solidFill>
                  <a:srgbClr val="0E4561"/>
                </a:solidFill>
                <a:latin typeface="Arial"/>
                <a:cs typeface="Arial"/>
              </a:rPr>
              <a:t>й </a:t>
            </a:r>
            <a:r>
              <a:rPr sz="2600" spc="75" dirty="0">
                <a:solidFill>
                  <a:srgbClr val="0E4561"/>
                </a:solidFill>
                <a:latin typeface="Arial"/>
                <a:cs typeface="Arial"/>
              </a:rPr>
              <a:t>стабільного</a:t>
            </a:r>
            <a:r>
              <a:rPr sz="26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20" dirty="0">
                <a:solidFill>
                  <a:srgbClr val="0E4561"/>
                </a:solidFill>
                <a:latin typeface="Arial"/>
                <a:cs typeface="Arial"/>
              </a:rPr>
              <a:t>міжнародного</a:t>
            </a:r>
            <a:r>
              <a:rPr sz="26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0E4561"/>
                </a:solidFill>
                <a:latin typeface="Arial"/>
                <a:cs typeface="Arial"/>
              </a:rPr>
              <a:t>порядку</a:t>
            </a:r>
            <a:r>
              <a:rPr sz="260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8060" y="626409"/>
            <a:ext cx="16425544" cy="3727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0119">
              <a:lnSpc>
                <a:spcPct val="100000"/>
              </a:lnSpc>
              <a:spcBef>
                <a:spcPts val="100"/>
              </a:spcBef>
            </a:pPr>
            <a:r>
              <a:rPr sz="6400" spc="-680" dirty="0"/>
              <a:t>Висновки</a:t>
            </a:r>
            <a:endParaRPr sz="6400"/>
          </a:p>
          <a:p>
            <a:pPr marL="12700" marR="5080">
              <a:lnSpc>
                <a:spcPct val="139600"/>
              </a:lnSpc>
              <a:spcBef>
                <a:spcPts val="1365"/>
              </a:spcBef>
            </a:pPr>
            <a:r>
              <a:rPr sz="3000" b="0" i="0" spc="85" dirty="0">
                <a:latin typeface="Arial"/>
                <a:cs typeface="Arial"/>
              </a:rPr>
              <a:t>Режим</a:t>
            </a:r>
            <a:r>
              <a:rPr sz="3000" b="0" i="0" spc="-10" dirty="0">
                <a:latin typeface="Arial"/>
                <a:cs typeface="Arial"/>
              </a:rPr>
              <a:t> </a:t>
            </a:r>
            <a:r>
              <a:rPr sz="3000" b="0" i="0" spc="140" dirty="0">
                <a:latin typeface="Arial"/>
                <a:cs typeface="Arial"/>
              </a:rPr>
              <a:t>військового</a:t>
            </a:r>
            <a:r>
              <a:rPr sz="3000" b="0" i="0" dirty="0">
                <a:latin typeface="Arial"/>
                <a:cs typeface="Arial"/>
              </a:rPr>
              <a:t> </a:t>
            </a:r>
            <a:r>
              <a:rPr sz="3000" b="0" i="0" spc="125" dirty="0">
                <a:latin typeface="Arial"/>
                <a:cs typeface="Arial"/>
              </a:rPr>
              <a:t>полону</a:t>
            </a:r>
            <a:r>
              <a:rPr sz="3000" b="0" i="0" spc="-5" dirty="0">
                <a:latin typeface="Arial"/>
                <a:cs typeface="Arial"/>
              </a:rPr>
              <a:t> </a:t>
            </a:r>
            <a:r>
              <a:rPr sz="3000" b="0" i="0" dirty="0">
                <a:latin typeface="Arial"/>
                <a:cs typeface="Arial"/>
              </a:rPr>
              <a:t>та </a:t>
            </a:r>
            <a:r>
              <a:rPr sz="3000" b="0" i="0" spc="105" dirty="0">
                <a:latin typeface="Arial"/>
                <a:cs typeface="Arial"/>
              </a:rPr>
              <a:t>окупації</a:t>
            </a:r>
            <a:r>
              <a:rPr sz="3000" b="0" i="0" dirty="0">
                <a:latin typeface="Arial"/>
                <a:cs typeface="Arial"/>
              </a:rPr>
              <a:t> є </a:t>
            </a:r>
            <a:r>
              <a:rPr sz="3000" b="0" i="0" spc="95" dirty="0">
                <a:latin typeface="Arial"/>
                <a:cs typeface="Arial"/>
              </a:rPr>
              <a:t>складною</a:t>
            </a:r>
            <a:r>
              <a:rPr sz="3000" b="0" i="0" spc="-5" dirty="0">
                <a:latin typeface="Arial"/>
                <a:cs typeface="Arial"/>
              </a:rPr>
              <a:t> </a:t>
            </a:r>
            <a:r>
              <a:rPr sz="3000" b="0" i="0" spc="85" dirty="0">
                <a:latin typeface="Arial"/>
                <a:cs typeface="Arial"/>
              </a:rPr>
              <a:t>системою</a:t>
            </a:r>
            <a:r>
              <a:rPr sz="3000" b="0" i="0" spc="-5" dirty="0">
                <a:latin typeface="Arial"/>
                <a:cs typeface="Arial"/>
              </a:rPr>
              <a:t> </a:t>
            </a:r>
            <a:r>
              <a:rPr sz="3000" b="0" i="0" spc="120" dirty="0">
                <a:latin typeface="Arial"/>
                <a:cs typeface="Arial"/>
              </a:rPr>
              <a:t>гуманітарних</a:t>
            </a:r>
            <a:r>
              <a:rPr sz="3000" b="0" i="0" dirty="0">
                <a:latin typeface="Arial"/>
                <a:cs typeface="Arial"/>
              </a:rPr>
              <a:t> </a:t>
            </a:r>
            <a:r>
              <a:rPr sz="3000" b="0" i="0" spc="35" dirty="0">
                <a:latin typeface="Arial"/>
                <a:cs typeface="Arial"/>
              </a:rPr>
              <a:t>гарантій</a:t>
            </a:r>
            <a:r>
              <a:rPr sz="3000" b="0" i="0" spc="35" dirty="0">
                <a:latin typeface="Verdana"/>
                <a:cs typeface="Verdana"/>
              </a:rPr>
              <a:t>. </a:t>
            </a:r>
            <a:r>
              <a:rPr sz="3000" b="0" i="0" spc="145" dirty="0">
                <a:latin typeface="Arial"/>
                <a:cs typeface="Arial"/>
              </a:rPr>
              <a:t>Його</a:t>
            </a:r>
            <a:r>
              <a:rPr sz="3000" b="0" i="0" spc="-5" dirty="0">
                <a:latin typeface="Arial"/>
                <a:cs typeface="Arial"/>
              </a:rPr>
              <a:t> </a:t>
            </a:r>
            <a:r>
              <a:rPr sz="3000" b="0" i="0" spc="110" dirty="0">
                <a:latin typeface="Arial"/>
                <a:cs typeface="Arial"/>
              </a:rPr>
              <a:t>головна</a:t>
            </a:r>
            <a:r>
              <a:rPr sz="3000" b="0" i="0" dirty="0">
                <a:latin typeface="Arial"/>
                <a:cs typeface="Arial"/>
              </a:rPr>
              <a:t> </a:t>
            </a:r>
            <a:r>
              <a:rPr sz="3000" b="0" i="0" spc="55" dirty="0">
                <a:latin typeface="Arial"/>
                <a:cs typeface="Arial"/>
              </a:rPr>
              <a:t>мета</a:t>
            </a:r>
            <a:r>
              <a:rPr sz="3000" b="0" i="0" dirty="0">
                <a:latin typeface="Arial"/>
                <a:cs typeface="Arial"/>
              </a:rPr>
              <a:t> </a:t>
            </a:r>
            <a:r>
              <a:rPr sz="3000" b="0" i="0" spc="-509" dirty="0">
                <a:latin typeface="Verdana"/>
                <a:cs typeface="Verdana"/>
              </a:rPr>
              <a:t>—</a:t>
            </a:r>
            <a:r>
              <a:rPr sz="3000" b="0" i="0" spc="-220" dirty="0">
                <a:latin typeface="Verdana"/>
                <a:cs typeface="Verdana"/>
              </a:rPr>
              <a:t> </a:t>
            </a:r>
            <a:r>
              <a:rPr sz="3000" b="0" i="0" spc="60" dirty="0">
                <a:latin typeface="Arial"/>
                <a:cs typeface="Arial"/>
              </a:rPr>
              <a:t>захист</a:t>
            </a:r>
            <a:r>
              <a:rPr sz="3000" b="0" i="0" dirty="0">
                <a:latin typeface="Arial"/>
                <a:cs typeface="Arial"/>
              </a:rPr>
              <a:t> </a:t>
            </a:r>
            <a:r>
              <a:rPr sz="3000" b="0" i="0" spc="75" dirty="0">
                <a:latin typeface="Arial"/>
                <a:cs typeface="Arial"/>
              </a:rPr>
              <a:t>людської</a:t>
            </a:r>
            <a:r>
              <a:rPr sz="3000" b="0" i="0" dirty="0">
                <a:latin typeface="Arial"/>
                <a:cs typeface="Arial"/>
              </a:rPr>
              <a:t> </a:t>
            </a:r>
            <a:r>
              <a:rPr sz="3000" b="0" i="0" spc="90" dirty="0">
                <a:latin typeface="Arial"/>
                <a:cs typeface="Arial"/>
              </a:rPr>
              <a:t>гідності</a:t>
            </a:r>
            <a:r>
              <a:rPr sz="3000" b="0" i="0" dirty="0">
                <a:latin typeface="Arial"/>
                <a:cs typeface="Arial"/>
              </a:rPr>
              <a:t> </a:t>
            </a:r>
            <a:r>
              <a:rPr sz="3000" b="0" i="0" spc="114" dirty="0">
                <a:latin typeface="Arial"/>
                <a:cs typeface="Arial"/>
              </a:rPr>
              <a:t>навіть</a:t>
            </a:r>
            <a:r>
              <a:rPr sz="3000" b="0" i="0" dirty="0">
                <a:latin typeface="Arial"/>
                <a:cs typeface="Arial"/>
              </a:rPr>
              <a:t> у </a:t>
            </a:r>
            <a:r>
              <a:rPr sz="3000" b="0" i="0" spc="140" dirty="0">
                <a:latin typeface="Arial"/>
                <a:cs typeface="Arial"/>
              </a:rPr>
              <a:t>найжорстокіших</a:t>
            </a:r>
            <a:r>
              <a:rPr sz="3000" b="0" i="0" dirty="0">
                <a:latin typeface="Arial"/>
                <a:cs typeface="Arial"/>
              </a:rPr>
              <a:t> </a:t>
            </a:r>
            <a:r>
              <a:rPr sz="3000" b="0" i="0" spc="85" dirty="0">
                <a:latin typeface="Arial"/>
                <a:cs typeface="Arial"/>
              </a:rPr>
              <a:t>умовах</a:t>
            </a:r>
            <a:r>
              <a:rPr sz="3000" b="0" i="0" spc="-5" dirty="0">
                <a:latin typeface="Arial"/>
                <a:cs typeface="Arial"/>
              </a:rPr>
              <a:t> </a:t>
            </a:r>
            <a:r>
              <a:rPr sz="3000" b="0" i="0" spc="50" dirty="0">
                <a:latin typeface="Arial"/>
                <a:cs typeface="Arial"/>
              </a:rPr>
              <a:t>війни</a:t>
            </a:r>
            <a:r>
              <a:rPr sz="3000" b="0" i="0" spc="50" dirty="0">
                <a:latin typeface="Verdana"/>
                <a:cs typeface="Verdana"/>
              </a:rPr>
              <a:t>. </a:t>
            </a:r>
            <a:r>
              <a:rPr sz="3000" b="0" i="0" spc="125" dirty="0">
                <a:latin typeface="Arial"/>
                <a:cs typeface="Arial"/>
              </a:rPr>
              <a:t>Дотримання</a:t>
            </a:r>
            <a:r>
              <a:rPr sz="3000" b="0" i="0" spc="25" dirty="0">
                <a:latin typeface="Arial"/>
                <a:cs typeface="Arial"/>
              </a:rPr>
              <a:t> </a:t>
            </a:r>
            <a:r>
              <a:rPr sz="3000" b="0" i="0" spc="85" dirty="0">
                <a:latin typeface="Arial"/>
                <a:cs typeface="Arial"/>
              </a:rPr>
              <a:t>Женевських</a:t>
            </a:r>
            <a:r>
              <a:rPr sz="3000" b="0" i="0" spc="30" dirty="0">
                <a:latin typeface="Arial"/>
                <a:cs typeface="Arial"/>
              </a:rPr>
              <a:t> </a:t>
            </a:r>
            <a:r>
              <a:rPr sz="3000" b="0" i="0" spc="160" dirty="0">
                <a:latin typeface="Arial"/>
                <a:cs typeface="Arial"/>
              </a:rPr>
              <a:t>конвенцій</a:t>
            </a:r>
            <a:r>
              <a:rPr sz="3000" b="0" i="0" spc="25" dirty="0">
                <a:latin typeface="Arial"/>
                <a:cs typeface="Arial"/>
              </a:rPr>
              <a:t> </a:t>
            </a:r>
            <a:r>
              <a:rPr sz="3000" b="0" i="0" spc="70" dirty="0">
                <a:latin typeface="Arial"/>
                <a:cs typeface="Arial"/>
              </a:rPr>
              <a:t>забезпечує</a:t>
            </a:r>
            <a:r>
              <a:rPr sz="3000" b="0" i="0" spc="30" dirty="0">
                <a:latin typeface="Arial"/>
                <a:cs typeface="Arial"/>
              </a:rPr>
              <a:t> </a:t>
            </a:r>
            <a:r>
              <a:rPr sz="3000" b="0" i="0" dirty="0">
                <a:latin typeface="Arial"/>
                <a:cs typeface="Arial"/>
              </a:rPr>
              <a:t>баланс</a:t>
            </a:r>
            <a:r>
              <a:rPr sz="3000" b="0" i="0" spc="20" dirty="0">
                <a:latin typeface="Arial"/>
                <a:cs typeface="Arial"/>
              </a:rPr>
              <a:t> </a:t>
            </a:r>
            <a:r>
              <a:rPr sz="3000" b="0" i="0" spc="160" dirty="0">
                <a:latin typeface="Arial"/>
                <a:cs typeface="Arial"/>
              </a:rPr>
              <a:t>між</a:t>
            </a:r>
            <a:r>
              <a:rPr sz="3000" b="0" i="0" spc="30" dirty="0">
                <a:latin typeface="Arial"/>
                <a:cs typeface="Arial"/>
              </a:rPr>
              <a:t> </a:t>
            </a:r>
            <a:r>
              <a:rPr sz="3000" b="0" i="0" spc="155" dirty="0">
                <a:latin typeface="Arial"/>
                <a:cs typeface="Arial"/>
              </a:rPr>
              <a:t>військовими</a:t>
            </a:r>
            <a:r>
              <a:rPr sz="3000" b="0" i="0" spc="30" dirty="0">
                <a:latin typeface="Arial"/>
                <a:cs typeface="Arial"/>
              </a:rPr>
              <a:t> </a:t>
            </a:r>
            <a:r>
              <a:rPr sz="3000" b="0" i="0" spc="114" dirty="0">
                <a:latin typeface="Arial"/>
                <a:cs typeface="Arial"/>
              </a:rPr>
              <a:t>потребами</a:t>
            </a:r>
            <a:r>
              <a:rPr sz="3000" b="0" i="0" spc="25" dirty="0">
                <a:latin typeface="Arial"/>
                <a:cs typeface="Arial"/>
              </a:rPr>
              <a:t> </a:t>
            </a:r>
            <a:r>
              <a:rPr sz="3000" b="0" i="0" spc="-25" dirty="0">
                <a:latin typeface="Arial"/>
                <a:cs typeface="Arial"/>
              </a:rPr>
              <a:t>та </a:t>
            </a:r>
            <a:r>
              <a:rPr sz="3000" b="0" i="0" spc="135" dirty="0">
                <a:latin typeface="Arial"/>
                <a:cs typeface="Arial"/>
              </a:rPr>
              <a:t>правами</a:t>
            </a:r>
            <a:r>
              <a:rPr sz="3000" b="0" i="0" spc="5" dirty="0">
                <a:latin typeface="Arial"/>
                <a:cs typeface="Arial"/>
              </a:rPr>
              <a:t> </a:t>
            </a:r>
            <a:r>
              <a:rPr sz="3000" b="0" i="0" spc="55" dirty="0">
                <a:latin typeface="Arial"/>
                <a:cs typeface="Arial"/>
              </a:rPr>
              <a:t>людини</a:t>
            </a:r>
            <a:r>
              <a:rPr sz="3000" b="0" i="0" spc="55" dirty="0">
                <a:latin typeface="Verdana"/>
                <a:cs typeface="Verdana"/>
              </a:rPr>
              <a:t>,</a:t>
            </a:r>
            <a:r>
              <a:rPr sz="3000" b="0" i="0" spc="-220" dirty="0">
                <a:latin typeface="Verdana"/>
                <a:cs typeface="Verdana"/>
              </a:rPr>
              <a:t> </a:t>
            </a:r>
            <a:r>
              <a:rPr sz="3000" b="0" i="0" spc="85" dirty="0">
                <a:latin typeface="Arial"/>
                <a:cs typeface="Arial"/>
              </a:rPr>
              <a:t>запобігає</a:t>
            </a:r>
            <a:r>
              <a:rPr sz="3000" b="0" i="0" spc="5" dirty="0">
                <a:latin typeface="Arial"/>
                <a:cs typeface="Arial"/>
              </a:rPr>
              <a:t> </a:t>
            </a:r>
            <a:r>
              <a:rPr sz="3000" b="0" i="0" spc="90" dirty="0">
                <a:latin typeface="Arial"/>
                <a:cs typeface="Arial"/>
              </a:rPr>
              <a:t>катастрофічним</a:t>
            </a:r>
            <a:r>
              <a:rPr sz="3000" b="0" i="0" spc="5" dirty="0">
                <a:latin typeface="Arial"/>
                <a:cs typeface="Arial"/>
              </a:rPr>
              <a:t> </a:t>
            </a:r>
            <a:r>
              <a:rPr sz="3000" b="0" i="0" spc="70" dirty="0">
                <a:latin typeface="Arial"/>
                <a:cs typeface="Arial"/>
              </a:rPr>
              <a:t>наслідкам</a:t>
            </a:r>
            <a:r>
              <a:rPr sz="3000" b="0" i="0" spc="5" dirty="0">
                <a:latin typeface="Arial"/>
                <a:cs typeface="Arial"/>
              </a:rPr>
              <a:t> </a:t>
            </a:r>
            <a:r>
              <a:rPr sz="3000" b="0" i="0" dirty="0">
                <a:latin typeface="Arial"/>
                <a:cs typeface="Arial"/>
              </a:rPr>
              <a:t>для</a:t>
            </a:r>
            <a:r>
              <a:rPr sz="3000" b="0" i="0" spc="5" dirty="0">
                <a:latin typeface="Arial"/>
                <a:cs typeface="Arial"/>
              </a:rPr>
              <a:t> </a:t>
            </a:r>
            <a:r>
              <a:rPr sz="3000" b="0" i="0" spc="150" dirty="0">
                <a:latin typeface="Arial"/>
                <a:cs typeface="Arial"/>
              </a:rPr>
              <a:t>цивільного</a:t>
            </a:r>
            <a:r>
              <a:rPr sz="3000" b="0" i="0" spc="5" dirty="0">
                <a:latin typeface="Arial"/>
                <a:cs typeface="Arial"/>
              </a:rPr>
              <a:t> </a:t>
            </a:r>
            <a:r>
              <a:rPr sz="3000" b="0" i="0" spc="-10" dirty="0">
                <a:latin typeface="Arial"/>
                <a:cs typeface="Arial"/>
              </a:rPr>
              <a:t>населення</a:t>
            </a:r>
            <a:r>
              <a:rPr sz="3000" b="0" i="0" spc="-10" dirty="0"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40682" y="5374861"/>
            <a:ext cx="229776" cy="22977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601172" y="5377038"/>
            <a:ext cx="229781" cy="22977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961980" y="5377038"/>
            <a:ext cx="229781" cy="22977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22649" y="5377042"/>
            <a:ext cx="229781" cy="22976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683273" y="5377038"/>
            <a:ext cx="229781" cy="22977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05872" y="2690633"/>
            <a:ext cx="9705975" cy="1899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300" spc="-1510" dirty="0"/>
              <a:t>Дякую</a:t>
            </a:r>
            <a:r>
              <a:rPr sz="12300" spc="-185" dirty="0"/>
              <a:t> </a:t>
            </a:r>
            <a:r>
              <a:rPr sz="12300" spc="-1145" dirty="0"/>
              <a:t>за</a:t>
            </a:r>
            <a:r>
              <a:rPr sz="12300" spc="-185" dirty="0"/>
              <a:t> </a:t>
            </a:r>
            <a:r>
              <a:rPr sz="12300" spc="-1330" dirty="0"/>
              <a:t>увагу!</a:t>
            </a:r>
            <a:endParaRPr sz="12300"/>
          </a:p>
        </p:txBody>
      </p:sp>
      <p:sp>
        <p:nvSpPr>
          <p:cNvPr id="3" name="object 3"/>
          <p:cNvSpPr/>
          <p:nvPr/>
        </p:nvSpPr>
        <p:spPr>
          <a:xfrm>
            <a:off x="9158721" y="990599"/>
            <a:ext cx="8115300" cy="0"/>
          </a:xfrm>
          <a:custGeom>
            <a:avLst/>
            <a:gdLst/>
            <a:ahLst/>
            <a:cxnLst/>
            <a:rect l="l" t="t" r="r" b="b"/>
            <a:pathLst>
              <a:path w="8115300">
                <a:moveTo>
                  <a:pt x="0" y="0"/>
                </a:moveTo>
                <a:lnTo>
                  <a:pt x="8114966" y="0"/>
                </a:lnTo>
              </a:path>
            </a:pathLst>
          </a:custGeom>
          <a:ln w="76200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3763" y="9296400"/>
            <a:ext cx="8115300" cy="0"/>
          </a:xfrm>
          <a:custGeom>
            <a:avLst/>
            <a:gdLst/>
            <a:ahLst/>
            <a:cxnLst/>
            <a:rect l="l" t="t" r="r" b="b"/>
            <a:pathLst>
              <a:path w="8115300">
                <a:moveTo>
                  <a:pt x="0" y="0"/>
                </a:moveTo>
                <a:lnTo>
                  <a:pt x="8114966" y="0"/>
                </a:lnTo>
              </a:path>
            </a:pathLst>
          </a:custGeom>
          <a:ln w="76200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625590" y="9053166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9664" y="405928"/>
                </a:moveTo>
                <a:lnTo>
                  <a:pt x="170069" y="403500"/>
                </a:lnTo>
                <a:lnTo>
                  <a:pt x="131747" y="393423"/>
                </a:lnTo>
                <a:lnTo>
                  <a:pt x="96126" y="376069"/>
                </a:lnTo>
                <a:lnTo>
                  <a:pt x="64577" y="352092"/>
                </a:lnTo>
                <a:lnTo>
                  <a:pt x="38314" y="322421"/>
                </a:lnTo>
                <a:lnTo>
                  <a:pt x="18344" y="288203"/>
                </a:lnTo>
                <a:lnTo>
                  <a:pt x="5438" y="250734"/>
                </a:lnTo>
                <a:lnTo>
                  <a:pt x="90" y="211474"/>
                </a:lnTo>
                <a:lnTo>
                  <a:pt x="61" y="204858"/>
                </a:lnTo>
                <a:lnTo>
                  <a:pt x="0" y="198202"/>
                </a:lnTo>
                <a:lnTo>
                  <a:pt x="4850" y="158615"/>
                </a:lnTo>
                <a:lnTo>
                  <a:pt x="17345" y="120739"/>
                </a:lnTo>
                <a:lnTo>
                  <a:pt x="37004" y="86033"/>
                </a:lnTo>
                <a:lnTo>
                  <a:pt x="63065" y="55848"/>
                </a:lnTo>
                <a:lnTo>
                  <a:pt x="94524" y="31333"/>
                </a:lnTo>
                <a:lnTo>
                  <a:pt x="130169" y="13442"/>
                </a:lnTo>
                <a:lnTo>
                  <a:pt x="168623" y="2859"/>
                </a:lnTo>
                <a:lnTo>
                  <a:pt x="208404" y="0"/>
                </a:lnTo>
                <a:lnTo>
                  <a:pt x="215048" y="293"/>
                </a:lnTo>
                <a:lnTo>
                  <a:pt x="254437" y="6558"/>
                </a:lnTo>
                <a:lnTo>
                  <a:pt x="291841" y="20400"/>
                </a:lnTo>
                <a:lnTo>
                  <a:pt x="325814" y="41289"/>
                </a:lnTo>
                <a:lnTo>
                  <a:pt x="355054" y="68411"/>
                </a:lnTo>
                <a:lnTo>
                  <a:pt x="378420" y="100730"/>
                </a:lnTo>
                <a:lnTo>
                  <a:pt x="395023" y="136993"/>
                </a:lnTo>
                <a:lnTo>
                  <a:pt x="404221" y="175797"/>
                </a:lnTo>
                <a:lnTo>
                  <a:pt x="405957" y="209013"/>
                </a:lnTo>
                <a:lnTo>
                  <a:pt x="405655" y="215661"/>
                </a:lnTo>
                <a:lnTo>
                  <a:pt x="399268" y="255028"/>
                </a:lnTo>
                <a:lnTo>
                  <a:pt x="385312" y="292390"/>
                </a:lnTo>
                <a:lnTo>
                  <a:pt x="364317" y="326299"/>
                </a:lnTo>
                <a:lnTo>
                  <a:pt x="337098" y="355449"/>
                </a:lnTo>
                <a:lnTo>
                  <a:pt x="304713" y="378725"/>
                </a:lnTo>
                <a:lnTo>
                  <a:pt x="268401" y="395215"/>
                </a:lnTo>
                <a:lnTo>
                  <a:pt x="229563" y="404291"/>
                </a:lnTo>
                <a:lnTo>
                  <a:pt x="216308" y="405602"/>
                </a:lnTo>
                <a:lnTo>
                  <a:pt x="209664" y="405928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262582" y="9057003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197607" y="405961"/>
                </a:moveTo>
                <a:lnTo>
                  <a:pt x="158029" y="400999"/>
                </a:lnTo>
                <a:lnTo>
                  <a:pt x="120185" y="388396"/>
                </a:lnTo>
                <a:lnTo>
                  <a:pt x="85544" y="368639"/>
                </a:lnTo>
                <a:lnTo>
                  <a:pt x="55424" y="342487"/>
                </a:lnTo>
                <a:lnTo>
                  <a:pt x="30999" y="310950"/>
                </a:lnTo>
                <a:lnTo>
                  <a:pt x="13206" y="275257"/>
                </a:lnTo>
                <a:lnTo>
                  <a:pt x="2737" y="236762"/>
                </a:lnTo>
                <a:lnTo>
                  <a:pt x="0" y="196972"/>
                </a:lnTo>
                <a:lnTo>
                  <a:pt x="301" y="190332"/>
                </a:lnTo>
                <a:lnTo>
                  <a:pt x="6688" y="150957"/>
                </a:lnTo>
                <a:lnTo>
                  <a:pt x="20636" y="113594"/>
                </a:lnTo>
                <a:lnTo>
                  <a:pt x="41631" y="79678"/>
                </a:lnTo>
                <a:lnTo>
                  <a:pt x="68842" y="50520"/>
                </a:lnTo>
                <a:lnTo>
                  <a:pt x="101235" y="27243"/>
                </a:lnTo>
                <a:lnTo>
                  <a:pt x="137555" y="10746"/>
                </a:lnTo>
                <a:lnTo>
                  <a:pt x="176392" y="1670"/>
                </a:lnTo>
                <a:lnTo>
                  <a:pt x="209567" y="0"/>
                </a:lnTo>
                <a:lnTo>
                  <a:pt x="216166" y="293"/>
                </a:lnTo>
                <a:lnTo>
                  <a:pt x="255280" y="6558"/>
                </a:lnTo>
                <a:lnTo>
                  <a:pt x="292423" y="20326"/>
                </a:lnTo>
                <a:lnTo>
                  <a:pt x="326168" y="41085"/>
                </a:lnTo>
                <a:lnTo>
                  <a:pt x="355213" y="68020"/>
                </a:lnTo>
                <a:lnTo>
                  <a:pt x="378440" y="100111"/>
                </a:lnTo>
                <a:lnTo>
                  <a:pt x="394962" y="136113"/>
                </a:lnTo>
                <a:lnTo>
                  <a:pt x="404144" y="174649"/>
                </a:lnTo>
                <a:lnTo>
                  <a:pt x="405896" y="201021"/>
                </a:lnTo>
                <a:lnTo>
                  <a:pt x="405961" y="207677"/>
                </a:lnTo>
                <a:lnTo>
                  <a:pt x="401122" y="247272"/>
                </a:lnTo>
                <a:lnTo>
                  <a:pt x="388640" y="285156"/>
                </a:lnTo>
                <a:lnTo>
                  <a:pt x="368998" y="319871"/>
                </a:lnTo>
                <a:lnTo>
                  <a:pt x="342943" y="350072"/>
                </a:lnTo>
                <a:lnTo>
                  <a:pt x="311487" y="374595"/>
                </a:lnTo>
                <a:lnTo>
                  <a:pt x="275844" y="392502"/>
                </a:lnTo>
                <a:lnTo>
                  <a:pt x="237389" y="403093"/>
                </a:lnTo>
                <a:lnTo>
                  <a:pt x="210928" y="405871"/>
                </a:lnTo>
                <a:lnTo>
                  <a:pt x="197607" y="405961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00174" y="9057003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197607" y="405961"/>
                </a:moveTo>
                <a:lnTo>
                  <a:pt x="158029" y="400999"/>
                </a:lnTo>
                <a:lnTo>
                  <a:pt x="120185" y="388396"/>
                </a:lnTo>
                <a:lnTo>
                  <a:pt x="85544" y="368639"/>
                </a:lnTo>
                <a:lnTo>
                  <a:pt x="55424" y="342487"/>
                </a:lnTo>
                <a:lnTo>
                  <a:pt x="30999" y="310950"/>
                </a:lnTo>
                <a:lnTo>
                  <a:pt x="13206" y="275257"/>
                </a:lnTo>
                <a:lnTo>
                  <a:pt x="2737" y="236762"/>
                </a:lnTo>
                <a:lnTo>
                  <a:pt x="0" y="196972"/>
                </a:lnTo>
                <a:lnTo>
                  <a:pt x="301" y="190332"/>
                </a:lnTo>
                <a:lnTo>
                  <a:pt x="6688" y="150957"/>
                </a:lnTo>
                <a:lnTo>
                  <a:pt x="20636" y="113594"/>
                </a:lnTo>
                <a:lnTo>
                  <a:pt x="41631" y="79678"/>
                </a:lnTo>
                <a:lnTo>
                  <a:pt x="68842" y="50520"/>
                </a:lnTo>
                <a:lnTo>
                  <a:pt x="101235" y="27243"/>
                </a:lnTo>
                <a:lnTo>
                  <a:pt x="137555" y="10746"/>
                </a:lnTo>
                <a:lnTo>
                  <a:pt x="176392" y="1670"/>
                </a:lnTo>
                <a:lnTo>
                  <a:pt x="209567" y="0"/>
                </a:lnTo>
                <a:lnTo>
                  <a:pt x="216166" y="293"/>
                </a:lnTo>
                <a:lnTo>
                  <a:pt x="255280" y="6558"/>
                </a:lnTo>
                <a:lnTo>
                  <a:pt x="292423" y="20326"/>
                </a:lnTo>
                <a:lnTo>
                  <a:pt x="326168" y="41085"/>
                </a:lnTo>
                <a:lnTo>
                  <a:pt x="355213" y="68020"/>
                </a:lnTo>
                <a:lnTo>
                  <a:pt x="378440" y="100111"/>
                </a:lnTo>
                <a:lnTo>
                  <a:pt x="394962" y="136113"/>
                </a:lnTo>
                <a:lnTo>
                  <a:pt x="404144" y="174649"/>
                </a:lnTo>
                <a:lnTo>
                  <a:pt x="405896" y="201021"/>
                </a:lnTo>
                <a:lnTo>
                  <a:pt x="405961" y="207677"/>
                </a:lnTo>
                <a:lnTo>
                  <a:pt x="401122" y="247272"/>
                </a:lnTo>
                <a:lnTo>
                  <a:pt x="388640" y="285156"/>
                </a:lnTo>
                <a:lnTo>
                  <a:pt x="368998" y="319871"/>
                </a:lnTo>
                <a:lnTo>
                  <a:pt x="342943" y="350072"/>
                </a:lnTo>
                <a:lnTo>
                  <a:pt x="311487" y="374595"/>
                </a:lnTo>
                <a:lnTo>
                  <a:pt x="275844" y="392502"/>
                </a:lnTo>
                <a:lnTo>
                  <a:pt x="237389" y="403093"/>
                </a:lnTo>
                <a:lnTo>
                  <a:pt x="210928" y="405871"/>
                </a:lnTo>
                <a:lnTo>
                  <a:pt x="197607" y="405961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537521" y="9057003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197607" y="405961"/>
                </a:moveTo>
                <a:lnTo>
                  <a:pt x="158029" y="400999"/>
                </a:lnTo>
                <a:lnTo>
                  <a:pt x="120185" y="388396"/>
                </a:lnTo>
                <a:lnTo>
                  <a:pt x="85544" y="368639"/>
                </a:lnTo>
                <a:lnTo>
                  <a:pt x="55424" y="342487"/>
                </a:lnTo>
                <a:lnTo>
                  <a:pt x="30999" y="310950"/>
                </a:lnTo>
                <a:lnTo>
                  <a:pt x="13206" y="275257"/>
                </a:lnTo>
                <a:lnTo>
                  <a:pt x="2737" y="236762"/>
                </a:lnTo>
                <a:lnTo>
                  <a:pt x="0" y="196972"/>
                </a:lnTo>
                <a:lnTo>
                  <a:pt x="301" y="190332"/>
                </a:lnTo>
                <a:lnTo>
                  <a:pt x="6688" y="150957"/>
                </a:lnTo>
                <a:lnTo>
                  <a:pt x="20636" y="113594"/>
                </a:lnTo>
                <a:lnTo>
                  <a:pt x="41631" y="79678"/>
                </a:lnTo>
                <a:lnTo>
                  <a:pt x="68842" y="50520"/>
                </a:lnTo>
                <a:lnTo>
                  <a:pt x="101235" y="27243"/>
                </a:lnTo>
                <a:lnTo>
                  <a:pt x="137555" y="10746"/>
                </a:lnTo>
                <a:lnTo>
                  <a:pt x="176392" y="1670"/>
                </a:lnTo>
                <a:lnTo>
                  <a:pt x="209567" y="0"/>
                </a:lnTo>
                <a:lnTo>
                  <a:pt x="216166" y="301"/>
                </a:lnTo>
                <a:lnTo>
                  <a:pt x="255272" y="6574"/>
                </a:lnTo>
                <a:lnTo>
                  <a:pt x="292407" y="20351"/>
                </a:lnTo>
                <a:lnTo>
                  <a:pt x="326144" y="41110"/>
                </a:lnTo>
                <a:lnTo>
                  <a:pt x="355188" y="68044"/>
                </a:lnTo>
                <a:lnTo>
                  <a:pt x="378416" y="100127"/>
                </a:lnTo>
                <a:lnTo>
                  <a:pt x="394946" y="136121"/>
                </a:lnTo>
                <a:lnTo>
                  <a:pt x="404136" y="174657"/>
                </a:lnTo>
                <a:lnTo>
                  <a:pt x="405896" y="201021"/>
                </a:lnTo>
                <a:lnTo>
                  <a:pt x="405961" y="207677"/>
                </a:lnTo>
                <a:lnTo>
                  <a:pt x="401122" y="247272"/>
                </a:lnTo>
                <a:lnTo>
                  <a:pt x="388640" y="285156"/>
                </a:lnTo>
                <a:lnTo>
                  <a:pt x="368998" y="319871"/>
                </a:lnTo>
                <a:lnTo>
                  <a:pt x="342943" y="350072"/>
                </a:lnTo>
                <a:lnTo>
                  <a:pt x="311487" y="374595"/>
                </a:lnTo>
                <a:lnTo>
                  <a:pt x="275844" y="392502"/>
                </a:lnTo>
                <a:lnTo>
                  <a:pt x="237389" y="403093"/>
                </a:lnTo>
                <a:lnTo>
                  <a:pt x="210928" y="405871"/>
                </a:lnTo>
                <a:lnTo>
                  <a:pt x="197607" y="405961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174786" y="9057003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197607" y="405961"/>
                </a:moveTo>
                <a:lnTo>
                  <a:pt x="158029" y="400999"/>
                </a:lnTo>
                <a:lnTo>
                  <a:pt x="120185" y="388396"/>
                </a:lnTo>
                <a:lnTo>
                  <a:pt x="85544" y="368639"/>
                </a:lnTo>
                <a:lnTo>
                  <a:pt x="55424" y="342487"/>
                </a:lnTo>
                <a:lnTo>
                  <a:pt x="30999" y="310950"/>
                </a:lnTo>
                <a:lnTo>
                  <a:pt x="13206" y="275257"/>
                </a:lnTo>
                <a:lnTo>
                  <a:pt x="2737" y="236762"/>
                </a:lnTo>
                <a:lnTo>
                  <a:pt x="0" y="196972"/>
                </a:lnTo>
                <a:lnTo>
                  <a:pt x="301" y="190332"/>
                </a:lnTo>
                <a:lnTo>
                  <a:pt x="6688" y="150957"/>
                </a:lnTo>
                <a:lnTo>
                  <a:pt x="20636" y="113594"/>
                </a:lnTo>
                <a:lnTo>
                  <a:pt x="41631" y="79678"/>
                </a:lnTo>
                <a:lnTo>
                  <a:pt x="68842" y="50520"/>
                </a:lnTo>
                <a:lnTo>
                  <a:pt x="101235" y="27243"/>
                </a:lnTo>
                <a:lnTo>
                  <a:pt x="137555" y="10746"/>
                </a:lnTo>
                <a:lnTo>
                  <a:pt x="176392" y="1670"/>
                </a:lnTo>
                <a:lnTo>
                  <a:pt x="209567" y="0"/>
                </a:lnTo>
                <a:lnTo>
                  <a:pt x="216166" y="293"/>
                </a:lnTo>
                <a:lnTo>
                  <a:pt x="255280" y="6558"/>
                </a:lnTo>
                <a:lnTo>
                  <a:pt x="292423" y="20326"/>
                </a:lnTo>
                <a:lnTo>
                  <a:pt x="326168" y="41085"/>
                </a:lnTo>
                <a:lnTo>
                  <a:pt x="355213" y="68020"/>
                </a:lnTo>
                <a:lnTo>
                  <a:pt x="378440" y="100111"/>
                </a:lnTo>
                <a:lnTo>
                  <a:pt x="394962" y="136113"/>
                </a:lnTo>
                <a:lnTo>
                  <a:pt x="404144" y="174649"/>
                </a:lnTo>
                <a:lnTo>
                  <a:pt x="405896" y="201021"/>
                </a:lnTo>
                <a:lnTo>
                  <a:pt x="405961" y="207677"/>
                </a:lnTo>
                <a:lnTo>
                  <a:pt x="401122" y="247272"/>
                </a:lnTo>
                <a:lnTo>
                  <a:pt x="388640" y="285156"/>
                </a:lnTo>
                <a:lnTo>
                  <a:pt x="368998" y="319871"/>
                </a:lnTo>
                <a:lnTo>
                  <a:pt x="342943" y="350072"/>
                </a:lnTo>
                <a:lnTo>
                  <a:pt x="311487" y="374595"/>
                </a:lnTo>
                <a:lnTo>
                  <a:pt x="275844" y="392502"/>
                </a:lnTo>
                <a:lnTo>
                  <a:pt x="237389" y="403093"/>
                </a:lnTo>
                <a:lnTo>
                  <a:pt x="210928" y="405871"/>
                </a:lnTo>
                <a:lnTo>
                  <a:pt x="197607" y="405961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53619" y="823572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9664" y="405928"/>
                </a:moveTo>
                <a:lnTo>
                  <a:pt x="170069" y="403500"/>
                </a:lnTo>
                <a:lnTo>
                  <a:pt x="131747" y="393423"/>
                </a:lnTo>
                <a:lnTo>
                  <a:pt x="96126" y="376069"/>
                </a:lnTo>
                <a:lnTo>
                  <a:pt x="64577" y="352092"/>
                </a:lnTo>
                <a:lnTo>
                  <a:pt x="38314" y="322421"/>
                </a:lnTo>
                <a:lnTo>
                  <a:pt x="18344" y="288203"/>
                </a:lnTo>
                <a:lnTo>
                  <a:pt x="5438" y="250734"/>
                </a:lnTo>
                <a:lnTo>
                  <a:pt x="90" y="211474"/>
                </a:lnTo>
                <a:lnTo>
                  <a:pt x="61" y="204858"/>
                </a:lnTo>
                <a:lnTo>
                  <a:pt x="0" y="198202"/>
                </a:lnTo>
                <a:lnTo>
                  <a:pt x="4850" y="158615"/>
                </a:lnTo>
                <a:lnTo>
                  <a:pt x="17345" y="120739"/>
                </a:lnTo>
                <a:lnTo>
                  <a:pt x="37004" y="86033"/>
                </a:lnTo>
                <a:lnTo>
                  <a:pt x="63065" y="55848"/>
                </a:lnTo>
                <a:lnTo>
                  <a:pt x="94524" y="31333"/>
                </a:lnTo>
                <a:lnTo>
                  <a:pt x="130169" y="13442"/>
                </a:lnTo>
                <a:lnTo>
                  <a:pt x="168623" y="2859"/>
                </a:lnTo>
                <a:lnTo>
                  <a:pt x="208404" y="0"/>
                </a:lnTo>
                <a:lnTo>
                  <a:pt x="215048" y="293"/>
                </a:lnTo>
                <a:lnTo>
                  <a:pt x="254437" y="6558"/>
                </a:lnTo>
                <a:lnTo>
                  <a:pt x="291841" y="20400"/>
                </a:lnTo>
                <a:lnTo>
                  <a:pt x="325814" y="41289"/>
                </a:lnTo>
                <a:lnTo>
                  <a:pt x="355054" y="68411"/>
                </a:lnTo>
                <a:lnTo>
                  <a:pt x="378420" y="100730"/>
                </a:lnTo>
                <a:lnTo>
                  <a:pt x="395023" y="136993"/>
                </a:lnTo>
                <a:lnTo>
                  <a:pt x="404221" y="175797"/>
                </a:lnTo>
                <a:lnTo>
                  <a:pt x="405957" y="209013"/>
                </a:lnTo>
                <a:lnTo>
                  <a:pt x="405655" y="215661"/>
                </a:lnTo>
                <a:lnTo>
                  <a:pt x="399268" y="255028"/>
                </a:lnTo>
                <a:lnTo>
                  <a:pt x="385312" y="292390"/>
                </a:lnTo>
                <a:lnTo>
                  <a:pt x="364317" y="326299"/>
                </a:lnTo>
                <a:lnTo>
                  <a:pt x="337098" y="355449"/>
                </a:lnTo>
                <a:lnTo>
                  <a:pt x="304713" y="378725"/>
                </a:lnTo>
                <a:lnTo>
                  <a:pt x="268401" y="395215"/>
                </a:lnTo>
                <a:lnTo>
                  <a:pt x="229563" y="404291"/>
                </a:lnTo>
                <a:lnTo>
                  <a:pt x="216308" y="405602"/>
                </a:lnTo>
                <a:lnTo>
                  <a:pt x="209664" y="405928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90612" y="827409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197607" y="405961"/>
                </a:moveTo>
                <a:lnTo>
                  <a:pt x="158029" y="400999"/>
                </a:lnTo>
                <a:lnTo>
                  <a:pt x="120185" y="388396"/>
                </a:lnTo>
                <a:lnTo>
                  <a:pt x="85544" y="368639"/>
                </a:lnTo>
                <a:lnTo>
                  <a:pt x="55424" y="342487"/>
                </a:lnTo>
                <a:lnTo>
                  <a:pt x="30999" y="310950"/>
                </a:lnTo>
                <a:lnTo>
                  <a:pt x="13206" y="275257"/>
                </a:lnTo>
                <a:lnTo>
                  <a:pt x="2737" y="236762"/>
                </a:lnTo>
                <a:lnTo>
                  <a:pt x="0" y="196972"/>
                </a:lnTo>
                <a:lnTo>
                  <a:pt x="301" y="190332"/>
                </a:lnTo>
                <a:lnTo>
                  <a:pt x="6688" y="150957"/>
                </a:lnTo>
                <a:lnTo>
                  <a:pt x="20636" y="113594"/>
                </a:lnTo>
                <a:lnTo>
                  <a:pt x="41631" y="79678"/>
                </a:lnTo>
                <a:lnTo>
                  <a:pt x="68842" y="50520"/>
                </a:lnTo>
                <a:lnTo>
                  <a:pt x="101235" y="27243"/>
                </a:lnTo>
                <a:lnTo>
                  <a:pt x="137555" y="10746"/>
                </a:lnTo>
                <a:lnTo>
                  <a:pt x="176392" y="1670"/>
                </a:lnTo>
                <a:lnTo>
                  <a:pt x="209567" y="0"/>
                </a:lnTo>
                <a:lnTo>
                  <a:pt x="216166" y="293"/>
                </a:lnTo>
                <a:lnTo>
                  <a:pt x="255280" y="6558"/>
                </a:lnTo>
                <a:lnTo>
                  <a:pt x="292423" y="20326"/>
                </a:lnTo>
                <a:lnTo>
                  <a:pt x="326168" y="41085"/>
                </a:lnTo>
                <a:lnTo>
                  <a:pt x="355213" y="68020"/>
                </a:lnTo>
                <a:lnTo>
                  <a:pt x="378440" y="100111"/>
                </a:lnTo>
                <a:lnTo>
                  <a:pt x="394962" y="136113"/>
                </a:lnTo>
                <a:lnTo>
                  <a:pt x="404144" y="174649"/>
                </a:lnTo>
                <a:lnTo>
                  <a:pt x="405896" y="201021"/>
                </a:lnTo>
                <a:lnTo>
                  <a:pt x="405961" y="207677"/>
                </a:lnTo>
                <a:lnTo>
                  <a:pt x="401122" y="247272"/>
                </a:lnTo>
                <a:lnTo>
                  <a:pt x="388640" y="285156"/>
                </a:lnTo>
                <a:lnTo>
                  <a:pt x="368998" y="319871"/>
                </a:lnTo>
                <a:lnTo>
                  <a:pt x="342943" y="350072"/>
                </a:lnTo>
                <a:lnTo>
                  <a:pt x="311487" y="374595"/>
                </a:lnTo>
                <a:lnTo>
                  <a:pt x="275844" y="392502"/>
                </a:lnTo>
                <a:lnTo>
                  <a:pt x="237389" y="403093"/>
                </a:lnTo>
                <a:lnTo>
                  <a:pt x="210928" y="405871"/>
                </a:lnTo>
                <a:lnTo>
                  <a:pt x="197607" y="405961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28203" y="827409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197607" y="405961"/>
                </a:moveTo>
                <a:lnTo>
                  <a:pt x="158029" y="400999"/>
                </a:lnTo>
                <a:lnTo>
                  <a:pt x="120185" y="388396"/>
                </a:lnTo>
                <a:lnTo>
                  <a:pt x="85544" y="368639"/>
                </a:lnTo>
                <a:lnTo>
                  <a:pt x="55424" y="342487"/>
                </a:lnTo>
                <a:lnTo>
                  <a:pt x="30999" y="310950"/>
                </a:lnTo>
                <a:lnTo>
                  <a:pt x="13206" y="275257"/>
                </a:lnTo>
                <a:lnTo>
                  <a:pt x="2737" y="236762"/>
                </a:lnTo>
                <a:lnTo>
                  <a:pt x="0" y="196972"/>
                </a:lnTo>
                <a:lnTo>
                  <a:pt x="301" y="190332"/>
                </a:lnTo>
                <a:lnTo>
                  <a:pt x="6688" y="150957"/>
                </a:lnTo>
                <a:lnTo>
                  <a:pt x="20636" y="113594"/>
                </a:lnTo>
                <a:lnTo>
                  <a:pt x="41631" y="79678"/>
                </a:lnTo>
                <a:lnTo>
                  <a:pt x="68842" y="50520"/>
                </a:lnTo>
                <a:lnTo>
                  <a:pt x="101235" y="27243"/>
                </a:lnTo>
                <a:lnTo>
                  <a:pt x="137555" y="10746"/>
                </a:lnTo>
                <a:lnTo>
                  <a:pt x="176392" y="1670"/>
                </a:lnTo>
                <a:lnTo>
                  <a:pt x="209567" y="0"/>
                </a:lnTo>
                <a:lnTo>
                  <a:pt x="216166" y="293"/>
                </a:lnTo>
                <a:lnTo>
                  <a:pt x="255280" y="6558"/>
                </a:lnTo>
                <a:lnTo>
                  <a:pt x="292423" y="20326"/>
                </a:lnTo>
                <a:lnTo>
                  <a:pt x="326168" y="41085"/>
                </a:lnTo>
                <a:lnTo>
                  <a:pt x="355213" y="68020"/>
                </a:lnTo>
                <a:lnTo>
                  <a:pt x="378440" y="100111"/>
                </a:lnTo>
                <a:lnTo>
                  <a:pt x="394962" y="136113"/>
                </a:lnTo>
                <a:lnTo>
                  <a:pt x="404144" y="174649"/>
                </a:lnTo>
                <a:lnTo>
                  <a:pt x="405896" y="201021"/>
                </a:lnTo>
                <a:lnTo>
                  <a:pt x="405961" y="207677"/>
                </a:lnTo>
                <a:lnTo>
                  <a:pt x="401122" y="247272"/>
                </a:lnTo>
                <a:lnTo>
                  <a:pt x="388640" y="285156"/>
                </a:lnTo>
                <a:lnTo>
                  <a:pt x="368998" y="319871"/>
                </a:lnTo>
                <a:lnTo>
                  <a:pt x="342943" y="350072"/>
                </a:lnTo>
                <a:lnTo>
                  <a:pt x="311487" y="374595"/>
                </a:lnTo>
                <a:lnTo>
                  <a:pt x="275844" y="392502"/>
                </a:lnTo>
                <a:lnTo>
                  <a:pt x="237389" y="403093"/>
                </a:lnTo>
                <a:lnTo>
                  <a:pt x="210928" y="405871"/>
                </a:lnTo>
                <a:lnTo>
                  <a:pt x="197607" y="405961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65550" y="827409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197607" y="405961"/>
                </a:moveTo>
                <a:lnTo>
                  <a:pt x="158029" y="400999"/>
                </a:lnTo>
                <a:lnTo>
                  <a:pt x="120185" y="388396"/>
                </a:lnTo>
                <a:lnTo>
                  <a:pt x="85544" y="368639"/>
                </a:lnTo>
                <a:lnTo>
                  <a:pt x="55424" y="342487"/>
                </a:lnTo>
                <a:lnTo>
                  <a:pt x="30999" y="310950"/>
                </a:lnTo>
                <a:lnTo>
                  <a:pt x="13206" y="275257"/>
                </a:lnTo>
                <a:lnTo>
                  <a:pt x="2737" y="236762"/>
                </a:lnTo>
                <a:lnTo>
                  <a:pt x="0" y="196972"/>
                </a:lnTo>
                <a:lnTo>
                  <a:pt x="301" y="190332"/>
                </a:lnTo>
                <a:lnTo>
                  <a:pt x="6688" y="150957"/>
                </a:lnTo>
                <a:lnTo>
                  <a:pt x="20636" y="113594"/>
                </a:lnTo>
                <a:lnTo>
                  <a:pt x="41631" y="79678"/>
                </a:lnTo>
                <a:lnTo>
                  <a:pt x="68842" y="50520"/>
                </a:lnTo>
                <a:lnTo>
                  <a:pt x="101235" y="27243"/>
                </a:lnTo>
                <a:lnTo>
                  <a:pt x="137555" y="10746"/>
                </a:lnTo>
                <a:lnTo>
                  <a:pt x="176392" y="1670"/>
                </a:lnTo>
                <a:lnTo>
                  <a:pt x="209567" y="0"/>
                </a:lnTo>
                <a:lnTo>
                  <a:pt x="216166" y="301"/>
                </a:lnTo>
                <a:lnTo>
                  <a:pt x="255272" y="6574"/>
                </a:lnTo>
                <a:lnTo>
                  <a:pt x="292407" y="20351"/>
                </a:lnTo>
                <a:lnTo>
                  <a:pt x="326144" y="41110"/>
                </a:lnTo>
                <a:lnTo>
                  <a:pt x="355188" y="68044"/>
                </a:lnTo>
                <a:lnTo>
                  <a:pt x="378416" y="100127"/>
                </a:lnTo>
                <a:lnTo>
                  <a:pt x="394946" y="136121"/>
                </a:lnTo>
                <a:lnTo>
                  <a:pt x="404136" y="174657"/>
                </a:lnTo>
                <a:lnTo>
                  <a:pt x="405896" y="201021"/>
                </a:lnTo>
                <a:lnTo>
                  <a:pt x="405961" y="207677"/>
                </a:lnTo>
                <a:lnTo>
                  <a:pt x="401122" y="247272"/>
                </a:lnTo>
                <a:lnTo>
                  <a:pt x="388640" y="285156"/>
                </a:lnTo>
                <a:lnTo>
                  <a:pt x="368998" y="319871"/>
                </a:lnTo>
                <a:lnTo>
                  <a:pt x="342943" y="350072"/>
                </a:lnTo>
                <a:lnTo>
                  <a:pt x="311487" y="374595"/>
                </a:lnTo>
                <a:lnTo>
                  <a:pt x="275844" y="392502"/>
                </a:lnTo>
                <a:lnTo>
                  <a:pt x="237389" y="403093"/>
                </a:lnTo>
                <a:lnTo>
                  <a:pt x="210928" y="405871"/>
                </a:lnTo>
                <a:lnTo>
                  <a:pt x="197607" y="405961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202815" y="827409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197607" y="405961"/>
                </a:moveTo>
                <a:lnTo>
                  <a:pt x="158029" y="400999"/>
                </a:lnTo>
                <a:lnTo>
                  <a:pt x="120185" y="388396"/>
                </a:lnTo>
                <a:lnTo>
                  <a:pt x="85544" y="368639"/>
                </a:lnTo>
                <a:lnTo>
                  <a:pt x="55424" y="342487"/>
                </a:lnTo>
                <a:lnTo>
                  <a:pt x="30999" y="310950"/>
                </a:lnTo>
                <a:lnTo>
                  <a:pt x="13206" y="275257"/>
                </a:lnTo>
                <a:lnTo>
                  <a:pt x="2737" y="236762"/>
                </a:lnTo>
                <a:lnTo>
                  <a:pt x="0" y="196972"/>
                </a:lnTo>
                <a:lnTo>
                  <a:pt x="301" y="190332"/>
                </a:lnTo>
                <a:lnTo>
                  <a:pt x="6688" y="150957"/>
                </a:lnTo>
                <a:lnTo>
                  <a:pt x="20636" y="113594"/>
                </a:lnTo>
                <a:lnTo>
                  <a:pt x="41631" y="79678"/>
                </a:lnTo>
                <a:lnTo>
                  <a:pt x="68842" y="50520"/>
                </a:lnTo>
                <a:lnTo>
                  <a:pt x="101235" y="27243"/>
                </a:lnTo>
                <a:lnTo>
                  <a:pt x="137555" y="10746"/>
                </a:lnTo>
                <a:lnTo>
                  <a:pt x="176392" y="1670"/>
                </a:lnTo>
                <a:lnTo>
                  <a:pt x="209567" y="0"/>
                </a:lnTo>
                <a:lnTo>
                  <a:pt x="216166" y="293"/>
                </a:lnTo>
                <a:lnTo>
                  <a:pt x="255280" y="6558"/>
                </a:lnTo>
                <a:lnTo>
                  <a:pt x="292423" y="20326"/>
                </a:lnTo>
                <a:lnTo>
                  <a:pt x="326168" y="41085"/>
                </a:lnTo>
                <a:lnTo>
                  <a:pt x="355213" y="68020"/>
                </a:lnTo>
                <a:lnTo>
                  <a:pt x="378440" y="100111"/>
                </a:lnTo>
                <a:lnTo>
                  <a:pt x="394962" y="136113"/>
                </a:lnTo>
                <a:lnTo>
                  <a:pt x="404144" y="174649"/>
                </a:lnTo>
                <a:lnTo>
                  <a:pt x="405896" y="201021"/>
                </a:lnTo>
                <a:lnTo>
                  <a:pt x="405961" y="207677"/>
                </a:lnTo>
                <a:lnTo>
                  <a:pt x="401122" y="247272"/>
                </a:lnTo>
                <a:lnTo>
                  <a:pt x="388640" y="285156"/>
                </a:lnTo>
                <a:lnTo>
                  <a:pt x="368998" y="319871"/>
                </a:lnTo>
                <a:lnTo>
                  <a:pt x="342943" y="350072"/>
                </a:lnTo>
                <a:lnTo>
                  <a:pt x="311487" y="374595"/>
                </a:lnTo>
                <a:lnTo>
                  <a:pt x="275844" y="392502"/>
                </a:lnTo>
                <a:lnTo>
                  <a:pt x="237389" y="403093"/>
                </a:lnTo>
                <a:lnTo>
                  <a:pt x="210928" y="405871"/>
                </a:lnTo>
                <a:lnTo>
                  <a:pt x="197607" y="405961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6761" y="2456694"/>
            <a:ext cx="5386070" cy="6416675"/>
          </a:xfrm>
          <a:custGeom>
            <a:avLst/>
            <a:gdLst/>
            <a:ahLst/>
            <a:cxnLst/>
            <a:rect l="l" t="t" r="r" b="b"/>
            <a:pathLst>
              <a:path w="5386070" h="6416675">
                <a:moveTo>
                  <a:pt x="4997651" y="6416636"/>
                </a:moveTo>
                <a:lnTo>
                  <a:pt x="388114" y="6416636"/>
                </a:lnTo>
                <a:lnTo>
                  <a:pt x="344494" y="6405674"/>
                </a:lnTo>
                <a:lnTo>
                  <a:pt x="299876" y="6389694"/>
                </a:lnTo>
                <a:lnTo>
                  <a:pt x="257028" y="6369444"/>
                </a:lnTo>
                <a:lnTo>
                  <a:pt x="216266" y="6345056"/>
                </a:lnTo>
                <a:lnTo>
                  <a:pt x="177911" y="6316660"/>
                </a:lnTo>
                <a:lnTo>
                  <a:pt x="142279" y="6284390"/>
                </a:lnTo>
                <a:lnTo>
                  <a:pt x="110010" y="6248757"/>
                </a:lnTo>
                <a:lnTo>
                  <a:pt x="81615" y="6210399"/>
                </a:lnTo>
                <a:lnTo>
                  <a:pt x="57226" y="6169636"/>
                </a:lnTo>
                <a:lnTo>
                  <a:pt x="36976" y="6126785"/>
                </a:lnTo>
                <a:lnTo>
                  <a:pt x="20996" y="6082166"/>
                </a:lnTo>
                <a:lnTo>
                  <a:pt x="9419" y="6036096"/>
                </a:lnTo>
                <a:lnTo>
                  <a:pt x="2376" y="5988894"/>
                </a:lnTo>
                <a:lnTo>
                  <a:pt x="0" y="5940880"/>
                </a:lnTo>
                <a:lnTo>
                  <a:pt x="0" y="485774"/>
                </a:lnTo>
                <a:lnTo>
                  <a:pt x="2376" y="437761"/>
                </a:lnTo>
                <a:lnTo>
                  <a:pt x="9419" y="390561"/>
                </a:lnTo>
                <a:lnTo>
                  <a:pt x="20996" y="344493"/>
                </a:lnTo>
                <a:lnTo>
                  <a:pt x="36976" y="299876"/>
                </a:lnTo>
                <a:lnTo>
                  <a:pt x="57226" y="257027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79" y="142279"/>
                </a:lnTo>
                <a:lnTo>
                  <a:pt x="177911" y="110010"/>
                </a:lnTo>
                <a:lnTo>
                  <a:pt x="216266" y="81616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1" y="9419"/>
                </a:lnTo>
                <a:lnTo>
                  <a:pt x="437761" y="2376"/>
                </a:lnTo>
                <a:lnTo>
                  <a:pt x="485774" y="0"/>
                </a:lnTo>
                <a:lnTo>
                  <a:pt x="4899988" y="0"/>
                </a:lnTo>
                <a:lnTo>
                  <a:pt x="4948003" y="2376"/>
                </a:lnTo>
                <a:lnTo>
                  <a:pt x="4995204" y="9419"/>
                </a:lnTo>
                <a:lnTo>
                  <a:pt x="5041274" y="20997"/>
                </a:lnTo>
                <a:lnTo>
                  <a:pt x="5085893" y="36977"/>
                </a:lnTo>
                <a:lnTo>
                  <a:pt x="5128744" y="57227"/>
                </a:lnTo>
                <a:lnTo>
                  <a:pt x="5169508" y="81616"/>
                </a:lnTo>
                <a:lnTo>
                  <a:pt x="5207865" y="110010"/>
                </a:lnTo>
                <a:lnTo>
                  <a:pt x="5243498" y="142279"/>
                </a:lnTo>
                <a:lnTo>
                  <a:pt x="5275760" y="177911"/>
                </a:lnTo>
                <a:lnTo>
                  <a:pt x="5304151" y="216266"/>
                </a:lnTo>
                <a:lnTo>
                  <a:pt x="5328539" y="257027"/>
                </a:lnTo>
                <a:lnTo>
                  <a:pt x="5348791" y="299876"/>
                </a:lnTo>
                <a:lnTo>
                  <a:pt x="5364774" y="344493"/>
                </a:lnTo>
                <a:lnTo>
                  <a:pt x="5376355" y="390561"/>
                </a:lnTo>
                <a:lnTo>
                  <a:pt x="5383400" y="437761"/>
                </a:lnTo>
                <a:lnTo>
                  <a:pt x="5385766" y="485774"/>
                </a:lnTo>
                <a:lnTo>
                  <a:pt x="5385766" y="5940880"/>
                </a:lnTo>
                <a:lnTo>
                  <a:pt x="5383400" y="5988894"/>
                </a:lnTo>
                <a:lnTo>
                  <a:pt x="5376355" y="6036096"/>
                </a:lnTo>
                <a:lnTo>
                  <a:pt x="5364774" y="6082166"/>
                </a:lnTo>
                <a:lnTo>
                  <a:pt x="5348791" y="6126785"/>
                </a:lnTo>
                <a:lnTo>
                  <a:pt x="5328539" y="6169636"/>
                </a:lnTo>
                <a:lnTo>
                  <a:pt x="5304151" y="6210399"/>
                </a:lnTo>
                <a:lnTo>
                  <a:pt x="5275760" y="6248757"/>
                </a:lnTo>
                <a:lnTo>
                  <a:pt x="5243498" y="6284390"/>
                </a:lnTo>
                <a:lnTo>
                  <a:pt x="5207865" y="6316660"/>
                </a:lnTo>
                <a:lnTo>
                  <a:pt x="5169508" y="6345056"/>
                </a:lnTo>
                <a:lnTo>
                  <a:pt x="5128744" y="6369444"/>
                </a:lnTo>
                <a:lnTo>
                  <a:pt x="5085893" y="6389694"/>
                </a:lnTo>
                <a:lnTo>
                  <a:pt x="5041274" y="6405674"/>
                </a:lnTo>
                <a:lnTo>
                  <a:pt x="4997651" y="6416636"/>
                </a:lnTo>
                <a:close/>
              </a:path>
            </a:pathLst>
          </a:custGeom>
          <a:solidFill>
            <a:srgbClr val="DAE4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51118" y="2456694"/>
            <a:ext cx="5386070" cy="6416675"/>
          </a:xfrm>
          <a:custGeom>
            <a:avLst/>
            <a:gdLst/>
            <a:ahLst/>
            <a:cxnLst/>
            <a:rect l="l" t="t" r="r" b="b"/>
            <a:pathLst>
              <a:path w="5386070" h="6416675">
                <a:moveTo>
                  <a:pt x="4997657" y="6416636"/>
                </a:moveTo>
                <a:lnTo>
                  <a:pt x="388106" y="6416636"/>
                </a:lnTo>
                <a:lnTo>
                  <a:pt x="344488" y="6405674"/>
                </a:lnTo>
                <a:lnTo>
                  <a:pt x="299874" y="6389694"/>
                </a:lnTo>
                <a:lnTo>
                  <a:pt x="257028" y="6369444"/>
                </a:lnTo>
                <a:lnTo>
                  <a:pt x="216270" y="6345056"/>
                </a:lnTo>
                <a:lnTo>
                  <a:pt x="177916" y="6316660"/>
                </a:lnTo>
                <a:lnTo>
                  <a:pt x="142284" y="6284390"/>
                </a:lnTo>
                <a:lnTo>
                  <a:pt x="110014" y="6248757"/>
                </a:lnTo>
                <a:lnTo>
                  <a:pt x="81618" y="6210399"/>
                </a:lnTo>
                <a:lnTo>
                  <a:pt x="57230" y="6169636"/>
                </a:lnTo>
                <a:lnTo>
                  <a:pt x="36980" y="6126785"/>
                </a:lnTo>
                <a:lnTo>
                  <a:pt x="21001" y="6082166"/>
                </a:lnTo>
                <a:lnTo>
                  <a:pt x="9424" y="6036096"/>
                </a:lnTo>
                <a:lnTo>
                  <a:pt x="2381" y="5988894"/>
                </a:lnTo>
                <a:lnTo>
                  <a:pt x="0" y="5940880"/>
                </a:lnTo>
                <a:lnTo>
                  <a:pt x="0" y="485774"/>
                </a:lnTo>
                <a:lnTo>
                  <a:pt x="2381" y="437761"/>
                </a:lnTo>
                <a:lnTo>
                  <a:pt x="9424" y="390561"/>
                </a:lnTo>
                <a:lnTo>
                  <a:pt x="21001" y="344493"/>
                </a:lnTo>
                <a:lnTo>
                  <a:pt x="36980" y="299876"/>
                </a:lnTo>
                <a:lnTo>
                  <a:pt x="57230" y="257027"/>
                </a:lnTo>
                <a:lnTo>
                  <a:pt x="81618" y="216266"/>
                </a:lnTo>
                <a:lnTo>
                  <a:pt x="110014" y="177911"/>
                </a:lnTo>
                <a:lnTo>
                  <a:pt x="142284" y="142279"/>
                </a:lnTo>
                <a:lnTo>
                  <a:pt x="177916" y="110010"/>
                </a:lnTo>
                <a:lnTo>
                  <a:pt x="216270" y="81616"/>
                </a:lnTo>
                <a:lnTo>
                  <a:pt x="257028" y="57227"/>
                </a:lnTo>
                <a:lnTo>
                  <a:pt x="299874" y="36977"/>
                </a:lnTo>
                <a:lnTo>
                  <a:pt x="344488" y="20997"/>
                </a:lnTo>
                <a:lnTo>
                  <a:pt x="390553" y="9419"/>
                </a:lnTo>
                <a:lnTo>
                  <a:pt x="437751" y="2376"/>
                </a:lnTo>
                <a:lnTo>
                  <a:pt x="485764" y="0"/>
                </a:lnTo>
                <a:lnTo>
                  <a:pt x="4899999" y="0"/>
                </a:lnTo>
                <a:lnTo>
                  <a:pt x="4948012" y="2376"/>
                </a:lnTo>
                <a:lnTo>
                  <a:pt x="4995210" y="9419"/>
                </a:lnTo>
                <a:lnTo>
                  <a:pt x="5041275" y="20997"/>
                </a:lnTo>
                <a:lnTo>
                  <a:pt x="5085889" y="36977"/>
                </a:lnTo>
                <a:lnTo>
                  <a:pt x="5128735" y="57227"/>
                </a:lnTo>
                <a:lnTo>
                  <a:pt x="5169493" y="81616"/>
                </a:lnTo>
                <a:lnTo>
                  <a:pt x="5207847" y="110010"/>
                </a:lnTo>
                <a:lnTo>
                  <a:pt x="5243479" y="142279"/>
                </a:lnTo>
                <a:lnTo>
                  <a:pt x="5275749" y="177911"/>
                </a:lnTo>
                <a:lnTo>
                  <a:pt x="5304145" y="216266"/>
                </a:lnTo>
                <a:lnTo>
                  <a:pt x="5328533" y="257027"/>
                </a:lnTo>
                <a:lnTo>
                  <a:pt x="5348783" y="299876"/>
                </a:lnTo>
                <a:lnTo>
                  <a:pt x="5364762" y="344493"/>
                </a:lnTo>
                <a:lnTo>
                  <a:pt x="5376339" y="390561"/>
                </a:lnTo>
                <a:lnTo>
                  <a:pt x="5383382" y="437761"/>
                </a:lnTo>
                <a:lnTo>
                  <a:pt x="5385766" y="485774"/>
                </a:lnTo>
                <a:lnTo>
                  <a:pt x="5385766" y="5940880"/>
                </a:lnTo>
                <a:lnTo>
                  <a:pt x="5383382" y="5988894"/>
                </a:lnTo>
                <a:lnTo>
                  <a:pt x="5376339" y="6036096"/>
                </a:lnTo>
                <a:lnTo>
                  <a:pt x="5364762" y="6082166"/>
                </a:lnTo>
                <a:lnTo>
                  <a:pt x="5348783" y="6126785"/>
                </a:lnTo>
                <a:lnTo>
                  <a:pt x="5328533" y="6169636"/>
                </a:lnTo>
                <a:lnTo>
                  <a:pt x="5304145" y="6210399"/>
                </a:lnTo>
                <a:lnTo>
                  <a:pt x="5275749" y="6248757"/>
                </a:lnTo>
                <a:lnTo>
                  <a:pt x="5243479" y="6284390"/>
                </a:lnTo>
                <a:lnTo>
                  <a:pt x="5207847" y="6316660"/>
                </a:lnTo>
                <a:lnTo>
                  <a:pt x="5169493" y="6345056"/>
                </a:lnTo>
                <a:lnTo>
                  <a:pt x="5128735" y="6369444"/>
                </a:lnTo>
                <a:lnTo>
                  <a:pt x="5085889" y="6389694"/>
                </a:lnTo>
                <a:lnTo>
                  <a:pt x="5041275" y="6405674"/>
                </a:lnTo>
                <a:lnTo>
                  <a:pt x="4997657" y="6416636"/>
                </a:lnTo>
                <a:close/>
              </a:path>
            </a:pathLst>
          </a:custGeom>
          <a:solidFill>
            <a:srgbClr val="A8BE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015474" y="2456694"/>
            <a:ext cx="5386070" cy="6416675"/>
          </a:xfrm>
          <a:custGeom>
            <a:avLst/>
            <a:gdLst/>
            <a:ahLst/>
            <a:cxnLst/>
            <a:rect l="l" t="t" r="r" b="b"/>
            <a:pathLst>
              <a:path w="5386069" h="6416675">
                <a:moveTo>
                  <a:pt x="4997643" y="6416636"/>
                </a:moveTo>
                <a:lnTo>
                  <a:pt x="388111" y="6416636"/>
                </a:lnTo>
                <a:lnTo>
                  <a:pt x="344489" y="6405674"/>
                </a:lnTo>
                <a:lnTo>
                  <a:pt x="299869" y="6389694"/>
                </a:lnTo>
                <a:lnTo>
                  <a:pt x="257018" y="6369444"/>
                </a:lnTo>
                <a:lnTo>
                  <a:pt x="216255" y="6345056"/>
                </a:lnTo>
                <a:lnTo>
                  <a:pt x="177898" y="6316660"/>
                </a:lnTo>
                <a:lnTo>
                  <a:pt x="142265" y="6284390"/>
                </a:lnTo>
                <a:lnTo>
                  <a:pt x="110003" y="6248757"/>
                </a:lnTo>
                <a:lnTo>
                  <a:pt x="81611" y="6210399"/>
                </a:lnTo>
                <a:lnTo>
                  <a:pt x="57223" y="6169636"/>
                </a:lnTo>
                <a:lnTo>
                  <a:pt x="36972" y="6126785"/>
                </a:lnTo>
                <a:lnTo>
                  <a:pt x="20989" y="6082166"/>
                </a:lnTo>
                <a:lnTo>
                  <a:pt x="9408" y="6036096"/>
                </a:lnTo>
                <a:lnTo>
                  <a:pt x="2362" y="5988894"/>
                </a:lnTo>
                <a:lnTo>
                  <a:pt x="0" y="5940880"/>
                </a:lnTo>
                <a:lnTo>
                  <a:pt x="0" y="485774"/>
                </a:lnTo>
                <a:lnTo>
                  <a:pt x="2362" y="437761"/>
                </a:lnTo>
                <a:lnTo>
                  <a:pt x="9408" y="390561"/>
                </a:lnTo>
                <a:lnTo>
                  <a:pt x="20989" y="344493"/>
                </a:lnTo>
                <a:lnTo>
                  <a:pt x="36972" y="299876"/>
                </a:lnTo>
                <a:lnTo>
                  <a:pt x="57223" y="257027"/>
                </a:lnTo>
                <a:lnTo>
                  <a:pt x="81611" y="216266"/>
                </a:lnTo>
                <a:lnTo>
                  <a:pt x="110003" y="177911"/>
                </a:lnTo>
                <a:lnTo>
                  <a:pt x="142265" y="142279"/>
                </a:lnTo>
                <a:lnTo>
                  <a:pt x="177898" y="110010"/>
                </a:lnTo>
                <a:lnTo>
                  <a:pt x="216255" y="81616"/>
                </a:lnTo>
                <a:lnTo>
                  <a:pt x="257018" y="57227"/>
                </a:lnTo>
                <a:lnTo>
                  <a:pt x="299869" y="36977"/>
                </a:lnTo>
                <a:lnTo>
                  <a:pt x="344489" y="20997"/>
                </a:lnTo>
                <a:lnTo>
                  <a:pt x="390559" y="9419"/>
                </a:lnTo>
                <a:lnTo>
                  <a:pt x="437760" y="2376"/>
                </a:lnTo>
                <a:lnTo>
                  <a:pt x="485774" y="0"/>
                </a:lnTo>
                <a:lnTo>
                  <a:pt x="4899980" y="0"/>
                </a:lnTo>
                <a:lnTo>
                  <a:pt x="4947994" y="2376"/>
                </a:lnTo>
                <a:lnTo>
                  <a:pt x="4995195" y="9419"/>
                </a:lnTo>
                <a:lnTo>
                  <a:pt x="5041265" y="20997"/>
                </a:lnTo>
                <a:lnTo>
                  <a:pt x="5085885" y="36977"/>
                </a:lnTo>
                <a:lnTo>
                  <a:pt x="5128736" y="57227"/>
                </a:lnTo>
                <a:lnTo>
                  <a:pt x="5169499" y="81616"/>
                </a:lnTo>
                <a:lnTo>
                  <a:pt x="5207857" y="110010"/>
                </a:lnTo>
                <a:lnTo>
                  <a:pt x="5243489" y="142279"/>
                </a:lnTo>
                <a:lnTo>
                  <a:pt x="5275760" y="177911"/>
                </a:lnTo>
                <a:lnTo>
                  <a:pt x="5304155" y="216266"/>
                </a:lnTo>
                <a:lnTo>
                  <a:pt x="5328544" y="257027"/>
                </a:lnTo>
                <a:lnTo>
                  <a:pt x="5348794" y="299876"/>
                </a:lnTo>
                <a:lnTo>
                  <a:pt x="5364773" y="344493"/>
                </a:lnTo>
                <a:lnTo>
                  <a:pt x="5376350" y="390561"/>
                </a:lnTo>
                <a:lnTo>
                  <a:pt x="5383393" y="437761"/>
                </a:lnTo>
                <a:lnTo>
                  <a:pt x="5385766" y="485774"/>
                </a:lnTo>
                <a:lnTo>
                  <a:pt x="5385766" y="5940880"/>
                </a:lnTo>
                <a:lnTo>
                  <a:pt x="5383393" y="5988894"/>
                </a:lnTo>
                <a:lnTo>
                  <a:pt x="5376350" y="6036096"/>
                </a:lnTo>
                <a:lnTo>
                  <a:pt x="5364773" y="6082166"/>
                </a:lnTo>
                <a:lnTo>
                  <a:pt x="5348794" y="6126785"/>
                </a:lnTo>
                <a:lnTo>
                  <a:pt x="5328544" y="6169636"/>
                </a:lnTo>
                <a:lnTo>
                  <a:pt x="5304155" y="6210399"/>
                </a:lnTo>
                <a:lnTo>
                  <a:pt x="5275760" y="6248757"/>
                </a:lnTo>
                <a:lnTo>
                  <a:pt x="5243489" y="6284390"/>
                </a:lnTo>
                <a:lnTo>
                  <a:pt x="5207857" y="6316660"/>
                </a:lnTo>
                <a:lnTo>
                  <a:pt x="5169499" y="6345056"/>
                </a:lnTo>
                <a:lnTo>
                  <a:pt x="5128736" y="6369444"/>
                </a:lnTo>
                <a:lnTo>
                  <a:pt x="5085885" y="6389694"/>
                </a:lnTo>
                <a:lnTo>
                  <a:pt x="5041265" y="6405674"/>
                </a:lnTo>
                <a:lnTo>
                  <a:pt x="4997643" y="6416636"/>
                </a:lnTo>
                <a:close/>
              </a:path>
            </a:pathLst>
          </a:custGeom>
          <a:solidFill>
            <a:srgbClr val="DAE4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67059" y="990599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>
                <a:moveTo>
                  <a:pt x="0" y="0"/>
                </a:moveTo>
                <a:lnTo>
                  <a:pt x="6492239" y="0"/>
                </a:lnTo>
              </a:path>
            </a:pathLst>
          </a:custGeom>
          <a:ln w="76200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1923" y="2715077"/>
            <a:ext cx="4660873" cy="24256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7399" rIns="0" bIns="0" rtlCol="0">
            <a:spAutoFit/>
          </a:bodyPr>
          <a:lstStyle/>
          <a:p>
            <a:pPr marL="791210">
              <a:lnSpc>
                <a:spcPct val="100000"/>
              </a:lnSpc>
              <a:spcBef>
                <a:spcPts val="100"/>
              </a:spcBef>
            </a:pPr>
            <a:r>
              <a:rPr sz="6800" spc="-745" dirty="0"/>
              <a:t>Ознаки</a:t>
            </a:r>
            <a:r>
              <a:rPr sz="6800" spc="-95" dirty="0"/>
              <a:t> </a:t>
            </a:r>
            <a:r>
              <a:rPr sz="6800" spc="-770" dirty="0"/>
              <a:t>військовополоненого</a:t>
            </a:r>
            <a:endParaRPr sz="6800"/>
          </a:p>
        </p:txBody>
      </p:sp>
      <p:sp>
        <p:nvSpPr>
          <p:cNvPr id="8" name="object 8"/>
          <p:cNvSpPr txBox="1"/>
          <p:nvPr/>
        </p:nvSpPr>
        <p:spPr>
          <a:xfrm>
            <a:off x="1016000" y="5546200"/>
            <a:ext cx="4675505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800" spc="-170" dirty="0">
                <a:solidFill>
                  <a:srgbClr val="0E4561"/>
                </a:solidFill>
                <a:latin typeface="Arial Black"/>
                <a:cs typeface="Arial Black"/>
              </a:rPr>
              <a:t>Належність</a:t>
            </a:r>
            <a:r>
              <a:rPr sz="2800" spc="-12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800" spc="-55" dirty="0">
                <a:solidFill>
                  <a:srgbClr val="0E4561"/>
                </a:solidFill>
                <a:latin typeface="Arial Black"/>
                <a:cs typeface="Arial Black"/>
              </a:rPr>
              <a:t>до</a:t>
            </a:r>
            <a:r>
              <a:rPr sz="2800" spc="-114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800" spc="-120" dirty="0">
                <a:solidFill>
                  <a:srgbClr val="0E4561"/>
                </a:solidFill>
                <a:latin typeface="Arial Black"/>
                <a:cs typeface="Arial Black"/>
              </a:rPr>
              <a:t>збройних </a:t>
            </a:r>
            <a:r>
              <a:rPr sz="2800" spc="-204" dirty="0">
                <a:solidFill>
                  <a:srgbClr val="0E4561"/>
                </a:solidFill>
                <a:latin typeface="Arial Black"/>
                <a:cs typeface="Arial Black"/>
              </a:rPr>
              <a:t>сил</a:t>
            </a:r>
            <a:r>
              <a:rPr sz="2800" spc="-114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800" spc="-125" dirty="0">
                <a:solidFill>
                  <a:srgbClr val="0E4561"/>
                </a:solidFill>
                <a:latin typeface="Arial Black"/>
                <a:cs typeface="Arial Black"/>
              </a:rPr>
              <a:t>сторони</a:t>
            </a:r>
            <a:r>
              <a:rPr sz="2800" spc="-114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800" spc="-45" dirty="0">
                <a:solidFill>
                  <a:srgbClr val="0E4561"/>
                </a:solidFill>
                <a:latin typeface="Arial Black"/>
                <a:cs typeface="Arial Black"/>
              </a:rPr>
              <a:t>конфлікту</a:t>
            </a:r>
            <a:r>
              <a:rPr sz="2800" b="1" spc="-45" dirty="0">
                <a:solidFill>
                  <a:srgbClr val="0E4561"/>
                </a:solidFill>
                <a:latin typeface="Century Gothic"/>
                <a:cs typeface="Century Gothic"/>
              </a:rPr>
              <a:t>.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80368" y="5546200"/>
            <a:ext cx="4316095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2800" spc="-125" dirty="0">
                <a:solidFill>
                  <a:srgbClr val="0E4561"/>
                </a:solidFill>
                <a:latin typeface="Arial Black"/>
                <a:cs typeface="Arial Black"/>
              </a:rPr>
              <a:t>Потрапляння</a:t>
            </a:r>
            <a:r>
              <a:rPr sz="2800" spc="-15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800" spc="-55" dirty="0">
                <a:solidFill>
                  <a:srgbClr val="0E4561"/>
                </a:solidFill>
                <a:latin typeface="Arial Black"/>
                <a:cs typeface="Arial Black"/>
              </a:rPr>
              <a:t>до</a:t>
            </a:r>
            <a:r>
              <a:rPr sz="2800" spc="-175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800" spc="-40" dirty="0">
                <a:solidFill>
                  <a:srgbClr val="0E4561"/>
                </a:solidFill>
                <a:latin typeface="Arial Black"/>
                <a:cs typeface="Arial Black"/>
              </a:rPr>
              <a:t>влади </a:t>
            </a:r>
            <a:r>
              <a:rPr sz="2800" spc="-10" dirty="0">
                <a:solidFill>
                  <a:srgbClr val="0E4561"/>
                </a:solidFill>
                <a:latin typeface="Arial Black"/>
                <a:cs typeface="Arial Black"/>
              </a:rPr>
              <a:t>противника</a:t>
            </a:r>
            <a:r>
              <a:rPr sz="2800" b="1" spc="-10" dirty="0">
                <a:solidFill>
                  <a:srgbClr val="0E4561"/>
                </a:solidFill>
                <a:latin typeface="Century Gothic"/>
                <a:cs typeface="Century Gothic"/>
              </a:rPr>
              <a:t>.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144705" y="5914528"/>
            <a:ext cx="42602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10" dirty="0">
                <a:solidFill>
                  <a:srgbClr val="0E4561"/>
                </a:solidFill>
                <a:latin typeface="Arial Black"/>
                <a:cs typeface="Arial Black"/>
              </a:rPr>
              <a:t>Участь</a:t>
            </a:r>
            <a:r>
              <a:rPr sz="2800" spc="-125" dirty="0">
                <a:solidFill>
                  <a:srgbClr val="0E4561"/>
                </a:solidFill>
                <a:latin typeface="Arial Black"/>
                <a:cs typeface="Arial Black"/>
              </a:rPr>
              <a:t> у </a:t>
            </a:r>
            <a:r>
              <a:rPr sz="2800" spc="-85" dirty="0">
                <a:solidFill>
                  <a:srgbClr val="0E4561"/>
                </a:solidFill>
                <a:latin typeface="Arial Black"/>
                <a:cs typeface="Arial Black"/>
              </a:rPr>
              <a:t>бойових</a:t>
            </a:r>
            <a:r>
              <a:rPr sz="2800" spc="-125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800" spc="-70" dirty="0">
                <a:solidFill>
                  <a:srgbClr val="0E4561"/>
                </a:solidFill>
                <a:latin typeface="Arial Black"/>
                <a:cs typeface="Arial Black"/>
              </a:rPr>
              <a:t>діях</a:t>
            </a:r>
            <a:r>
              <a:rPr sz="2800" b="1" spc="-70" dirty="0">
                <a:solidFill>
                  <a:srgbClr val="0E4561"/>
                </a:solidFill>
                <a:latin typeface="Century Gothic"/>
                <a:cs typeface="Century Gothic"/>
              </a:rPr>
              <a:t>.</a:t>
            </a:r>
            <a:endParaRPr sz="2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4771" y="1809475"/>
            <a:ext cx="5539953" cy="744426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449757" y="0"/>
            <a:ext cx="9838690" cy="10287000"/>
          </a:xfrm>
          <a:custGeom>
            <a:avLst/>
            <a:gdLst/>
            <a:ahLst/>
            <a:cxnLst/>
            <a:rect l="l" t="t" r="r" b="b"/>
            <a:pathLst>
              <a:path w="9838690" h="10287000">
                <a:moveTo>
                  <a:pt x="9838243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9838243" y="0"/>
                </a:lnTo>
                <a:lnTo>
                  <a:pt x="9838243" y="10287000"/>
                </a:lnTo>
                <a:close/>
              </a:path>
            </a:pathLst>
          </a:custGeom>
          <a:solidFill>
            <a:srgbClr val="DAE4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8700" y="9741529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>
                <a:moveTo>
                  <a:pt x="0" y="0"/>
                </a:moveTo>
                <a:lnTo>
                  <a:pt x="6492240" y="0"/>
                </a:lnTo>
              </a:path>
            </a:pathLst>
          </a:custGeom>
          <a:ln w="76200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67059" y="1028699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>
                <a:moveTo>
                  <a:pt x="0" y="0"/>
                </a:moveTo>
                <a:lnTo>
                  <a:pt x="6492239" y="0"/>
                </a:lnTo>
              </a:path>
            </a:pathLst>
          </a:custGeom>
          <a:ln w="76200">
            <a:solidFill>
              <a:srgbClr val="0E45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7639" y="-32059"/>
            <a:ext cx="7537450" cy="1797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300"/>
              </a:lnSpc>
              <a:spcBef>
                <a:spcPts val="95"/>
              </a:spcBef>
            </a:pPr>
            <a:r>
              <a:rPr sz="5000" spc="-585" dirty="0"/>
              <a:t>Категорії</a:t>
            </a:r>
            <a:r>
              <a:rPr sz="5000" spc="-70" dirty="0"/>
              <a:t> </a:t>
            </a:r>
            <a:r>
              <a:rPr sz="5000" spc="-490" dirty="0"/>
              <a:t>осіб,</a:t>
            </a:r>
            <a:r>
              <a:rPr sz="5000" spc="-65" dirty="0"/>
              <a:t> </a:t>
            </a:r>
            <a:r>
              <a:rPr sz="5000" spc="-705" dirty="0"/>
              <a:t>що</a:t>
            </a:r>
            <a:r>
              <a:rPr sz="5000" spc="-70" dirty="0"/>
              <a:t> </a:t>
            </a:r>
            <a:r>
              <a:rPr sz="5000" spc="-565" dirty="0"/>
              <a:t>визнаються </a:t>
            </a:r>
            <a:r>
              <a:rPr sz="5000" spc="-540" dirty="0"/>
              <a:t>військовополоненими</a:t>
            </a:r>
            <a:endParaRPr sz="5000"/>
          </a:p>
        </p:txBody>
      </p:sp>
      <p:sp>
        <p:nvSpPr>
          <p:cNvPr id="7" name="object 7"/>
          <p:cNvSpPr txBox="1"/>
          <p:nvPr/>
        </p:nvSpPr>
        <p:spPr>
          <a:xfrm>
            <a:off x="8639901" y="1653411"/>
            <a:ext cx="690880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-95" dirty="0">
                <a:solidFill>
                  <a:srgbClr val="0E4561"/>
                </a:solidFill>
                <a:latin typeface="Arial Black"/>
                <a:cs typeface="Arial Black"/>
              </a:rPr>
              <a:t>Солдати</a:t>
            </a:r>
            <a:r>
              <a:rPr sz="2600" spc="-9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600" dirty="0">
                <a:solidFill>
                  <a:srgbClr val="0E4561"/>
                </a:solidFill>
                <a:latin typeface="Arial Black"/>
                <a:cs typeface="Arial Black"/>
              </a:rPr>
              <a:t>та</a:t>
            </a:r>
            <a:r>
              <a:rPr sz="2600" spc="-9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600" spc="-140" dirty="0">
                <a:solidFill>
                  <a:srgbClr val="0E4561"/>
                </a:solidFill>
                <a:latin typeface="Arial Black"/>
                <a:cs typeface="Arial Black"/>
              </a:rPr>
              <a:t>офіцери</a:t>
            </a:r>
            <a:r>
              <a:rPr sz="2600" spc="-9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600" spc="-114" dirty="0">
                <a:solidFill>
                  <a:srgbClr val="0E4561"/>
                </a:solidFill>
                <a:latin typeface="Arial Black"/>
                <a:cs typeface="Arial Black"/>
              </a:rPr>
              <a:t>регулярних</a:t>
            </a:r>
            <a:r>
              <a:rPr sz="2600" spc="-9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600" spc="-10" dirty="0">
                <a:solidFill>
                  <a:srgbClr val="0E4561"/>
                </a:solidFill>
                <a:latin typeface="Arial Black"/>
                <a:cs typeface="Arial Black"/>
              </a:rPr>
              <a:t>армій</a:t>
            </a:r>
            <a:r>
              <a:rPr sz="2600" b="1" spc="-10" dirty="0">
                <a:solidFill>
                  <a:srgbClr val="0E4561"/>
                </a:solidFill>
                <a:latin typeface="Century Gothic"/>
                <a:cs typeface="Century Gothic"/>
              </a:rPr>
              <a:t>.</a:t>
            </a:r>
            <a:endParaRPr sz="26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39901" y="7465708"/>
            <a:ext cx="7403465" cy="1225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0600"/>
              </a:lnSpc>
              <a:spcBef>
                <a:spcPts val="100"/>
              </a:spcBef>
            </a:pPr>
            <a:r>
              <a:rPr sz="2800" spc="-165" dirty="0">
                <a:solidFill>
                  <a:srgbClr val="0E4561"/>
                </a:solidFill>
                <a:latin typeface="Arial Black"/>
                <a:cs typeface="Arial Black"/>
              </a:rPr>
              <a:t>Члени</a:t>
            </a:r>
            <a:r>
              <a:rPr sz="2800" spc="-15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800" spc="-160" dirty="0">
                <a:solidFill>
                  <a:srgbClr val="0E4561"/>
                </a:solidFill>
                <a:latin typeface="Arial Black"/>
                <a:cs typeface="Arial Black"/>
              </a:rPr>
              <a:t>руху</a:t>
            </a:r>
            <a:r>
              <a:rPr sz="2800" spc="-15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800" spc="-80" dirty="0">
                <a:solidFill>
                  <a:srgbClr val="0E4561"/>
                </a:solidFill>
                <a:latin typeface="Arial Black"/>
                <a:cs typeface="Arial Black"/>
              </a:rPr>
              <a:t>опору</a:t>
            </a:r>
            <a:r>
              <a:rPr sz="2800" b="1" spc="-80" dirty="0">
                <a:solidFill>
                  <a:srgbClr val="0E4561"/>
                </a:solidFill>
                <a:latin typeface="Century Gothic"/>
                <a:cs typeface="Century Gothic"/>
              </a:rPr>
              <a:t>,</a:t>
            </a:r>
            <a:r>
              <a:rPr sz="2800" b="1" spc="-20" dirty="0">
                <a:solidFill>
                  <a:srgbClr val="0E4561"/>
                </a:solidFill>
                <a:latin typeface="Century Gothic"/>
                <a:cs typeface="Century Gothic"/>
              </a:rPr>
              <a:t> </a:t>
            </a:r>
            <a:r>
              <a:rPr sz="2800" spc="-65" dirty="0">
                <a:solidFill>
                  <a:srgbClr val="0E4561"/>
                </a:solidFill>
                <a:latin typeface="Arial Black"/>
                <a:cs typeface="Arial Black"/>
              </a:rPr>
              <a:t>якщо</a:t>
            </a:r>
            <a:r>
              <a:rPr sz="2800" spc="-155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800" spc="-65" dirty="0">
                <a:solidFill>
                  <a:srgbClr val="0E4561"/>
                </a:solidFill>
                <a:latin typeface="Arial Black"/>
                <a:cs typeface="Arial Black"/>
              </a:rPr>
              <a:t>дотримуються </a:t>
            </a:r>
            <a:r>
              <a:rPr sz="2800" spc="-150" dirty="0">
                <a:solidFill>
                  <a:srgbClr val="0E4561"/>
                </a:solidFill>
                <a:latin typeface="Arial Black"/>
                <a:cs typeface="Arial Black"/>
              </a:rPr>
              <a:t>законів</a:t>
            </a:r>
            <a:r>
              <a:rPr sz="2800" spc="-85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800" spc="-10" dirty="0">
                <a:solidFill>
                  <a:srgbClr val="0E4561"/>
                </a:solidFill>
                <a:latin typeface="Arial Black"/>
                <a:cs typeface="Arial Black"/>
              </a:rPr>
              <a:t>війни</a:t>
            </a:r>
            <a:r>
              <a:rPr sz="2800" b="1" spc="-10" dirty="0">
                <a:solidFill>
                  <a:srgbClr val="0E4561"/>
                </a:solidFill>
                <a:latin typeface="Century Gothic"/>
                <a:cs typeface="Century Gothic"/>
              </a:rPr>
              <a:t>.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39901" y="3293564"/>
            <a:ext cx="835152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-85" dirty="0">
                <a:solidFill>
                  <a:srgbClr val="0E4561"/>
                </a:solidFill>
                <a:latin typeface="Arial Black"/>
                <a:cs typeface="Arial Black"/>
              </a:rPr>
              <a:t>Учасники</a:t>
            </a:r>
            <a:r>
              <a:rPr sz="2600" spc="-10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600" spc="-114" dirty="0">
                <a:solidFill>
                  <a:srgbClr val="0E4561"/>
                </a:solidFill>
                <a:latin typeface="Arial Black"/>
                <a:cs typeface="Arial Black"/>
              </a:rPr>
              <a:t>ополчення</a:t>
            </a:r>
            <a:r>
              <a:rPr sz="2600" spc="-95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600" dirty="0">
                <a:solidFill>
                  <a:srgbClr val="0E4561"/>
                </a:solidFill>
                <a:latin typeface="Arial Black"/>
                <a:cs typeface="Arial Black"/>
              </a:rPr>
              <a:t>та</a:t>
            </a:r>
            <a:r>
              <a:rPr sz="2600" spc="-10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600" spc="-75" dirty="0">
                <a:solidFill>
                  <a:srgbClr val="0E4561"/>
                </a:solidFill>
                <a:latin typeface="Arial Black"/>
                <a:cs typeface="Arial Black"/>
              </a:rPr>
              <a:t>добровольчих</a:t>
            </a:r>
            <a:r>
              <a:rPr sz="2600" spc="-95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600" spc="-45" dirty="0">
                <a:solidFill>
                  <a:srgbClr val="0E4561"/>
                </a:solidFill>
                <a:latin typeface="Arial Black"/>
                <a:cs typeface="Arial Black"/>
              </a:rPr>
              <a:t>загонів</a:t>
            </a:r>
            <a:r>
              <a:rPr sz="2600" b="1" spc="-45" dirty="0">
                <a:solidFill>
                  <a:srgbClr val="0E4561"/>
                </a:solidFill>
                <a:latin typeface="Century Gothic"/>
                <a:cs typeface="Century Gothic"/>
              </a:rPr>
              <a:t>.</a:t>
            </a:r>
            <a:endParaRPr sz="26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39901" y="5147510"/>
            <a:ext cx="8012430" cy="1149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41800"/>
              </a:lnSpc>
              <a:spcBef>
                <a:spcPts val="90"/>
              </a:spcBef>
            </a:pPr>
            <a:r>
              <a:rPr sz="2600" spc="-135" dirty="0">
                <a:solidFill>
                  <a:srgbClr val="0E4561"/>
                </a:solidFill>
                <a:latin typeface="Arial Black"/>
                <a:cs typeface="Arial Black"/>
              </a:rPr>
              <a:t>Екіпажі</a:t>
            </a:r>
            <a:r>
              <a:rPr sz="2600" spc="-11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600" spc="-55" dirty="0">
                <a:solidFill>
                  <a:srgbClr val="0E4561"/>
                </a:solidFill>
                <a:latin typeface="Arial Black"/>
                <a:cs typeface="Arial Black"/>
              </a:rPr>
              <a:t>торгових</a:t>
            </a:r>
            <a:r>
              <a:rPr sz="2600" spc="-11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600" spc="-165" dirty="0">
                <a:solidFill>
                  <a:srgbClr val="0E4561"/>
                </a:solidFill>
                <a:latin typeface="Arial Black"/>
                <a:cs typeface="Arial Black"/>
              </a:rPr>
              <a:t>суден</a:t>
            </a:r>
            <a:r>
              <a:rPr sz="2600" spc="-11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600" dirty="0">
                <a:solidFill>
                  <a:srgbClr val="0E4561"/>
                </a:solidFill>
                <a:latin typeface="Arial Black"/>
                <a:cs typeface="Arial Black"/>
              </a:rPr>
              <a:t>та</a:t>
            </a:r>
            <a:r>
              <a:rPr sz="2600" spc="-105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600" spc="-50" dirty="0">
                <a:solidFill>
                  <a:srgbClr val="0E4561"/>
                </a:solidFill>
                <a:latin typeface="Arial Black"/>
                <a:cs typeface="Arial Black"/>
              </a:rPr>
              <a:t>цивільної</a:t>
            </a:r>
            <a:r>
              <a:rPr sz="2600" spc="-11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600" spc="-75" dirty="0">
                <a:solidFill>
                  <a:srgbClr val="0E4561"/>
                </a:solidFill>
                <a:latin typeface="Arial Black"/>
                <a:cs typeface="Arial Black"/>
              </a:rPr>
              <a:t>авіації</a:t>
            </a:r>
            <a:r>
              <a:rPr sz="2600" spc="-110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600" spc="-50" dirty="0">
                <a:solidFill>
                  <a:srgbClr val="0E4561"/>
                </a:solidFill>
                <a:latin typeface="Arial Black"/>
                <a:cs typeface="Arial Black"/>
              </a:rPr>
              <a:t>в </a:t>
            </a:r>
            <a:r>
              <a:rPr sz="2600" spc="-100" dirty="0">
                <a:solidFill>
                  <a:srgbClr val="0E4561"/>
                </a:solidFill>
                <a:latin typeface="Arial Black"/>
                <a:cs typeface="Arial Black"/>
              </a:rPr>
              <a:t>умовах</a:t>
            </a:r>
            <a:r>
              <a:rPr sz="2600" spc="-85" dirty="0">
                <a:solidFill>
                  <a:srgbClr val="0E4561"/>
                </a:solidFill>
                <a:latin typeface="Arial Black"/>
                <a:cs typeface="Arial Black"/>
              </a:rPr>
              <a:t> </a:t>
            </a:r>
            <a:r>
              <a:rPr sz="2600" spc="-10" dirty="0">
                <a:solidFill>
                  <a:srgbClr val="0E4561"/>
                </a:solidFill>
                <a:latin typeface="Arial Black"/>
                <a:cs typeface="Arial Black"/>
              </a:rPr>
              <a:t>конфлікту</a:t>
            </a:r>
            <a:r>
              <a:rPr sz="2600" b="1" spc="-10" dirty="0">
                <a:solidFill>
                  <a:srgbClr val="0E4561"/>
                </a:solidFill>
                <a:latin typeface="Century Gothic"/>
                <a:cs typeface="Century Gothic"/>
              </a:rPr>
              <a:t>.</a:t>
            </a:r>
            <a:endParaRPr sz="2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18947" y="15848"/>
            <a:ext cx="7869555" cy="10272395"/>
            <a:chOff x="10418947" y="15848"/>
            <a:chExt cx="7869555" cy="10272395"/>
          </a:xfrm>
        </p:grpSpPr>
        <p:sp>
          <p:nvSpPr>
            <p:cNvPr id="3" name="object 3"/>
            <p:cNvSpPr/>
            <p:nvPr/>
          </p:nvSpPr>
          <p:spPr>
            <a:xfrm>
              <a:off x="14093892" y="15848"/>
              <a:ext cx="4194175" cy="10272395"/>
            </a:xfrm>
            <a:custGeom>
              <a:avLst/>
              <a:gdLst/>
              <a:ahLst/>
              <a:cxnLst/>
              <a:rect l="l" t="t" r="r" b="b"/>
              <a:pathLst>
                <a:path w="4194175" h="10272395">
                  <a:moveTo>
                    <a:pt x="4194110" y="10272293"/>
                  </a:moveTo>
                  <a:lnTo>
                    <a:pt x="0" y="10272293"/>
                  </a:lnTo>
                  <a:lnTo>
                    <a:pt x="0" y="0"/>
                  </a:lnTo>
                  <a:lnTo>
                    <a:pt x="4194110" y="0"/>
                  </a:lnTo>
                  <a:lnTo>
                    <a:pt x="4194110" y="10272293"/>
                  </a:lnTo>
                  <a:close/>
                </a:path>
              </a:pathLst>
            </a:custGeom>
            <a:solidFill>
              <a:srgbClr val="789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18947" y="1684925"/>
              <a:ext cx="7372349" cy="7572368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1033064" y="8985016"/>
            <a:ext cx="260985" cy="260985"/>
          </a:xfrm>
          <a:custGeom>
            <a:avLst/>
            <a:gdLst/>
            <a:ahLst/>
            <a:cxnLst/>
            <a:rect l="l" t="t" r="r" b="b"/>
            <a:pathLst>
              <a:path w="260984" h="260984">
                <a:moveTo>
                  <a:pt x="130234" y="260469"/>
                </a:moveTo>
                <a:lnTo>
                  <a:pt x="86530" y="253104"/>
                </a:lnTo>
                <a:lnTo>
                  <a:pt x="47851" y="231436"/>
                </a:lnTo>
                <a:lnTo>
                  <a:pt x="18739" y="197996"/>
                </a:lnTo>
                <a:lnTo>
                  <a:pt x="2603" y="156715"/>
                </a:lnTo>
                <a:lnTo>
                  <a:pt x="0" y="131437"/>
                </a:lnTo>
                <a:lnTo>
                  <a:pt x="97" y="125024"/>
                </a:lnTo>
                <a:lnTo>
                  <a:pt x="7232" y="87420"/>
                </a:lnTo>
                <a:lnTo>
                  <a:pt x="25011" y="53486"/>
                </a:lnTo>
                <a:lnTo>
                  <a:pt x="51868" y="26210"/>
                </a:lnTo>
                <a:lnTo>
                  <a:pt x="85523" y="7912"/>
                </a:lnTo>
                <a:lnTo>
                  <a:pt x="123016" y="199"/>
                </a:lnTo>
                <a:lnTo>
                  <a:pt x="129425" y="0"/>
                </a:lnTo>
                <a:lnTo>
                  <a:pt x="135836" y="118"/>
                </a:lnTo>
                <a:lnTo>
                  <a:pt x="173421" y="7369"/>
                </a:lnTo>
                <a:lnTo>
                  <a:pt x="207299" y="25253"/>
                </a:lnTo>
                <a:lnTo>
                  <a:pt x="234493" y="52193"/>
                </a:lnTo>
                <a:lnTo>
                  <a:pt x="252688" y="85903"/>
                </a:lnTo>
                <a:lnTo>
                  <a:pt x="260287" y="123420"/>
                </a:lnTo>
                <a:lnTo>
                  <a:pt x="260463" y="129831"/>
                </a:lnTo>
                <a:lnTo>
                  <a:pt x="260326" y="136240"/>
                </a:lnTo>
                <a:lnTo>
                  <a:pt x="252961" y="173803"/>
                </a:lnTo>
                <a:lnTo>
                  <a:pt x="234975" y="207627"/>
                </a:lnTo>
                <a:lnTo>
                  <a:pt x="207950" y="234734"/>
                </a:lnTo>
                <a:lnTo>
                  <a:pt x="174184" y="252829"/>
                </a:lnTo>
                <a:lnTo>
                  <a:pt x="136645" y="260312"/>
                </a:lnTo>
                <a:lnTo>
                  <a:pt x="130234" y="260469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41811" y="8987473"/>
            <a:ext cx="260985" cy="260985"/>
          </a:xfrm>
          <a:custGeom>
            <a:avLst/>
            <a:gdLst/>
            <a:ahLst/>
            <a:cxnLst/>
            <a:rect l="l" t="t" r="r" b="b"/>
            <a:pathLst>
              <a:path w="260985" h="260984">
                <a:moveTo>
                  <a:pt x="131076" y="260463"/>
                </a:moveTo>
                <a:lnTo>
                  <a:pt x="93158" y="255080"/>
                </a:lnTo>
                <a:lnTo>
                  <a:pt x="58451" y="238897"/>
                </a:lnTo>
                <a:lnTo>
                  <a:pt x="29945" y="213322"/>
                </a:lnTo>
                <a:lnTo>
                  <a:pt x="10116" y="180561"/>
                </a:lnTo>
                <a:lnTo>
                  <a:pt x="671" y="143446"/>
                </a:lnTo>
                <a:lnTo>
                  <a:pt x="0" y="130658"/>
                </a:lnTo>
                <a:lnTo>
                  <a:pt x="137" y="124246"/>
                </a:lnTo>
                <a:lnTo>
                  <a:pt x="7499" y="86678"/>
                </a:lnTo>
                <a:lnTo>
                  <a:pt x="25483" y="52851"/>
                </a:lnTo>
                <a:lnTo>
                  <a:pt x="52507" y="25737"/>
                </a:lnTo>
                <a:lnTo>
                  <a:pt x="86276" y="7642"/>
                </a:lnTo>
                <a:lnTo>
                  <a:pt x="123818" y="156"/>
                </a:lnTo>
                <a:lnTo>
                  <a:pt x="130229" y="0"/>
                </a:lnTo>
                <a:lnTo>
                  <a:pt x="136598" y="124"/>
                </a:lnTo>
                <a:lnTo>
                  <a:pt x="179876" y="9625"/>
                </a:lnTo>
                <a:lnTo>
                  <a:pt x="217425" y="33146"/>
                </a:lnTo>
                <a:lnTo>
                  <a:pt x="244865" y="67958"/>
                </a:lnTo>
                <a:lnTo>
                  <a:pt x="258971" y="109976"/>
                </a:lnTo>
                <a:lnTo>
                  <a:pt x="260463" y="128979"/>
                </a:lnTo>
                <a:lnTo>
                  <a:pt x="260368" y="135392"/>
                </a:lnTo>
                <a:lnTo>
                  <a:pt x="253246" y="173004"/>
                </a:lnTo>
                <a:lnTo>
                  <a:pt x="235479" y="206946"/>
                </a:lnTo>
                <a:lnTo>
                  <a:pt x="208629" y="234234"/>
                </a:lnTo>
                <a:lnTo>
                  <a:pt x="174975" y="252542"/>
                </a:lnTo>
                <a:lnTo>
                  <a:pt x="137484" y="260267"/>
                </a:lnTo>
                <a:lnTo>
                  <a:pt x="131076" y="260463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50970" y="8987473"/>
            <a:ext cx="260985" cy="260985"/>
          </a:xfrm>
          <a:custGeom>
            <a:avLst/>
            <a:gdLst/>
            <a:ahLst/>
            <a:cxnLst/>
            <a:rect l="l" t="t" r="r" b="b"/>
            <a:pathLst>
              <a:path w="260985" h="260984">
                <a:moveTo>
                  <a:pt x="131076" y="260463"/>
                </a:moveTo>
                <a:lnTo>
                  <a:pt x="93158" y="255080"/>
                </a:lnTo>
                <a:lnTo>
                  <a:pt x="58451" y="238897"/>
                </a:lnTo>
                <a:lnTo>
                  <a:pt x="29947" y="213322"/>
                </a:lnTo>
                <a:lnTo>
                  <a:pt x="10116" y="180561"/>
                </a:lnTo>
                <a:lnTo>
                  <a:pt x="671" y="143446"/>
                </a:lnTo>
                <a:lnTo>
                  <a:pt x="0" y="130658"/>
                </a:lnTo>
                <a:lnTo>
                  <a:pt x="137" y="124246"/>
                </a:lnTo>
                <a:lnTo>
                  <a:pt x="7499" y="86678"/>
                </a:lnTo>
                <a:lnTo>
                  <a:pt x="25483" y="52851"/>
                </a:lnTo>
                <a:lnTo>
                  <a:pt x="52507" y="25737"/>
                </a:lnTo>
                <a:lnTo>
                  <a:pt x="86276" y="7642"/>
                </a:lnTo>
                <a:lnTo>
                  <a:pt x="123818" y="156"/>
                </a:lnTo>
                <a:lnTo>
                  <a:pt x="130229" y="0"/>
                </a:lnTo>
                <a:lnTo>
                  <a:pt x="136598" y="124"/>
                </a:lnTo>
                <a:lnTo>
                  <a:pt x="179876" y="9625"/>
                </a:lnTo>
                <a:lnTo>
                  <a:pt x="217425" y="33146"/>
                </a:lnTo>
                <a:lnTo>
                  <a:pt x="244865" y="67958"/>
                </a:lnTo>
                <a:lnTo>
                  <a:pt x="258971" y="109976"/>
                </a:lnTo>
                <a:lnTo>
                  <a:pt x="260463" y="128979"/>
                </a:lnTo>
                <a:lnTo>
                  <a:pt x="260368" y="135392"/>
                </a:lnTo>
                <a:lnTo>
                  <a:pt x="253246" y="173004"/>
                </a:lnTo>
                <a:lnTo>
                  <a:pt x="235479" y="206946"/>
                </a:lnTo>
                <a:lnTo>
                  <a:pt x="208629" y="234234"/>
                </a:lnTo>
                <a:lnTo>
                  <a:pt x="174975" y="252542"/>
                </a:lnTo>
                <a:lnTo>
                  <a:pt x="137484" y="260267"/>
                </a:lnTo>
                <a:lnTo>
                  <a:pt x="131076" y="260463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59972" y="8987473"/>
            <a:ext cx="260985" cy="260985"/>
          </a:xfrm>
          <a:custGeom>
            <a:avLst/>
            <a:gdLst/>
            <a:ahLst/>
            <a:cxnLst/>
            <a:rect l="l" t="t" r="r" b="b"/>
            <a:pathLst>
              <a:path w="260985" h="260984">
                <a:moveTo>
                  <a:pt x="131076" y="260463"/>
                </a:moveTo>
                <a:lnTo>
                  <a:pt x="93158" y="255080"/>
                </a:lnTo>
                <a:lnTo>
                  <a:pt x="58451" y="238897"/>
                </a:lnTo>
                <a:lnTo>
                  <a:pt x="29947" y="213322"/>
                </a:lnTo>
                <a:lnTo>
                  <a:pt x="10116" y="180561"/>
                </a:lnTo>
                <a:lnTo>
                  <a:pt x="671" y="143446"/>
                </a:lnTo>
                <a:lnTo>
                  <a:pt x="0" y="130658"/>
                </a:lnTo>
                <a:lnTo>
                  <a:pt x="137" y="124246"/>
                </a:lnTo>
                <a:lnTo>
                  <a:pt x="7499" y="86678"/>
                </a:lnTo>
                <a:lnTo>
                  <a:pt x="25483" y="52851"/>
                </a:lnTo>
                <a:lnTo>
                  <a:pt x="52507" y="25737"/>
                </a:lnTo>
                <a:lnTo>
                  <a:pt x="86276" y="7642"/>
                </a:lnTo>
                <a:lnTo>
                  <a:pt x="123818" y="156"/>
                </a:lnTo>
                <a:lnTo>
                  <a:pt x="130229" y="0"/>
                </a:lnTo>
                <a:lnTo>
                  <a:pt x="136597" y="127"/>
                </a:lnTo>
                <a:lnTo>
                  <a:pt x="179865" y="9640"/>
                </a:lnTo>
                <a:lnTo>
                  <a:pt x="217409" y="33164"/>
                </a:lnTo>
                <a:lnTo>
                  <a:pt x="244849" y="67966"/>
                </a:lnTo>
                <a:lnTo>
                  <a:pt x="258964" y="109978"/>
                </a:lnTo>
                <a:lnTo>
                  <a:pt x="260463" y="128979"/>
                </a:lnTo>
                <a:lnTo>
                  <a:pt x="260368" y="135392"/>
                </a:lnTo>
                <a:lnTo>
                  <a:pt x="253246" y="173004"/>
                </a:lnTo>
                <a:lnTo>
                  <a:pt x="235479" y="206946"/>
                </a:lnTo>
                <a:lnTo>
                  <a:pt x="208629" y="234234"/>
                </a:lnTo>
                <a:lnTo>
                  <a:pt x="174978" y="252542"/>
                </a:lnTo>
                <a:lnTo>
                  <a:pt x="137484" y="260267"/>
                </a:lnTo>
                <a:lnTo>
                  <a:pt x="131076" y="260463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68922" y="8987473"/>
            <a:ext cx="260985" cy="260985"/>
          </a:xfrm>
          <a:custGeom>
            <a:avLst/>
            <a:gdLst/>
            <a:ahLst/>
            <a:cxnLst/>
            <a:rect l="l" t="t" r="r" b="b"/>
            <a:pathLst>
              <a:path w="260985" h="260984">
                <a:moveTo>
                  <a:pt x="131076" y="260463"/>
                </a:moveTo>
                <a:lnTo>
                  <a:pt x="93158" y="255080"/>
                </a:lnTo>
                <a:lnTo>
                  <a:pt x="58451" y="238897"/>
                </a:lnTo>
                <a:lnTo>
                  <a:pt x="29945" y="213322"/>
                </a:lnTo>
                <a:lnTo>
                  <a:pt x="10116" y="180561"/>
                </a:lnTo>
                <a:lnTo>
                  <a:pt x="671" y="143446"/>
                </a:lnTo>
                <a:lnTo>
                  <a:pt x="0" y="130658"/>
                </a:lnTo>
                <a:lnTo>
                  <a:pt x="137" y="124246"/>
                </a:lnTo>
                <a:lnTo>
                  <a:pt x="7499" y="86678"/>
                </a:lnTo>
                <a:lnTo>
                  <a:pt x="25483" y="52851"/>
                </a:lnTo>
                <a:lnTo>
                  <a:pt x="52507" y="25737"/>
                </a:lnTo>
                <a:lnTo>
                  <a:pt x="86276" y="7642"/>
                </a:lnTo>
                <a:lnTo>
                  <a:pt x="123818" y="156"/>
                </a:lnTo>
                <a:lnTo>
                  <a:pt x="130229" y="0"/>
                </a:lnTo>
                <a:lnTo>
                  <a:pt x="136598" y="124"/>
                </a:lnTo>
                <a:lnTo>
                  <a:pt x="179876" y="9625"/>
                </a:lnTo>
                <a:lnTo>
                  <a:pt x="217425" y="33146"/>
                </a:lnTo>
                <a:lnTo>
                  <a:pt x="244865" y="67958"/>
                </a:lnTo>
                <a:lnTo>
                  <a:pt x="258971" y="109976"/>
                </a:lnTo>
                <a:lnTo>
                  <a:pt x="260463" y="128979"/>
                </a:lnTo>
                <a:lnTo>
                  <a:pt x="260368" y="135392"/>
                </a:lnTo>
                <a:lnTo>
                  <a:pt x="253246" y="173004"/>
                </a:lnTo>
                <a:lnTo>
                  <a:pt x="235479" y="206946"/>
                </a:lnTo>
                <a:lnTo>
                  <a:pt x="208629" y="234234"/>
                </a:lnTo>
                <a:lnTo>
                  <a:pt x="174975" y="252542"/>
                </a:lnTo>
                <a:lnTo>
                  <a:pt x="137484" y="260267"/>
                </a:lnTo>
                <a:lnTo>
                  <a:pt x="131076" y="260463"/>
                </a:lnTo>
                <a:close/>
              </a:path>
            </a:pathLst>
          </a:custGeom>
          <a:solidFill>
            <a:srgbClr val="0E45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16000" y="468256"/>
            <a:ext cx="9343390" cy="2292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89865">
              <a:lnSpc>
                <a:spcPct val="116199"/>
              </a:lnSpc>
              <a:spcBef>
                <a:spcPts val="100"/>
              </a:spcBef>
            </a:pPr>
            <a:r>
              <a:rPr sz="6400" spc="-715" dirty="0"/>
              <a:t>Особи,</a:t>
            </a:r>
            <a:r>
              <a:rPr sz="6400" spc="-105" dirty="0"/>
              <a:t> </a:t>
            </a:r>
            <a:r>
              <a:rPr sz="6400" spc="-695" dirty="0"/>
              <a:t>які</a:t>
            </a:r>
            <a:r>
              <a:rPr sz="6400" spc="-100" dirty="0"/>
              <a:t> </a:t>
            </a:r>
            <a:r>
              <a:rPr sz="6400" spc="-580" dirty="0"/>
              <a:t>не</a:t>
            </a:r>
            <a:r>
              <a:rPr sz="6400" spc="-100" dirty="0"/>
              <a:t> </a:t>
            </a:r>
            <a:r>
              <a:rPr sz="6400" spc="-860" dirty="0"/>
              <a:t>мають </a:t>
            </a:r>
            <a:r>
              <a:rPr sz="6400" spc="-760" dirty="0"/>
              <a:t>статусу</a:t>
            </a:r>
            <a:r>
              <a:rPr sz="6400" spc="-80" dirty="0"/>
              <a:t> </a:t>
            </a:r>
            <a:r>
              <a:rPr sz="6400" spc="-725" dirty="0"/>
              <a:t>військовополоненого</a:t>
            </a:r>
            <a:endParaRPr sz="6400"/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1125" y="3697223"/>
            <a:ext cx="123825" cy="12382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1125" y="4363973"/>
            <a:ext cx="123825" cy="12382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1125" y="5030723"/>
            <a:ext cx="123825" cy="12382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1125" y="5697473"/>
            <a:ext cx="123825" cy="12382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685279" y="3277482"/>
            <a:ext cx="8044180" cy="3359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977255">
              <a:lnSpc>
                <a:spcPct val="141100"/>
              </a:lnSpc>
              <a:spcBef>
                <a:spcPts val="100"/>
              </a:spcBef>
            </a:pPr>
            <a:r>
              <a:rPr sz="3100" spc="110" dirty="0">
                <a:solidFill>
                  <a:srgbClr val="0E4561"/>
                </a:solidFill>
                <a:latin typeface="Arial"/>
                <a:cs typeface="Arial"/>
              </a:rPr>
              <a:t>Найманці </a:t>
            </a:r>
            <a:r>
              <a:rPr sz="3100" spc="70" dirty="0">
                <a:solidFill>
                  <a:srgbClr val="0E4561"/>
                </a:solidFill>
                <a:latin typeface="Arial"/>
                <a:cs typeface="Arial"/>
              </a:rPr>
              <a:t>Терористи </a:t>
            </a:r>
            <a:r>
              <a:rPr sz="3100" spc="215" dirty="0">
                <a:solidFill>
                  <a:srgbClr val="0E4561"/>
                </a:solidFill>
                <a:latin typeface="Arial"/>
                <a:cs typeface="Arial"/>
              </a:rPr>
              <a:t>Шпигуни</a:t>
            </a:r>
            <a:endParaRPr sz="3100">
              <a:latin typeface="Arial"/>
              <a:cs typeface="Arial"/>
            </a:endParaRPr>
          </a:p>
          <a:p>
            <a:pPr marL="12700" marR="5080">
              <a:lnSpc>
                <a:spcPct val="141100"/>
              </a:lnSpc>
            </a:pPr>
            <a:r>
              <a:rPr sz="3100" spc="-30" dirty="0">
                <a:solidFill>
                  <a:srgbClr val="0E4561"/>
                </a:solidFill>
                <a:latin typeface="Arial"/>
                <a:cs typeface="Arial"/>
              </a:rPr>
              <a:t>Особи</a:t>
            </a:r>
            <a:r>
              <a:rPr sz="3100" spc="-3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3100" spc="-24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3100" spc="140" dirty="0">
                <a:solidFill>
                  <a:srgbClr val="0E4561"/>
                </a:solidFill>
                <a:latin typeface="Arial"/>
                <a:cs typeface="Arial"/>
              </a:rPr>
              <a:t>які</a:t>
            </a:r>
            <a:r>
              <a:rPr sz="31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20" dirty="0">
                <a:solidFill>
                  <a:srgbClr val="0E4561"/>
                </a:solidFill>
                <a:latin typeface="Arial"/>
                <a:cs typeface="Arial"/>
              </a:rPr>
              <a:t>діють</a:t>
            </a:r>
            <a:r>
              <a:rPr sz="31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50" dirty="0">
                <a:solidFill>
                  <a:srgbClr val="0E4561"/>
                </a:solidFill>
                <a:latin typeface="Arial"/>
                <a:cs typeface="Arial"/>
              </a:rPr>
              <a:t>без</a:t>
            </a:r>
            <a:r>
              <a:rPr sz="3100" spc="-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14" dirty="0">
                <a:solidFill>
                  <a:srgbClr val="0E4561"/>
                </a:solidFill>
                <a:latin typeface="Arial"/>
                <a:cs typeface="Arial"/>
              </a:rPr>
              <a:t>розпізнавальних </a:t>
            </a:r>
            <a:r>
              <a:rPr sz="3100" spc="135" dirty="0">
                <a:solidFill>
                  <a:srgbClr val="0E4561"/>
                </a:solidFill>
                <a:latin typeface="Arial"/>
                <a:cs typeface="Arial"/>
              </a:rPr>
              <a:t>знаків</a:t>
            </a:r>
            <a:r>
              <a:rPr sz="31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dirty="0">
                <a:solidFill>
                  <a:srgbClr val="0E4561"/>
                </a:solidFill>
                <a:latin typeface="Arial"/>
                <a:cs typeface="Arial"/>
              </a:rPr>
              <a:t>та</a:t>
            </a:r>
            <a:r>
              <a:rPr sz="31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30" dirty="0">
                <a:solidFill>
                  <a:srgbClr val="0E4561"/>
                </a:solidFill>
                <a:latin typeface="Arial"/>
                <a:cs typeface="Arial"/>
              </a:rPr>
              <a:t>не</a:t>
            </a:r>
            <a:r>
              <a:rPr sz="31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00" dirty="0">
                <a:solidFill>
                  <a:srgbClr val="0E4561"/>
                </a:solidFill>
                <a:latin typeface="Arial"/>
                <a:cs typeface="Arial"/>
              </a:rPr>
              <a:t>дотримуються</a:t>
            </a:r>
            <a:r>
              <a:rPr sz="31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135" dirty="0">
                <a:solidFill>
                  <a:srgbClr val="0E4561"/>
                </a:solidFill>
                <a:latin typeface="Arial"/>
                <a:cs typeface="Arial"/>
              </a:rPr>
              <a:t>законів</a:t>
            </a:r>
            <a:r>
              <a:rPr sz="31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3100" spc="55" dirty="0">
                <a:solidFill>
                  <a:srgbClr val="0E4561"/>
                </a:solidFill>
                <a:latin typeface="Arial"/>
                <a:cs typeface="Arial"/>
              </a:rPr>
              <a:t>війни</a:t>
            </a:r>
            <a:r>
              <a:rPr sz="3100" spc="55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3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914505" y="1905"/>
            <a:ext cx="6373495" cy="10285095"/>
            <a:chOff x="11915058" y="0"/>
            <a:chExt cx="6373495" cy="10285095"/>
          </a:xfrm>
        </p:grpSpPr>
        <p:sp>
          <p:nvSpPr>
            <p:cNvPr id="3" name="object 3"/>
            <p:cNvSpPr/>
            <p:nvPr/>
          </p:nvSpPr>
          <p:spPr>
            <a:xfrm>
              <a:off x="13660651" y="0"/>
              <a:ext cx="4627880" cy="10285095"/>
            </a:xfrm>
            <a:custGeom>
              <a:avLst/>
              <a:gdLst/>
              <a:ahLst/>
              <a:cxnLst/>
              <a:rect l="l" t="t" r="r" b="b"/>
              <a:pathLst>
                <a:path w="4627880" h="10285095">
                  <a:moveTo>
                    <a:pt x="4627349" y="10285007"/>
                  </a:moveTo>
                  <a:lnTo>
                    <a:pt x="0" y="10285007"/>
                  </a:lnTo>
                  <a:lnTo>
                    <a:pt x="0" y="0"/>
                  </a:lnTo>
                  <a:lnTo>
                    <a:pt x="4627349" y="0"/>
                  </a:lnTo>
                  <a:lnTo>
                    <a:pt x="4627349" y="10285007"/>
                  </a:lnTo>
                  <a:close/>
                </a:path>
              </a:pathLst>
            </a:custGeom>
            <a:solidFill>
              <a:srgbClr val="789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15058" y="1684934"/>
              <a:ext cx="5344241" cy="757336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468256"/>
            <a:ext cx="6377940" cy="2292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99"/>
              </a:lnSpc>
              <a:spcBef>
                <a:spcPts val="100"/>
              </a:spcBef>
            </a:pPr>
            <a:r>
              <a:rPr sz="6400" spc="-685" dirty="0"/>
              <a:t>Правовий</a:t>
            </a:r>
            <a:r>
              <a:rPr sz="6400" spc="-75" dirty="0"/>
              <a:t> </a:t>
            </a:r>
            <a:r>
              <a:rPr sz="6400" spc="-780" dirty="0"/>
              <a:t>статус </a:t>
            </a:r>
            <a:r>
              <a:rPr sz="6400" spc="-725" dirty="0"/>
              <a:t>військовополоненого</a:t>
            </a:r>
            <a:endParaRPr sz="6400"/>
          </a:p>
        </p:txBody>
      </p:sp>
      <p:sp>
        <p:nvSpPr>
          <p:cNvPr id="6" name="object 6"/>
          <p:cNvSpPr txBox="1"/>
          <p:nvPr/>
        </p:nvSpPr>
        <p:spPr>
          <a:xfrm>
            <a:off x="1016000" y="3555905"/>
            <a:ext cx="10501630" cy="554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9400"/>
              </a:lnSpc>
              <a:spcBef>
                <a:spcPts val="100"/>
              </a:spcBef>
            </a:pPr>
            <a:r>
              <a:rPr sz="2600" spc="105" dirty="0">
                <a:solidFill>
                  <a:srgbClr val="0E4561"/>
                </a:solidFill>
                <a:latin typeface="Arial"/>
                <a:cs typeface="Arial"/>
              </a:rPr>
              <a:t>Військовополонені</a:t>
            </a:r>
            <a:r>
              <a:rPr sz="26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95" dirty="0">
                <a:solidFill>
                  <a:srgbClr val="0E4561"/>
                </a:solidFill>
                <a:latin typeface="Arial"/>
                <a:cs typeface="Arial"/>
              </a:rPr>
              <a:t>зберігають</a:t>
            </a:r>
            <a:r>
              <a:rPr sz="26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60" dirty="0">
                <a:solidFill>
                  <a:srgbClr val="0E4561"/>
                </a:solidFill>
                <a:latin typeface="Arial"/>
                <a:cs typeface="Arial"/>
              </a:rPr>
              <a:t>правосуб</a:t>
            </a:r>
            <a:r>
              <a:rPr sz="2600" spc="60" dirty="0">
                <a:solidFill>
                  <a:srgbClr val="0E4561"/>
                </a:solidFill>
                <a:latin typeface="Verdana"/>
                <a:cs typeface="Verdana"/>
              </a:rPr>
              <a:t>’</a:t>
            </a:r>
            <a:r>
              <a:rPr sz="2600" spc="60" dirty="0">
                <a:solidFill>
                  <a:srgbClr val="0E4561"/>
                </a:solidFill>
                <a:latin typeface="Arial"/>
                <a:cs typeface="Arial"/>
              </a:rPr>
              <a:t>єктність</a:t>
            </a:r>
            <a:r>
              <a:rPr sz="26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90" dirty="0">
                <a:solidFill>
                  <a:srgbClr val="0E4561"/>
                </a:solidFill>
                <a:latin typeface="Arial"/>
                <a:cs typeface="Arial"/>
              </a:rPr>
              <a:t>і</a:t>
            </a:r>
            <a:r>
              <a:rPr sz="26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80" dirty="0">
                <a:solidFill>
                  <a:srgbClr val="0E4561"/>
                </a:solidFill>
                <a:latin typeface="Arial"/>
                <a:cs typeface="Arial"/>
              </a:rPr>
              <a:t>користуються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правами</a:t>
            </a:r>
            <a:r>
              <a:rPr sz="26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600" spc="-8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600" spc="105" dirty="0">
                <a:solidFill>
                  <a:srgbClr val="0E4561"/>
                </a:solidFill>
                <a:latin typeface="Arial"/>
                <a:cs typeface="Arial"/>
              </a:rPr>
              <a:t>передбаченими </a:t>
            </a:r>
            <a:r>
              <a:rPr sz="2600" spc="130" dirty="0">
                <a:solidFill>
                  <a:srgbClr val="0E4561"/>
                </a:solidFill>
                <a:latin typeface="Arial"/>
                <a:cs typeface="Arial"/>
              </a:rPr>
              <a:t>міжнародним</a:t>
            </a:r>
            <a:r>
              <a:rPr sz="2600" spc="10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0E4561"/>
                </a:solidFill>
                <a:latin typeface="Arial"/>
                <a:cs typeface="Arial"/>
              </a:rPr>
              <a:t>правом</a:t>
            </a:r>
            <a:r>
              <a:rPr sz="260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2600">
              <a:latin typeface="Verdana"/>
              <a:cs typeface="Verdana"/>
            </a:endParaRPr>
          </a:p>
          <a:p>
            <a:pPr marL="102870">
              <a:lnSpc>
                <a:spcPct val="100000"/>
              </a:lnSpc>
              <a:spcBef>
                <a:spcPts val="1230"/>
              </a:spcBef>
            </a:pPr>
            <a:r>
              <a:rPr sz="2600" spc="120" dirty="0">
                <a:solidFill>
                  <a:srgbClr val="0E4561"/>
                </a:solidFill>
                <a:latin typeface="Arial"/>
                <a:cs typeface="Arial"/>
              </a:rPr>
              <a:t>Вони</a:t>
            </a:r>
            <a:r>
              <a:rPr sz="26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10" dirty="0">
                <a:solidFill>
                  <a:srgbClr val="0E4561"/>
                </a:solidFill>
                <a:latin typeface="Arial"/>
                <a:cs typeface="Arial"/>
              </a:rPr>
              <a:t>не</a:t>
            </a:r>
            <a:r>
              <a:rPr sz="26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є</a:t>
            </a:r>
            <a:r>
              <a:rPr sz="26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80" dirty="0">
                <a:solidFill>
                  <a:srgbClr val="0E4561"/>
                </a:solidFill>
                <a:latin typeface="Arial"/>
                <a:cs typeface="Arial"/>
              </a:rPr>
              <a:t>злочинцями</a:t>
            </a:r>
            <a:r>
              <a:rPr sz="2600" spc="8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600" spc="-20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а</a:t>
            </a:r>
            <a:r>
              <a:rPr sz="26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05" dirty="0">
                <a:solidFill>
                  <a:srgbClr val="0E4561"/>
                </a:solidFill>
                <a:latin typeface="Arial"/>
                <a:cs typeface="Arial"/>
              </a:rPr>
              <a:t>лише</a:t>
            </a:r>
            <a:r>
              <a:rPr sz="26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95" dirty="0">
                <a:solidFill>
                  <a:srgbClr val="0E4561"/>
                </a:solidFill>
                <a:latin typeface="Arial"/>
                <a:cs typeface="Arial"/>
              </a:rPr>
              <a:t>тимчасово</a:t>
            </a:r>
            <a:r>
              <a:rPr sz="2600" spc="-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80" dirty="0">
                <a:solidFill>
                  <a:srgbClr val="0E4561"/>
                </a:solidFill>
                <a:latin typeface="Arial"/>
                <a:cs typeface="Arial"/>
              </a:rPr>
              <a:t>позбавлені</a:t>
            </a:r>
            <a:r>
              <a:rPr sz="2600" spc="-10" dirty="0">
                <a:solidFill>
                  <a:srgbClr val="0E4561"/>
                </a:solidFill>
                <a:latin typeface="Arial"/>
                <a:cs typeface="Arial"/>
              </a:rPr>
              <a:t> свободи</a:t>
            </a:r>
            <a:r>
              <a:rPr sz="2600" spc="-1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endParaRPr sz="2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190"/>
              </a:spcBef>
            </a:pPr>
            <a:endParaRPr sz="2600">
              <a:latin typeface="Verdana"/>
              <a:cs typeface="Verdana"/>
            </a:endParaRPr>
          </a:p>
          <a:p>
            <a:pPr marL="12700" marR="554355">
              <a:lnSpc>
                <a:spcPct val="139400"/>
              </a:lnSpc>
            </a:pP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Як </a:t>
            </a:r>
            <a:r>
              <a:rPr sz="2600" spc="45" dirty="0">
                <a:solidFill>
                  <a:srgbClr val="0E4561"/>
                </a:solidFill>
                <a:latin typeface="Arial"/>
                <a:cs typeface="Arial"/>
              </a:rPr>
              <a:t>зауважує</a:t>
            </a:r>
            <a:r>
              <a:rPr sz="26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-90" dirty="0">
                <a:solidFill>
                  <a:srgbClr val="0E4561"/>
                </a:solidFill>
                <a:latin typeface="Arial"/>
                <a:cs typeface="Arial"/>
              </a:rPr>
              <a:t>О</a:t>
            </a:r>
            <a:r>
              <a:rPr sz="2600" spc="-9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r>
              <a:rPr sz="2600" spc="-90" dirty="0">
                <a:solidFill>
                  <a:srgbClr val="0E4561"/>
                </a:solidFill>
                <a:latin typeface="Arial"/>
                <a:cs typeface="Arial"/>
              </a:rPr>
              <a:t>В</a:t>
            </a:r>
            <a:r>
              <a:rPr sz="2600" spc="-90" dirty="0">
                <a:solidFill>
                  <a:srgbClr val="0E4561"/>
                </a:solidFill>
                <a:latin typeface="Verdana"/>
                <a:cs typeface="Verdana"/>
              </a:rPr>
              <a:t>.</a:t>
            </a:r>
            <a:r>
              <a:rPr sz="2600" spc="-90" dirty="0">
                <a:solidFill>
                  <a:srgbClr val="0E4561"/>
                </a:solidFill>
                <a:latin typeface="Arial"/>
                <a:cs typeface="Arial"/>
              </a:rPr>
              <a:t>Таран</a:t>
            </a:r>
            <a:r>
              <a:rPr sz="26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E4561"/>
                </a:solidFill>
                <a:latin typeface="Verdana"/>
                <a:cs typeface="Verdana"/>
              </a:rPr>
              <a:t>«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структуру</a:t>
            </a:r>
            <a:r>
              <a:rPr sz="26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10" dirty="0">
                <a:solidFill>
                  <a:srgbClr val="0E4561"/>
                </a:solidFill>
                <a:latin typeface="Arial"/>
                <a:cs typeface="Arial"/>
              </a:rPr>
              <a:t>правового</a:t>
            </a:r>
            <a:r>
              <a:rPr sz="26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0E4561"/>
                </a:solidFill>
                <a:latin typeface="Arial"/>
                <a:cs typeface="Arial"/>
              </a:rPr>
              <a:t>статусу </a:t>
            </a:r>
            <a:r>
              <a:rPr sz="2600" spc="114" dirty="0">
                <a:solidFill>
                  <a:srgbClr val="0E4561"/>
                </a:solidFill>
                <a:latin typeface="Arial"/>
                <a:cs typeface="Arial"/>
              </a:rPr>
              <a:t>військовополоненого</a:t>
            </a:r>
            <a:r>
              <a:rPr sz="26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60" dirty="0">
                <a:solidFill>
                  <a:srgbClr val="0E4561"/>
                </a:solidFill>
                <a:latin typeface="Arial"/>
                <a:cs typeface="Arial"/>
              </a:rPr>
              <a:t>становлять</a:t>
            </a:r>
            <a:r>
              <a:rPr sz="26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80" dirty="0">
                <a:solidFill>
                  <a:srgbClr val="0E4561"/>
                </a:solidFill>
                <a:latin typeface="Arial"/>
                <a:cs typeface="Arial"/>
              </a:rPr>
              <a:t>права</a:t>
            </a:r>
            <a:r>
              <a:rPr sz="2600" spc="3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55" dirty="0">
                <a:solidFill>
                  <a:srgbClr val="0E4561"/>
                </a:solidFill>
                <a:latin typeface="Verdana"/>
                <a:cs typeface="Verdana"/>
              </a:rPr>
              <a:t>(</a:t>
            </a:r>
            <a:r>
              <a:rPr sz="2600" spc="55" dirty="0">
                <a:solidFill>
                  <a:srgbClr val="0E4561"/>
                </a:solidFill>
                <a:latin typeface="Arial"/>
                <a:cs typeface="Arial"/>
              </a:rPr>
              <a:t>сукупність</a:t>
            </a:r>
            <a:r>
              <a:rPr sz="26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85" dirty="0">
                <a:solidFill>
                  <a:srgbClr val="0E4561"/>
                </a:solidFill>
                <a:latin typeface="Arial"/>
                <a:cs typeface="Arial"/>
              </a:rPr>
              <a:t>прав </a:t>
            </a:r>
            <a:r>
              <a:rPr sz="2600" spc="75" dirty="0">
                <a:solidFill>
                  <a:srgbClr val="0E4561"/>
                </a:solidFill>
                <a:latin typeface="Arial"/>
                <a:cs typeface="Arial"/>
              </a:rPr>
              <a:t>військовополоненого</a:t>
            </a:r>
            <a:r>
              <a:rPr sz="2600" spc="75" dirty="0">
                <a:solidFill>
                  <a:srgbClr val="0E4561"/>
                </a:solidFill>
                <a:latin typeface="Verdana"/>
                <a:cs typeface="Verdana"/>
              </a:rPr>
              <a:t>:</a:t>
            </a:r>
            <a:r>
              <a:rPr sz="2600" spc="-16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0E4561"/>
                </a:solidFill>
                <a:latin typeface="Arial"/>
                <a:cs typeface="Arial"/>
              </a:rPr>
              <a:t>спеціальні</a:t>
            </a:r>
            <a:r>
              <a:rPr sz="26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80" dirty="0">
                <a:solidFill>
                  <a:srgbClr val="0E4561"/>
                </a:solidFill>
                <a:latin typeface="Arial"/>
                <a:cs typeface="Arial"/>
              </a:rPr>
              <a:t>права</a:t>
            </a:r>
            <a:r>
              <a:rPr sz="26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00" dirty="0">
                <a:solidFill>
                  <a:srgbClr val="0E4561"/>
                </a:solidFill>
                <a:latin typeface="Arial"/>
                <a:cs typeface="Arial"/>
              </a:rPr>
              <a:t>як </a:t>
            </a:r>
            <a:r>
              <a:rPr sz="2600" spc="80" dirty="0">
                <a:solidFill>
                  <a:srgbClr val="0E4561"/>
                </a:solidFill>
                <a:latin typeface="Arial"/>
                <a:cs typeface="Arial"/>
              </a:rPr>
              <a:t>військовополоненого</a:t>
            </a:r>
            <a:r>
              <a:rPr sz="2600" spc="80" dirty="0">
                <a:solidFill>
                  <a:srgbClr val="0E4561"/>
                </a:solidFill>
                <a:latin typeface="Verdana"/>
                <a:cs typeface="Verdana"/>
              </a:rPr>
              <a:t>;</a:t>
            </a:r>
            <a:r>
              <a:rPr sz="2600" spc="-19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600" spc="85" dirty="0">
                <a:solidFill>
                  <a:srgbClr val="0E4561"/>
                </a:solidFill>
                <a:latin typeface="Arial"/>
                <a:cs typeface="Arial"/>
              </a:rPr>
              <a:t>загальні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0E4561"/>
                </a:solidFill>
                <a:latin typeface="Arial"/>
                <a:cs typeface="Arial"/>
              </a:rPr>
              <a:t>права</a:t>
            </a:r>
            <a:r>
              <a:rPr sz="2600" spc="-1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600" spc="-19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600" spc="110" dirty="0">
                <a:solidFill>
                  <a:srgbClr val="0E4561"/>
                </a:solidFill>
                <a:latin typeface="Arial"/>
                <a:cs typeface="Arial"/>
              </a:rPr>
              <a:t>які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135" dirty="0">
                <a:solidFill>
                  <a:srgbClr val="0E4561"/>
                </a:solidFill>
                <a:latin typeface="Arial"/>
                <a:cs typeface="Arial"/>
              </a:rPr>
              <a:t>поширюються</a:t>
            </a:r>
            <a:r>
              <a:rPr sz="26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spc="80" dirty="0">
                <a:solidFill>
                  <a:srgbClr val="0E4561"/>
                </a:solidFill>
                <a:latin typeface="Arial"/>
                <a:cs typeface="Arial"/>
              </a:rPr>
              <a:t>на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будь</a:t>
            </a:r>
            <a:r>
              <a:rPr sz="2600" dirty="0">
                <a:solidFill>
                  <a:srgbClr val="0E4561"/>
                </a:solidFill>
                <a:latin typeface="Verdana"/>
                <a:cs typeface="Verdana"/>
              </a:rPr>
              <a:t>-</a:t>
            </a:r>
            <a:r>
              <a:rPr sz="2600" spc="90" dirty="0">
                <a:solidFill>
                  <a:srgbClr val="0E4561"/>
                </a:solidFill>
                <a:latin typeface="Arial"/>
                <a:cs typeface="Arial"/>
              </a:rPr>
              <a:t>яку</a:t>
            </a:r>
            <a:r>
              <a:rPr sz="2600" spc="4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особу</a:t>
            </a:r>
            <a:r>
              <a:rPr sz="2600" dirty="0">
                <a:solidFill>
                  <a:srgbClr val="0E4561"/>
                </a:solidFill>
                <a:latin typeface="Verdana"/>
                <a:cs typeface="Verdana"/>
              </a:rPr>
              <a:t>)</a:t>
            </a:r>
            <a:r>
              <a:rPr sz="2600" spc="-14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та</a:t>
            </a:r>
            <a:r>
              <a:rPr sz="2600" spc="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обов</a:t>
            </a:r>
            <a:r>
              <a:rPr sz="2600" dirty="0">
                <a:solidFill>
                  <a:srgbClr val="0E4561"/>
                </a:solidFill>
                <a:latin typeface="Verdana"/>
                <a:cs typeface="Verdana"/>
              </a:rPr>
              <a:t>’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язки</a:t>
            </a:r>
            <a:r>
              <a:rPr sz="26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600" spc="-14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600" spc="70" dirty="0">
                <a:solidFill>
                  <a:srgbClr val="0E4561"/>
                </a:solidFill>
                <a:latin typeface="Arial"/>
                <a:cs typeface="Arial"/>
              </a:rPr>
              <a:t>гарантії</a:t>
            </a:r>
            <a:r>
              <a:rPr sz="2600" spc="4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їх</a:t>
            </a:r>
            <a:r>
              <a:rPr sz="2600" spc="5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E4561"/>
                </a:solidFill>
                <a:latin typeface="Arial"/>
                <a:cs typeface="Arial"/>
              </a:rPr>
              <a:t>реалізації</a:t>
            </a:r>
            <a:r>
              <a:rPr sz="26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600" spc="-14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600" spc="140" dirty="0">
                <a:solidFill>
                  <a:srgbClr val="0E4561"/>
                </a:solidFill>
                <a:latin typeface="Arial"/>
                <a:cs typeface="Arial"/>
              </a:rPr>
              <a:t>юридична </a:t>
            </a:r>
            <a:r>
              <a:rPr sz="2600" spc="-10" dirty="0">
                <a:solidFill>
                  <a:srgbClr val="0E4561"/>
                </a:solidFill>
                <a:latin typeface="Arial"/>
                <a:cs typeface="Arial"/>
              </a:rPr>
              <a:t>відповідальність</a:t>
            </a:r>
            <a:r>
              <a:rPr sz="2600" spc="-10" dirty="0">
                <a:solidFill>
                  <a:srgbClr val="0E4561"/>
                </a:solidFill>
                <a:latin typeface="Verdana"/>
                <a:cs typeface="Verdana"/>
              </a:rPr>
              <a:t>».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89313" y="0"/>
            <a:ext cx="4298950" cy="10287000"/>
          </a:xfrm>
          <a:custGeom>
            <a:avLst/>
            <a:gdLst/>
            <a:ahLst/>
            <a:cxnLst/>
            <a:rect l="l" t="t" r="r" b="b"/>
            <a:pathLst>
              <a:path w="4298950" h="10287000">
                <a:moveTo>
                  <a:pt x="4298685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4298685" y="0"/>
                </a:lnTo>
                <a:lnTo>
                  <a:pt x="4298685" y="10286999"/>
                </a:lnTo>
                <a:close/>
              </a:path>
            </a:pathLst>
          </a:custGeom>
          <a:solidFill>
            <a:srgbClr val="7894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4763" y="87939"/>
            <a:ext cx="13542010" cy="2006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95"/>
              </a:spcBef>
            </a:pPr>
            <a:r>
              <a:rPr sz="5600" spc="-705" dirty="0"/>
              <a:t>Обсяг</a:t>
            </a:r>
            <a:r>
              <a:rPr sz="5600" spc="-65" dirty="0"/>
              <a:t> </a:t>
            </a:r>
            <a:r>
              <a:rPr sz="5600" spc="-645" dirty="0"/>
              <a:t>прав</a:t>
            </a:r>
            <a:r>
              <a:rPr sz="5600" spc="-60" dirty="0"/>
              <a:t> </a:t>
            </a:r>
            <a:r>
              <a:rPr sz="5600" spc="-585" dirty="0"/>
              <a:t>військовополонених</a:t>
            </a:r>
            <a:r>
              <a:rPr sz="5600" spc="-60" dirty="0"/>
              <a:t> </a:t>
            </a:r>
            <a:r>
              <a:rPr sz="5600" spc="-580" dirty="0"/>
              <a:t>значно</a:t>
            </a:r>
            <a:r>
              <a:rPr sz="5600" spc="-60" dirty="0"/>
              <a:t> </a:t>
            </a:r>
            <a:r>
              <a:rPr sz="5600" spc="-615" dirty="0"/>
              <a:t>переважає </a:t>
            </a:r>
            <a:r>
              <a:rPr sz="5600" spc="-445" dirty="0"/>
              <a:t>їх</a:t>
            </a:r>
            <a:r>
              <a:rPr sz="5600" spc="-90" dirty="0"/>
              <a:t> </a:t>
            </a:r>
            <a:r>
              <a:rPr sz="5600" spc="-590" dirty="0"/>
              <a:t>обов'язки,</a:t>
            </a:r>
            <a:r>
              <a:rPr sz="5600" spc="-75" dirty="0"/>
              <a:t> </a:t>
            </a:r>
            <a:r>
              <a:rPr sz="5600" spc="-590" dirty="0"/>
              <a:t>які</a:t>
            </a:r>
            <a:r>
              <a:rPr sz="5600" spc="-75" dirty="0"/>
              <a:t> </a:t>
            </a:r>
            <a:r>
              <a:rPr sz="5600" spc="-660" dirty="0"/>
              <a:t>полягають</a:t>
            </a:r>
            <a:r>
              <a:rPr sz="5600" spc="-75" dirty="0"/>
              <a:t> </a:t>
            </a:r>
            <a:r>
              <a:rPr sz="5600" spc="-595" dirty="0"/>
              <a:t>у</a:t>
            </a:r>
            <a:r>
              <a:rPr sz="5600" spc="-75" dirty="0"/>
              <a:t> </a:t>
            </a:r>
            <a:r>
              <a:rPr sz="5600" spc="-610" dirty="0"/>
              <a:t>наступному:</a:t>
            </a:r>
            <a:endParaRPr sz="5600"/>
          </a:p>
        </p:txBody>
      </p:sp>
      <p:sp>
        <p:nvSpPr>
          <p:cNvPr id="4" name="object 4"/>
          <p:cNvSpPr txBox="1"/>
          <p:nvPr/>
        </p:nvSpPr>
        <p:spPr>
          <a:xfrm>
            <a:off x="729356" y="2638682"/>
            <a:ext cx="12973685" cy="6026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2885" indent="-10795">
              <a:lnSpc>
                <a:spcPct val="140600"/>
              </a:lnSpc>
              <a:spcBef>
                <a:spcPts val="100"/>
              </a:spcBef>
              <a:buSzPct val="92857"/>
              <a:buAutoNum type="arabicParenR"/>
              <a:tabLst>
                <a:tab pos="373380" algn="l"/>
              </a:tabLst>
            </a:pPr>
            <a:r>
              <a:rPr sz="2800" spc="100" dirty="0">
                <a:solidFill>
                  <a:srgbClr val="0E4561"/>
                </a:solidFill>
                <a:latin typeface="Verdana"/>
                <a:cs typeface="Verdana"/>
              </a:rPr>
              <a:t>	«</a:t>
            </a:r>
            <a:r>
              <a:rPr sz="2800" spc="100" dirty="0">
                <a:solidFill>
                  <a:srgbClr val="0E4561"/>
                </a:solidFill>
                <a:latin typeface="Arial"/>
                <a:cs typeface="Arial"/>
              </a:rPr>
              <a:t>військовополонений</a:t>
            </a:r>
            <a:r>
              <a:rPr sz="2800" spc="10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85" dirty="0">
                <a:solidFill>
                  <a:srgbClr val="0E4561"/>
                </a:solidFill>
                <a:latin typeface="Arial"/>
                <a:cs typeface="Arial"/>
              </a:rPr>
              <a:t>підпорядковується</a:t>
            </a:r>
            <a:r>
              <a:rPr sz="2800" spc="10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E4561"/>
                </a:solidFill>
                <a:latin typeface="Arial"/>
                <a:cs typeface="Arial"/>
              </a:rPr>
              <a:t>законам</a:t>
            </a:r>
            <a:r>
              <a:rPr sz="28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800" spc="-10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0E4561"/>
                </a:solidFill>
                <a:latin typeface="Arial"/>
                <a:cs typeface="Arial"/>
              </a:rPr>
              <a:t>статутам</a:t>
            </a:r>
            <a:r>
              <a:rPr sz="2800" spc="10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90" dirty="0">
                <a:solidFill>
                  <a:srgbClr val="0E4561"/>
                </a:solidFill>
                <a:latin typeface="Arial"/>
                <a:cs typeface="Arial"/>
              </a:rPr>
              <a:t>і</a:t>
            </a:r>
            <a:r>
              <a:rPr sz="2800" spc="1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E4561"/>
                </a:solidFill>
                <a:latin typeface="Arial"/>
                <a:cs typeface="Arial"/>
              </a:rPr>
              <a:t>наказам</a:t>
            </a:r>
            <a:r>
              <a:rPr sz="2800" spc="-10" dirty="0">
                <a:solidFill>
                  <a:srgbClr val="0E4561"/>
                </a:solidFill>
                <a:latin typeface="Verdana"/>
                <a:cs typeface="Verdana"/>
              </a:rPr>
              <a:t>, </a:t>
            </a:r>
            <a:r>
              <a:rPr sz="2800" spc="120" dirty="0">
                <a:solidFill>
                  <a:srgbClr val="0E4561"/>
                </a:solidFill>
                <a:latin typeface="Arial"/>
                <a:cs typeface="Arial"/>
              </a:rPr>
              <a:t>які</a:t>
            </a:r>
            <a:r>
              <a:rPr sz="28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E4561"/>
                </a:solidFill>
                <a:latin typeface="Arial"/>
                <a:cs typeface="Arial"/>
              </a:rPr>
              <a:t>є</a:t>
            </a:r>
            <a:r>
              <a:rPr sz="28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220" dirty="0">
                <a:solidFill>
                  <a:srgbClr val="0E4561"/>
                </a:solidFill>
                <a:latin typeface="Arial"/>
                <a:cs typeface="Arial"/>
              </a:rPr>
              <a:t>чинними</a:t>
            </a:r>
            <a:r>
              <a:rPr sz="28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E4561"/>
                </a:solidFill>
                <a:latin typeface="Arial"/>
                <a:cs typeface="Arial"/>
              </a:rPr>
              <a:t>у</a:t>
            </a:r>
            <a:r>
              <a:rPr sz="28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40" dirty="0">
                <a:solidFill>
                  <a:srgbClr val="0E4561"/>
                </a:solidFill>
                <a:latin typeface="Arial"/>
                <a:cs typeface="Arial"/>
              </a:rPr>
              <a:t>збройних</a:t>
            </a:r>
            <a:r>
              <a:rPr sz="28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E4561"/>
                </a:solidFill>
                <a:latin typeface="Arial"/>
                <a:cs typeface="Arial"/>
              </a:rPr>
              <a:t>силах</a:t>
            </a:r>
            <a:r>
              <a:rPr sz="28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E4561"/>
                </a:solidFill>
                <a:latin typeface="Arial"/>
                <a:cs typeface="Arial"/>
              </a:rPr>
              <a:t>держави</a:t>
            </a:r>
            <a:r>
              <a:rPr sz="28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800" spc="-18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800" spc="175" dirty="0">
                <a:solidFill>
                  <a:srgbClr val="0E4561"/>
                </a:solidFill>
                <a:latin typeface="Arial"/>
                <a:cs typeface="Arial"/>
              </a:rPr>
              <a:t>що</a:t>
            </a:r>
            <a:r>
              <a:rPr sz="28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85" dirty="0">
                <a:solidFill>
                  <a:srgbClr val="0E4561"/>
                </a:solidFill>
                <a:latin typeface="Arial"/>
                <a:cs typeface="Arial"/>
              </a:rPr>
              <a:t>тримає</a:t>
            </a:r>
            <a:r>
              <a:rPr sz="2800" spc="3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14" dirty="0">
                <a:solidFill>
                  <a:srgbClr val="0E4561"/>
                </a:solidFill>
                <a:latin typeface="Arial"/>
                <a:cs typeface="Arial"/>
              </a:rPr>
              <a:t>в</a:t>
            </a:r>
            <a:r>
              <a:rPr sz="28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E4561"/>
                </a:solidFill>
                <a:latin typeface="Arial"/>
                <a:cs typeface="Arial"/>
              </a:rPr>
              <a:t>полоні</a:t>
            </a:r>
            <a:r>
              <a:rPr sz="2800" dirty="0">
                <a:solidFill>
                  <a:srgbClr val="0E4561"/>
                </a:solidFill>
                <a:latin typeface="Verdana"/>
                <a:cs typeface="Verdana"/>
              </a:rPr>
              <a:t>;</a:t>
            </a:r>
            <a:r>
              <a:rPr sz="2800" spc="-17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800" spc="80" dirty="0">
                <a:solidFill>
                  <a:srgbClr val="0E4561"/>
                </a:solidFill>
                <a:latin typeface="Arial"/>
                <a:cs typeface="Arial"/>
              </a:rPr>
              <a:t>остання</a:t>
            </a:r>
            <a:r>
              <a:rPr sz="2800" spc="2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-50" dirty="0">
                <a:solidFill>
                  <a:srgbClr val="0E4561"/>
                </a:solidFill>
                <a:latin typeface="Arial"/>
                <a:cs typeface="Arial"/>
              </a:rPr>
              <a:t>є </a:t>
            </a:r>
            <a:r>
              <a:rPr sz="2800" spc="125" dirty="0">
                <a:solidFill>
                  <a:srgbClr val="0E4561"/>
                </a:solidFill>
                <a:latin typeface="Arial"/>
                <a:cs typeface="Arial"/>
              </a:rPr>
              <a:t>виправданою</a:t>
            </a:r>
            <a:r>
              <a:rPr sz="28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14" dirty="0">
                <a:solidFill>
                  <a:srgbClr val="0E4561"/>
                </a:solidFill>
                <a:latin typeface="Arial"/>
                <a:cs typeface="Arial"/>
              </a:rPr>
              <a:t>в</a:t>
            </a:r>
            <a:r>
              <a:rPr sz="28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40" dirty="0">
                <a:solidFill>
                  <a:srgbClr val="0E4561"/>
                </a:solidFill>
                <a:latin typeface="Arial"/>
                <a:cs typeface="Arial"/>
              </a:rPr>
              <a:t>уживанні</a:t>
            </a:r>
            <a:r>
              <a:rPr sz="28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75" dirty="0">
                <a:solidFill>
                  <a:srgbClr val="0E4561"/>
                </a:solidFill>
                <a:latin typeface="Arial"/>
                <a:cs typeface="Arial"/>
              </a:rPr>
              <a:t>юридичних</a:t>
            </a:r>
            <a:r>
              <a:rPr sz="28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55" dirty="0">
                <a:solidFill>
                  <a:srgbClr val="0E4561"/>
                </a:solidFill>
                <a:latin typeface="Arial"/>
                <a:cs typeface="Arial"/>
              </a:rPr>
              <a:t>або</a:t>
            </a:r>
            <a:r>
              <a:rPr sz="2800" spc="-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20" dirty="0">
                <a:solidFill>
                  <a:srgbClr val="0E4561"/>
                </a:solidFill>
                <a:latin typeface="Arial"/>
                <a:cs typeface="Arial"/>
              </a:rPr>
              <a:t>дисциплінарних</a:t>
            </a:r>
            <a:r>
              <a:rPr sz="28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50" dirty="0">
                <a:solidFill>
                  <a:srgbClr val="0E4561"/>
                </a:solidFill>
                <a:latin typeface="Arial"/>
                <a:cs typeface="Arial"/>
              </a:rPr>
              <a:t>заходів </a:t>
            </a:r>
            <a:r>
              <a:rPr sz="2800" spc="75" dirty="0">
                <a:solidFill>
                  <a:srgbClr val="0E4561"/>
                </a:solidFill>
                <a:latin typeface="Arial"/>
                <a:cs typeface="Arial"/>
              </a:rPr>
              <a:t>стосовно</a:t>
            </a:r>
            <a:r>
              <a:rPr sz="2800" spc="1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05" dirty="0">
                <a:solidFill>
                  <a:srgbClr val="0E4561"/>
                </a:solidFill>
                <a:latin typeface="Arial"/>
                <a:cs typeface="Arial"/>
              </a:rPr>
              <a:t>будьякого</a:t>
            </a:r>
            <a:r>
              <a:rPr sz="28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10" dirty="0">
                <a:solidFill>
                  <a:srgbClr val="0E4561"/>
                </a:solidFill>
                <a:latin typeface="Arial"/>
                <a:cs typeface="Arial"/>
              </a:rPr>
              <a:t>скоєного</a:t>
            </a:r>
            <a:r>
              <a:rPr sz="28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30" dirty="0">
                <a:solidFill>
                  <a:srgbClr val="0E4561"/>
                </a:solidFill>
                <a:latin typeface="Arial"/>
                <a:cs typeface="Arial"/>
              </a:rPr>
              <a:t>військовополоненим</a:t>
            </a:r>
            <a:r>
              <a:rPr sz="28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40" dirty="0">
                <a:solidFill>
                  <a:srgbClr val="0E4561"/>
                </a:solidFill>
                <a:latin typeface="Arial"/>
                <a:cs typeface="Arial"/>
              </a:rPr>
              <a:t>порушення</a:t>
            </a:r>
            <a:r>
              <a:rPr sz="28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00" dirty="0">
                <a:solidFill>
                  <a:srgbClr val="0E4561"/>
                </a:solidFill>
                <a:latin typeface="Arial"/>
                <a:cs typeface="Arial"/>
              </a:rPr>
              <a:t>таких </a:t>
            </a:r>
            <a:r>
              <a:rPr sz="2800" spc="45" dirty="0">
                <a:solidFill>
                  <a:srgbClr val="0E4561"/>
                </a:solidFill>
                <a:latin typeface="Arial"/>
                <a:cs typeface="Arial"/>
              </a:rPr>
              <a:t>законів</a:t>
            </a:r>
            <a:r>
              <a:rPr sz="2800" spc="4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800" spc="-12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0E4561"/>
                </a:solidFill>
                <a:latin typeface="Arial"/>
                <a:cs typeface="Arial"/>
              </a:rPr>
              <a:t>статутів</a:t>
            </a:r>
            <a:r>
              <a:rPr sz="2800" spc="9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55" dirty="0">
                <a:solidFill>
                  <a:srgbClr val="0E4561"/>
                </a:solidFill>
                <a:latin typeface="Arial"/>
                <a:cs typeface="Arial"/>
              </a:rPr>
              <a:t>або</a:t>
            </a:r>
            <a:r>
              <a:rPr sz="2800" spc="9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E4561"/>
                </a:solidFill>
                <a:latin typeface="Arial"/>
                <a:cs typeface="Arial"/>
              </a:rPr>
              <a:t>наказів</a:t>
            </a:r>
            <a:r>
              <a:rPr sz="2800" spc="-10" dirty="0">
                <a:solidFill>
                  <a:srgbClr val="0E4561"/>
                </a:solidFill>
                <a:latin typeface="Verdana"/>
                <a:cs typeface="Verdana"/>
              </a:rPr>
              <a:t>»;</a:t>
            </a:r>
            <a:endParaRPr sz="28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320"/>
              </a:spcBef>
              <a:buClr>
                <a:srgbClr val="0E4561"/>
              </a:buClr>
              <a:buFont typeface="Verdana"/>
              <a:buAutoNum type="arabicParenR"/>
            </a:pPr>
            <a:endParaRPr sz="2800">
              <a:latin typeface="Verdana"/>
              <a:cs typeface="Verdana"/>
            </a:endParaRPr>
          </a:p>
          <a:p>
            <a:pPr marL="12700" marR="5080" indent="426084">
              <a:lnSpc>
                <a:spcPct val="140600"/>
              </a:lnSpc>
              <a:buSzPct val="92857"/>
              <a:buAutoNum type="arabicParenR"/>
              <a:tabLst>
                <a:tab pos="438784" algn="l"/>
              </a:tabLst>
            </a:pPr>
            <a:r>
              <a:rPr sz="2800" spc="100" dirty="0">
                <a:solidFill>
                  <a:srgbClr val="0E4561"/>
                </a:solidFill>
                <a:latin typeface="Verdana"/>
                <a:cs typeface="Verdana"/>
              </a:rPr>
              <a:t>«</a:t>
            </a:r>
            <a:r>
              <a:rPr sz="2800" spc="100" dirty="0">
                <a:solidFill>
                  <a:srgbClr val="0E4561"/>
                </a:solidFill>
                <a:latin typeface="Arial"/>
                <a:cs typeface="Arial"/>
              </a:rPr>
              <a:t>кожний</a:t>
            </a:r>
            <a:r>
              <a:rPr sz="28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35" dirty="0">
                <a:solidFill>
                  <a:srgbClr val="0E4561"/>
                </a:solidFill>
                <a:latin typeface="Arial"/>
                <a:cs typeface="Arial"/>
              </a:rPr>
              <a:t>військовополонений</a:t>
            </a:r>
            <a:r>
              <a:rPr sz="28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95" dirty="0">
                <a:solidFill>
                  <a:srgbClr val="0E4561"/>
                </a:solidFill>
                <a:latin typeface="Arial"/>
                <a:cs typeface="Arial"/>
              </a:rPr>
              <a:t>під</a:t>
            </a:r>
            <a:r>
              <a:rPr sz="28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60" dirty="0">
                <a:solidFill>
                  <a:srgbClr val="0E4561"/>
                </a:solidFill>
                <a:latin typeface="Arial"/>
                <a:cs typeface="Arial"/>
              </a:rPr>
              <a:t>час</a:t>
            </a:r>
            <a:r>
              <a:rPr sz="28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00" dirty="0">
                <a:solidFill>
                  <a:srgbClr val="0E4561"/>
                </a:solidFill>
                <a:latin typeface="Arial"/>
                <a:cs typeface="Arial"/>
              </a:rPr>
              <a:t>допиту</a:t>
            </a:r>
            <a:r>
              <a:rPr sz="28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85" dirty="0">
                <a:solidFill>
                  <a:srgbClr val="0E4561"/>
                </a:solidFill>
                <a:latin typeface="Arial"/>
                <a:cs typeface="Arial"/>
              </a:rPr>
              <a:t>зобов</a:t>
            </a:r>
            <a:r>
              <a:rPr sz="2800" spc="85" dirty="0">
                <a:solidFill>
                  <a:srgbClr val="0E4561"/>
                </a:solidFill>
                <a:latin typeface="Verdana"/>
                <a:cs typeface="Verdana"/>
              </a:rPr>
              <a:t>'</a:t>
            </a:r>
            <a:r>
              <a:rPr sz="2800" spc="85" dirty="0">
                <a:solidFill>
                  <a:srgbClr val="0E4561"/>
                </a:solidFill>
                <a:latin typeface="Arial"/>
                <a:cs typeface="Arial"/>
              </a:rPr>
              <a:t>язаний</a:t>
            </a:r>
            <a:r>
              <a:rPr sz="2800" spc="1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14" dirty="0">
                <a:solidFill>
                  <a:srgbClr val="0E4561"/>
                </a:solidFill>
                <a:latin typeface="Arial"/>
                <a:cs typeface="Arial"/>
              </a:rPr>
              <a:t>повідомити </a:t>
            </a:r>
            <a:r>
              <a:rPr sz="2800" spc="110" dirty="0">
                <a:solidFill>
                  <a:srgbClr val="0E4561"/>
                </a:solidFill>
                <a:latin typeface="Arial"/>
                <a:cs typeface="Arial"/>
              </a:rPr>
              <a:t>лише</a:t>
            </a:r>
            <a:r>
              <a:rPr sz="2800" spc="4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E4561"/>
                </a:solidFill>
                <a:latin typeface="Arial"/>
                <a:cs typeface="Arial"/>
              </a:rPr>
              <a:t>своє</a:t>
            </a:r>
            <a:r>
              <a:rPr sz="2800" spc="4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70" dirty="0">
                <a:solidFill>
                  <a:srgbClr val="0E4561"/>
                </a:solidFill>
                <a:latin typeface="Arial"/>
                <a:cs typeface="Arial"/>
              </a:rPr>
              <a:t>прізвище</a:t>
            </a:r>
            <a:r>
              <a:rPr sz="2800" spc="7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800" spc="-17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0E4561"/>
                </a:solidFill>
                <a:latin typeface="Arial"/>
                <a:cs typeface="Arial"/>
              </a:rPr>
              <a:t>ім</a:t>
            </a:r>
            <a:r>
              <a:rPr sz="2800" dirty="0">
                <a:solidFill>
                  <a:srgbClr val="0E4561"/>
                </a:solidFill>
                <a:latin typeface="Verdana"/>
                <a:cs typeface="Verdana"/>
              </a:rPr>
              <a:t>'</a:t>
            </a:r>
            <a:r>
              <a:rPr sz="2800" dirty="0">
                <a:solidFill>
                  <a:srgbClr val="0E4561"/>
                </a:solidFill>
                <a:latin typeface="Arial"/>
                <a:cs typeface="Arial"/>
              </a:rPr>
              <a:t>я</a:t>
            </a:r>
            <a:r>
              <a:rPr sz="2800" spc="4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E4561"/>
                </a:solidFill>
                <a:latin typeface="Arial"/>
                <a:cs typeface="Arial"/>
              </a:rPr>
              <a:t>та</a:t>
            </a:r>
            <a:r>
              <a:rPr sz="2800" spc="4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14" dirty="0">
                <a:solidFill>
                  <a:srgbClr val="0E4561"/>
                </a:solidFill>
                <a:latin typeface="Arial"/>
                <a:cs typeface="Arial"/>
              </a:rPr>
              <a:t>військове</a:t>
            </a:r>
            <a:r>
              <a:rPr sz="2800" spc="4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E4561"/>
                </a:solidFill>
                <a:latin typeface="Arial"/>
                <a:cs typeface="Arial"/>
              </a:rPr>
              <a:t>звання</a:t>
            </a:r>
            <a:r>
              <a:rPr sz="2800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800" spc="-17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0E4561"/>
                </a:solidFill>
                <a:latin typeface="Arial"/>
                <a:cs typeface="Arial"/>
              </a:rPr>
              <a:t>дату</a:t>
            </a:r>
            <a:r>
              <a:rPr sz="2800" spc="4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20" dirty="0">
                <a:solidFill>
                  <a:srgbClr val="0E4561"/>
                </a:solidFill>
                <a:latin typeface="Arial"/>
                <a:cs typeface="Arial"/>
              </a:rPr>
              <a:t>народження</a:t>
            </a:r>
            <a:r>
              <a:rPr sz="2800" spc="4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0E4561"/>
                </a:solidFill>
                <a:latin typeface="Arial"/>
                <a:cs typeface="Arial"/>
              </a:rPr>
              <a:t>та </a:t>
            </a:r>
            <a:r>
              <a:rPr sz="2800" spc="85" dirty="0">
                <a:solidFill>
                  <a:srgbClr val="0E4561"/>
                </a:solidFill>
                <a:latin typeface="Arial"/>
                <a:cs typeface="Arial"/>
              </a:rPr>
              <a:t>армійський</a:t>
            </a:r>
            <a:r>
              <a:rPr sz="2800" spc="8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800" spc="-215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800" spc="85" dirty="0">
                <a:solidFill>
                  <a:srgbClr val="0E4561"/>
                </a:solidFill>
                <a:latin typeface="Arial"/>
                <a:cs typeface="Arial"/>
              </a:rPr>
              <a:t>полковий</a:t>
            </a:r>
            <a:r>
              <a:rPr sz="2800" spc="8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800" spc="-21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800" spc="114" dirty="0">
                <a:solidFill>
                  <a:srgbClr val="0E4561"/>
                </a:solidFill>
                <a:latin typeface="Arial"/>
                <a:cs typeface="Arial"/>
              </a:rPr>
              <a:t>особовий</a:t>
            </a:r>
            <a:r>
              <a:rPr sz="28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235" dirty="0">
                <a:solidFill>
                  <a:srgbClr val="0E4561"/>
                </a:solidFill>
                <a:latin typeface="Arial"/>
                <a:cs typeface="Arial"/>
              </a:rPr>
              <a:t>чи</a:t>
            </a:r>
            <a:r>
              <a:rPr sz="28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35" dirty="0">
                <a:solidFill>
                  <a:srgbClr val="0E4561"/>
                </a:solidFill>
                <a:latin typeface="Arial"/>
                <a:cs typeface="Arial"/>
              </a:rPr>
              <a:t>серійний</a:t>
            </a:r>
            <a:r>
              <a:rPr sz="28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30" dirty="0">
                <a:solidFill>
                  <a:srgbClr val="0E4561"/>
                </a:solidFill>
                <a:latin typeface="Arial"/>
                <a:cs typeface="Arial"/>
              </a:rPr>
              <a:t>номер</a:t>
            </a:r>
            <a:r>
              <a:rPr sz="28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-75" dirty="0">
                <a:solidFill>
                  <a:srgbClr val="0E4561"/>
                </a:solidFill>
                <a:latin typeface="Arial"/>
                <a:cs typeface="Arial"/>
              </a:rPr>
              <a:t>або</a:t>
            </a:r>
            <a:r>
              <a:rPr sz="2800" spc="-7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800" spc="-210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800" spc="155" dirty="0">
                <a:solidFill>
                  <a:srgbClr val="0E4561"/>
                </a:solidFill>
                <a:latin typeface="Arial"/>
                <a:cs typeface="Arial"/>
              </a:rPr>
              <a:t>якщо</a:t>
            </a:r>
            <a:r>
              <a:rPr sz="2800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40" dirty="0">
                <a:solidFill>
                  <a:srgbClr val="0E4561"/>
                </a:solidFill>
                <a:latin typeface="Arial"/>
                <a:cs typeface="Arial"/>
              </a:rPr>
              <a:t>цього </a:t>
            </a:r>
            <a:r>
              <a:rPr sz="2800" spc="-25" dirty="0">
                <a:solidFill>
                  <a:srgbClr val="0E4561"/>
                </a:solidFill>
                <a:latin typeface="Arial"/>
                <a:cs typeface="Arial"/>
              </a:rPr>
              <a:t>немає</a:t>
            </a:r>
            <a:r>
              <a:rPr sz="2800" spc="-25" dirty="0">
                <a:solidFill>
                  <a:srgbClr val="0E4561"/>
                </a:solidFill>
                <a:latin typeface="Verdana"/>
                <a:cs typeface="Verdana"/>
              </a:rPr>
              <a:t>,</a:t>
            </a:r>
            <a:r>
              <a:rPr sz="2800" spc="-204" dirty="0">
                <a:solidFill>
                  <a:srgbClr val="0E4561"/>
                </a:solidFill>
                <a:latin typeface="Verdana"/>
                <a:cs typeface="Verdana"/>
              </a:rPr>
              <a:t> </a:t>
            </a:r>
            <a:r>
              <a:rPr sz="2800" spc="145" dirty="0">
                <a:solidFill>
                  <a:srgbClr val="0E4561"/>
                </a:solidFill>
                <a:latin typeface="Arial"/>
                <a:cs typeface="Arial"/>
              </a:rPr>
              <a:t>іншу</a:t>
            </a:r>
            <a:r>
              <a:rPr sz="28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140" dirty="0">
                <a:solidFill>
                  <a:srgbClr val="0E4561"/>
                </a:solidFill>
                <a:latin typeface="Arial"/>
                <a:cs typeface="Arial"/>
              </a:rPr>
              <a:t>рівноцінну</a:t>
            </a:r>
            <a:r>
              <a:rPr sz="2800" spc="5" dirty="0">
                <a:solidFill>
                  <a:srgbClr val="0E4561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E4561"/>
                </a:solidFill>
                <a:latin typeface="Arial"/>
                <a:cs typeface="Arial"/>
              </a:rPr>
              <a:t>інформацію</a:t>
            </a:r>
            <a:r>
              <a:rPr sz="2800" spc="-10" dirty="0">
                <a:solidFill>
                  <a:srgbClr val="0E4561"/>
                </a:solidFill>
                <a:latin typeface="Verdana"/>
                <a:cs typeface="Verdana"/>
              </a:rPr>
              <a:t>»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E456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1975</Words>
  <Application>Microsoft Office PowerPoint</Application>
  <PresentationFormat>Произвольный</PresentationFormat>
  <Paragraphs>164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Arial Black</vt:lpstr>
      <vt:lpstr>Book Antiqua</vt:lpstr>
      <vt:lpstr>Century Gothic</vt:lpstr>
      <vt:lpstr>Verdana</vt:lpstr>
      <vt:lpstr>Office Theme</vt:lpstr>
      <vt:lpstr>Тема 5: Режим військового полону та воєнної окупації</vt:lpstr>
      <vt:lpstr>План</vt:lpstr>
      <vt:lpstr>Джерела правового регулювання</vt:lpstr>
      <vt:lpstr>Поняття військовополоненого</vt:lpstr>
      <vt:lpstr>Ознаки військовополоненого</vt:lpstr>
      <vt:lpstr>Категорії осіб, що визнаються військовополоненими</vt:lpstr>
      <vt:lpstr>Особи, які не мають статусу військовополоненого</vt:lpstr>
      <vt:lpstr>Правовий статус військовополоненого</vt:lpstr>
      <vt:lpstr>Обсяг прав військовополонених значно переважає їх обов'язки, які полягають у наступному:</vt:lpstr>
      <vt:lpstr>Обов’язки держави, що утримує полонених</vt:lpstr>
      <vt:lpstr>Будь-які дії, що принижують гідність або завдають фізичних страждань військовополоненим, є воєнними злочинами. Заборонено катування, залякування, дискримінацію.</vt:lpstr>
      <vt:lpstr>Робота військовополонених</vt:lpstr>
      <vt:lpstr>Інтернування військовополонених</vt:lpstr>
      <vt:lpstr>Безпека та поводження: Військовополонені мають бути захищені від насильства, приниження та медичних експериментів, що не проводяться в їхніх інтересах.</vt:lpstr>
      <vt:lpstr>Контроль за умовами утримання</vt:lpstr>
      <vt:lpstr>Відповідальність за порушення прав полонених</vt:lpstr>
      <vt:lpstr>Поняття репатріації</vt:lpstr>
      <vt:lpstr>Види звільнення</vt:lpstr>
      <vt:lpstr>Процедура репатріації військовополонених</vt:lpstr>
      <vt:lpstr>Права звільнених військовополонених</vt:lpstr>
      <vt:lpstr>Поняття воєнної окупації</vt:lpstr>
      <vt:lpstr>Ознаки окупації</vt:lpstr>
      <vt:lpstr>Міжнародно-правове регулювання воєнної окупації</vt:lpstr>
      <vt:lpstr>Юридичні наслідки воєнної окупації</vt:lpstr>
      <vt:lpstr>Обов’язки держави-окупанта</vt:lpstr>
      <vt:lpstr>Заборонені дії окупаційної влади</vt:lpstr>
      <vt:lpstr>Управління окупованими територіями</vt:lpstr>
      <vt:lpstr>Права цивільного населення під час окупації</vt:lpstr>
      <vt:lpstr>Гуманітарні гарантії під час окупації</vt:lpstr>
      <vt:lpstr>Заборона депортацій та примусових переміщень</vt:lpstr>
      <vt:lpstr>Відповідальність за порушення прав цивільних осіб</vt:lpstr>
      <vt:lpstr>Роль міжнародних організацій під час окупації</vt:lpstr>
      <vt:lpstr>Механізми захисту цивільних осіб</vt:lpstr>
      <vt:lpstr>Заборони під час окупації</vt:lpstr>
      <vt:lpstr>Поняття осіб, зниклих безвісти</vt:lpstr>
      <vt:lpstr>Обов’язки держав щодо зниклих безвісти</vt:lpstr>
      <vt:lpstr>Права родичів зниклих осіб</vt:lpstr>
      <vt:lpstr>Юридичні наслідки статусу «зниклий безвісти»</vt:lpstr>
      <vt:lpstr>Відповідальність за приховування інформації про зниклих</vt:lpstr>
      <vt:lpstr>Висновки Режим військового полону та окупації є складною системою гуманітарних гарантій. Його головна мета — захист людської гідності навіть у найжорстокіших умовах війни. Дотримання Женевських конвенцій забезпечує баланс між військовими потребами та правами людини, запобігає катастрофічним наслідкам для цивільного населення.</vt:lpstr>
      <vt:lpstr>Дякую за увагу!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Режим військового полону та воєнної окупації</dc:title>
  <cp:keywords>DAG24IARvHY,BAGQReOjs9I,0</cp:keywords>
  <cp:lastModifiedBy>sergey</cp:lastModifiedBy>
  <cp:revision>1</cp:revision>
  <dcterms:created xsi:type="dcterms:W3CDTF">2025-11-10T03:28:16Z</dcterms:created>
  <dcterms:modified xsi:type="dcterms:W3CDTF">2025-11-10T03:32:03Z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2025-10-28T00:00:00Z</vt:filetime>
  </property>
  <property fmtid="{D5CDD505-2E9C-101B-9397-08002B2CF9AE}" pid="3" name="Creator">
    <vt:lpwstr>Canva</vt:lpwstr>
  </property>
  <property fmtid="{D5CDD505-2E9C-101B-9397-08002B2CF9AE}" pid="4" name="LastSaved">
    <vt:filetime>2025-11-10T00:00:00Z</vt:filetime>
  </property>
  <property fmtid="{D5CDD505-2E9C-101B-9397-08002B2CF9AE}" pid="5" name="Producer">
    <vt:lpwstr>3-Heights(TM) PDF Security Shell 4.8.25.2 (http://www.pdf-tools.com)</vt:lpwstr>
  </property>
</Properties>
</file>