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D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1" autoAdjust="0"/>
    <p:restoredTop sz="94660"/>
  </p:normalViewPr>
  <p:slideViewPr>
    <p:cSldViewPr snapToGrid="0">
      <p:cViewPr>
        <p:scale>
          <a:sx n="72" d="100"/>
          <a:sy n="72" d="100"/>
        </p:scale>
        <p:origin x="-1320" y="-7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17BD9-FE61-420E-8F48-67DB8C42880F}" type="datetimeFigureOut">
              <a:rPr lang="x-none" smtClean="0"/>
              <a:pPr/>
              <a:t>2025-04-03</a:t>
            </a:fld>
            <a:endParaRPr lang="x-none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5521F-5DF8-416B-B6FE-33876C05932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79980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9151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976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37278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9219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734446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217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8601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1803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2916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668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1679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192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164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6970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4303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2666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212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krstat.gov.ua/" TargetMode="External"/><Relationship Id="rId2" Type="http://schemas.openxmlformats.org/officeDocument/2006/relationships/hyperlink" Target="http://zakon.rada.gov.ua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goodcalculators.com/marginal-utility-calculator" TargetMode="External"/><Relationship Id="rId4" Type="http://schemas.openxmlformats.org/officeDocument/2006/relationships/hyperlink" Target="http://www.me.gov.u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72836" y="415636"/>
            <a:ext cx="8783782" cy="1373408"/>
          </a:xfr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/>
          <a:lstStyle/>
          <a:p>
            <a:pPr algn="ctr"/>
            <a:r>
              <a:rPr lang="ru-RU" sz="3200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ЕКОНОМІКА ПІДПРИЄМСТВА</a:t>
            </a:r>
            <a:br>
              <a:rPr lang="ru-RU" sz="3200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</a:br>
            <a:endParaRPr lang="ru-RU" sz="3200" b="1" i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67408" y="2636580"/>
            <a:ext cx="8759687" cy="3366656"/>
          </a:xfrm>
          <a:gradFill>
            <a:gsLst>
              <a:gs pos="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uk-UA" sz="3200" b="1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Викладач: </a:t>
            </a:r>
          </a:p>
          <a:p>
            <a:pPr algn="ctr"/>
            <a:r>
              <a:rPr lang="uk-UA" sz="2400" b="1" i="1" dirty="0">
                <a:solidFill>
                  <a:srgbClr val="C00000"/>
                </a:solidFill>
                <a:latin typeface="Cambria" pitchFamily="18" charset="0"/>
              </a:rPr>
              <a:t>ОГЛОБЛІНА ВІКТОРІЯ ОЛЕКСАНДРІВНА</a:t>
            </a:r>
            <a:endParaRPr lang="ru-RU" sz="2400" b="1" i="1" dirty="0">
              <a:solidFill>
                <a:srgbClr val="C00000"/>
              </a:solidFill>
              <a:latin typeface="Cambria" pitchFamily="18" charset="0"/>
            </a:endParaRPr>
          </a:p>
          <a:p>
            <a:pPr algn="just">
              <a:spcBef>
                <a:spcPts val="0"/>
              </a:spcBef>
            </a:pPr>
            <a:endParaRPr lang="uk-UA" sz="2400" b="1" i="1" dirty="0">
              <a:solidFill>
                <a:schemeClr val="accent2">
                  <a:lumMod val="75000"/>
                </a:schemeClr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457200" indent="-457200" algn="ctr"/>
            <a:r>
              <a:rPr lang="uk-UA" sz="2000" b="1" i="1" dirty="0" err="1">
                <a:solidFill>
                  <a:schemeClr val="tx1"/>
                </a:solidFill>
                <a:latin typeface="Cambria" pitchFamily="18" charset="0"/>
              </a:rPr>
              <a:t>к.е.н</a:t>
            </a:r>
            <a:r>
              <a:rPr lang="uk-UA" sz="2000" b="1" i="1" dirty="0">
                <a:solidFill>
                  <a:schemeClr val="tx1"/>
                </a:solidFill>
                <a:latin typeface="Cambria" pitchFamily="18" charset="0"/>
              </a:rPr>
              <a:t>., доцент кафедри </a:t>
            </a:r>
            <a:endParaRPr lang="uk-UA" sz="2000" b="1" i="1" dirty="0" smtClean="0">
              <a:solidFill>
                <a:schemeClr val="tx1"/>
              </a:solidFill>
              <a:latin typeface="Cambria" pitchFamily="18" charset="0"/>
            </a:endParaRPr>
          </a:p>
          <a:p>
            <a:pPr marL="457200" indent="-457200" algn="ctr"/>
            <a:r>
              <a:rPr lang="uk-UA" sz="2000" b="1" i="1" dirty="0" smtClean="0">
                <a:solidFill>
                  <a:schemeClr val="tx1"/>
                </a:solidFill>
                <a:latin typeface="Cambria" pitchFamily="18" charset="0"/>
              </a:rPr>
              <a:t>інформаційної </a:t>
            </a:r>
            <a:r>
              <a:rPr lang="uk-UA" sz="2000" b="1" i="1" dirty="0">
                <a:solidFill>
                  <a:schemeClr val="tx1"/>
                </a:solidFill>
                <a:latin typeface="Cambria" pitchFamily="18" charset="0"/>
              </a:rPr>
              <a:t>економіки, підприємництва   та фінансів</a:t>
            </a:r>
          </a:p>
          <a:p>
            <a:pPr marL="457200" indent="-457200" algn="ctr"/>
            <a:r>
              <a:rPr lang="uk-UA" sz="2000" b="1" i="1" dirty="0">
                <a:solidFill>
                  <a:schemeClr val="tx1"/>
                </a:solidFill>
                <a:latin typeface="Cambria" pitchFamily="18" charset="0"/>
              </a:rPr>
              <a:t>Інженерного навчально-наукового інституту ім. Ю.М. Потебні Запорізького національного університету</a:t>
            </a:r>
            <a:endParaRPr lang="ru-RU" sz="2000" b="1" i="1" dirty="0">
              <a:solidFill>
                <a:schemeClr val="tx1"/>
              </a:solidFill>
              <a:latin typeface="Cambria" pitchFamily="18" charset="0"/>
            </a:endParaRPr>
          </a:p>
          <a:p>
            <a:pPr algn="l">
              <a:spcBef>
                <a:spcPts val="0"/>
              </a:spcBef>
            </a:pPr>
            <a:endParaRPr lang="x-none" sz="2400" i="1" dirty="0"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446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>
            <a:extLst>
              <a:ext uri="{FF2B5EF4-FFF2-40B4-BE49-F238E27FC236}">
                <a16:creationId xmlns:a16="http://schemas.microsoft.com/office/drawing/2014/main" xmlns="" id="{CC3D2C69-7154-4132-B0AE-DE1001374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348" y="940905"/>
            <a:ext cx="8958470" cy="4757532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buNone/>
              <a:defRPr/>
            </a:pPr>
            <a:endParaRPr lang="uk-UA" altLang="ru-RU" sz="2000" b="1" i="1" dirty="0" smtClean="0">
              <a:solidFill>
                <a:srgbClr val="C00000"/>
              </a:solidFill>
            </a:endParaRPr>
          </a:p>
          <a:p>
            <a:pPr algn="ctr">
              <a:buNone/>
              <a:defRPr/>
            </a:pPr>
            <a:r>
              <a:rPr lang="uk-UA" altLang="ru-RU" sz="2000" b="1" i="1" dirty="0" smtClean="0">
                <a:solidFill>
                  <a:srgbClr val="C00000"/>
                </a:solidFill>
              </a:rPr>
              <a:t> </a:t>
            </a:r>
            <a:r>
              <a:rPr lang="uk-UA" altLang="ru-RU" sz="2200" b="1" i="1" dirty="0" smtClean="0">
                <a:solidFill>
                  <a:srgbClr val="C00000"/>
                </a:solidFill>
              </a:rPr>
              <a:t> </a:t>
            </a:r>
            <a:r>
              <a:rPr lang="uk-UA" altLang="ru-RU" sz="2400" b="1" i="1" dirty="0" smtClean="0">
                <a:solidFill>
                  <a:srgbClr val="C00000"/>
                </a:solidFill>
                <a:latin typeface="Cambria" pitchFamily="18" charset="0"/>
              </a:rPr>
              <a:t>МЕТА КУРСУ</a:t>
            </a:r>
          </a:p>
          <a:p>
            <a:pPr algn="ctr">
              <a:buNone/>
            </a:pPr>
            <a:endParaRPr lang="uk-UA" altLang="ru-RU" sz="2400" b="1" i="1" dirty="0">
              <a:solidFill>
                <a:srgbClr val="C00000"/>
              </a:solidFill>
              <a:latin typeface="Cambria" pitchFamily="18" charset="0"/>
            </a:endParaRPr>
          </a:p>
          <a:p>
            <a:pPr algn="just">
              <a:buNone/>
            </a:pPr>
            <a:r>
              <a:rPr lang="uk-UA" sz="2400" i="1" dirty="0" smtClean="0">
                <a:solidFill>
                  <a:schemeClr val="tx1"/>
                </a:solidFill>
              </a:rPr>
              <a:t>    формування </a:t>
            </a:r>
            <a:r>
              <a:rPr lang="uk-UA" sz="2400" i="1" dirty="0">
                <a:solidFill>
                  <a:schemeClr val="tx1"/>
                </a:solidFill>
              </a:rPr>
              <a:t>у студентів сучасного економічного мислення і системи спеціальних економічних знань з теорії та практики господарювання, в області прогнозування і планування економічних параметрів функціонування на мікрорівні, визначення пріоритетних напрямків розвитку та оцінювання ефективності діяльності підприємства.   </a:t>
            </a:r>
            <a:endParaRPr lang="ru-RU" sz="2400" i="1" dirty="0">
              <a:solidFill>
                <a:schemeClr val="tx1"/>
              </a:solidFill>
            </a:endParaRPr>
          </a:p>
          <a:p>
            <a:pPr algn="just">
              <a:buNone/>
            </a:pPr>
            <a:endParaRPr lang="ru-RU" sz="2400" i="1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x-none" sz="2200" b="1" i="1" dirty="0">
              <a:solidFill>
                <a:srgbClr val="002060"/>
              </a:solidFill>
              <a:effectLst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uk-UA" sz="2200" i="1" dirty="0">
              <a:effectLst/>
              <a:latin typeface="Cambria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x-none" sz="3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189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3453" y="665018"/>
            <a:ext cx="9337965" cy="5735782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800" b="1" i="1" dirty="0" smtClean="0">
                <a:solidFill>
                  <a:srgbClr val="C00000"/>
                </a:solidFill>
                <a:latin typeface="Cambria" pitchFamily="18" charset="0"/>
              </a:rPr>
              <a:t>ПРОГРАМНІ КОМПЕТЕНТНОСТІ: </a:t>
            </a:r>
          </a:p>
          <a:p>
            <a:pPr marL="0" indent="0" algn="just">
              <a:buNone/>
            </a:pPr>
            <a:r>
              <a:rPr lang="uk-UA" sz="2400" b="1" i="1" dirty="0" smtClean="0">
                <a:solidFill>
                  <a:schemeClr val="accent1"/>
                </a:solidFill>
              </a:rPr>
              <a:t>Загальні </a:t>
            </a:r>
            <a:r>
              <a:rPr lang="uk-UA" sz="2400" b="1" i="1" dirty="0">
                <a:solidFill>
                  <a:schemeClr val="accent1"/>
                </a:solidFill>
              </a:rPr>
              <a:t>компетентності</a:t>
            </a:r>
            <a:r>
              <a:rPr lang="uk-UA" sz="2400" b="1" dirty="0">
                <a:solidFill>
                  <a:schemeClr val="accent1"/>
                </a:solidFill>
              </a:rPr>
              <a:t> (ЗК):</a:t>
            </a:r>
            <a:endParaRPr lang="ru-RU" sz="2400" b="1" dirty="0">
              <a:solidFill>
                <a:schemeClr val="accent1"/>
              </a:solidFill>
            </a:endParaRPr>
          </a:p>
          <a:p>
            <a:pPr algn="just"/>
            <a:r>
              <a:rPr lang="uk-UA" sz="2000" i="1" dirty="0">
                <a:solidFill>
                  <a:schemeClr val="tx1"/>
                </a:solidFill>
              </a:rPr>
              <a:t>ЗК 02. Здатність застосовувати знання у практичних ситуаціях.</a:t>
            </a:r>
            <a:endParaRPr lang="ru-RU" sz="2000" i="1" dirty="0">
              <a:solidFill>
                <a:schemeClr val="tx1"/>
              </a:solidFill>
            </a:endParaRPr>
          </a:p>
          <a:p>
            <a:pPr algn="just"/>
            <a:r>
              <a:rPr lang="uk-UA" sz="2000" i="1" dirty="0">
                <a:solidFill>
                  <a:schemeClr val="tx1"/>
                </a:solidFill>
              </a:rPr>
              <a:t>ЗК08. Здатність до пошуку, оброблення та аналізу інформації з різних джерел.</a:t>
            </a:r>
            <a:endParaRPr lang="ru-RU" sz="2000" i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uk-UA" sz="2400" b="1" i="1" dirty="0">
                <a:solidFill>
                  <a:schemeClr val="accent1"/>
                </a:solidFill>
              </a:rPr>
              <a:t>Спеціальні компетентності</a:t>
            </a:r>
            <a:r>
              <a:rPr lang="uk-UA" sz="2400" b="1" dirty="0">
                <a:solidFill>
                  <a:schemeClr val="accent1"/>
                </a:solidFill>
              </a:rPr>
              <a:t> (СК):</a:t>
            </a:r>
            <a:endParaRPr lang="ru-RU" sz="2400" b="1" dirty="0">
              <a:solidFill>
                <a:schemeClr val="accent1"/>
              </a:solidFill>
            </a:endParaRPr>
          </a:p>
          <a:p>
            <a:pPr algn="just"/>
            <a:r>
              <a:rPr lang="uk-UA" sz="2000" i="1" dirty="0">
                <a:solidFill>
                  <a:schemeClr val="tx1"/>
                </a:solidFill>
              </a:rPr>
              <a:t>СК10. Здатність визначати, обґрунтовувати та брати відповідальність за професійні рішення.</a:t>
            </a:r>
            <a:endParaRPr lang="ru-RU" sz="2000" i="1" dirty="0">
              <a:solidFill>
                <a:schemeClr val="tx1"/>
              </a:solidFill>
            </a:endParaRPr>
          </a:p>
          <a:p>
            <a:pPr algn="just"/>
            <a:r>
              <a:rPr lang="uk-UA" sz="2000" i="1" dirty="0">
                <a:solidFill>
                  <a:schemeClr val="tx1"/>
                </a:solidFill>
              </a:rPr>
              <a:t>СК11. Здатність підтримувати належний рівень знань та постійно підвищувати свою професійну підготовку.</a:t>
            </a:r>
            <a:endParaRPr lang="ru-RU" sz="2000" i="1" dirty="0">
              <a:solidFill>
                <a:schemeClr val="tx1"/>
              </a:solidFill>
            </a:endParaRPr>
          </a:p>
          <a:p>
            <a:pPr algn="just"/>
            <a:r>
              <a:rPr lang="uk-UA" sz="2000" i="1" dirty="0">
                <a:solidFill>
                  <a:schemeClr val="tx1"/>
                </a:solidFill>
              </a:rPr>
              <a:t>СК13. Здатність застосовувати інноваційні підходи та використовувати міжнародний досвід для підтримки прийняття рішень у сфері управління фінансами держави, підприємств, банківських і страхових установ, інституцій фондового ринку.</a:t>
            </a:r>
            <a:endParaRPr lang="ru-RU" sz="2000" i="1" dirty="0">
              <a:solidFill>
                <a:schemeClr val="tx1"/>
              </a:solidFill>
            </a:endParaRPr>
          </a:p>
          <a:p>
            <a:pPr marL="0" lvl="0" indent="0" algn="just">
              <a:buNone/>
            </a:pPr>
            <a:endParaRPr lang="ru-RU" sz="2000" b="1" i="1" dirty="0" smtClean="0">
              <a:solidFill>
                <a:schemeClr val="tx1"/>
              </a:solidFill>
            </a:endParaRPr>
          </a:p>
          <a:p>
            <a:pPr lvl="0"/>
            <a:endParaRPr lang="ru-RU" sz="2400" b="1" i="1" dirty="0">
              <a:solidFill>
                <a:schemeClr val="tx1"/>
              </a:solidFill>
            </a:endParaRPr>
          </a:p>
          <a:p>
            <a:pPr algn="just"/>
            <a:endParaRPr lang="ru-RU" sz="2400" i="1" dirty="0">
              <a:solidFill>
                <a:srgbClr val="002060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668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xmlns="" id="{4B7FA532-FEF8-4DDD-A7AC-A89196B97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5854" y="1662545"/>
            <a:ext cx="9199419" cy="4544526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10000"/>
          </a:bodyPr>
          <a:lstStyle/>
          <a:p>
            <a:pPr algn="just"/>
            <a:r>
              <a:rPr lang="uk-UA" sz="2400" i="1" dirty="0">
                <a:solidFill>
                  <a:schemeClr val="tx1"/>
                </a:solidFill>
              </a:rPr>
              <a:t>Економічні основи функціонування підприємства</a:t>
            </a:r>
            <a:r>
              <a:rPr lang="uk-UA" sz="2400" b="1" i="1" dirty="0" smtClean="0">
                <a:solidFill>
                  <a:schemeClr val="tx1"/>
                </a:solidFill>
              </a:rPr>
              <a:t>.</a:t>
            </a:r>
            <a:endParaRPr lang="ru-RU" sz="2400" b="1" i="1" dirty="0">
              <a:solidFill>
                <a:schemeClr val="tx1"/>
              </a:solidFill>
            </a:endParaRPr>
          </a:p>
          <a:p>
            <a:pPr algn="just"/>
            <a:r>
              <a:rPr lang="uk-UA" sz="2400" i="1" dirty="0">
                <a:solidFill>
                  <a:schemeClr val="tx1"/>
                </a:solidFill>
              </a:rPr>
              <a:t>Управління функціональними видами діяльності підприємства</a:t>
            </a:r>
            <a:r>
              <a:rPr lang="uk-UA" sz="2400" b="1" i="1" dirty="0" smtClean="0">
                <a:solidFill>
                  <a:schemeClr val="tx1"/>
                </a:solidFill>
              </a:rPr>
              <a:t>.</a:t>
            </a:r>
          </a:p>
          <a:p>
            <a:pPr lvl="0" algn="just"/>
            <a:r>
              <a:rPr lang="uk-UA" sz="2400" i="1" dirty="0">
                <a:solidFill>
                  <a:schemeClr val="tx1"/>
                </a:solidFill>
              </a:rPr>
              <a:t>Ринок і продукція</a:t>
            </a:r>
            <a:r>
              <a:rPr lang="uk-UA" sz="2400" b="1" i="1" dirty="0" smtClean="0">
                <a:solidFill>
                  <a:schemeClr val="tx1"/>
                </a:solidFill>
              </a:rPr>
              <a:t>.</a:t>
            </a:r>
            <a:endParaRPr lang="ru-RU" sz="2400" b="1" i="1" dirty="0" smtClean="0">
              <a:solidFill>
                <a:schemeClr val="tx1"/>
              </a:solidFill>
            </a:endParaRPr>
          </a:p>
          <a:p>
            <a:pPr algn="just"/>
            <a:r>
              <a:rPr lang="uk-UA" sz="2400" i="1" dirty="0">
                <a:solidFill>
                  <a:schemeClr val="tx1"/>
                </a:solidFill>
              </a:rPr>
              <a:t>Основний капітал підприємства</a:t>
            </a:r>
            <a:r>
              <a:rPr lang="uk-UA" sz="2400" b="1" i="1" dirty="0" smtClean="0">
                <a:solidFill>
                  <a:schemeClr val="tx1"/>
                </a:solidFill>
              </a:rPr>
              <a:t>.</a:t>
            </a:r>
            <a:endParaRPr lang="uk-UA" sz="2400" b="1" i="1" dirty="0">
              <a:solidFill>
                <a:schemeClr val="tx1"/>
              </a:solidFill>
            </a:endParaRPr>
          </a:p>
          <a:p>
            <a:pPr algn="just"/>
            <a:r>
              <a:rPr lang="uk-UA" sz="2400" i="1" dirty="0">
                <a:solidFill>
                  <a:schemeClr val="tx1"/>
                </a:solidFill>
              </a:rPr>
              <a:t>Оборотний капітал підприємства</a:t>
            </a:r>
            <a:r>
              <a:rPr lang="uk-UA" altLang="ru-RU" sz="2400" b="1" i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uk-UA" sz="2400" i="1" dirty="0">
                <a:solidFill>
                  <a:schemeClr val="tx1"/>
                </a:solidFill>
              </a:rPr>
              <a:t>Персонал підприємства, продуктивність і оплата праці</a:t>
            </a:r>
            <a:r>
              <a:rPr lang="uk-UA" sz="2400" b="1" i="1" dirty="0" smtClean="0">
                <a:solidFill>
                  <a:schemeClr val="tx1"/>
                </a:solidFill>
              </a:rPr>
              <a:t>.</a:t>
            </a:r>
            <a:endParaRPr lang="uk-UA" sz="2400" b="1" i="1" dirty="0">
              <a:solidFill>
                <a:schemeClr val="tx1"/>
              </a:solidFill>
            </a:endParaRPr>
          </a:p>
          <a:p>
            <a:pPr algn="just"/>
            <a:r>
              <a:rPr lang="uk-UA" sz="2400" i="1" dirty="0">
                <a:solidFill>
                  <a:schemeClr val="tx1"/>
                </a:solidFill>
              </a:rPr>
              <a:t>Витрати на виробництво та реалізацію </a:t>
            </a:r>
            <a:r>
              <a:rPr lang="uk-UA" sz="2400" i="1" dirty="0" smtClean="0">
                <a:solidFill>
                  <a:schemeClr val="tx1"/>
                </a:solidFill>
              </a:rPr>
              <a:t>продукції.</a:t>
            </a:r>
          </a:p>
          <a:p>
            <a:pPr algn="just"/>
            <a:r>
              <a:rPr lang="uk-UA" sz="2400" i="1" dirty="0">
                <a:solidFill>
                  <a:schemeClr val="tx1"/>
                </a:solidFill>
              </a:rPr>
              <a:t>Товарна і цінова політика </a:t>
            </a:r>
            <a:r>
              <a:rPr lang="uk-UA" sz="2400" i="1" dirty="0" smtClean="0">
                <a:solidFill>
                  <a:schemeClr val="tx1"/>
                </a:solidFill>
              </a:rPr>
              <a:t>підприємства.</a:t>
            </a:r>
          </a:p>
          <a:p>
            <a:pPr algn="just"/>
            <a:r>
              <a:rPr lang="uk-UA" sz="2400" i="1" dirty="0">
                <a:solidFill>
                  <a:schemeClr val="tx1"/>
                </a:solidFill>
              </a:rPr>
              <a:t>Фінансово-економічні результати діяльності підприємства</a:t>
            </a:r>
            <a:r>
              <a:rPr lang="uk-UA" altLang="ru-RU" sz="2400" b="1" i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uk-UA" sz="2400" i="1" dirty="0">
                <a:solidFill>
                  <a:schemeClr val="tx1"/>
                </a:solidFill>
              </a:rPr>
              <a:t>Планування та прогнозування діяльності </a:t>
            </a:r>
            <a:r>
              <a:rPr lang="uk-UA" sz="2400" i="1" dirty="0" smtClean="0">
                <a:solidFill>
                  <a:schemeClr val="tx1"/>
                </a:solidFill>
              </a:rPr>
              <a:t>підприємства.</a:t>
            </a:r>
            <a:endParaRPr lang="uk-UA" altLang="ru-RU" sz="2400" b="1" i="1" dirty="0" smtClean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None/>
            </a:pPr>
            <a:endParaRPr lang="uk-UA" sz="2000" i="1" dirty="0">
              <a:solidFill>
                <a:schemeClr val="tx1"/>
              </a:solidFill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000" i="1" dirty="0">
              <a:solidFill>
                <a:schemeClr val="tx1"/>
              </a:solidFill>
              <a:ea typeface="Cambria" panose="020405030504060302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x-none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Заголовок 6">
            <a:extLst>
              <a:ext uri="{FF2B5EF4-FFF2-40B4-BE49-F238E27FC236}">
                <a16:creationId xmlns:a16="http://schemas.microsoft.com/office/drawing/2014/main" xmlns="" id="{C6FB0BB8-7B58-4245-AF72-4FBE4F69B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3672" y="228599"/>
            <a:ext cx="8936183" cy="100445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/>
            <a:r>
              <a:rPr lang="uk-UA" sz="2000" b="1" i="1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sz="2000" b="1" i="1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sz="2800" b="1" i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ЗМІСТ ДИСЦИПЛІНИ:</a:t>
            </a:r>
            <a:r>
              <a:rPr lang="x-none" sz="2800" b="1" i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x-none" sz="2800" b="1" i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endParaRPr lang="x-none" sz="2800" b="1" i="1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345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xmlns="" id="{4B7FA532-FEF8-4DDD-A7AC-A89196B97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327" y="1551709"/>
            <a:ext cx="9421091" cy="4696926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/>
          </a:bodyPr>
          <a:lstStyle/>
          <a:p>
            <a:pPr lvl="0" algn="just"/>
            <a:r>
              <a:rPr lang="uk-UA" sz="2400" i="1" dirty="0">
                <a:solidFill>
                  <a:schemeClr val="tx1"/>
                </a:solidFill>
              </a:rPr>
              <a:t>Офіційний сайт Законодавство України URL: </a:t>
            </a:r>
            <a:r>
              <a:rPr lang="uk-UA" sz="2400" i="1" dirty="0">
                <a:solidFill>
                  <a:schemeClr val="tx1"/>
                </a:solidFill>
                <a:hlinkClick r:id="rId2"/>
              </a:rPr>
              <a:t>http://zakon.rada.gov.ua</a:t>
            </a:r>
            <a:endParaRPr lang="ru-RU" sz="2400" i="1" dirty="0">
              <a:solidFill>
                <a:schemeClr val="tx1"/>
              </a:solidFill>
            </a:endParaRPr>
          </a:p>
          <a:p>
            <a:pPr lvl="0" algn="just"/>
            <a:r>
              <a:rPr lang="uk-UA" sz="2400" i="1" dirty="0">
                <a:solidFill>
                  <a:schemeClr val="tx1"/>
                </a:solidFill>
              </a:rPr>
              <a:t>Державна служба статистики України: офіційний веб-сайт. URL: </a:t>
            </a:r>
            <a:r>
              <a:rPr lang="uk-UA" sz="2400" i="1" dirty="0">
                <a:solidFill>
                  <a:schemeClr val="tx1"/>
                </a:solidFill>
                <a:hlinkClick r:id="rId3"/>
              </a:rPr>
              <a:t>http://</a:t>
            </a:r>
            <a:r>
              <a:rPr lang="pl-PL" sz="2400" i="1" dirty="0">
                <a:solidFill>
                  <a:schemeClr val="tx1"/>
                </a:solidFill>
                <a:hlinkClick r:id="rId3"/>
              </a:rPr>
              <a:t>www</a:t>
            </a:r>
            <a:r>
              <a:rPr lang="uk-UA" sz="2400" i="1" dirty="0">
                <a:solidFill>
                  <a:schemeClr val="tx1"/>
                </a:solidFill>
                <a:hlinkClick r:id="rId3"/>
              </a:rPr>
              <a:t>.</a:t>
            </a:r>
            <a:r>
              <a:rPr lang="pl-PL" sz="2400" i="1" dirty="0">
                <a:solidFill>
                  <a:schemeClr val="tx1"/>
                </a:solidFill>
                <a:hlinkClick r:id="rId3"/>
              </a:rPr>
              <a:t>ukrstat</a:t>
            </a:r>
            <a:r>
              <a:rPr lang="uk-UA" sz="2400" i="1" dirty="0">
                <a:solidFill>
                  <a:schemeClr val="tx1"/>
                </a:solidFill>
                <a:hlinkClick r:id="rId3"/>
              </a:rPr>
              <a:t>.gov.ua</a:t>
            </a:r>
            <a:r>
              <a:rPr lang="uk-UA" sz="2400" i="1" dirty="0">
                <a:solidFill>
                  <a:schemeClr val="tx1"/>
                </a:solidFill>
              </a:rPr>
              <a:t> </a:t>
            </a:r>
            <a:endParaRPr lang="ru-RU" sz="2400" i="1" dirty="0">
              <a:solidFill>
                <a:schemeClr val="tx1"/>
              </a:solidFill>
            </a:endParaRPr>
          </a:p>
          <a:p>
            <a:pPr lvl="0" algn="just"/>
            <a:r>
              <a:rPr lang="uk-UA" sz="2400" i="1" dirty="0">
                <a:solidFill>
                  <a:schemeClr val="tx1"/>
                </a:solidFill>
              </a:rPr>
              <a:t>Міністерство економіки України: офіційний веб-сайт. URL: </a:t>
            </a:r>
            <a:r>
              <a:rPr lang="uk-UA" sz="2400" i="1" dirty="0">
                <a:solidFill>
                  <a:schemeClr val="tx1"/>
                </a:solidFill>
                <a:hlinkClick r:id="rId4"/>
              </a:rPr>
              <a:t>www.me.gov.ua</a:t>
            </a:r>
            <a:endParaRPr lang="ru-RU" sz="2400" i="1" dirty="0">
              <a:solidFill>
                <a:schemeClr val="tx1"/>
              </a:solidFill>
            </a:endParaRPr>
          </a:p>
          <a:p>
            <a:pPr lvl="0" algn="just"/>
            <a:r>
              <a:rPr lang="uk-UA" sz="2400" i="1" dirty="0" err="1">
                <a:solidFill>
                  <a:schemeClr val="tx1"/>
                </a:solidFill>
              </a:rPr>
              <a:t>Mathematics</a:t>
            </a:r>
            <a:r>
              <a:rPr lang="uk-UA" sz="2400" i="1" dirty="0">
                <a:solidFill>
                  <a:schemeClr val="tx1"/>
                </a:solidFill>
              </a:rPr>
              <a:t> </a:t>
            </a:r>
            <a:r>
              <a:rPr lang="uk-UA" sz="2400" i="1" dirty="0" err="1">
                <a:solidFill>
                  <a:schemeClr val="tx1"/>
                </a:solidFill>
              </a:rPr>
              <a:t>Statistics</a:t>
            </a:r>
            <a:r>
              <a:rPr lang="uk-UA" sz="2400" i="1" dirty="0">
                <a:solidFill>
                  <a:schemeClr val="tx1"/>
                </a:solidFill>
              </a:rPr>
              <a:t> </a:t>
            </a:r>
            <a:r>
              <a:rPr lang="uk-UA" sz="2400" i="1" dirty="0" err="1">
                <a:solidFill>
                  <a:schemeClr val="tx1"/>
                </a:solidFill>
              </a:rPr>
              <a:t>and</a:t>
            </a:r>
            <a:r>
              <a:rPr lang="uk-UA" sz="2400" i="1" dirty="0">
                <a:solidFill>
                  <a:schemeClr val="tx1"/>
                </a:solidFill>
              </a:rPr>
              <a:t> </a:t>
            </a:r>
            <a:r>
              <a:rPr lang="uk-UA" sz="2400" i="1" dirty="0" err="1">
                <a:solidFill>
                  <a:schemeClr val="tx1"/>
                </a:solidFill>
              </a:rPr>
              <a:t>Analysis</a:t>
            </a:r>
            <a:r>
              <a:rPr lang="uk-UA" sz="2400" i="1" dirty="0">
                <a:solidFill>
                  <a:schemeClr val="tx1"/>
                </a:solidFill>
              </a:rPr>
              <a:t> </a:t>
            </a:r>
            <a:r>
              <a:rPr lang="uk-UA" sz="2400" i="1" dirty="0" err="1">
                <a:solidFill>
                  <a:schemeClr val="tx1"/>
                </a:solidFill>
              </a:rPr>
              <a:t>Calculators</a:t>
            </a:r>
            <a:r>
              <a:rPr lang="uk-UA" sz="2400" i="1" dirty="0">
                <a:solidFill>
                  <a:schemeClr val="tx1"/>
                </a:solidFill>
              </a:rPr>
              <a:t>// </a:t>
            </a:r>
            <a:r>
              <a:rPr lang="uk-UA" sz="2400" i="1" dirty="0" err="1">
                <a:solidFill>
                  <a:schemeClr val="tx1"/>
                </a:solidFill>
              </a:rPr>
              <a:t>Good</a:t>
            </a:r>
            <a:r>
              <a:rPr lang="uk-UA" sz="2400" i="1" dirty="0">
                <a:solidFill>
                  <a:schemeClr val="tx1"/>
                </a:solidFill>
              </a:rPr>
              <a:t> </a:t>
            </a:r>
            <a:r>
              <a:rPr lang="uk-UA" sz="2400" i="1" dirty="0" err="1">
                <a:solidFill>
                  <a:schemeClr val="tx1"/>
                </a:solidFill>
              </a:rPr>
              <a:t>calculators</a:t>
            </a:r>
            <a:r>
              <a:rPr lang="uk-UA" sz="2400" i="1" dirty="0">
                <a:solidFill>
                  <a:schemeClr val="tx1"/>
                </a:solidFill>
              </a:rPr>
              <a:t>: веб-сайт. URL: </a:t>
            </a:r>
            <a:r>
              <a:rPr lang="uk-UA" sz="2400" i="1" dirty="0">
                <a:solidFill>
                  <a:schemeClr val="tx1"/>
                </a:solidFill>
                <a:hlinkClick r:id="rId5"/>
              </a:rPr>
              <a:t>https://goodcalculators.com/marginal-utility-calculator</a:t>
            </a:r>
            <a:endParaRPr lang="ru-RU" sz="2400" i="1" dirty="0">
              <a:solidFill>
                <a:schemeClr val="tx1"/>
              </a:solidFill>
            </a:endParaRPr>
          </a:p>
          <a:p>
            <a:pPr lvl="0" algn="just"/>
            <a:r>
              <a:rPr lang="uk-UA" sz="2400" i="1" dirty="0" err="1">
                <a:solidFill>
                  <a:schemeClr val="tx1"/>
                </a:solidFill>
              </a:rPr>
              <a:t>Price</a:t>
            </a:r>
            <a:r>
              <a:rPr lang="uk-UA" sz="2400" i="1" dirty="0">
                <a:solidFill>
                  <a:schemeClr val="tx1"/>
                </a:solidFill>
              </a:rPr>
              <a:t> </a:t>
            </a:r>
            <a:r>
              <a:rPr lang="uk-UA" sz="2400" i="1" dirty="0" err="1">
                <a:solidFill>
                  <a:schemeClr val="tx1"/>
                </a:solidFill>
              </a:rPr>
              <a:t>Elasticity</a:t>
            </a:r>
            <a:r>
              <a:rPr lang="uk-UA" sz="2400" i="1" dirty="0">
                <a:solidFill>
                  <a:schemeClr val="tx1"/>
                </a:solidFill>
              </a:rPr>
              <a:t> </a:t>
            </a:r>
            <a:r>
              <a:rPr lang="uk-UA" sz="2400" i="1" dirty="0" err="1">
                <a:solidFill>
                  <a:schemeClr val="tx1"/>
                </a:solidFill>
              </a:rPr>
              <a:t>of</a:t>
            </a:r>
            <a:r>
              <a:rPr lang="uk-UA" sz="2400" i="1" dirty="0">
                <a:solidFill>
                  <a:schemeClr val="tx1"/>
                </a:solidFill>
              </a:rPr>
              <a:t> </a:t>
            </a:r>
            <a:r>
              <a:rPr lang="uk-UA" sz="2400" i="1" dirty="0" err="1">
                <a:solidFill>
                  <a:schemeClr val="tx1"/>
                </a:solidFill>
              </a:rPr>
              <a:t>Demand</a:t>
            </a:r>
            <a:r>
              <a:rPr lang="uk-UA" sz="2400" i="1" dirty="0">
                <a:solidFill>
                  <a:schemeClr val="tx1"/>
                </a:solidFill>
              </a:rPr>
              <a:t> (PED) </a:t>
            </a:r>
            <a:r>
              <a:rPr lang="uk-UA" sz="2400" i="1" dirty="0" err="1">
                <a:solidFill>
                  <a:schemeClr val="tx1"/>
                </a:solidFill>
              </a:rPr>
              <a:t>Calculator</a:t>
            </a:r>
            <a:r>
              <a:rPr lang="uk-UA" sz="2400" i="1" dirty="0">
                <a:solidFill>
                  <a:schemeClr val="tx1"/>
                </a:solidFill>
              </a:rPr>
              <a:t> // </a:t>
            </a:r>
            <a:r>
              <a:rPr lang="uk-UA" sz="2400" i="1" dirty="0" err="1">
                <a:solidFill>
                  <a:schemeClr val="tx1"/>
                </a:solidFill>
              </a:rPr>
              <a:t>Good</a:t>
            </a:r>
            <a:r>
              <a:rPr lang="uk-UA" sz="2400" i="1" dirty="0">
                <a:solidFill>
                  <a:schemeClr val="tx1"/>
                </a:solidFill>
              </a:rPr>
              <a:t> </a:t>
            </a:r>
            <a:r>
              <a:rPr lang="uk-UA" sz="2400" i="1" dirty="0" err="1">
                <a:solidFill>
                  <a:schemeClr val="tx1"/>
                </a:solidFill>
              </a:rPr>
              <a:t>calculators</a:t>
            </a:r>
            <a:r>
              <a:rPr lang="uk-UA" sz="2400" i="1" dirty="0">
                <a:solidFill>
                  <a:schemeClr val="tx1"/>
                </a:solidFill>
              </a:rPr>
              <a:t>: веб-сайт. URL: https://goodcalculators.com/price-elasticity-of-demand-calculator</a:t>
            </a:r>
            <a:endParaRPr lang="ru-RU" sz="2400" i="1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itchFamily="18" charset="0"/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itchFamily="18" charset="0"/>
              <a:ea typeface="Cambria" panose="020405030504060302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x-none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Заголовок 6">
            <a:extLst>
              <a:ext uri="{FF2B5EF4-FFF2-40B4-BE49-F238E27FC236}">
                <a16:creationId xmlns:a16="http://schemas.microsoft.com/office/drawing/2014/main" xmlns="" id="{C6FB0BB8-7B58-4245-AF72-4FBE4F69B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8364" y="228600"/>
            <a:ext cx="8839200" cy="100445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/>
            <a:r>
              <a:rPr lang="uk-UA" sz="2000" b="1" i="1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sz="2000" b="1" i="1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sz="2800" b="1" i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БАЗОВІ ІНФОРМАЦІЙНІ РЕСУРСИ:</a:t>
            </a:r>
            <a:r>
              <a:rPr lang="x-none" sz="2800" b="1" i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x-none" sz="2800" b="1" i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endParaRPr lang="x-none" sz="2800" b="1" i="1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91994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2371</TotalTime>
  <Words>290</Words>
  <Application>Microsoft Office PowerPoint</Application>
  <PresentationFormat>Произвольный</PresentationFormat>
  <Paragraphs>45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Аспект</vt:lpstr>
      <vt:lpstr>ЕКОНОМІКА ПІДПРИЄМСТВА </vt:lpstr>
      <vt:lpstr>Презентация PowerPoint</vt:lpstr>
      <vt:lpstr>Презентация PowerPoint</vt:lpstr>
      <vt:lpstr> ЗМІСТ ДИСЦИПЛІНИ: </vt:lpstr>
      <vt:lpstr> БАЗОВІ ІНФОРМАЦІЙНІ РЕСУРСИ: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ПІДПРИЄМНИЦЬКІ РИЗИКИ ВТРАТИ ФІНАНСОВОЇ БЕЗПЕКИ ПРОМИСЛОВИМИ ПІДПРИЄМСТВАМИ УКРАЇНИ</dc:title>
  <dc:creator>Buh</dc:creator>
  <cp:lastModifiedBy>user</cp:lastModifiedBy>
  <cp:revision>170</cp:revision>
  <dcterms:created xsi:type="dcterms:W3CDTF">2019-11-02T14:16:53Z</dcterms:created>
  <dcterms:modified xsi:type="dcterms:W3CDTF">2025-04-03T10:53:35Z</dcterms:modified>
</cp:coreProperties>
</file>