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55"/>
  </p:notesMasterIdLst>
  <p:handoutMasterIdLst>
    <p:handoutMasterId r:id="rId56"/>
  </p:handoutMasterIdLst>
  <p:sldIdLst>
    <p:sldId id="256" r:id="rId2"/>
    <p:sldId id="325" r:id="rId3"/>
    <p:sldId id="326" r:id="rId4"/>
    <p:sldId id="327" r:id="rId5"/>
    <p:sldId id="328" r:id="rId6"/>
    <p:sldId id="331" r:id="rId7"/>
    <p:sldId id="332" r:id="rId8"/>
    <p:sldId id="333" r:id="rId9"/>
    <p:sldId id="334" r:id="rId10"/>
    <p:sldId id="330" r:id="rId11"/>
    <p:sldId id="335" r:id="rId12"/>
    <p:sldId id="336" r:id="rId13"/>
    <p:sldId id="329" r:id="rId14"/>
    <p:sldId id="293" r:id="rId15"/>
    <p:sldId id="294" r:id="rId16"/>
    <p:sldId id="295" r:id="rId17"/>
    <p:sldId id="296" r:id="rId18"/>
    <p:sldId id="297" r:id="rId19"/>
    <p:sldId id="298" r:id="rId20"/>
    <p:sldId id="301" r:id="rId21"/>
    <p:sldId id="299" r:id="rId22"/>
    <p:sldId id="300" r:id="rId23"/>
    <p:sldId id="303" r:id="rId24"/>
    <p:sldId id="302" r:id="rId25"/>
    <p:sldId id="304" r:id="rId26"/>
    <p:sldId id="338" r:id="rId27"/>
    <p:sldId id="305" r:id="rId28"/>
    <p:sldId id="306" r:id="rId29"/>
    <p:sldId id="307" r:id="rId30"/>
    <p:sldId id="308" r:id="rId31"/>
    <p:sldId id="309" r:id="rId32"/>
    <p:sldId id="310" r:id="rId33"/>
    <p:sldId id="339" r:id="rId34"/>
    <p:sldId id="340" r:id="rId35"/>
    <p:sldId id="312" r:id="rId36"/>
    <p:sldId id="311" r:id="rId37"/>
    <p:sldId id="313" r:id="rId38"/>
    <p:sldId id="314" r:id="rId39"/>
    <p:sldId id="315" r:id="rId40"/>
    <p:sldId id="316" r:id="rId41"/>
    <p:sldId id="318" r:id="rId42"/>
    <p:sldId id="317" r:id="rId43"/>
    <p:sldId id="319" r:id="rId44"/>
    <p:sldId id="320" r:id="rId45"/>
    <p:sldId id="321" r:id="rId46"/>
    <p:sldId id="322" r:id="rId47"/>
    <p:sldId id="323" r:id="rId48"/>
    <p:sldId id="324" r:id="rId49"/>
    <p:sldId id="341" r:id="rId50"/>
    <p:sldId id="342" r:id="rId51"/>
    <p:sldId id="343" r:id="rId52"/>
    <p:sldId id="344" r:id="rId53"/>
    <p:sldId id="292" r:id="rId5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99FF"/>
    <a:srgbClr val="FFFF00"/>
    <a:srgbClr val="FF0066"/>
    <a:srgbClr val="FF00FF"/>
    <a:srgbClr val="0066FF"/>
    <a:srgbClr val="0080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70" autoAdjust="0"/>
    <p:restoredTop sz="94660"/>
  </p:normalViewPr>
  <p:slideViewPr>
    <p:cSldViewPr>
      <p:cViewPr>
        <p:scale>
          <a:sx n="75" d="100"/>
          <a:sy n="75" d="100"/>
        </p:scale>
        <p:origin x="-150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7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E115C85-BDB5-404B-B5D0-6E204D5ED6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Щелчок правит образец текста</a:t>
            </a:r>
          </a:p>
          <a:p>
            <a:pPr lvl="1"/>
            <a:r>
              <a:rPr lang="en-US" noProof="0" smtClean="0"/>
              <a:t>Второй уровень</a:t>
            </a:r>
          </a:p>
          <a:p>
            <a:pPr lvl="2"/>
            <a:r>
              <a:rPr lang="en-US" noProof="0" smtClean="0"/>
              <a:t>Третий уровень</a:t>
            </a:r>
          </a:p>
          <a:p>
            <a:pPr lvl="3"/>
            <a:r>
              <a:rPr lang="en-US" noProof="0" smtClean="0"/>
              <a:t>Четвертый уровень</a:t>
            </a:r>
          </a:p>
          <a:p>
            <a:pPr lvl="4"/>
            <a:r>
              <a:rPr lang="en-US" noProof="0" smtClean="0"/>
              <a:t>Пятый уровень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745E824-6825-493C-AFDA-B14727450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5C0D3C-17E2-41F4-98B4-11E904DFB196}" type="datetime1">
              <a:rPr lang="uk-UA"/>
              <a:pPr/>
              <a:t>21.03.2021</a:t>
            </a:fld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2527C-9F49-4A57-AD1E-AF64E1DCC92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B1F024-BAD9-46D6-96BD-C863BB152B42}" type="datetime1">
              <a:rPr lang="uk-UA"/>
              <a:pPr/>
              <a:t>21.03.2021</a:t>
            </a:fld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4B151-BEB3-4578-937D-B30C3D78CA2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0BEDDC-C979-478E-BF40-E34A058941BF}" type="datetime1">
              <a:rPr lang="uk-UA"/>
              <a:pPr/>
              <a:t>21.03.2021</a:t>
            </a:fld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99F41-9D7B-4AF9-AF11-A47B4337489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214356-1119-4F72-895B-9CFBB2B00DE6}" type="datetime1">
              <a:rPr lang="uk-UA"/>
              <a:pPr/>
              <a:t>21.03.2021</a:t>
            </a:fld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8ECF2-03A1-4A57-A1FB-0B964FCEBED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7224BF-9C5B-41F7-99AC-100B664E79F5}" type="datetime1">
              <a:rPr lang="uk-UA"/>
              <a:pPr/>
              <a:t>21.03.2021</a:t>
            </a:fld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BF77B-88C6-4728-9916-C45A3FCA57A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FBDB59-8A96-4A49-BA49-DCC5EF16E7DD}" type="datetime1">
              <a:rPr lang="uk-UA"/>
              <a:pPr/>
              <a:t>21.03.2021</a:t>
            </a:fld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FC694-8A26-4B69-97B9-74A4D26B7FF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D0DE17-C8CD-4D29-A3C2-973AE6E6988F}" type="datetime1">
              <a:rPr lang="uk-UA"/>
              <a:pPr/>
              <a:t>21.03.2021</a:t>
            </a:fld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38D63-4F67-40BE-8B9E-2D61085D0A6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260F9C-F682-46CF-9486-6D664BEF262A}" type="datetime1">
              <a:rPr lang="uk-UA"/>
              <a:pPr/>
              <a:t>21.03.2021</a:t>
            </a:fld>
            <a:endParaRPr 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8B558-BD9C-4A31-8F48-E05EB9A7F4B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86E4E2-B518-46A8-99AA-44CA47852105}" type="datetime1">
              <a:rPr lang="uk-UA"/>
              <a:pPr/>
              <a:t>21.03.2021</a:t>
            </a:fld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F8869-91B2-404E-8C0E-FE83D358B1D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33F18A-6D02-4751-9183-60C777F23609}" type="datetime1">
              <a:rPr lang="uk-UA"/>
              <a:pPr/>
              <a:t>21.03.2021</a:t>
            </a:fld>
            <a:endParaRPr 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B74F9-493B-4711-B5CC-0260F110DA8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F94C74-6C05-40B3-A6C7-B7E0F3543722}" type="datetime1">
              <a:rPr lang="uk-UA"/>
              <a:pPr/>
              <a:t>21.03.2021</a:t>
            </a:fld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68DB4-1336-4FF4-A1DE-502F3AFB7F5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88D52A-E3F3-4B83-AE80-27A7870F333A}" type="datetime1">
              <a:rPr lang="uk-UA"/>
              <a:pPr/>
              <a:t>21.03.2021</a:t>
            </a:fld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AF7DC-E4AA-4644-9D03-43CE629EEFE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fld id="{58132F20-CF3B-46C5-8DBB-7462307B20A1}" type="datetime1">
              <a:rPr lang="uk-UA"/>
              <a:pPr/>
              <a:t>21.03.2021</a:t>
            </a:fld>
            <a:endParaRPr lang="uk-UA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endParaRPr lang="uk-UA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3C87BBA0-9E4E-48CA-BE1C-50C462B8A5D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53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www.agronews.in.ua/sites/default/files/images/954_44.preview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0E5351FA-4857-4E39-8229-C6D7059AC2BD}" type="slidenum">
              <a:rPr lang="uk-UA"/>
              <a:pPr>
                <a:defRPr/>
              </a:pPr>
              <a:t>1</a:t>
            </a:fld>
            <a:endParaRPr lang="uk-UA"/>
          </a:p>
        </p:txBody>
      </p:sp>
      <p:pic>
        <p:nvPicPr>
          <p:cNvPr id="3074" name="Picture 1030" descr="954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0" y="0"/>
            <a:ext cx="9144000" cy="684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1052513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uk-UA" sz="5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АГРОПРОМИСЛОВИЙ КОМПЛЕКС</a:t>
            </a:r>
            <a:endParaRPr lang="ru-RU" sz="40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3076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141663"/>
            <a:ext cx="6400800" cy="1752600"/>
          </a:xfrm>
        </p:spPr>
        <p:txBody>
          <a:bodyPr/>
          <a:lstStyle/>
          <a:p>
            <a:pPr indent="449263" eaLnBrk="1" hangingPunct="1">
              <a:lnSpc>
                <a:spcPct val="80000"/>
              </a:lnSpc>
            </a:pPr>
            <a:r>
              <a:rPr lang="uk-UA" sz="4000" b="1" smtClean="0"/>
              <a:t>Використовує природні ресурси:</a:t>
            </a:r>
          </a:p>
          <a:p>
            <a:pPr indent="449263" algn="just" eaLnBrk="1" hangingPunct="1">
              <a:lnSpc>
                <a:spcPct val="80000"/>
              </a:lnSpc>
              <a:buFontTx/>
              <a:buChar char="•"/>
            </a:pPr>
            <a:r>
              <a:rPr lang="uk-UA" sz="3600" smtClean="0"/>
              <a:t>ґрунти,</a:t>
            </a:r>
          </a:p>
          <a:p>
            <a:pPr indent="449263" algn="just" eaLnBrk="1" hangingPunct="1">
              <a:lnSpc>
                <a:spcPct val="80000"/>
              </a:lnSpc>
              <a:buFontTx/>
              <a:buChar char="•"/>
            </a:pPr>
            <a:r>
              <a:rPr lang="uk-UA" sz="3600" smtClean="0"/>
              <a:t>воду,</a:t>
            </a:r>
          </a:p>
          <a:p>
            <a:pPr indent="449263" algn="just" eaLnBrk="1" hangingPunct="1">
              <a:lnSpc>
                <a:spcPct val="80000"/>
              </a:lnSpc>
              <a:buFontTx/>
              <a:buChar char="•"/>
            </a:pPr>
            <a:r>
              <a:rPr lang="uk-UA" sz="3600" smtClean="0"/>
              <a:t>сонячну енергію,</a:t>
            </a:r>
          </a:p>
          <a:p>
            <a:pPr indent="449263" algn="just" eaLnBrk="1" hangingPunct="1">
              <a:lnSpc>
                <a:spcPct val="80000"/>
              </a:lnSpc>
              <a:buFontTx/>
              <a:buChar char="•"/>
            </a:pPr>
            <a:r>
              <a:rPr lang="uk-UA" sz="3600" smtClean="0"/>
              <a:t>повітря (атмосферу).</a:t>
            </a:r>
          </a:p>
        </p:txBody>
      </p:sp>
    </p:spTree>
  </p:cSld>
  <p:clrMapOvr>
    <a:masterClrMapping/>
  </p:clrMapOvr>
  <p:transition advTm="209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0FAA2FB2-3A54-4747-B4ED-4765816CEBA3}" type="slidenum">
              <a:rPr lang="uk-UA"/>
              <a:pPr>
                <a:defRPr/>
              </a:pPr>
              <a:t>10</a:t>
            </a:fld>
            <a:endParaRPr lang="uk-UA"/>
          </a:p>
        </p:txBody>
      </p:sp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0" y="44450"/>
            <a:ext cx="9144000" cy="1143000"/>
          </a:xfrm>
        </p:spPr>
        <p:txBody>
          <a:bodyPr/>
          <a:lstStyle/>
          <a:p>
            <a:pPr eaLnBrk="1" hangingPunct="1"/>
            <a:r>
              <a:rPr lang="uk-UA" smtClean="0"/>
              <a:t>У кормоцехах передбачаються такі технологічні лінії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0" y="1196975"/>
            <a:ext cx="9144000" cy="4525963"/>
          </a:xfrm>
        </p:spPr>
        <p:txBody>
          <a:bodyPr/>
          <a:lstStyle/>
          <a:p>
            <a:pPr algn="just" eaLnBrk="1" hangingPunct="1"/>
            <a:r>
              <a:rPr lang="uk-UA" sz="2800" smtClean="0"/>
              <a:t>прийому та дозованого вивантаження з накопичувальних бункерів дозаторів вихідних кормових компонентів, подрібненого грубого корму, сінажу, силосу, концентратів;</a:t>
            </a:r>
          </a:p>
          <a:p>
            <a:pPr algn="just" eaLnBrk="1" hangingPunct="1"/>
            <a:r>
              <a:rPr lang="uk-UA" sz="2800" smtClean="0"/>
              <a:t>прийому, миття, подрібнення та дозованої видачі коренеплодів;</a:t>
            </a:r>
          </a:p>
          <a:p>
            <a:pPr algn="just" eaLnBrk="1" hangingPunct="1"/>
            <a:r>
              <a:rPr lang="uk-UA" sz="2800" smtClean="0"/>
              <a:t>приготування та дозованої видачі макро- та мікродомішок;</a:t>
            </a:r>
          </a:p>
          <a:p>
            <a:pPr algn="just" eaLnBrk="1" hangingPunct="1"/>
            <a:r>
              <a:rPr lang="uk-UA" sz="2800" smtClean="0"/>
              <a:t>подачі компонентів на змішування;</a:t>
            </a:r>
          </a:p>
          <a:p>
            <a:pPr algn="just" eaLnBrk="1" hangingPunct="1"/>
            <a:r>
              <a:rPr lang="uk-UA" sz="2800" smtClean="0"/>
              <a:t>змішування компонентів з додатковим подрібненням;</a:t>
            </a:r>
          </a:p>
          <a:p>
            <a:pPr algn="just" eaLnBrk="1" hangingPunct="1"/>
            <a:r>
              <a:rPr lang="uk-UA" sz="2800" smtClean="0"/>
              <a:t>подачі готової суміші у роздавач.</a:t>
            </a:r>
          </a:p>
          <a:p>
            <a:pPr eaLnBrk="1" hangingPunct="1"/>
            <a:endParaRPr lang="uk-UA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EDBE5DE1-F414-4838-AF1E-75F3A76A86CA}" type="slidenum">
              <a:rPr lang="uk-UA"/>
              <a:pPr>
                <a:defRPr/>
              </a:pPr>
              <a:t>11</a:t>
            </a:fld>
            <a:endParaRPr lang="uk-UA"/>
          </a:p>
        </p:txBody>
      </p:sp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Харчова промисловість.</a:t>
            </a:r>
            <a:endParaRPr lang="uk-UA" smtClean="0"/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uk-UA" b="1" i="1" smtClean="0"/>
              <a:t>Борошномельна промисловість</a:t>
            </a:r>
            <a:r>
              <a:rPr lang="uk-UA" smtClean="0"/>
              <a:t> </a:t>
            </a:r>
          </a:p>
          <a:p>
            <a:pPr eaLnBrk="1" hangingPunct="1"/>
            <a:r>
              <a:rPr lang="uk-UA" b="1" i="1" smtClean="0"/>
              <a:t>Олійно-жирова промисловість</a:t>
            </a:r>
            <a:endParaRPr lang="uk-UA" smtClean="0"/>
          </a:p>
          <a:p>
            <a:pPr eaLnBrk="1" hangingPunct="1"/>
            <a:r>
              <a:rPr lang="uk-UA" b="1" i="1" smtClean="0"/>
              <a:t>Плодо- овочеконсервна промисловість</a:t>
            </a:r>
            <a:endParaRPr lang="uk-UA" smtClean="0"/>
          </a:p>
          <a:p>
            <a:pPr eaLnBrk="1" hangingPunct="1"/>
            <a:r>
              <a:rPr lang="uk-UA" b="1" i="1" smtClean="0"/>
              <a:t>М'ясна промисловість</a:t>
            </a:r>
            <a:r>
              <a:rPr lang="uk-UA" smtClean="0"/>
              <a:t> </a:t>
            </a:r>
          </a:p>
          <a:p>
            <a:pPr eaLnBrk="1" hangingPunct="1"/>
            <a:r>
              <a:rPr lang="uk-UA" b="1" i="1" smtClean="0"/>
              <a:t>Молочна промисловість</a:t>
            </a:r>
            <a:r>
              <a:rPr lang="uk-UA" smtClean="0"/>
              <a:t> </a:t>
            </a:r>
          </a:p>
          <a:p>
            <a:pPr eaLnBrk="1" hangingPunct="1"/>
            <a:r>
              <a:rPr lang="uk-UA" b="1" i="1" smtClean="0"/>
              <a:t>Рибна промисловість</a:t>
            </a:r>
            <a:r>
              <a:rPr lang="uk-UA" smtClean="0"/>
              <a:t> </a:t>
            </a:r>
          </a:p>
          <a:p>
            <a:pPr eaLnBrk="1" hangingPunct="1"/>
            <a:endParaRPr lang="uk-UA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0DC17307-2B8A-4983-8C3D-A252EC4D3736}" type="slidenum">
              <a:rPr lang="uk-UA"/>
              <a:pPr>
                <a:defRPr/>
              </a:pPr>
              <a:t>12</a:t>
            </a:fld>
            <a:endParaRPr lang="uk-UA"/>
          </a:p>
        </p:txBody>
      </p:sp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-242888"/>
            <a:ext cx="8229600" cy="1143001"/>
          </a:xfrm>
        </p:spPr>
        <p:txBody>
          <a:bodyPr/>
          <a:lstStyle/>
          <a:p>
            <a:pPr eaLnBrk="1" hangingPunct="1"/>
            <a:r>
              <a:rPr lang="uk-UA" b="1" smtClean="0"/>
              <a:t>Легка промисловість</a:t>
            </a:r>
            <a:endParaRPr lang="uk-UA" smtClean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0" y="620713"/>
            <a:ext cx="9144000" cy="4525962"/>
          </a:xfrm>
        </p:spPr>
        <p:txBody>
          <a:bodyPr/>
          <a:lstStyle/>
          <a:p>
            <a:pPr eaLnBrk="1" hangingPunct="1"/>
            <a:r>
              <a:rPr lang="ru-RU" b="1" i="1" smtClean="0"/>
              <a:t>Текстильна промисловість.</a:t>
            </a:r>
            <a:r>
              <a:rPr lang="ru-RU" b="1" smtClean="0"/>
              <a:t> </a:t>
            </a:r>
            <a:endParaRPr lang="uk-UA" smtClean="0"/>
          </a:p>
          <a:p>
            <a:pPr eaLnBrk="1" hangingPunct="1"/>
            <a:r>
              <a:rPr lang="ru-RU" b="1" i="1" smtClean="0"/>
              <a:t>Бавовняна промисловість.</a:t>
            </a:r>
            <a:r>
              <a:rPr lang="ru-RU" smtClean="0"/>
              <a:t> </a:t>
            </a:r>
            <a:endParaRPr lang="uk-UA" smtClean="0"/>
          </a:p>
          <a:p>
            <a:pPr eaLnBrk="1" hangingPunct="1"/>
            <a:r>
              <a:rPr lang="ru-RU" b="1" i="1" smtClean="0"/>
              <a:t>Вовняна промисловість.</a:t>
            </a:r>
            <a:r>
              <a:rPr lang="ru-RU" i="1" smtClean="0"/>
              <a:t> </a:t>
            </a:r>
            <a:endParaRPr lang="uk-UA" smtClean="0"/>
          </a:p>
          <a:p>
            <a:pPr eaLnBrk="1" hangingPunct="1"/>
            <a:r>
              <a:rPr lang="ru-RU" b="1" i="1" smtClean="0"/>
              <a:t>Шовкова промисловість.</a:t>
            </a:r>
            <a:endParaRPr lang="uk-UA" smtClean="0"/>
          </a:p>
          <a:p>
            <a:pPr eaLnBrk="1" hangingPunct="1"/>
            <a:r>
              <a:rPr lang="ru-RU" b="1" i="1" smtClean="0"/>
              <a:t>Лляна промисловість.</a:t>
            </a:r>
            <a:r>
              <a:rPr lang="ru-RU" i="1" smtClean="0"/>
              <a:t> </a:t>
            </a:r>
            <a:endParaRPr lang="uk-UA" smtClean="0"/>
          </a:p>
          <a:p>
            <a:pPr eaLnBrk="1" hangingPunct="1"/>
            <a:r>
              <a:rPr lang="ru-RU" b="1" i="1" smtClean="0"/>
              <a:t>Конопляно-джутова промисловість.</a:t>
            </a:r>
            <a:r>
              <a:rPr lang="ru-RU" i="1" smtClean="0"/>
              <a:t> </a:t>
            </a:r>
            <a:endParaRPr lang="uk-UA" smtClean="0"/>
          </a:p>
          <a:p>
            <a:pPr eaLnBrk="1" hangingPunct="1"/>
            <a:r>
              <a:rPr lang="ru-RU" b="1" i="1" smtClean="0"/>
              <a:t>Трикотажна промисловість.</a:t>
            </a:r>
            <a:endParaRPr lang="uk-UA" smtClean="0"/>
          </a:p>
          <a:p>
            <a:pPr eaLnBrk="1" hangingPunct="1"/>
            <a:r>
              <a:rPr lang="ru-RU" b="1" i="1" smtClean="0"/>
              <a:t>Швейна промисловість</a:t>
            </a:r>
          </a:p>
          <a:p>
            <a:pPr eaLnBrk="1" hangingPunct="1"/>
            <a:r>
              <a:rPr lang="ru-RU" b="1" i="1" smtClean="0"/>
              <a:t>Шкіряна та взуттєва промисловості</a:t>
            </a:r>
          </a:p>
          <a:p>
            <a:pPr eaLnBrk="1" hangingPunct="1"/>
            <a:r>
              <a:rPr lang="ru-RU" b="1" i="1" smtClean="0"/>
              <a:t>Хутрова промисловість</a:t>
            </a:r>
          </a:p>
          <a:p>
            <a:pPr eaLnBrk="1" hangingPunct="1"/>
            <a:endParaRPr lang="uk-UA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E746C190-FEFB-4DE4-8637-24A98030B664}" type="slidenum">
              <a:rPr lang="uk-UA"/>
              <a:pPr>
                <a:defRPr/>
              </a:pPr>
              <a:t>13</a:t>
            </a:fld>
            <a:endParaRPr lang="uk-UA"/>
          </a:p>
        </p:txBody>
      </p:sp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57200" y="-242888"/>
            <a:ext cx="8229600" cy="1065213"/>
          </a:xfrm>
        </p:spPr>
        <p:txBody>
          <a:bodyPr/>
          <a:lstStyle/>
          <a:p>
            <a:pPr eaLnBrk="1" hangingPunct="1"/>
            <a:r>
              <a:rPr lang="ru-RU" smtClean="0"/>
              <a:t>Виробництво пряжі</a:t>
            </a:r>
            <a:endParaRPr lang="uk-UA" smtClean="0"/>
          </a:p>
        </p:txBody>
      </p:sp>
      <p:sp>
        <p:nvSpPr>
          <p:cNvPr id="15363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grpSp>
        <p:nvGrpSpPr>
          <p:cNvPr id="15364" name="Group 1"/>
          <p:cNvGrpSpPr>
            <a:grpSpLocks/>
          </p:cNvGrpSpPr>
          <p:nvPr/>
        </p:nvGrpSpPr>
        <p:grpSpPr bwMode="auto">
          <a:xfrm>
            <a:off x="107950" y="836613"/>
            <a:ext cx="8567738" cy="4537075"/>
            <a:chOff x="2145" y="10134"/>
            <a:chExt cx="7740" cy="3960"/>
          </a:xfrm>
        </p:grpSpPr>
        <p:pic>
          <p:nvPicPr>
            <p:cNvPr id="15366" name="Picture 9"/>
            <p:cNvPicPr>
              <a:picLocks noChangeAspect="1" noChangeArrowheads="1"/>
            </p:cNvPicPr>
            <p:nvPr/>
          </p:nvPicPr>
          <p:blipFill>
            <a:blip r:embed="rId2" cstate="print">
              <a:lum contrast="30000"/>
            </a:blip>
            <a:srcRect/>
            <a:stretch>
              <a:fillRect/>
            </a:stretch>
          </p:blipFill>
          <p:spPr bwMode="auto">
            <a:xfrm>
              <a:off x="2505" y="10494"/>
              <a:ext cx="7380" cy="3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67" name="Text Box 8"/>
            <p:cNvSpPr txBox="1">
              <a:spLocks noChangeArrowheads="1"/>
            </p:cNvSpPr>
            <p:nvPr/>
          </p:nvSpPr>
          <p:spPr bwMode="auto">
            <a:xfrm>
              <a:off x="2145" y="12114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>
                  <a:cs typeface="Times New Roman" pitchFamily="18" charset="0"/>
                </a:rPr>
                <a:t>1</a:t>
              </a:r>
              <a:endParaRPr lang="ru-RU"/>
            </a:p>
          </p:txBody>
        </p:sp>
        <p:sp>
          <p:nvSpPr>
            <p:cNvPr id="15368" name="Text Box 7"/>
            <p:cNvSpPr txBox="1">
              <a:spLocks noChangeArrowheads="1"/>
            </p:cNvSpPr>
            <p:nvPr/>
          </p:nvSpPr>
          <p:spPr bwMode="auto">
            <a:xfrm>
              <a:off x="3765" y="10134"/>
              <a:ext cx="162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>
                  <a:cs typeface="Times New Roman" pitchFamily="18" charset="0"/>
                </a:rPr>
                <a:t>2 </a:t>
              </a:r>
              <a:endParaRPr lang="ru-RU" sz="700"/>
            </a:p>
            <a:p>
              <a:r>
                <a:rPr lang="ru-RU" sz="1200">
                  <a:cs typeface="Times New Roman" pitchFamily="18" charset="0"/>
                </a:rPr>
                <a:t>                3</a:t>
              </a:r>
              <a:endParaRPr lang="ru-RU"/>
            </a:p>
          </p:txBody>
        </p:sp>
        <p:sp>
          <p:nvSpPr>
            <p:cNvPr id="15369" name="Text Box 6"/>
            <p:cNvSpPr txBox="1">
              <a:spLocks noChangeArrowheads="1"/>
            </p:cNvSpPr>
            <p:nvPr/>
          </p:nvSpPr>
          <p:spPr bwMode="auto">
            <a:xfrm>
              <a:off x="4717" y="12720"/>
              <a:ext cx="108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>
                  <a:cs typeface="Times New Roman" pitchFamily="18" charset="0"/>
                </a:rPr>
                <a:t>4</a:t>
              </a:r>
              <a:endParaRPr lang="ru-RU"/>
            </a:p>
          </p:txBody>
        </p:sp>
        <p:sp>
          <p:nvSpPr>
            <p:cNvPr id="15370" name="Text Box 5"/>
            <p:cNvSpPr txBox="1">
              <a:spLocks noChangeArrowheads="1"/>
            </p:cNvSpPr>
            <p:nvPr/>
          </p:nvSpPr>
          <p:spPr bwMode="auto">
            <a:xfrm>
              <a:off x="5745" y="12736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>
                  <a:cs typeface="Times New Roman" pitchFamily="18" charset="0"/>
                </a:rPr>
                <a:t>5</a:t>
              </a:r>
              <a:endParaRPr lang="ru-RU"/>
            </a:p>
          </p:txBody>
        </p:sp>
        <p:sp>
          <p:nvSpPr>
            <p:cNvPr id="15371" name="Text Box 4"/>
            <p:cNvSpPr txBox="1">
              <a:spLocks noChangeArrowheads="1"/>
            </p:cNvSpPr>
            <p:nvPr/>
          </p:nvSpPr>
          <p:spPr bwMode="auto">
            <a:xfrm>
              <a:off x="7185" y="13554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>
                  <a:cs typeface="Times New Roman" pitchFamily="18" charset="0"/>
                </a:rPr>
                <a:t>6</a:t>
              </a:r>
              <a:endParaRPr lang="ru-RU"/>
            </a:p>
          </p:txBody>
        </p:sp>
        <p:sp>
          <p:nvSpPr>
            <p:cNvPr id="15372" name="Text Box 3"/>
            <p:cNvSpPr txBox="1">
              <a:spLocks noChangeArrowheads="1"/>
            </p:cNvSpPr>
            <p:nvPr/>
          </p:nvSpPr>
          <p:spPr bwMode="auto">
            <a:xfrm>
              <a:off x="9158" y="11574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>
                  <a:cs typeface="Times New Roman" pitchFamily="18" charset="0"/>
                </a:rPr>
                <a:t>7</a:t>
              </a:r>
              <a:endParaRPr lang="ru-RU"/>
            </a:p>
          </p:txBody>
        </p:sp>
        <p:sp>
          <p:nvSpPr>
            <p:cNvPr id="15373" name="Text Box 2"/>
            <p:cNvSpPr txBox="1">
              <a:spLocks noChangeArrowheads="1"/>
            </p:cNvSpPr>
            <p:nvPr/>
          </p:nvSpPr>
          <p:spPr bwMode="auto">
            <a:xfrm>
              <a:off x="8445" y="13554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>
                  <a:cs typeface="Times New Roman" pitchFamily="18" charset="0"/>
                </a:rPr>
                <a:t>8</a:t>
              </a:r>
              <a:endParaRPr lang="ru-RU"/>
            </a:p>
          </p:txBody>
        </p:sp>
      </p:grpSp>
      <p:sp>
        <p:nvSpPr>
          <p:cNvPr id="15365" name="Прямоугольник 14"/>
          <p:cNvSpPr>
            <a:spLocks noChangeArrowheads="1"/>
          </p:cNvSpPr>
          <p:nvPr/>
        </p:nvSpPr>
        <p:spPr bwMode="auto">
          <a:xfrm>
            <a:off x="0" y="4946650"/>
            <a:ext cx="9144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1– бавовняна маса; 2 – валки, для  розрівняння волокон; 3 – ворсувальні  механізми перетворення волокна на пасма; 4 – роздільники; 5 – валки для розтягування пасма; 6 – бобіни  для  намотки  пасма; 7 –бобіни  для розтягування  пасма;  8 – бобіни для намотки пряжі.</a:t>
            </a:r>
            <a:endParaRPr lang="uk-U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D4D7ADAC-21A9-4DBE-93DA-A716E2D0D474}" type="slidenum">
              <a:rPr lang="uk-UA"/>
              <a:pPr>
                <a:defRPr/>
              </a:pPr>
              <a:t>14</a:t>
            </a:fld>
            <a:endParaRPr lang="uk-UA"/>
          </a:p>
        </p:txBody>
      </p:sp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0" y="-1316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296069" name="Group 133"/>
          <p:cNvGraphicFramePr>
            <a:graphicFrameLocks noGrp="1"/>
          </p:cNvGraphicFramePr>
          <p:nvPr/>
        </p:nvGraphicFramePr>
        <p:xfrm>
          <a:off x="179388" y="131763"/>
          <a:ext cx="8785225" cy="6627178"/>
        </p:xfrm>
        <a:graphic>
          <a:graphicData uri="http://schemas.openxmlformats.org/drawingml/2006/table">
            <a:tbl>
              <a:tblPr/>
              <a:tblGrid>
                <a:gridCol w="1766887"/>
                <a:gridCol w="2490788"/>
                <a:gridCol w="4527550"/>
              </a:tblGrid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Фактори впливу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Форми впливу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Негативні результати впливу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745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Вилучення речовини й енергії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413000" algn="l"/>
                        </a:tabLst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Природно-антропогенні ерозійні процеси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413000" algn="l"/>
                        </a:tabLst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Природно-антропогенні зсувні процеси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413000" algn="l"/>
                        </a:tabLst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Інтенсифікація сільськогосподарського виробництва.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413000" algn="l"/>
                        </a:tabLst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Меліорація (зрошення, осушення)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Утрата ґрунтового покриття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Винос живильних речовин з ґрунту.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Надмірне осушення ґрунту.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Безповоротна втрата ґрунтових вод.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Перерозподіл речовини та енергії (без вилучення)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Меліорація (зрошення, осушення).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Механічний вплив на ґрунт.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Інтенсифікація міграції хімічних сполук у природному середовищі.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Ущільнення ґрунту і підґрунту.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Руйнування структури ґрунту.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51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Надходження в природу штучних речовин і енергії або підвищення концентрації її власних речовин і енергії.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Фізичне, фізико-хімічне, хімічне забруднення довкілля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Внесення добрив, пестицидів.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Підвищення питомих виробничих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енерговитрат.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Меліорація (зрошення).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Розміщення в природному середовищі твердих і рідких відходів.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Поява в ґрунті баластових речовин мінеральних добрив і хімічно інертних фізичних тел.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Поява в природному середовищі шкідливих хімічних речовин і елементів.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Поява в природному середовищі радіоактивних речовин і важких металів.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Надмірне зволоження ґрунтів.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Надмірне освітлення, шум, тепло.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Засолення і </a:t>
                      </a:r>
                      <a:r>
                        <a:rPr kumimoji="0" lang="uk-UA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вищолочення</a:t>
                      </a: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 гумусового шару.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31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Створення технічних споруд і об'єктів.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Промислове і цивільне будівництво, прокладка комунікацій і доріг.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Утрата сільськогосподарських земель.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Руйнування природних ландшафтів.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Руйнування </a:t>
                      </a:r>
                      <a:r>
                        <a:rPr kumimoji="0" lang="uk-UA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агроландшафтів</a:t>
                      </a: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Порушення естетики життєдіяльності.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Інтродукція (реінтродукція) видів.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Акліматизація корисних видів рослин і тварин.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Випадкове впровадження небажаних видів рослин і тварин.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Порушення природного балансу.</a:t>
                      </a:r>
                      <a:endParaRPr kumimoji="0" lang="uk-U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17" name="Rectangle 120"/>
          <p:cNvSpPr>
            <a:spLocks noChangeArrowheads="1"/>
          </p:cNvSpPr>
          <p:nvPr/>
        </p:nvSpPr>
        <p:spPr bwMode="auto">
          <a:xfrm>
            <a:off x="0" y="8172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220D6C98-A1F1-47B7-BCCB-DC8F97B8FE01}" type="slidenum">
              <a:rPr lang="uk-UA"/>
              <a:pPr>
                <a:defRPr/>
              </a:pPr>
              <a:t>15</a:t>
            </a:fld>
            <a:endParaRPr lang="uk-UA"/>
          </a:p>
        </p:txBody>
      </p:sp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0" y="1095375"/>
            <a:ext cx="91440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/>
            <a:r>
              <a:rPr lang="uk-UA" b="1"/>
              <a:t>Основою агропромислового виробництва є земельні ресурси.</a:t>
            </a:r>
          </a:p>
          <a:p>
            <a:pPr indent="457200" algn="just"/>
            <a:r>
              <a:rPr lang="uk-UA"/>
              <a:t>Площа земель, непридатних для ведення сільського господарства близько 40%, а площа ріллі не перевищує 10% загального світового земельного фонду. Спостерігається тенденція до скорочення площ сільськогосподарських земель у багатьох розвинутих країнах: у США площа земельних угідь скоротилася з 540 млн.га в 1960р до 492 млн.га в 1987р, у Японії – з 5 до 6 млн.га, у Франції – з 39 до 35 млн.га, в Італії - з 22 до 20 млн.га. Поточні втрати продуктивних ґрунтів у світі в даний час складають близько 6,6 млн.га. Значний збиток сільськогосподарському виробництву наноситься вилученням продуктивних земель для несільськогосподарських потреб: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0" y="188913"/>
            <a:ext cx="9144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3200" b="1"/>
              <a:t>ЗЕМЕЛЬНІ РЕСУРСИ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609BAEF8-271A-4A4D-9B2A-95E420ACD330}" type="slidenum">
              <a:rPr lang="uk-UA"/>
              <a:pPr>
                <a:defRPr/>
              </a:pPr>
              <a:t>16</a:t>
            </a:fld>
            <a:endParaRPr lang="uk-UA"/>
          </a:p>
        </p:txBody>
      </p:sp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0" y="2652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298032" name="Group 48"/>
          <p:cNvGraphicFramePr>
            <a:graphicFrameLocks noGrp="1"/>
          </p:cNvGraphicFramePr>
          <p:nvPr/>
        </p:nvGraphicFramePr>
        <p:xfrm>
          <a:off x="250825" y="115888"/>
          <a:ext cx="8713788" cy="3017837"/>
        </p:xfrm>
        <a:graphic>
          <a:graphicData uri="http://schemas.openxmlformats.org/drawingml/2006/table">
            <a:tbl>
              <a:tblPr/>
              <a:tblGrid>
                <a:gridCol w="4373563"/>
                <a:gridCol w="4340225"/>
              </a:tblGrid>
              <a:tr h="274638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Види використання земель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Питома займана площа, га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Автостради, дороги, лінії зв'язку, на 1 км</a:t>
                      </a:r>
                      <a:r>
                        <a:rPr kumimoji="0" lang="uk-UA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2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Трубопроводи різні, на 1 км</a:t>
                      </a:r>
                      <a:r>
                        <a:rPr kumimoji="0" lang="uk-UA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2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2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4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Нафтові </a:t>
                      </a: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свердловини</a:t>
                      </a: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, </a:t>
                      </a:r>
                    </a:p>
                    <a:p>
                      <a:pPr marL="0" marR="0" lvl="0" indent="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на 1 км</a:t>
                      </a:r>
                      <a:r>
                        <a:rPr kumimoji="0" lang="uk-UA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2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Електростанції, на 1 млн.кВт*</a:t>
                      </a:r>
                      <a:r>
                        <a:rPr kumimoji="0" lang="uk-UA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год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2,5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10-15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49" name="Rectangle 44"/>
          <p:cNvSpPr>
            <a:spLocks noChangeArrowheads="1"/>
          </p:cNvSpPr>
          <p:nvPr/>
        </p:nvSpPr>
        <p:spPr bwMode="auto">
          <a:xfrm>
            <a:off x="0" y="4203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18450" name="Rectangle 49"/>
          <p:cNvSpPr>
            <a:spLocks noChangeArrowheads="1"/>
          </p:cNvSpPr>
          <p:nvPr/>
        </p:nvSpPr>
        <p:spPr bwMode="auto">
          <a:xfrm>
            <a:off x="179388" y="3141663"/>
            <a:ext cx="8964612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uk-UA"/>
              <a:t>Ґрунт є найбільш уразливою частиною агроекосистеми. Оранка й інша механічна обробка змінюють її склад і структуру, мікробіологічні процеси, що протікають у ній, рослинний і тваринний світ. Тракторна оранка спричиняє ущільнення ґрунту колесами (гусеницями), роздавлювання колесами (гусеницями) організмів, перекидання ґрунту плугом, розрізування організмів плугом, вібраційний вплив на ґрунти, забруднення пально-мастильними матеріалами, забруднення атмосфери вихлопними газами, шумовий вплив на навколишнє середовище.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15ED315D-376E-40E6-8DFE-1D65217E7A76}" type="slidenum">
              <a:rPr lang="uk-UA"/>
              <a:pPr>
                <a:defRPr/>
              </a:pPr>
              <a:t>17</a:t>
            </a:fld>
            <a:endParaRPr lang="uk-UA"/>
          </a:p>
        </p:txBody>
      </p:sp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0" y="36513"/>
            <a:ext cx="9144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/>
            <a:r>
              <a:rPr lang="uk-UA" sz="20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З продукцією рослинництва відбувається вилучення з ґрунту багатьох хімічних елементів, відбувається виснаження ґрунтів:</a:t>
            </a:r>
            <a:endParaRPr lang="uk-UA" sz="2000">
              <a:ea typeface="Times New Roman" pitchFamily="18" charset="0"/>
              <a:cs typeface="Courier New" pitchFamily="49" charset="0"/>
            </a:endParaRPr>
          </a:p>
          <a:p>
            <a:pPr indent="457200"/>
            <a:endParaRPr lang="uk-UA" sz="200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indent="457200" algn="ctr"/>
            <a:r>
              <a:rPr lang="uk-UA" sz="20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Винос деяких хімічних елементів із сільськогосподарською продукцією (кг/(га*рік):</a:t>
            </a:r>
            <a:endParaRPr lang="uk-UA" sz="2000">
              <a:ea typeface="Times New Roman" pitchFamily="18" charset="0"/>
              <a:cs typeface="Courier New" pitchFamily="49" charset="0"/>
            </a:endParaRPr>
          </a:p>
          <a:p>
            <a:pPr indent="457200"/>
            <a:endParaRPr lang="uk-UA" sz="2000">
              <a:ea typeface="Times New Roman" pitchFamily="18" charset="0"/>
              <a:cs typeface="Courier New" pitchFamily="49" charset="0"/>
            </a:endParaRPr>
          </a:p>
        </p:txBody>
      </p:sp>
      <p:graphicFrame>
        <p:nvGraphicFramePr>
          <p:cNvPr id="299351" name="Group 343"/>
          <p:cNvGraphicFramePr>
            <a:graphicFrameLocks noGrp="1"/>
          </p:cNvGraphicFramePr>
          <p:nvPr/>
        </p:nvGraphicFramePr>
        <p:xfrm>
          <a:off x="250825" y="2060575"/>
          <a:ext cx="8713788" cy="4105275"/>
        </p:xfrm>
        <a:graphic>
          <a:graphicData uri="http://schemas.openxmlformats.org/drawingml/2006/table">
            <a:tbl>
              <a:tblPr/>
              <a:tblGrid>
                <a:gridCol w="2949575"/>
                <a:gridCol w="1150938"/>
                <a:gridCol w="1152525"/>
                <a:gridCol w="1154112"/>
                <a:gridCol w="1152525"/>
                <a:gridCol w="1154113"/>
              </a:tblGrid>
              <a:tr h="704850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Продукція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Елементи, що виносяться з ґрунтів із сільськогосподарською продукцією  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2545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N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P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K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Ca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Mg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Пшениця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70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5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20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6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6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Бобові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60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7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32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20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4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Кукурудза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30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4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30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9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3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Картопля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90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8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70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35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8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Люцерна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50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8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45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50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8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Цукровий буряк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45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7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55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10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9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Сіяні трави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50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7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45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20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6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12C78F6E-A595-433A-A498-27ED3CC1D036}" type="slidenum">
              <a:rPr lang="uk-UA"/>
              <a:pPr>
                <a:defRPr/>
              </a:pPr>
              <a:t>18</a:t>
            </a:fld>
            <a:endParaRPr lang="uk-UA"/>
          </a:p>
        </p:txBody>
      </p:sp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-50800" y="563563"/>
            <a:ext cx="91948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>
              <a:tabLst>
                <a:tab pos="685800" algn="l"/>
              </a:tabLst>
            </a:pPr>
            <a:r>
              <a:rPr lang="uk-UA" sz="20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У сучасному землеробстві основними впливами на </a:t>
            </a:r>
            <a:r>
              <a:rPr lang="uk-UA" sz="2000" b="1">
                <a:ea typeface="Times New Roman" pitchFamily="18" charset="0"/>
                <a:cs typeface="Courier New" pitchFamily="49" charset="0"/>
              </a:rPr>
              <a:t>грунт</a:t>
            </a:r>
            <a:r>
              <a:rPr lang="uk-UA" sz="2000" b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uk-UA" sz="20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є:</a:t>
            </a:r>
            <a:endParaRPr lang="uk-UA" sz="2000">
              <a:ea typeface="Times New Roman" pitchFamily="18" charset="0"/>
              <a:cs typeface="Courier New" pitchFamily="49" charset="0"/>
            </a:endParaRPr>
          </a:p>
          <a:p>
            <a:pPr indent="457200" algn="just">
              <a:buFont typeface="Times New Roman" pitchFamily="18" charset="0"/>
              <a:buChar char="-"/>
              <a:tabLst>
                <a:tab pos="685800" algn="l"/>
              </a:tabLst>
            </a:pPr>
            <a:r>
              <a:rPr lang="uk-UA" sz="20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полив зрошуваних земель,</a:t>
            </a:r>
            <a:endParaRPr lang="uk-UA" sz="2000">
              <a:ea typeface="Times New Roman" pitchFamily="18" charset="0"/>
              <a:cs typeface="Courier New" pitchFamily="49" charset="0"/>
            </a:endParaRPr>
          </a:p>
          <a:p>
            <a:pPr indent="457200" algn="just">
              <a:buFont typeface="Times New Roman" pitchFamily="18" charset="0"/>
              <a:buChar char="-"/>
              <a:tabLst>
                <a:tab pos="685800" algn="l"/>
              </a:tabLst>
            </a:pPr>
            <a:r>
              <a:rPr lang="uk-UA" sz="20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механічна обробка ґрунту і його засівання,</a:t>
            </a:r>
            <a:endParaRPr lang="uk-UA" sz="2000">
              <a:ea typeface="Times New Roman" pitchFamily="18" charset="0"/>
              <a:cs typeface="Courier New" pitchFamily="49" charset="0"/>
            </a:endParaRPr>
          </a:p>
          <a:p>
            <a:pPr indent="457200" algn="just">
              <a:buFont typeface="Times New Roman" pitchFamily="18" charset="0"/>
              <a:buChar char="-"/>
              <a:tabLst>
                <a:tab pos="685800" algn="l"/>
              </a:tabLst>
            </a:pPr>
            <a:r>
              <a:rPr lang="uk-UA" sz="20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застосування добрив і пестицидів.</a:t>
            </a:r>
            <a:endParaRPr lang="uk-UA" sz="2000">
              <a:ea typeface="Times New Roman" pitchFamily="18" charset="0"/>
              <a:cs typeface="Courier New" pitchFamily="49" charset="0"/>
            </a:endParaRPr>
          </a:p>
          <a:p>
            <a:pPr indent="457200" algn="just">
              <a:tabLst>
                <a:tab pos="685800" algn="l"/>
              </a:tabLst>
            </a:pPr>
            <a:r>
              <a:rPr lang="uk-UA" sz="20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Земельний фонд України використовується дуже інтенсивно.</a:t>
            </a:r>
            <a:endParaRPr lang="uk-UA" sz="2000">
              <a:ea typeface="Times New Roman" pitchFamily="18" charset="0"/>
              <a:cs typeface="Courier New" pitchFamily="49" charset="0"/>
            </a:endParaRPr>
          </a:p>
          <a:p>
            <a:pPr indent="457200" algn="just">
              <a:tabLst>
                <a:tab pos="685800" algn="l"/>
              </a:tabLst>
            </a:pPr>
            <a:r>
              <a:rPr lang="uk-UA" sz="20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Використання земельного фонду України (1997г):</a:t>
            </a:r>
            <a:endParaRPr lang="uk-UA" sz="2000">
              <a:ea typeface="Times New Roman" pitchFamily="18" charset="0"/>
              <a:cs typeface="Courier New" pitchFamily="49" charset="0"/>
            </a:endParaRPr>
          </a:p>
        </p:txBody>
      </p:sp>
      <p:graphicFrame>
        <p:nvGraphicFramePr>
          <p:cNvPr id="300064" name="Group 32"/>
          <p:cNvGraphicFramePr>
            <a:graphicFrameLocks noGrp="1"/>
          </p:cNvGraphicFramePr>
          <p:nvPr/>
        </p:nvGraphicFramePr>
        <p:xfrm>
          <a:off x="250825" y="2781300"/>
          <a:ext cx="8642350" cy="2925763"/>
        </p:xfrm>
        <a:graphic>
          <a:graphicData uri="http://schemas.openxmlformats.org/drawingml/2006/table">
            <a:tbl>
              <a:tblPr/>
              <a:tblGrid>
                <a:gridCol w="4248150"/>
                <a:gridCol w="4394200"/>
              </a:tblGrid>
              <a:tr h="573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Показник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Структура використання земель, млн.га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62063">
                <a:tc>
                  <a:txBody>
                    <a:bodyPr/>
                    <a:lstStyle/>
                    <a:p>
                      <a:pPr marL="0" marR="0" lvl="0" indent="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Загальний земельний фонд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Сільськогосподарські угіддя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Рілля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Посівна площа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Природні кормові угіддя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60,4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39,4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22,3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21,6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16,3</a:t>
                      </a:r>
                      <a:endParaRPr kumimoji="0" 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494" name="Rectangle 31"/>
          <p:cNvSpPr>
            <a:spLocks noChangeArrowheads="1"/>
          </p:cNvSpPr>
          <p:nvPr/>
        </p:nvSpPr>
        <p:spPr bwMode="auto">
          <a:xfrm>
            <a:off x="0" y="558641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/>
            <a:r>
              <a:rPr lang="uk-UA" b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Розораність території досягає 59%, що вище ніж у США і більшості країн Європи.</a:t>
            </a:r>
            <a:endParaRPr lang="uk-UA" b="1">
              <a:ea typeface="Times New Roman" pitchFamily="18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F11D5CF4-5DCC-44DE-966E-A51D00E562EF}" type="slidenum">
              <a:rPr lang="uk-UA"/>
              <a:pPr>
                <a:defRPr/>
              </a:pPr>
              <a:t>19</a:t>
            </a:fld>
            <a:endParaRPr lang="uk-UA"/>
          </a:p>
        </p:txBody>
      </p:sp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2124075" y="476250"/>
            <a:ext cx="5070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/>
              <a:t>Динаміка зміни орних площ України </a:t>
            </a:r>
          </a:p>
        </p:txBody>
      </p:sp>
      <p:pic>
        <p:nvPicPr>
          <p:cNvPr id="2150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25538"/>
            <a:ext cx="8675688" cy="493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54591A0D-DE71-4F0E-99A4-00E92AE3BDD4}" type="slidenum">
              <a:rPr lang="uk-UA"/>
              <a:pPr>
                <a:defRPr/>
              </a:pPr>
              <a:t>2</a:t>
            </a:fld>
            <a:endParaRPr lang="uk-UA"/>
          </a:p>
        </p:txBody>
      </p:sp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mtClean="0"/>
              <a:t>Структура АПК</a:t>
            </a:r>
          </a:p>
        </p:txBody>
      </p:sp>
      <p:grpSp>
        <p:nvGrpSpPr>
          <p:cNvPr id="4099" name="Group 3"/>
          <p:cNvGrpSpPr>
            <a:grpSpLocks noChangeAspect="1"/>
          </p:cNvGrpSpPr>
          <p:nvPr/>
        </p:nvGrpSpPr>
        <p:grpSpPr bwMode="auto">
          <a:xfrm>
            <a:off x="323850" y="1628775"/>
            <a:ext cx="8704263" cy="4608513"/>
            <a:chOff x="2274" y="5673"/>
            <a:chExt cx="7201" cy="3762"/>
          </a:xfrm>
        </p:grpSpPr>
        <p:sp>
          <p:nvSpPr>
            <p:cNvPr id="4100" name="AutoShape 17"/>
            <p:cNvSpPr>
              <a:spLocks noChangeAspect="1" noChangeArrowheads="1" noTextEdit="1"/>
            </p:cNvSpPr>
            <p:nvPr/>
          </p:nvSpPr>
          <p:spPr bwMode="auto">
            <a:xfrm>
              <a:off x="2274" y="5673"/>
              <a:ext cx="7201" cy="3762"/>
            </a:xfrm>
            <a:prstGeom prst="rect">
              <a:avLst/>
            </a:prstGeom>
            <a:noFill/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1" name="Text Box 16"/>
            <p:cNvSpPr txBox="1">
              <a:spLocks noChangeArrowheads="1"/>
            </p:cNvSpPr>
            <p:nvPr/>
          </p:nvSpPr>
          <p:spPr bwMode="auto">
            <a:xfrm>
              <a:off x="5098" y="6788"/>
              <a:ext cx="1834" cy="557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>
              <a:flatTx/>
            </a:bodyPr>
            <a:lstStyle/>
            <a:p>
              <a:pPr algn="ctr"/>
              <a:r>
                <a:rPr lang="uk-UA" sz="1200" b="1">
                  <a:cs typeface="Times New Roman" pitchFamily="18" charset="0"/>
                </a:rPr>
                <a:t>2. Сільське</a:t>
              </a:r>
              <a:endParaRPr lang="ru-RU" sz="700"/>
            </a:p>
            <a:p>
              <a:pPr algn="ctr"/>
              <a:r>
                <a:rPr lang="uk-UA" sz="1200" b="1">
                  <a:cs typeface="Times New Roman" pitchFamily="18" charset="0"/>
                </a:rPr>
                <a:t>господарство</a:t>
              </a:r>
              <a:endParaRPr lang="uk-UA"/>
            </a:p>
          </p:txBody>
        </p:sp>
        <p:sp>
          <p:nvSpPr>
            <p:cNvPr id="4102" name="Text Box 15"/>
            <p:cNvSpPr txBox="1">
              <a:spLocks noChangeArrowheads="1"/>
            </p:cNvSpPr>
            <p:nvPr/>
          </p:nvSpPr>
          <p:spPr bwMode="auto">
            <a:xfrm>
              <a:off x="5098" y="7763"/>
              <a:ext cx="1835" cy="4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uk-UA" sz="1200" b="1">
                  <a:cs typeface="Times New Roman" pitchFamily="18" charset="0"/>
                </a:rPr>
                <a:t>Рослинництво</a:t>
              </a:r>
              <a:endParaRPr lang="uk-UA"/>
            </a:p>
          </p:txBody>
        </p:sp>
        <p:sp>
          <p:nvSpPr>
            <p:cNvPr id="4103" name="Text Box 14"/>
            <p:cNvSpPr txBox="1">
              <a:spLocks noChangeArrowheads="1"/>
            </p:cNvSpPr>
            <p:nvPr/>
          </p:nvSpPr>
          <p:spPr bwMode="auto">
            <a:xfrm>
              <a:off x="5098" y="8600"/>
              <a:ext cx="18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uk-UA" sz="1200" b="1">
                  <a:cs typeface="Times New Roman" pitchFamily="18" charset="0"/>
                </a:rPr>
                <a:t>Тваринництво</a:t>
              </a:r>
              <a:endParaRPr lang="uk-UA"/>
            </a:p>
          </p:txBody>
        </p:sp>
        <p:sp>
          <p:nvSpPr>
            <p:cNvPr id="328717" name="Text Box 13"/>
            <p:cNvSpPr txBox="1">
              <a:spLocks noChangeArrowheads="1"/>
            </p:cNvSpPr>
            <p:nvPr/>
          </p:nvSpPr>
          <p:spPr bwMode="auto">
            <a:xfrm>
              <a:off x="7215" y="6509"/>
              <a:ext cx="2259" cy="11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r>
                <a:rPr lang="uk-UA" sz="1200" b="1">
                  <a:cs typeface="Times New Roman" pitchFamily="18" charset="0"/>
                </a:rPr>
                <a:t>3. Галузі збереження, переробки та реалізації</a:t>
              </a:r>
              <a:endParaRPr lang="ru-RU" sz="700"/>
            </a:p>
            <a:p>
              <a:pPr>
                <a:defRPr/>
              </a:pPr>
              <a:r>
                <a:rPr lang="uk-UA" sz="1200" b="1">
                  <a:cs typeface="Times New Roman" pitchFamily="18" charset="0"/>
                </a:rPr>
                <a:t>сіль­ськогосподарської</a:t>
              </a:r>
              <a:endParaRPr lang="ru-RU" sz="700"/>
            </a:p>
            <a:p>
              <a:pPr>
                <a:defRPr/>
              </a:pPr>
              <a:r>
                <a:rPr lang="uk-UA" sz="1200" b="1">
                  <a:cs typeface="Times New Roman" pitchFamily="18" charset="0"/>
                </a:rPr>
                <a:t>продукції</a:t>
              </a:r>
              <a:endParaRPr lang="uk-UA"/>
            </a:p>
          </p:txBody>
        </p:sp>
        <p:sp>
          <p:nvSpPr>
            <p:cNvPr id="4105" name="Line 12"/>
            <p:cNvSpPr>
              <a:spLocks noChangeShapeType="1"/>
            </p:cNvSpPr>
            <p:nvPr/>
          </p:nvSpPr>
          <p:spPr bwMode="auto">
            <a:xfrm>
              <a:off x="5945" y="7345"/>
              <a:ext cx="0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6" name="Line 11"/>
            <p:cNvSpPr>
              <a:spLocks noChangeShapeType="1"/>
            </p:cNvSpPr>
            <p:nvPr/>
          </p:nvSpPr>
          <p:spPr bwMode="auto">
            <a:xfrm>
              <a:off x="5945" y="8182"/>
              <a:ext cx="0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7" name="Text Box 10"/>
            <p:cNvSpPr txBox="1">
              <a:spLocks noChangeArrowheads="1"/>
            </p:cNvSpPr>
            <p:nvPr/>
          </p:nvSpPr>
          <p:spPr bwMode="auto">
            <a:xfrm>
              <a:off x="2839" y="5812"/>
              <a:ext cx="5788" cy="418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>
              <a:flatTx/>
            </a:bodyPr>
            <a:lstStyle/>
            <a:p>
              <a:pPr algn="ctr"/>
              <a:r>
                <a:rPr lang="uk-UA" sz="1400" b="1">
                  <a:cs typeface="Times New Roman" pitchFamily="18" charset="0"/>
                </a:rPr>
                <a:t>АГРОПРОМИСЛОВИЙ КОМПЛЕКС</a:t>
              </a:r>
              <a:endParaRPr lang="uk-UA"/>
            </a:p>
          </p:txBody>
        </p:sp>
        <p:sp>
          <p:nvSpPr>
            <p:cNvPr id="4108" name="AutoShape 9"/>
            <p:cNvSpPr>
              <a:spLocks noChangeArrowheads="1"/>
            </p:cNvSpPr>
            <p:nvPr/>
          </p:nvSpPr>
          <p:spPr bwMode="auto">
            <a:xfrm>
              <a:off x="3545" y="6230"/>
              <a:ext cx="141" cy="279"/>
            </a:xfrm>
            <a:prstGeom prst="downArrow">
              <a:avLst>
                <a:gd name="adj1" fmla="val 50000"/>
                <a:gd name="adj2" fmla="val 4946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4109" name="AutoShape 8"/>
            <p:cNvSpPr>
              <a:spLocks noChangeArrowheads="1"/>
            </p:cNvSpPr>
            <p:nvPr/>
          </p:nvSpPr>
          <p:spPr bwMode="auto">
            <a:xfrm>
              <a:off x="5945" y="6230"/>
              <a:ext cx="141" cy="419"/>
            </a:xfrm>
            <a:prstGeom prst="downArrow">
              <a:avLst>
                <a:gd name="adj1" fmla="val 50000"/>
                <a:gd name="adj2" fmla="val 74291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4110" name="AutoShape 7"/>
            <p:cNvSpPr>
              <a:spLocks noChangeArrowheads="1"/>
            </p:cNvSpPr>
            <p:nvPr/>
          </p:nvSpPr>
          <p:spPr bwMode="auto">
            <a:xfrm>
              <a:off x="8062" y="6230"/>
              <a:ext cx="141" cy="279"/>
            </a:xfrm>
            <a:prstGeom prst="downArrow">
              <a:avLst>
                <a:gd name="adj1" fmla="val 50000"/>
                <a:gd name="adj2" fmla="val 4946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328710" name="Text Box 6"/>
            <p:cNvSpPr txBox="1">
              <a:spLocks noChangeArrowheads="1"/>
            </p:cNvSpPr>
            <p:nvPr/>
          </p:nvSpPr>
          <p:spPr bwMode="auto">
            <a:xfrm>
              <a:off x="2274" y="6509"/>
              <a:ext cx="2684" cy="7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r>
                <a:rPr lang="uk-UA" sz="1200" b="1">
                  <a:cs typeface="Times New Roman" pitchFamily="18" charset="0"/>
                </a:rPr>
                <a:t>1. Галузі  забезпечення  та обслуговування  АПК</a:t>
              </a:r>
              <a:endParaRPr lang="uk-UA"/>
            </a:p>
          </p:txBody>
        </p:sp>
        <p:sp>
          <p:nvSpPr>
            <p:cNvPr id="4112" name="Text Box 5"/>
            <p:cNvSpPr txBox="1">
              <a:spLocks noChangeArrowheads="1"/>
            </p:cNvSpPr>
            <p:nvPr/>
          </p:nvSpPr>
          <p:spPr bwMode="auto">
            <a:xfrm>
              <a:off x="2274" y="7206"/>
              <a:ext cx="2682" cy="20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uk-UA" sz="1200">
                  <a:cs typeface="Times New Roman" pitchFamily="18" charset="0"/>
                </a:rPr>
                <a:t>▪ сільськогосподарське машинобудування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 хімічна промисловість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 комбікормова і мікробіологічна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промисловості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 сільськогосподарське і меліоративне будівництво</a:t>
              </a:r>
              <a:endParaRPr lang="uk-UA"/>
            </a:p>
          </p:txBody>
        </p:sp>
        <p:sp>
          <p:nvSpPr>
            <p:cNvPr id="4113" name="Text Box 4"/>
            <p:cNvSpPr txBox="1">
              <a:spLocks noChangeArrowheads="1"/>
            </p:cNvSpPr>
            <p:nvPr/>
          </p:nvSpPr>
          <p:spPr bwMode="auto">
            <a:xfrm>
              <a:off x="7215" y="7484"/>
              <a:ext cx="2260" cy="17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uk-UA" sz="1200">
                  <a:cs typeface="Times New Roman" pitchFamily="18" charset="0"/>
                </a:rPr>
                <a:t>▪ складські приміщення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 харчова промисловість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 легка промисловість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 торгівля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 транспортування</a:t>
              </a:r>
              <a:endParaRPr lang="uk-UA"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259963D8-4383-4D5C-879E-DC8AA0ABEE78}" type="slidenum">
              <a:rPr lang="uk-UA"/>
              <a:pPr>
                <a:defRPr/>
              </a:pPr>
              <a:t>20</a:t>
            </a:fld>
            <a:endParaRPr lang="uk-UA"/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uk-UA" b="1" smtClean="0"/>
              <a:t>ВОДОСПОЖИВАННЯ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CCC94BE6-8681-41E7-BBA6-9C8B85767E27}" type="slidenum">
              <a:rPr lang="uk-UA"/>
              <a:pPr>
                <a:defRPr/>
              </a:pPr>
              <a:t>21</a:t>
            </a:fld>
            <a:endParaRPr lang="uk-UA"/>
          </a:p>
        </p:txBody>
      </p:sp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0" y="-11113"/>
            <a:ext cx="9144000" cy="2647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/>
            <a:r>
              <a:rPr lang="uk-UA">
                <a:ea typeface="Times New Roman" pitchFamily="18" charset="0"/>
                <a:cs typeface="Courier New" pitchFamily="49" charset="0"/>
              </a:rPr>
              <a:t>Землеробство переходить на зрошення вирощуваних культур. Сумарні витрати на зрошення залежать від площі земель, питомого водоспоживання, виду сільськогосподарських культур і кількості поворотних вод. Світовий водозабір на зрошення складає від 1700 до 2500 км</a:t>
            </a:r>
            <a:r>
              <a:rPr lang="uk-UA" baseline="30000">
                <a:ea typeface="Times New Roman" pitchFamily="18" charset="0"/>
                <a:cs typeface="Courier New" pitchFamily="49" charset="0"/>
              </a:rPr>
              <a:t>3</a:t>
            </a:r>
            <a:r>
              <a:rPr lang="uk-UA">
                <a:ea typeface="Times New Roman" pitchFamily="18" charset="0"/>
                <a:cs typeface="Courier New" pitchFamily="49" charset="0"/>
              </a:rPr>
              <a:t>/рік. У деяких районах забір води складає до 20 і навіть до 50% (Середня Азія) від загального річкового стоку.</a:t>
            </a:r>
          </a:p>
          <a:p>
            <a:pPr indent="457200" algn="just"/>
            <a:r>
              <a:rPr lang="uk-UA" b="1">
                <a:ea typeface="Times New Roman" pitchFamily="18" charset="0"/>
                <a:cs typeface="Courier New" pitchFamily="49" charset="0"/>
              </a:rPr>
              <a:t>Питоме водоспоживання для різних культур (м</a:t>
            </a:r>
            <a:r>
              <a:rPr lang="uk-UA" b="1" baseline="30000">
                <a:ea typeface="Times New Roman" pitchFamily="18" charset="0"/>
                <a:cs typeface="Courier New" pitchFamily="49" charset="0"/>
              </a:rPr>
              <a:t>3</a:t>
            </a:r>
            <a:r>
              <a:rPr lang="uk-UA" b="1">
                <a:ea typeface="Times New Roman" pitchFamily="18" charset="0"/>
                <a:cs typeface="Courier New" pitchFamily="49" charset="0"/>
              </a:rPr>
              <a:t>/га):</a:t>
            </a:r>
          </a:p>
        </p:txBody>
      </p:sp>
      <p:graphicFrame>
        <p:nvGraphicFramePr>
          <p:cNvPr id="302163" name="Group 83"/>
          <p:cNvGraphicFramePr>
            <a:graphicFrameLocks noGrp="1"/>
          </p:cNvGraphicFramePr>
          <p:nvPr/>
        </p:nvGraphicFramePr>
        <p:xfrm>
          <a:off x="250825" y="2852738"/>
          <a:ext cx="8642350" cy="3475037"/>
        </p:xfrm>
        <a:graphic>
          <a:graphicData uri="http://schemas.openxmlformats.org/drawingml/2006/table">
            <a:tbl>
              <a:tblPr/>
              <a:tblGrid>
                <a:gridCol w="4619625"/>
                <a:gridCol w="4022725"/>
              </a:tblGrid>
              <a:tr h="1036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Сільськогосподарська культура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Питоме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водоспоживання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рис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8000-15000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бавовна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5000-8000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багаторічні трави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2000-8000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цукровий буряк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2500-6000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зернові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1500-3500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78" name="Rectangle 81"/>
          <p:cNvSpPr>
            <a:spLocks noChangeArrowheads="1"/>
          </p:cNvSpPr>
          <p:nvPr/>
        </p:nvSpPr>
        <p:spPr bwMode="auto">
          <a:xfrm>
            <a:off x="0" y="6356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uk-UA"/>
              <a:t>Величезні безповоротні втрати: від 20 до 60% від водозабору.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0B5B6A33-D4DE-4FF4-8C7D-F17F99C08D6A}" type="slidenum">
              <a:rPr lang="uk-UA"/>
              <a:pPr>
                <a:defRPr/>
              </a:pPr>
              <a:t>22</a:t>
            </a:fld>
            <a:endParaRPr lang="uk-UA"/>
          </a:p>
        </p:txBody>
      </p:sp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0" y="588963"/>
            <a:ext cx="9144000" cy="55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indent="457200" algn="just"/>
            <a:r>
              <a:rPr lang="uk-UA"/>
              <a:t>Негативний вплив зрошення складається у вимиванні солей зі зрошуваних земель, що приводить до підвищення мінералізації водойм, зміни їхнього хімічного складу (винос солей досягає десятків і сотень тонн з 1га). На малих водозборах забір води на зрошення практично цілком йде на випар, що різко змінює стік малих рік.</a:t>
            </a:r>
            <a:endParaRPr lang="en-US"/>
          </a:p>
          <a:p>
            <a:pPr indent="457200" algn="just"/>
            <a:r>
              <a:rPr lang="uk-UA"/>
              <a:t>Можливе засолення ґрунтів, зв'язане з підйомом мінералізованих ґрунтових вод до критичної глибини порядку 2-3м від поверхні землі через порушення водяного балансу території фільтраційними водами зрошувальної мережі і зрошуваних полів. Цей процес поширюється і на прилеглі незрошувані площі. Ґрунтові води, що містять розчинені солі, починають інтенсивно випаровуватися з поверхні, поступово створюючи в ґрунті надлишок солей. У результаті концентрація солей у ґрунті може виявитися в 50-100 разів вищою, ніж у зрошувальній воді.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FCBFDBBA-A2E4-4947-BCAF-056FA5A9361C}" type="slidenum">
              <a:rPr lang="uk-UA"/>
              <a:pPr>
                <a:defRPr/>
              </a:pPr>
              <a:t>23</a:t>
            </a:fld>
            <a:endParaRPr lang="uk-UA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uk-UA" b="1" smtClean="0"/>
              <a:t>ВПЛИВ МІНЕРАЛЬНИХ ДОБРИВ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3C30880A-AE09-49D8-8A6B-7809BF3148DA}" type="slidenum">
              <a:rPr lang="uk-UA"/>
              <a:pPr>
                <a:defRPr/>
              </a:pPr>
              <a:t>24</a:t>
            </a:fld>
            <a:endParaRPr lang="uk-UA"/>
          </a:p>
        </p:txBody>
      </p:sp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0" y="730250"/>
            <a:ext cx="91440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uk-UA"/>
              <a:t>Використання мінеральних добрив дозволяє різко збільшити об‘єми продукції при незмінних посівних площах. Так, раціональне використання 1 ц N-P-K-добрив забезпечує приріст врожаю зернових культур на 1,5-2, цукрового буряка – на 11-15, овочів – до 22, кормових культур – на 10 ц/га. Одночасно відбувається забруднення ґрунтів токсичними і баластовими речовинами добрив. Так, у суперфосфаті містяться сполуки фтору, важкі метали – Cu, Zn, Pb і т.д. У мізерниих кількостях – це мікроелементи, збільшення їхнього вмісту викликає негативні наслідки: знижується активність ферментів, фотосинтезу, знижується врожайність і якість продукції.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5949386A-6B2F-4777-AEB5-5CA01FD282CB}" type="slidenum">
              <a:rPr lang="uk-UA"/>
              <a:pPr>
                <a:defRPr/>
              </a:pPr>
              <a:t>25</a:t>
            </a:fld>
            <a:endParaRPr lang="uk-UA"/>
          </a:p>
        </p:txBody>
      </p:sp>
      <p:sp>
        <p:nvSpPr>
          <p:cNvPr id="27650" name="Rectangle 4"/>
          <p:cNvSpPr>
            <a:spLocks noChangeArrowheads="1"/>
          </p:cNvSpPr>
          <p:nvPr/>
        </p:nvSpPr>
        <p:spPr bwMode="auto">
          <a:xfrm>
            <a:off x="0" y="976313"/>
            <a:ext cx="91440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723900" indent="-723900" algn="just"/>
            <a:r>
              <a:rPr lang="uk-UA"/>
              <a:t>Існуючі в Україні технології внесення мінеральних добрив не забезпечують повного їх засвоюваннями рослинами за рядом причин:</a:t>
            </a:r>
          </a:p>
          <a:p>
            <a:pPr marL="723900" indent="-723900" algn="just">
              <a:buFontTx/>
              <a:buChar char="•"/>
            </a:pPr>
            <a:r>
              <a:rPr lang="uk-UA"/>
              <a:t>неможливості забезпечення абсолютно рівномірного розподілу добрив в границях площі їх внесення;</a:t>
            </a:r>
          </a:p>
          <a:p>
            <a:pPr marL="723900" indent="-723900" algn="just">
              <a:buFontTx/>
              <a:buChar char="•"/>
            </a:pPr>
            <a:r>
              <a:rPr lang="uk-UA"/>
              <a:t>неможливості доступу кореневої системи рослин до всіх внесених добрив;</a:t>
            </a:r>
          </a:p>
          <a:p>
            <a:pPr marL="723900" indent="-723900" algn="just">
              <a:buFontTx/>
              <a:buChar char="•"/>
            </a:pPr>
            <a:r>
              <a:rPr lang="uk-UA"/>
              <a:t>неминучості вимивання певної частини добрив у поверхневі води;</a:t>
            </a:r>
          </a:p>
          <a:p>
            <a:pPr marL="723900" indent="-723900" algn="just">
              <a:buFontTx/>
              <a:buChar char="•"/>
            </a:pPr>
            <a:r>
              <a:rPr lang="uk-UA"/>
              <a:t>атмосферної деструкції певної частини добрив, які локалізовані у поверхневих шарах ґрунту.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B11BF1FB-C659-4C65-A758-6817D13D696E}" type="slidenum">
              <a:rPr lang="uk-UA"/>
              <a:pPr>
                <a:defRPr/>
              </a:pPr>
              <a:t>26</a:t>
            </a:fld>
            <a:endParaRPr lang="uk-UA"/>
          </a:p>
        </p:txBody>
      </p:sp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8229600" cy="1143001"/>
          </a:xfrm>
        </p:spPr>
        <p:txBody>
          <a:bodyPr/>
          <a:lstStyle/>
          <a:p>
            <a:pPr eaLnBrk="1" hangingPunct="1"/>
            <a:r>
              <a:rPr lang="uk-UA" sz="3600" smtClean="0"/>
              <a:t>Несприятливий вплив застосування добрив довкілля</a:t>
            </a:r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>
          <a:xfrm>
            <a:off x="0" y="1052513"/>
            <a:ext cx="9144000" cy="4525962"/>
          </a:xfrm>
        </p:spPr>
        <p:txBody>
          <a:bodyPr/>
          <a:lstStyle/>
          <a:p>
            <a:pPr algn="just" eaLnBrk="1" hangingPunct="1"/>
            <a:r>
              <a:rPr lang="uk-UA" sz="2000" smtClean="0"/>
              <a:t>надходження поживних елементів, добрив з ґрунту у підґрунтові води і з поверхневим стоком може призвести до посиленого розвитку водоростей та утворення планктону, тобто до евтрофікації природних вод;</a:t>
            </a:r>
          </a:p>
          <a:p>
            <a:pPr algn="just" eaLnBrk="1" hangingPunct="1"/>
            <a:r>
              <a:rPr lang="uk-UA" sz="2000" smtClean="0"/>
              <a:t>зменшення надходження азоту в атмосферу негативно впливає на озоновий екран стратосфери внаслідок проникнення в нього оксидів азоту, що утворюються в результаті денітрифікації азотних сполук ґрунту та добрив;</a:t>
            </a:r>
          </a:p>
          <a:p>
            <a:pPr algn="just" eaLnBrk="1" hangingPunct="1"/>
            <a:r>
              <a:rPr lang="uk-UA" sz="2000" smtClean="0"/>
              <a:t>неправильне використання мінеральних добрив може погіршити кругообіг та баланс поживних речовин, агрохімічні властивості та родючість ґрунту; </a:t>
            </a:r>
          </a:p>
          <a:p>
            <a:pPr algn="just" eaLnBrk="1" hangingPunct="1"/>
            <a:r>
              <a:rPr lang="uk-UA" sz="2000" smtClean="0"/>
              <a:t>порушення оптимізації живлення рослин макро- та мікроелементами призводить до різних захворювань рослин, а часто сприяє розвитку фітопатогенних грибних хвороб, погіршує санітарний стан посівів;</a:t>
            </a:r>
          </a:p>
          <a:p>
            <a:pPr algn="just" eaLnBrk="1" hangingPunct="1"/>
            <a:r>
              <a:rPr lang="uk-UA" sz="2000" smtClean="0"/>
              <a:t>порушення технології застосування добрив, недосконалість якості та властивостей мінеральних добрив можуть зменшувати продуктивність сільськогосподарських культур та якість продукції та призводити до нагромадження в ній нітратів.</a:t>
            </a:r>
          </a:p>
          <a:p>
            <a:pPr eaLnBrk="1" hangingPunct="1"/>
            <a:endParaRPr lang="uk-UA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F52CAA9A-22A8-4544-BCC3-6BEECC49D302}" type="slidenum">
              <a:rPr lang="uk-UA"/>
              <a:pPr>
                <a:defRPr/>
              </a:pPr>
              <a:t>27</a:t>
            </a:fld>
            <a:endParaRPr lang="uk-UA"/>
          </a:p>
        </p:txBody>
      </p:sp>
      <p:sp>
        <p:nvSpPr>
          <p:cNvPr id="29698" name="Rectangle 4"/>
          <p:cNvSpPr>
            <a:spLocks noChangeArrowheads="1"/>
          </p:cNvSpPr>
          <p:nvPr/>
        </p:nvSpPr>
        <p:spPr bwMode="auto">
          <a:xfrm>
            <a:off x="1619250" y="476250"/>
            <a:ext cx="6137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/>
              <a:t>Динаміка внесення добрив у ґрунти України. </a:t>
            </a:r>
          </a:p>
        </p:txBody>
      </p:sp>
      <p:pic>
        <p:nvPicPr>
          <p:cNvPr id="2969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613"/>
            <a:ext cx="8748713" cy="669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84021833-EB2C-492D-8D59-D3AFC7B34F70}" type="slidenum">
              <a:rPr lang="uk-UA"/>
              <a:pPr>
                <a:defRPr/>
              </a:pPr>
              <a:t>28</a:t>
            </a:fld>
            <a:endParaRPr lang="uk-UA"/>
          </a:p>
        </p:txBody>
      </p:sp>
      <p:sp>
        <p:nvSpPr>
          <p:cNvPr id="30722" name="Rectangle 4"/>
          <p:cNvSpPr>
            <a:spLocks noChangeArrowheads="1"/>
          </p:cNvSpPr>
          <p:nvPr/>
        </p:nvSpPr>
        <p:spPr bwMode="auto">
          <a:xfrm>
            <a:off x="0" y="115888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uk-UA" b="1"/>
              <a:t>Кількість хімічних сполук, що втрачаються в навколишнє середовище із внесених в ґрунти України добрив. </a:t>
            </a:r>
          </a:p>
        </p:txBody>
      </p:sp>
      <p:pic>
        <p:nvPicPr>
          <p:cNvPr id="30723" name="Picture 5"/>
          <p:cNvPicPr>
            <a:picLocks noChangeAspect="1" noChangeArrowheads="1"/>
          </p:cNvPicPr>
          <p:nvPr/>
        </p:nvPicPr>
        <p:blipFill>
          <a:blip r:embed="rId2" cstate="print"/>
          <a:srcRect l="11014" t="6169" b="13687"/>
          <a:stretch>
            <a:fillRect/>
          </a:stretch>
        </p:blipFill>
        <p:spPr bwMode="auto">
          <a:xfrm>
            <a:off x="1330325" y="1052513"/>
            <a:ext cx="6913563" cy="586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5249FBFA-1CA9-4003-8406-829B4012E878}" type="slidenum">
              <a:rPr lang="uk-UA"/>
              <a:pPr>
                <a:defRPr/>
              </a:pPr>
              <a:t>29</a:t>
            </a:fld>
            <a:endParaRPr lang="uk-UA"/>
          </a:p>
        </p:txBody>
      </p:sp>
      <p:sp>
        <p:nvSpPr>
          <p:cNvPr id="31746" name="Rectangle 4"/>
          <p:cNvSpPr>
            <a:spLocks noChangeArrowheads="1"/>
          </p:cNvSpPr>
          <p:nvPr/>
        </p:nvSpPr>
        <p:spPr bwMode="auto">
          <a:xfrm>
            <a:off x="0" y="80963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uk-UA" b="1"/>
              <a:t>Прогнозна річна кількість засвоєних сільськогосподарськими культурами та втраченими в довкілля мінеральних добрив на Україні </a:t>
            </a:r>
          </a:p>
        </p:txBody>
      </p:sp>
      <p:pic>
        <p:nvPicPr>
          <p:cNvPr id="31747" name="Picture 5"/>
          <p:cNvPicPr>
            <a:picLocks noChangeAspect="1" noChangeArrowheads="1"/>
          </p:cNvPicPr>
          <p:nvPr/>
        </p:nvPicPr>
        <p:blipFill>
          <a:blip r:embed="rId2" cstate="print"/>
          <a:srcRect t="10655" r="22392" b="17810"/>
          <a:stretch>
            <a:fillRect/>
          </a:stretch>
        </p:blipFill>
        <p:spPr bwMode="auto">
          <a:xfrm>
            <a:off x="1331913" y="1052513"/>
            <a:ext cx="6840537" cy="594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F9ABDAAB-F9E4-43AA-AB87-48E52F81084D}" type="slidenum">
              <a:rPr lang="uk-UA"/>
              <a:pPr>
                <a:defRPr/>
              </a:pPr>
              <a:t>3</a:t>
            </a:fld>
            <a:endParaRPr lang="uk-UA"/>
          </a:p>
        </p:txBody>
      </p:sp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179388" y="44450"/>
            <a:ext cx="8964612" cy="1143000"/>
          </a:xfrm>
        </p:spPr>
        <p:txBody>
          <a:bodyPr/>
          <a:lstStyle/>
          <a:p>
            <a:pPr eaLnBrk="1" hangingPunct="1"/>
            <a:r>
              <a:rPr lang="uk-UA" smtClean="0"/>
              <a:t>Функціональна структура АПК України має ряд диспропорцій</a:t>
            </a: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0" y="1196975"/>
            <a:ext cx="9144000" cy="4525963"/>
          </a:xfrm>
        </p:spPr>
        <p:txBody>
          <a:bodyPr/>
          <a:lstStyle/>
          <a:p>
            <a:pPr algn="just" eaLnBrk="1" hangingPunct="1"/>
            <a:r>
              <a:rPr lang="uk-UA" sz="2800" smtClean="0"/>
              <a:t>низький рівень механізації; </a:t>
            </a:r>
          </a:p>
          <a:p>
            <a:pPr algn="just" eaLnBrk="1" hangingPunct="1"/>
            <a:r>
              <a:rPr lang="uk-UA" sz="2800" smtClean="0"/>
              <a:t>висока частка малопродуктивної ручної праці;</a:t>
            </a:r>
          </a:p>
          <a:p>
            <a:pPr algn="just" eaLnBrk="1" hangingPunct="1"/>
            <a:r>
              <a:rPr lang="uk-UA" sz="2800" smtClean="0"/>
              <a:t>монополія держави щодо забезпечення сільськогосподарських підприємств технікою та мінеральними добривами; </a:t>
            </a:r>
          </a:p>
          <a:p>
            <a:pPr algn="just" eaLnBrk="1" hangingPunct="1"/>
            <a:r>
              <a:rPr lang="uk-UA" sz="2800" smtClean="0"/>
              <a:t>незначна державна підтримка у фінансуванні і кредитуванні основних технологічних операцій, формуванні закупівельних цін тощо; </a:t>
            </a:r>
          </a:p>
          <a:p>
            <a:pPr algn="just" eaLnBrk="1" hangingPunct="1"/>
            <a:r>
              <a:rPr lang="uk-UA" sz="2800" smtClean="0"/>
              <a:t>значні втрати при збиранні, транспортуванні та зберіганні продукції;</a:t>
            </a:r>
          </a:p>
          <a:p>
            <a:pPr algn="just" eaLnBrk="1" hangingPunct="1"/>
            <a:r>
              <a:rPr lang="uk-UA" sz="2800" smtClean="0"/>
              <a:t>несприйнятливість до науково-технічного прогресу і сучасних екологічно-безпечних технологій.</a:t>
            </a:r>
          </a:p>
          <a:p>
            <a:pPr algn="just" eaLnBrk="1" hangingPunct="1"/>
            <a:endParaRPr lang="uk-UA" sz="280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BAC7DC07-313B-4ACD-B2AF-36B0FAB22436}" type="slidenum">
              <a:rPr lang="uk-UA"/>
              <a:pPr>
                <a:defRPr/>
              </a:pPr>
              <a:t>30</a:t>
            </a:fld>
            <a:endParaRPr lang="uk-UA"/>
          </a:p>
        </p:txBody>
      </p:sp>
      <p:sp>
        <p:nvSpPr>
          <p:cNvPr id="32770" name="Rectangle 4"/>
          <p:cNvSpPr>
            <a:spLocks noChangeArrowheads="1"/>
          </p:cNvSpPr>
          <p:nvPr/>
        </p:nvSpPr>
        <p:spPr bwMode="auto">
          <a:xfrm>
            <a:off x="0" y="182563"/>
            <a:ext cx="9144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588963" algn="l"/>
              </a:tabLst>
            </a:pPr>
            <a:r>
              <a:rPr lang="uk-UA"/>
              <a:t>Найбільш небезпечними, з погляду екології, є азотні добрива. Азот з добрив залучається до ґрунтового колообігу. Невикористані рослинами внесені азотні добрива розподіляються наступним чином </a:t>
            </a:r>
          </a:p>
          <a:p>
            <a:pPr algn="just">
              <a:buFontTx/>
              <a:buChar char="•"/>
              <a:tabLst>
                <a:tab pos="588963" algn="l"/>
              </a:tabLst>
            </a:pPr>
            <a:r>
              <a:rPr lang="uk-UA"/>
              <a:t>50% імобілізуються в ґрунтовій органічній субстанції;</a:t>
            </a:r>
          </a:p>
          <a:p>
            <a:pPr algn="just">
              <a:buFontTx/>
              <a:buChar char="•"/>
              <a:tabLst>
                <a:tab pos="588963" algn="l"/>
              </a:tabLst>
            </a:pPr>
            <a:r>
              <a:rPr lang="uk-UA"/>
              <a:t>50% втрати у вигляді проміжних сполук процесів денітрифікації та амоніфікації.</a:t>
            </a:r>
          </a:p>
        </p:txBody>
      </p:sp>
      <p:sp>
        <p:nvSpPr>
          <p:cNvPr id="32771" name="Rectangle 5"/>
          <p:cNvSpPr>
            <a:spLocks noChangeArrowheads="1"/>
          </p:cNvSpPr>
          <p:nvPr/>
        </p:nvSpPr>
        <p:spPr bwMode="auto">
          <a:xfrm>
            <a:off x="0" y="2565400"/>
            <a:ext cx="91440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uk-UA"/>
              <a:t>	В результаті здійснення процесів денітрифікації та амоніфікації утворюються газоподібні форми азоту у виді сполук NH3 і NOx, які дифундують до атмосфери, а також – у виді іону NO3- вимивається в глиб ґрунтового профілю. Як видно із приведеної схеми (рис.3.7), частина вимитого азоту в результаті процесів денітрифікації також потрапляє в атмосферу у вигляді оксидів. Оксиди азоту відносяться до газів, які спричинюють парниковий ефект.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E9067B67-CD3E-4EDE-B0B5-5712EAB6CA85}" type="slidenum">
              <a:rPr lang="uk-UA"/>
              <a:pPr>
                <a:defRPr/>
              </a:pPr>
              <a:t>31</a:t>
            </a:fld>
            <a:endParaRPr lang="uk-UA"/>
          </a:p>
        </p:txBody>
      </p:sp>
      <p:sp>
        <p:nvSpPr>
          <p:cNvPr id="102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1692275" y="914400"/>
          <a:ext cx="6115050" cy="5943600"/>
        </p:xfrm>
        <a:graphic>
          <a:graphicData uri="http://schemas.openxmlformats.org/presentationml/2006/ole">
            <p:oleObj spid="_x0000_s1026" r:id="rId3" imgW="6166714" imgH="5986882" progId="Visio.Drawing.11">
              <p:embed/>
            </p:oleObj>
          </a:graphicData>
        </a:graphic>
      </p:graphicFrame>
      <p:sp>
        <p:nvSpPr>
          <p:cNvPr id="102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uk-UA" b="1"/>
              <a:t>Колообіг азоту в агроекосистемах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586C265E-B5E2-40BC-98BF-EA13720F8235}" type="slidenum">
              <a:rPr lang="uk-UA"/>
              <a:pPr>
                <a:defRPr/>
              </a:pPr>
              <a:t>32</a:t>
            </a:fld>
            <a:endParaRPr lang="uk-UA"/>
          </a:p>
        </p:txBody>
      </p:sp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0" y="182563"/>
            <a:ext cx="9144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588963" algn="l"/>
              </a:tabLst>
            </a:pPr>
            <a:r>
              <a:rPr lang="uk-UA" b="1"/>
              <a:t>Шляхи підвищення ефективності використання добрив</a:t>
            </a:r>
          </a:p>
          <a:p>
            <a:pPr algn="just">
              <a:buFontTx/>
              <a:buChar char="•"/>
              <a:tabLst>
                <a:tab pos="588963" algn="l"/>
              </a:tabLst>
            </a:pPr>
            <a:r>
              <a:rPr lang="uk-UA"/>
              <a:t>Одержання добрив пролонгованої дії в тому числі з регульованим вивільненням поживних речовин;</a:t>
            </a:r>
          </a:p>
          <a:p>
            <a:pPr algn="just">
              <a:buFontTx/>
              <a:buChar char="•"/>
              <a:tabLst>
                <a:tab pos="588963" algn="l"/>
              </a:tabLst>
            </a:pPr>
            <a:r>
              <a:rPr lang="uk-UA"/>
              <a:t>Уведення до складу добрив мікроелементів у вигляді окремих сполук або в складі різноманітних відходів.</a:t>
            </a:r>
          </a:p>
        </p:txBody>
      </p:sp>
      <p:pic>
        <p:nvPicPr>
          <p:cNvPr id="33795" name="Picture 5"/>
          <p:cNvPicPr>
            <a:picLocks noChangeAspect="1" noChangeArrowheads="1"/>
          </p:cNvPicPr>
          <p:nvPr/>
        </p:nvPicPr>
        <p:blipFill>
          <a:blip r:embed="rId2" cstate="print"/>
          <a:srcRect l="5154" t="17911" b="21503"/>
          <a:stretch>
            <a:fillRect/>
          </a:stretch>
        </p:blipFill>
        <p:spPr bwMode="auto">
          <a:xfrm>
            <a:off x="360363" y="1973263"/>
            <a:ext cx="7812087" cy="469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DA685789-1AD7-4083-AC93-548B71000915}" type="slidenum">
              <a:rPr lang="uk-UA"/>
              <a:pPr>
                <a:defRPr/>
              </a:pPr>
              <a:t>33</a:t>
            </a:fld>
            <a:endParaRPr lang="uk-UA"/>
          </a:p>
        </p:txBody>
      </p:sp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0" y="44450"/>
            <a:ext cx="9144000" cy="1143000"/>
          </a:xfrm>
        </p:spPr>
        <p:txBody>
          <a:bodyPr/>
          <a:lstStyle/>
          <a:p>
            <a:pPr eaLnBrk="1" hangingPunct="1"/>
            <a:r>
              <a:rPr lang="uk-UA" sz="3600" b="1" smtClean="0"/>
              <a:t>За останні 25 років землям України завдано величезної шкоди</a:t>
            </a:r>
          </a:p>
        </p:txBody>
      </p:sp>
      <p:sp>
        <p:nvSpPr>
          <p:cNvPr id="348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uk-UA" smtClean="0"/>
              <a:t>загублено майже 500 тис. га сільськогосподарських угідь;</a:t>
            </a:r>
          </a:p>
          <a:p>
            <a:pPr eaLnBrk="1" hangingPunct="1"/>
            <a:r>
              <a:rPr lang="uk-UA" smtClean="0"/>
              <a:t>на 0,9% знизився вміст гумусу в ґрунті; </a:t>
            </a:r>
          </a:p>
          <a:p>
            <a:pPr eaLnBrk="1" hangingPunct="1"/>
            <a:r>
              <a:rPr lang="uk-UA" smtClean="0"/>
              <a:t>від водної ерозії потерпає 29% орних земель; </a:t>
            </a:r>
          </a:p>
          <a:p>
            <a:pPr eaLnBrk="1" hangingPunct="1"/>
            <a:r>
              <a:rPr lang="uk-UA" smtClean="0"/>
              <a:t>10 млн. га земель на півдні країни періодично уражаються пиловими бурями.</a:t>
            </a:r>
          </a:p>
          <a:p>
            <a:pPr eaLnBrk="1" hangingPunct="1"/>
            <a:endParaRPr lang="uk-UA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A43DEF1B-5E3E-4A66-8C4C-E2029112725C}" type="slidenum">
              <a:rPr lang="uk-UA"/>
              <a:pPr>
                <a:defRPr/>
              </a:pPr>
              <a:t>34</a:t>
            </a:fld>
            <a:endParaRPr lang="uk-UA"/>
          </a:p>
        </p:txBody>
      </p:sp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uk-UA" sz="3600" smtClean="0"/>
              <a:t>Спеціалісти ООН виокремили головні небезпеки, що нависли над сільським господарством основних регіонів Землі</a:t>
            </a:r>
          </a:p>
        </p:txBody>
      </p:sp>
      <p:sp>
        <p:nvSpPr>
          <p:cNvPr id="35843" name="Содержимое 2"/>
          <p:cNvSpPr>
            <a:spLocks noGrp="1"/>
          </p:cNvSpPr>
          <p:nvPr>
            <p:ph idx="1"/>
          </p:nvPr>
        </p:nvSpPr>
        <p:spPr>
          <a:xfrm>
            <a:off x="0" y="1855788"/>
            <a:ext cx="9144000" cy="4525962"/>
          </a:xfrm>
        </p:spPr>
        <p:txBody>
          <a:bodyPr/>
          <a:lstStyle/>
          <a:p>
            <a:pPr eaLnBrk="1" hangingPunct="1"/>
            <a:r>
              <a:rPr lang="uk-UA" sz="2400" smtClean="0"/>
              <a:t>Європа – промислове забруднення земель, знищення лісів;</a:t>
            </a:r>
          </a:p>
          <a:p>
            <a:pPr eaLnBrk="1" hangingPunct="1"/>
            <a:r>
              <a:rPr lang="uk-UA" sz="2400" smtClean="0"/>
              <a:t>Північна Америка – поширення монокультур;</a:t>
            </a:r>
          </a:p>
          <a:p>
            <a:pPr eaLnBrk="1" hangingPunct="1"/>
            <a:r>
              <a:rPr lang="uk-UA" sz="2400" smtClean="0"/>
              <a:t>Південно-Західна Азія – перенаселення, перевипас худоби, загроза генофондові;</a:t>
            </a:r>
          </a:p>
          <a:p>
            <a:pPr eaLnBrk="1" hangingPunct="1"/>
            <a:r>
              <a:rPr lang="uk-UA" sz="2400" smtClean="0"/>
              <a:t>Південно-Східна Азія – загибель тропічних лісів, “генетична ерозія”;</a:t>
            </a:r>
          </a:p>
          <a:p>
            <a:pPr eaLnBrk="1" hangingPunct="1"/>
            <a:r>
              <a:rPr lang="uk-UA" sz="2400" smtClean="0"/>
              <a:t>Південна Америка – знищення тропічних лісів, а як наслідок зникнення традицій них сортів культурних рослин;</a:t>
            </a:r>
          </a:p>
          <a:p>
            <a:pPr eaLnBrk="1" hangingPunct="1"/>
            <a:r>
              <a:rPr lang="uk-UA" sz="2400" smtClean="0"/>
              <a:t>Африка – перенаселення, знищення тропічних лісів, перевипас худоби, спустелювання.</a:t>
            </a:r>
          </a:p>
          <a:p>
            <a:pPr algn="just" eaLnBrk="1" hangingPunct="1"/>
            <a:endParaRPr lang="uk-UA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27D6A4E1-5585-497F-AB80-2CDFA0509483}" type="slidenum">
              <a:rPr lang="uk-UA"/>
              <a:pPr>
                <a:defRPr/>
              </a:pPr>
              <a:t>35</a:t>
            </a:fld>
            <a:endParaRPr lang="uk-UA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uk-UA" b="1" smtClean="0"/>
              <a:t>ВПЛИВ ПЕСТИЦИДІВ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59117CD6-5539-429E-97EF-24828BE43041}" type="slidenum">
              <a:rPr lang="uk-UA"/>
              <a:pPr>
                <a:defRPr/>
              </a:pPr>
              <a:t>36</a:t>
            </a:fld>
            <a:endParaRPr lang="uk-UA"/>
          </a:p>
        </p:txBody>
      </p:sp>
      <p:sp>
        <p:nvSpPr>
          <p:cNvPr id="37890" name="Rectangle 4"/>
          <p:cNvSpPr>
            <a:spLocks noChangeArrowheads="1"/>
          </p:cNvSpPr>
          <p:nvPr/>
        </p:nvSpPr>
        <p:spPr bwMode="auto">
          <a:xfrm>
            <a:off x="0" y="182563"/>
            <a:ext cx="91440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uk-UA"/>
              <a:t>Пестициди – це хімічні речовини, що володіють токсичними властивостями стосовно тих чи інших живих організмів: від бактерій і грибків до рослин і шкідливих теплокровних тварин. Такі речовини застосовувалися в невеликих масштабах і сотні років тому, причому перші пестициди включали сполуки миш'яку, вапняно-сірчані суміші, солі міді. Однак широке використання пестицидів характерно для другої половини минулого століття. Асортимент їх за цей час сильно змінився.</a:t>
            </a:r>
          </a:p>
        </p:txBody>
      </p:sp>
      <p:sp>
        <p:nvSpPr>
          <p:cNvPr id="37891" name="Rectangle 5"/>
          <p:cNvSpPr>
            <a:spLocks noChangeArrowheads="1"/>
          </p:cNvSpPr>
          <p:nvPr/>
        </p:nvSpPr>
        <p:spPr bwMode="auto">
          <a:xfrm>
            <a:off x="0" y="3429000"/>
            <a:ext cx="9144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uk-UA"/>
              <a:t>У середньому у світовій практиці витрата пестицидів складає 2-3кг/га, але в реальності – від 2 до 12кг/га і вище. У результаті хімічних і біологічних процесів, що протікають у ґрунті, вміст пестицидів у ґрунті зменшується, але їх залишкові кількості коливаються від сотих часток до десятків мкг на 1кг ґрунту.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FF5309F5-C2F8-4613-B92A-3C3091BA7434}" type="slidenum">
              <a:rPr lang="uk-UA"/>
              <a:pPr>
                <a:defRPr/>
              </a:pPr>
              <a:t>37</a:t>
            </a:fld>
            <a:endParaRPr lang="uk-UA"/>
          </a:p>
        </p:txBody>
      </p:sp>
      <p:graphicFrame>
        <p:nvGraphicFramePr>
          <p:cNvPr id="316740" name="Group 324"/>
          <p:cNvGraphicFramePr>
            <a:graphicFrameLocks noGrp="1"/>
          </p:cNvGraphicFramePr>
          <p:nvPr/>
        </p:nvGraphicFramePr>
        <p:xfrm>
          <a:off x="0" y="87313"/>
          <a:ext cx="9144000" cy="6704012"/>
        </p:xfrm>
        <a:graphic>
          <a:graphicData uri="http://schemas.openxmlformats.org/drawingml/2006/table">
            <a:tbl>
              <a:tblPr/>
              <a:tblGrid>
                <a:gridCol w="2308225"/>
                <a:gridCol w="6835775"/>
              </a:tblGrid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Найменування пестициду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Призначення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Акарициди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Знищення кліщів, що вражають рослини, сільськогосподарських тварин, - переносників захворювань людини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Альгіциди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Знищення водоростей і іншої бур'янистої рослинності у водоймах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Антирезистенти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Зниження резистентності комах до окремих речовин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Антисептики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Знищення мікроорганізмів, що руйнують деревину й інші неметалеві вироби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Арборициди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Знищення небажаної деревної і чагарникової рослинності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Атраканти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Залучення комах для їхнього знищення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Афіциди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Знищення попелиць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Бактерициди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Знищення збудників бактеріальних хвороб рослин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Гаметоциди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Стерилізація рослин (головним чином, чоловічого пилку)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Гербіциди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Знищення бур'янистої рослинності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Десиканти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Підсушування рослин перед механізованим збиранням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Дефоліанти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Видалення листя перед механізованим збиранням і перед пересадженням дерев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Зооциди (родентициди)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Знищення гризунів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Інсектициди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Знищення комах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Іхтіоциди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Знищення смітних порід риб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Лімациди (молюскоциди)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Знищення молюсків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Ларвициди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Знищення личинок комах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Нематоциди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Знищення круглих хробаків (нематод)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Овіциди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Знищення яєць комах, кліщів та шкідників рослин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Регулятори росту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Вплив на процеси росту і розвитку рослин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Репеленти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Відлякування шкідливих тварин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Ретарданти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Уповільнення росту рослин у висоту без зміни термінів їхнього дозрівання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Синергисти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Посилення дії пестицидів різного призначення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Фуміганти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Газоподібні речовини, що знищують шкідливих комах, збудників хвороб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Фунгіциди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Знищення збудників грибкових захворювань</a:t>
                      </a:r>
                      <a:endParaRPr kumimoji="0" lang="uk-UA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97" name="Rectangle 320"/>
          <p:cNvSpPr>
            <a:spLocks noChangeArrowheads="1"/>
          </p:cNvSpPr>
          <p:nvPr/>
        </p:nvSpPr>
        <p:spPr bwMode="auto">
          <a:xfrm>
            <a:off x="-500063" y="8345488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46E008DA-A161-467E-9542-673626F16B33}" type="slidenum">
              <a:rPr lang="uk-UA"/>
              <a:pPr>
                <a:defRPr/>
              </a:pPr>
              <a:t>38</a:t>
            </a:fld>
            <a:endParaRPr lang="uk-UA"/>
          </a:p>
        </p:txBody>
      </p:sp>
      <p:sp>
        <p:nvSpPr>
          <p:cNvPr id="39938" name="Rectangle 4"/>
          <p:cNvSpPr>
            <a:spLocks noChangeArrowheads="1"/>
          </p:cNvSpPr>
          <p:nvPr/>
        </p:nvSpPr>
        <p:spPr bwMode="auto">
          <a:xfrm>
            <a:off x="0" y="-30163"/>
            <a:ext cx="9144000" cy="1371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76176" bIns="76176" anchor="ctr">
            <a:spAutoFit/>
          </a:bodyPr>
          <a:lstStyle/>
          <a:p>
            <a:pPr indent="457200" algn="ctr"/>
            <a:r>
              <a:rPr lang="uk-UA" sz="2000">
                <a:latin typeface="Courier New" pitchFamily="49" charset="0"/>
                <a:cs typeface="Times New Roman" pitchFamily="18" charset="0"/>
              </a:rPr>
              <a:t>Типи пестицидів</a:t>
            </a:r>
            <a:endParaRPr lang="ru-RU" sz="2000">
              <a:latin typeface="Courier New" pitchFamily="49" charset="0"/>
              <a:cs typeface="Times New Roman" pitchFamily="18" charset="0"/>
            </a:endParaRPr>
          </a:p>
          <a:p>
            <a:pPr indent="457200" algn="just"/>
            <a:r>
              <a:rPr lang="uk-UA" sz="20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В даний час існує близько 10000 різних пестицидів, що класифікуються відповідно до їхнього призначення на наступні категорії.</a:t>
            </a:r>
            <a:endParaRPr lang="uk-UA" sz="2000"/>
          </a:p>
          <a:p>
            <a:pPr indent="457200" algn="just"/>
            <a:r>
              <a:rPr lang="uk-UA" sz="2000">
                <a:latin typeface="Courier New" pitchFamily="49" charset="0"/>
                <a:cs typeface="Times New Roman" pitchFamily="18" charset="0"/>
              </a:rPr>
              <a:t>Класифікація пестицидів по виробничому призначенню:</a:t>
            </a:r>
            <a:endParaRPr lang="uk-UA" sz="2000"/>
          </a:p>
        </p:txBody>
      </p:sp>
      <p:sp>
        <p:nvSpPr>
          <p:cNvPr id="39939" name="Rectangle 5"/>
          <p:cNvSpPr>
            <a:spLocks noChangeArrowheads="1"/>
          </p:cNvSpPr>
          <p:nvPr/>
        </p:nvSpPr>
        <p:spPr bwMode="auto">
          <a:xfrm>
            <a:off x="0" y="1524000"/>
            <a:ext cx="91440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44500" indent="-444500" algn="just">
              <a:tabLst>
                <a:tab pos="679450" algn="l"/>
              </a:tabLst>
            </a:pPr>
            <a:r>
              <a:rPr lang="uk-UA"/>
              <a:t>		Пестициди підрозділяють залежно від шляху надходження в організм цільового об'єкта (препарати контактної, кишкової і фумігаційної дії; системні —, що поширюються по судинній системі рослин при нанесенні на будь-яку його частину і зумовлюючі токсичність усіх його органів для комах і збудників хвороб рослин).</a:t>
            </a:r>
          </a:p>
          <a:p>
            <a:pPr marL="444500" indent="-444500" algn="just">
              <a:tabLst>
                <a:tab pos="679450" algn="l"/>
              </a:tabLst>
            </a:pPr>
            <a:r>
              <a:rPr lang="uk-UA"/>
              <a:t>		Пестициди мають різну хімічну природу і тому підрозділяються на класи:</a:t>
            </a:r>
          </a:p>
          <a:p>
            <a:pPr marL="444500" indent="-444500" algn="just">
              <a:buFontTx/>
              <a:buChar char="•"/>
              <a:tabLst>
                <a:tab pos="679450" algn="l"/>
              </a:tabLst>
            </a:pPr>
            <a:r>
              <a:rPr lang="uk-UA"/>
              <a:t>фосфорорганічні,</a:t>
            </a:r>
          </a:p>
          <a:p>
            <a:pPr marL="444500" indent="-444500" algn="just">
              <a:buFontTx/>
              <a:buChar char="•"/>
              <a:tabLst>
                <a:tab pos="679450" algn="l"/>
              </a:tabLst>
            </a:pPr>
            <a:r>
              <a:rPr lang="uk-UA"/>
              <a:t>хлорорганічні,</a:t>
            </a:r>
          </a:p>
          <a:p>
            <a:pPr marL="444500" indent="-444500" algn="just">
              <a:buFontTx/>
              <a:buChar char="•"/>
              <a:tabLst>
                <a:tab pos="679450" algn="l"/>
              </a:tabLst>
            </a:pPr>
            <a:r>
              <a:rPr lang="uk-UA"/>
              <a:t>препарати міді,</a:t>
            </a:r>
          </a:p>
          <a:p>
            <a:pPr marL="444500" indent="-444500" algn="just">
              <a:buFontTx/>
              <a:buChar char="•"/>
              <a:tabLst>
                <a:tab pos="679450" algn="l"/>
              </a:tabLst>
            </a:pPr>
            <a:r>
              <a:rPr lang="uk-UA"/>
              <a:t>препарати сірки і т.д.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4ABE2EF8-6ABE-4EBD-AA80-8CAB44BD370A}" type="slidenum">
              <a:rPr lang="uk-UA"/>
              <a:pPr>
                <a:defRPr/>
              </a:pPr>
              <a:t>39</a:t>
            </a:fld>
            <a:endParaRPr lang="uk-UA"/>
          </a:p>
        </p:txBody>
      </p:sp>
      <p:sp>
        <p:nvSpPr>
          <p:cNvPr id="40962" name="Line 2"/>
          <p:cNvSpPr>
            <a:spLocks noChangeShapeType="1"/>
          </p:cNvSpPr>
          <p:nvPr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57150" cmpd="thickThin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0" y="6567488"/>
            <a:ext cx="914400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300" b="1">
                <a:solidFill>
                  <a:schemeClr val="bg2"/>
                </a:solidFill>
              </a:rPr>
              <a:t>12 Міжнародна  наукова конференція «Удосконалення процесів  та апаратів харчових та хімічних виробництв»</a:t>
            </a:r>
            <a:r>
              <a:rPr lang="uk-UA" sz="1300">
                <a:solidFill>
                  <a:schemeClr val="bg2"/>
                </a:solidFill>
              </a:rPr>
              <a:t> </a:t>
            </a:r>
          </a:p>
        </p:txBody>
      </p:sp>
      <p:pic>
        <p:nvPicPr>
          <p:cNvPr id="40964" name="Picture 4" descr="ЕОН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2750" y="0"/>
            <a:ext cx="1111250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5" descr="Gerb_polite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9537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8470" name="Text Box 6"/>
          <p:cNvSpPr txBox="1">
            <a:spLocks noChangeArrowheads="1"/>
          </p:cNvSpPr>
          <p:nvPr/>
        </p:nvSpPr>
        <p:spPr bwMode="auto">
          <a:xfrm>
            <a:off x="228600" y="5084763"/>
            <a:ext cx="8610600" cy="476250"/>
          </a:xfrm>
          <a:prstGeom prst="rect">
            <a:avLst/>
          </a:prstGeom>
          <a:solidFill>
            <a:srgbClr val="3366FF"/>
          </a:solidFill>
          <a:ln w="19050">
            <a:solidFill>
              <a:srgbClr val="33996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cs typeface="+mn-cs"/>
              </a:rPr>
              <a:t>Транспортування НЗП до місця їх тимчасового складування</a:t>
            </a:r>
          </a:p>
        </p:txBody>
      </p:sp>
      <p:sp>
        <p:nvSpPr>
          <p:cNvPr id="318471" name="Text Box 7"/>
          <p:cNvSpPr txBox="1">
            <a:spLocks noChangeArrowheads="1"/>
          </p:cNvSpPr>
          <p:nvPr/>
        </p:nvSpPr>
        <p:spPr bwMode="auto">
          <a:xfrm>
            <a:off x="76200" y="3479800"/>
            <a:ext cx="8610600" cy="476250"/>
          </a:xfrm>
          <a:prstGeom prst="rect">
            <a:avLst/>
          </a:prstGeom>
          <a:solidFill>
            <a:srgbClr val="3366FF"/>
          </a:solidFill>
          <a:ln w="19050">
            <a:solidFill>
              <a:srgbClr val="33996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cs typeface="+mn-cs"/>
              </a:rPr>
              <a:t>Збір НЗП та тарування їх у спеціалізовані контейнери</a:t>
            </a:r>
          </a:p>
        </p:txBody>
      </p:sp>
      <p:sp>
        <p:nvSpPr>
          <p:cNvPr id="318472" name="Rectangle 8"/>
          <p:cNvSpPr>
            <a:spLocks noChangeArrowheads="1"/>
          </p:cNvSpPr>
          <p:nvPr/>
        </p:nvSpPr>
        <p:spPr bwMode="auto">
          <a:xfrm>
            <a:off x="152400" y="1930400"/>
            <a:ext cx="8991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defRPr/>
            </a:pPr>
            <a:r>
              <a:rPr lang="ru-RU" sz="3600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Технологія знешкодження непридатних та заборонених </a:t>
            </a:r>
            <a:br>
              <a:rPr lang="ru-RU" sz="3600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z="3600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до використання пестицидів</a:t>
            </a:r>
            <a:r>
              <a:rPr lang="ru-RU" sz="4000">
                <a:solidFill>
                  <a:schemeClr val="tx2"/>
                </a:solidFill>
                <a:latin typeface="Arial" charset="0"/>
              </a:rPr>
              <a:t/>
            </a:r>
            <a:br>
              <a:rPr lang="ru-RU" sz="4000">
                <a:solidFill>
                  <a:schemeClr val="tx2"/>
                </a:solidFill>
                <a:latin typeface="Arial" charset="0"/>
              </a:rPr>
            </a:br>
            <a:r>
              <a:rPr lang="ru-RU" sz="4000">
                <a:solidFill>
                  <a:schemeClr val="tx2"/>
                </a:solidFill>
                <a:latin typeface="Arial" charset="0"/>
              </a:rPr>
              <a:t> </a:t>
            </a:r>
            <a:r>
              <a:rPr lang="ru-RU" sz="4000" b="1">
                <a:solidFill>
                  <a:srgbClr val="FF0066"/>
                </a:solidFill>
                <a:latin typeface="Arial" charset="0"/>
              </a:rPr>
              <a:t>(існуюча)</a:t>
            </a:r>
            <a:r>
              <a:rPr lang="ru-RU" sz="4400">
                <a:solidFill>
                  <a:schemeClr val="tx2"/>
                </a:solidFill>
                <a:latin typeface="Arial" charset="0"/>
              </a:rPr>
              <a:t/>
            </a:r>
            <a:br>
              <a:rPr lang="ru-RU" sz="4400">
                <a:solidFill>
                  <a:schemeClr val="tx2"/>
                </a:solidFill>
                <a:latin typeface="Arial" charset="0"/>
              </a:rPr>
            </a:br>
            <a:endParaRPr lang="ru-RU" sz="4400">
              <a:latin typeface="Arial" charset="0"/>
            </a:endParaRPr>
          </a:p>
        </p:txBody>
      </p:sp>
      <p:sp>
        <p:nvSpPr>
          <p:cNvPr id="318473" name="Line 9"/>
          <p:cNvSpPr>
            <a:spLocks noChangeShapeType="1"/>
          </p:cNvSpPr>
          <p:nvPr/>
        </p:nvSpPr>
        <p:spPr bwMode="auto">
          <a:xfrm>
            <a:off x="-152400" y="2540000"/>
            <a:ext cx="9144000" cy="0"/>
          </a:xfrm>
          <a:prstGeom prst="line">
            <a:avLst/>
          </a:prstGeom>
          <a:noFill/>
          <a:ln w="76200" cmpd="tri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169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3184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8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8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8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8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70" grpId="0" animBg="1" autoUpdateAnimBg="0"/>
      <p:bldP spid="318471" grpId="0" animBg="1" autoUpdateAnimBg="0"/>
      <p:bldP spid="318472" grpId="0" build="p" autoUpdateAnimBg="0" advAuto="1000"/>
      <p:bldP spid="31847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14710AFD-98CA-49E5-8C0E-DEFC33F7B612}" type="slidenum">
              <a:rPr lang="uk-UA"/>
              <a:pPr>
                <a:defRPr/>
              </a:pPr>
              <a:t>4</a:t>
            </a:fld>
            <a:endParaRPr lang="uk-UA"/>
          </a:p>
        </p:txBody>
      </p:sp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uk-UA" sz="3600" b="1" smtClean="0"/>
              <a:t>Виробництва найважливіших видів продукції галузей сільського господарства, тис. т.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916113"/>
          <a:ext cx="9144000" cy="4938718"/>
        </p:xfrm>
        <a:graphic>
          <a:graphicData uri="http://schemas.openxmlformats.org/drawingml/2006/table">
            <a:tbl>
              <a:tblPr/>
              <a:tblGrid>
                <a:gridCol w="3140075"/>
                <a:gridCol w="1177925"/>
                <a:gridCol w="1177925"/>
                <a:gridCol w="1177925"/>
                <a:gridCol w="1177925"/>
                <a:gridCol w="1177925"/>
                <a:gridCol w="114300"/>
              </a:tblGrid>
              <a:tr h="896938"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Види сільськогосподарської продукції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258" marR="682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258" marR="682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258" marR="682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258" marR="682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258" marR="682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333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731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2013-прогноз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258" marR="682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Зерно, всього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50963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35339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39 300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56700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45000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Цукровий буряк 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44262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13199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15600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Соняшник 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2569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7020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8670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Картопля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16732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17300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19400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Овочі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6666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5142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5880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Плоди і ягоди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2903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1153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1897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2150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Виноград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837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394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457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М’ясо ВРХ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2367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2219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2180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Свинина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1536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1104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1002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Баранина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Птиця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782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337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275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863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Яйця, млн. шт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16287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222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8006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800600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Молоко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24511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18138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17274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710113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793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710113" algn="l"/>
                        </a:tabLst>
                      </a:pPr>
                      <a:r>
                        <a:rPr kumimoji="0" 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12000</a:t>
                      </a:r>
                      <a:endParaRPr kumimoji="0" lang="uk-UA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281" marR="252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68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358775">
              <a:tabLst>
                <a:tab pos="4711700" algn="l"/>
              </a:tabLst>
            </a:pPr>
            <a:endParaRPr lang="uk-UA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5682FAAA-8837-4F04-9A24-EC254964F260}" type="slidenum">
              <a:rPr lang="uk-UA"/>
              <a:pPr>
                <a:defRPr/>
              </a:pPr>
              <a:t>40</a:t>
            </a:fld>
            <a:endParaRPr lang="uk-UA"/>
          </a:p>
        </p:txBody>
      </p:sp>
      <p:sp>
        <p:nvSpPr>
          <p:cNvPr id="41986" name="Line 2"/>
          <p:cNvSpPr>
            <a:spLocks noChangeShapeType="1"/>
          </p:cNvSpPr>
          <p:nvPr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57150" cmpd="thickThin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0" y="6567488"/>
            <a:ext cx="914400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300" b="1">
                <a:solidFill>
                  <a:schemeClr val="bg2"/>
                </a:solidFill>
              </a:rPr>
              <a:t>12 Міжнародна  наукова конференція «Удосконалення процесів  та апаратів харчових та хімічних виробництв»</a:t>
            </a:r>
            <a:r>
              <a:rPr lang="uk-UA" sz="1300">
                <a:solidFill>
                  <a:schemeClr val="bg2"/>
                </a:solidFill>
              </a:rPr>
              <a:t> </a:t>
            </a:r>
          </a:p>
        </p:txBody>
      </p:sp>
      <p:pic>
        <p:nvPicPr>
          <p:cNvPr id="41988" name="Picture 4" descr="ЕОН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2750" y="0"/>
            <a:ext cx="1111250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9" name="Picture 5" descr="Gerb_polite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9537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494" name="Text Box 6"/>
          <p:cNvSpPr txBox="1">
            <a:spLocks noChangeArrowheads="1"/>
          </p:cNvSpPr>
          <p:nvPr/>
        </p:nvSpPr>
        <p:spPr bwMode="auto">
          <a:xfrm>
            <a:off x="250825" y="5876925"/>
            <a:ext cx="8610600" cy="476250"/>
          </a:xfrm>
          <a:prstGeom prst="rect">
            <a:avLst/>
          </a:prstGeom>
          <a:solidFill>
            <a:srgbClr val="3366FF"/>
          </a:solidFill>
          <a:ln w="19050">
            <a:solidFill>
              <a:srgbClr val="33996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>
                <a:cs typeface="+mn-cs"/>
              </a:rPr>
              <a:t>Знешкодження НЗП на спеціалізованому підприємстві</a:t>
            </a:r>
          </a:p>
        </p:txBody>
      </p:sp>
      <p:sp>
        <p:nvSpPr>
          <p:cNvPr id="319495" name="Text Box 7"/>
          <p:cNvSpPr txBox="1">
            <a:spLocks noChangeArrowheads="1"/>
          </p:cNvSpPr>
          <p:nvPr/>
        </p:nvSpPr>
        <p:spPr bwMode="auto">
          <a:xfrm>
            <a:off x="250825" y="4797425"/>
            <a:ext cx="8610600" cy="841375"/>
          </a:xfrm>
          <a:prstGeom prst="rect">
            <a:avLst/>
          </a:prstGeom>
          <a:solidFill>
            <a:srgbClr val="3366FF"/>
          </a:solidFill>
          <a:ln w="19050">
            <a:solidFill>
              <a:srgbClr val="33996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>
                <a:cs typeface="+mn-cs"/>
              </a:rPr>
              <a:t>Транспортування НЗП на спеціалізоване НЗП, ліцензоване на право проведення термічного розкладу НЗП</a:t>
            </a:r>
          </a:p>
        </p:txBody>
      </p:sp>
      <p:sp>
        <p:nvSpPr>
          <p:cNvPr id="319496" name="Text Box 8"/>
          <p:cNvSpPr txBox="1">
            <a:spLocks noChangeArrowheads="1"/>
          </p:cNvSpPr>
          <p:nvPr/>
        </p:nvSpPr>
        <p:spPr bwMode="auto">
          <a:xfrm>
            <a:off x="250825" y="4076700"/>
            <a:ext cx="8610600" cy="476250"/>
          </a:xfrm>
          <a:prstGeom prst="rect">
            <a:avLst/>
          </a:prstGeom>
          <a:solidFill>
            <a:srgbClr val="3366FF"/>
          </a:solidFill>
          <a:ln w="19050">
            <a:solidFill>
              <a:srgbClr val="33996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>
                <a:cs typeface="+mn-cs"/>
              </a:rPr>
              <a:t>Рекультивація площадки, звільненої від НЗП</a:t>
            </a:r>
          </a:p>
        </p:txBody>
      </p:sp>
      <p:sp>
        <p:nvSpPr>
          <p:cNvPr id="319497" name="Text Box 9"/>
          <p:cNvSpPr txBox="1">
            <a:spLocks noChangeArrowheads="1"/>
          </p:cNvSpPr>
          <p:nvPr/>
        </p:nvSpPr>
        <p:spPr bwMode="auto">
          <a:xfrm>
            <a:off x="250825" y="2997200"/>
            <a:ext cx="8610600" cy="841375"/>
          </a:xfrm>
          <a:prstGeom prst="rect">
            <a:avLst/>
          </a:prstGeom>
          <a:solidFill>
            <a:srgbClr val="3366FF"/>
          </a:solidFill>
          <a:ln w="19050">
            <a:solidFill>
              <a:srgbClr val="33996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>
                <a:cs typeface="+mn-cs"/>
              </a:rPr>
              <a:t>Приготування суміші пролитих та просипаних НЗП з глауконі-том для зниження ступеня небезпеки в роботі з ними</a:t>
            </a:r>
          </a:p>
        </p:txBody>
      </p:sp>
      <p:sp>
        <p:nvSpPr>
          <p:cNvPr id="319498" name="Text Box 10"/>
          <p:cNvSpPr txBox="1">
            <a:spLocks noChangeArrowheads="1"/>
          </p:cNvSpPr>
          <p:nvPr/>
        </p:nvSpPr>
        <p:spPr bwMode="auto">
          <a:xfrm>
            <a:off x="250825" y="2349500"/>
            <a:ext cx="8610600" cy="476250"/>
          </a:xfrm>
          <a:prstGeom prst="rect">
            <a:avLst/>
          </a:prstGeom>
          <a:solidFill>
            <a:srgbClr val="3366FF"/>
          </a:solidFill>
          <a:ln w="19050">
            <a:solidFill>
              <a:srgbClr val="33996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>
                <a:cs typeface="+mn-cs"/>
              </a:rPr>
              <a:t>Збір НЗП з непошкодженим таруванням та перезатарювання їх</a:t>
            </a:r>
          </a:p>
        </p:txBody>
      </p:sp>
      <p:sp>
        <p:nvSpPr>
          <p:cNvPr id="319499" name="Rectangle 11"/>
          <p:cNvSpPr>
            <a:spLocks noChangeArrowheads="1"/>
          </p:cNvSpPr>
          <p:nvPr/>
        </p:nvSpPr>
        <p:spPr bwMode="auto">
          <a:xfrm>
            <a:off x="152400" y="1628775"/>
            <a:ext cx="8991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defRPr/>
            </a:pPr>
            <a:r>
              <a:rPr lang="ru-RU" sz="3200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Технологія знешкодження </a:t>
            </a:r>
            <a:br>
              <a:rPr lang="ru-RU" sz="3200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z="3200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непридатних та заборонених до використання пестицидів</a:t>
            </a:r>
            <a:r>
              <a:rPr lang="ru-RU" sz="4000">
                <a:solidFill>
                  <a:schemeClr val="tx2"/>
                </a:solidFill>
                <a:latin typeface="Arial" charset="0"/>
              </a:rPr>
              <a:t/>
            </a:r>
            <a:br>
              <a:rPr lang="ru-RU" sz="4000">
                <a:solidFill>
                  <a:schemeClr val="tx2"/>
                </a:solidFill>
                <a:latin typeface="Arial" charset="0"/>
              </a:rPr>
            </a:br>
            <a:r>
              <a:rPr lang="ru-RU" sz="4000">
                <a:solidFill>
                  <a:schemeClr val="tx2"/>
                </a:solidFill>
                <a:latin typeface="Arial" charset="0"/>
              </a:rPr>
              <a:t> </a:t>
            </a:r>
            <a:r>
              <a:rPr lang="ru-RU" sz="4000">
                <a:solidFill>
                  <a:schemeClr val="hlink"/>
                </a:solidFill>
                <a:latin typeface="Arial" charset="0"/>
              </a:rPr>
              <a:t>(пропонована)</a:t>
            </a:r>
            <a:r>
              <a:rPr lang="ru-RU" sz="4400">
                <a:solidFill>
                  <a:schemeClr val="tx2"/>
                </a:solidFill>
                <a:latin typeface="Arial" charset="0"/>
              </a:rPr>
              <a:t/>
            </a:r>
            <a:br>
              <a:rPr lang="ru-RU" sz="4400">
                <a:solidFill>
                  <a:schemeClr val="tx2"/>
                </a:solidFill>
                <a:latin typeface="Arial" charset="0"/>
              </a:rPr>
            </a:br>
            <a:endParaRPr lang="ru-RU" sz="4400">
              <a:latin typeface="Arial" charset="0"/>
            </a:endParaRPr>
          </a:p>
        </p:txBody>
      </p:sp>
      <p:sp>
        <p:nvSpPr>
          <p:cNvPr id="319500" name="Line 12"/>
          <p:cNvSpPr>
            <a:spLocks noChangeShapeType="1"/>
          </p:cNvSpPr>
          <p:nvPr/>
        </p:nvSpPr>
        <p:spPr bwMode="auto">
          <a:xfrm>
            <a:off x="0" y="2205038"/>
            <a:ext cx="9144000" cy="0"/>
          </a:xfrm>
          <a:prstGeom prst="line">
            <a:avLst/>
          </a:prstGeom>
          <a:noFill/>
          <a:ln w="76200" cmpd="tri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169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319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9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9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9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9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9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9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9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9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9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9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9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9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4" grpId="0" animBg="1" autoUpdateAnimBg="0"/>
      <p:bldP spid="319495" grpId="0" animBg="1" autoUpdateAnimBg="0"/>
      <p:bldP spid="319496" grpId="0" animBg="1" autoUpdateAnimBg="0"/>
      <p:bldP spid="319497" grpId="0" animBg="1" autoUpdateAnimBg="0"/>
      <p:bldP spid="319498" grpId="0" animBg="1" autoUpdateAnimBg="0"/>
      <p:bldP spid="319499" grpId="0" build="p" autoUpdateAnimBg="0" advAuto="1000"/>
      <p:bldP spid="31950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60C1256E-0C6E-4FCF-979A-B310493F3EEF}" type="slidenum">
              <a:rPr lang="uk-UA"/>
              <a:pPr>
                <a:defRPr/>
              </a:pPr>
              <a:t>41</a:t>
            </a:fld>
            <a:endParaRPr lang="uk-UA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uk-UA" b="1" smtClean="0"/>
              <a:t>ТВАРИННИЦЬКІ КОМПЛЕКСИ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A9E941A8-B589-444F-9651-058D98DE0FE9}" type="slidenum">
              <a:rPr lang="uk-UA"/>
              <a:pPr>
                <a:defRPr/>
              </a:pPr>
              <a:t>42</a:t>
            </a:fld>
            <a:endParaRPr lang="uk-UA"/>
          </a:p>
        </p:txBody>
      </p:sp>
      <p:sp>
        <p:nvSpPr>
          <p:cNvPr id="44034" name="Rectangle 4"/>
          <p:cNvSpPr>
            <a:spLocks noChangeArrowheads="1"/>
          </p:cNvSpPr>
          <p:nvPr/>
        </p:nvSpPr>
        <p:spPr bwMode="auto">
          <a:xfrm>
            <a:off x="0" y="917575"/>
            <a:ext cx="9144000" cy="520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just">
              <a:tabLst>
                <a:tab pos="769938" algn="l"/>
              </a:tabLst>
            </a:pPr>
            <a:r>
              <a:rPr lang="uk-UA"/>
              <a:t>	Великі тваринницькі комплекси – типовий приклад локального порушення малого круговороту органічних речовин і елементів живлення, коли в остаточному підсумку зачіпається і глобальний біогеохімічний цикл. При цьому, як правило, відбувається локальне порушення малого круговороту речовин у екосистемах просторово розмежованих територій:</a:t>
            </a:r>
          </a:p>
          <a:p>
            <a:pPr marL="457200" indent="-457200" algn="just">
              <a:buFontTx/>
              <a:buAutoNum type="arabicPeriod"/>
              <a:tabLst>
                <a:tab pos="769938" algn="l"/>
              </a:tabLst>
            </a:pPr>
            <a:r>
              <a:rPr lang="uk-UA"/>
              <a:t>агроекосистемах, де вирощуються кормові культури і з ґрунтів яких вилучається частина елементів живлення,</a:t>
            </a:r>
          </a:p>
          <a:p>
            <a:pPr marL="457200" indent="-457200" algn="just">
              <a:buFontTx/>
              <a:buAutoNum type="arabicPeriod"/>
              <a:tabLst>
                <a:tab pos="769938" algn="l"/>
              </a:tabLst>
            </a:pPr>
            <a:r>
              <a:rPr lang="uk-UA"/>
              <a:t>екосистемах, що прилягають до ферм, ґрунти яких забруднюються надмірною кількістю органічної речовини й елементами живлення,</a:t>
            </a:r>
          </a:p>
          <a:p>
            <a:pPr marL="457200" indent="-457200" algn="just">
              <a:buFontTx/>
              <a:buAutoNum type="arabicPeriod"/>
              <a:tabLst>
                <a:tab pos="769938" algn="l"/>
              </a:tabLst>
            </a:pPr>
            <a:r>
              <a:rPr lang="uk-UA"/>
              <a:t>водоймах, у яких із забрудненими поверхневими й ґрунтовими водами попадає значна частина органічної речовини й елементів живлення.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0E69867C-EC6E-40E9-97F1-20C0F112D77B}" type="slidenum">
              <a:rPr lang="uk-UA"/>
              <a:pPr>
                <a:defRPr/>
              </a:pPr>
              <a:t>43</a:t>
            </a:fld>
            <a:endParaRPr lang="uk-UA"/>
          </a:p>
        </p:txBody>
      </p:sp>
      <p:sp>
        <p:nvSpPr>
          <p:cNvPr id="45058" name="Rectangle 4"/>
          <p:cNvSpPr>
            <a:spLocks noChangeArrowheads="1"/>
          </p:cNvSpPr>
          <p:nvPr/>
        </p:nvSpPr>
        <p:spPr bwMode="auto">
          <a:xfrm>
            <a:off x="0" y="528638"/>
            <a:ext cx="9144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/>
            <a:r>
              <a:rPr lang="uk-UA"/>
              <a:t>	У тваринницьких комплексах при диханні тварин і шумуванні гною утворюються гази, головним чином, СО</a:t>
            </a:r>
            <a:r>
              <a:rPr lang="uk-UA" baseline="-25000"/>
              <a:t>2</a:t>
            </a:r>
            <a:r>
              <a:rPr lang="uk-UA"/>
              <a:t> і СН</a:t>
            </a:r>
            <a:r>
              <a:rPr lang="uk-UA" baseline="-25000"/>
              <a:t>4</a:t>
            </a:r>
            <a:r>
              <a:rPr lang="uk-UA"/>
              <a:t>. З гною можуть виділятися аміак, сірководень, меркаптани, індол і скатол. Крім газоподібних забруднюючих речовин і мікроорганізмів у повітрі міститься пил від кормів, висихання відходів, вовни і шкіри тварин. Вміст її досягає 4 мг/м</a:t>
            </a:r>
            <a:r>
              <a:rPr lang="uk-UA" baseline="30000"/>
              <a:t>3</a:t>
            </a:r>
            <a:r>
              <a:rPr lang="uk-UA"/>
              <a:t> або 80-95 часток на 1см</a:t>
            </a:r>
            <a:r>
              <a:rPr lang="uk-UA" baseline="30000"/>
              <a:t>3</a:t>
            </a:r>
            <a:r>
              <a:rPr lang="uk-UA"/>
              <a:t>.</a:t>
            </a:r>
          </a:p>
          <a:p>
            <a:pPr indent="457200" algn="just"/>
            <a:r>
              <a:rPr lang="uk-UA"/>
              <a:t>	Один свинарський комплекс на 40 тис. тварин протягом 1 години викидає в атмосферу до 9 кг пилу, до 50 кг аміаку, 5 кг сірководню, більше 80 млрд. мікроорганізмів.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D4E56B04-F0C4-4DEB-BA30-C155C35371C6}" type="slidenum">
              <a:rPr lang="uk-UA"/>
              <a:pPr>
                <a:defRPr/>
              </a:pPr>
              <a:t>44</a:t>
            </a:fld>
            <a:endParaRPr lang="uk-UA"/>
          </a:p>
        </p:txBody>
      </p:sp>
      <p:sp>
        <p:nvSpPr>
          <p:cNvPr id="46082" name="Rectangle 4"/>
          <p:cNvSpPr>
            <a:spLocks noChangeArrowheads="1"/>
          </p:cNvSpPr>
          <p:nvPr/>
        </p:nvSpPr>
        <p:spPr bwMode="auto">
          <a:xfrm>
            <a:off x="0" y="266700"/>
            <a:ext cx="91440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/>
            <a:r>
              <a:rPr lang="uk-UA" sz="20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Для очищення приміщень на тваринницьких комплексах використовують гідрозмив, що приводить до збільшення обсягу гною в 6-10 разів. Для зрошення сільськогосподарських культур використовують не більш 25% від загального обсягу.</a:t>
            </a:r>
            <a:endParaRPr lang="uk-UA" sz="2000">
              <a:ea typeface="Times New Roman" pitchFamily="18" charset="0"/>
              <a:cs typeface="Courier New" pitchFamily="49" charset="0"/>
            </a:endParaRPr>
          </a:p>
          <a:p>
            <a:pPr indent="457200" algn="just"/>
            <a:r>
              <a:rPr lang="uk-UA" sz="20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Щодобове утворення гною для худоби складає 8-10%, а від свиней – 6-8% від живої маси.</a:t>
            </a:r>
            <a:endParaRPr lang="uk-UA" sz="2000">
              <a:ea typeface="Times New Roman" pitchFamily="18" charset="0"/>
              <a:cs typeface="Courier New" pitchFamily="49" charset="0"/>
            </a:endParaRPr>
          </a:p>
          <a:p>
            <a:pPr indent="457200" algn="just"/>
            <a:r>
              <a:rPr lang="uk-UA" sz="20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Вихід екскрементів у деяких видів домашніх тварин:</a:t>
            </a:r>
            <a:endParaRPr lang="uk-UA" sz="2000">
              <a:ea typeface="Times New Roman" pitchFamily="18" charset="0"/>
              <a:cs typeface="Courier New" pitchFamily="49" charset="0"/>
            </a:endParaRPr>
          </a:p>
        </p:txBody>
      </p:sp>
      <p:graphicFrame>
        <p:nvGraphicFramePr>
          <p:cNvPr id="323615" name="Group 31"/>
          <p:cNvGraphicFramePr>
            <a:graphicFrameLocks noGrp="1"/>
          </p:cNvGraphicFramePr>
          <p:nvPr/>
        </p:nvGraphicFramePr>
        <p:xfrm>
          <a:off x="539750" y="2852738"/>
          <a:ext cx="8208963" cy="3535362"/>
        </p:xfrm>
        <a:graphic>
          <a:graphicData uri="http://schemas.openxmlformats.org/drawingml/2006/table">
            <a:tbl>
              <a:tblPr/>
              <a:tblGrid>
                <a:gridCol w="3446463"/>
                <a:gridCol w="4762500"/>
              </a:tblGrid>
              <a:tr h="884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Тварина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Вихід екскрементів, кг/добу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44775">
                <a:tc>
                  <a:txBody>
                    <a:bodyPr/>
                    <a:lstStyle/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Кабан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Свиноматка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Свиня на відгодівлі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Корова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Бик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Теля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11,1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8,8-15,2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3,5-6,6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55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40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14-35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CE688AC8-6F2B-4FFC-BED6-C0A260CE6442}" type="slidenum">
              <a:rPr lang="uk-UA"/>
              <a:pPr>
                <a:defRPr/>
              </a:pPr>
              <a:t>45</a:t>
            </a:fld>
            <a:endParaRPr lang="uk-UA"/>
          </a:p>
        </p:txBody>
      </p:sp>
      <p:sp>
        <p:nvSpPr>
          <p:cNvPr id="47106" name="Rectangle 4"/>
          <p:cNvSpPr>
            <a:spLocks noChangeArrowheads="1"/>
          </p:cNvSpPr>
          <p:nvPr/>
        </p:nvSpPr>
        <p:spPr bwMode="auto">
          <a:xfrm>
            <a:off x="0" y="-109538"/>
            <a:ext cx="9144000" cy="260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/>
            <a:r>
              <a:rPr lang="uk-UA" b="1" u="sng">
                <a:latin typeface="Courier New" pitchFamily="49" charset="0"/>
                <a:cs typeface="Times New Roman" pitchFamily="18" charset="0"/>
              </a:rPr>
              <a:t>Птахівництво</a:t>
            </a:r>
            <a:endParaRPr lang="ru-RU" b="1" u="sng">
              <a:latin typeface="Courier New" pitchFamily="49" charset="0"/>
              <a:cs typeface="Times New Roman" pitchFamily="18" charset="0"/>
            </a:endParaRPr>
          </a:p>
          <a:p>
            <a:pPr algn="just"/>
            <a:r>
              <a:rPr lang="uk-UA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Основними джерелами забруднення є технологічні системи видалення, підготовки й утилізації калу і стічних вод. Кал, водяні пари і гази виділяють птахи у процесі своєї життєдіяльності.</a:t>
            </a:r>
            <a:endParaRPr lang="uk-UA"/>
          </a:p>
          <a:p>
            <a:pPr algn="just"/>
            <a:r>
              <a:rPr lang="uk-UA">
                <a:latin typeface="Courier New" pitchFamily="49" charset="0"/>
                <a:cs typeface="Times New Roman" pitchFamily="18" charset="0"/>
              </a:rPr>
              <a:t>Кількість калу, одержуваного з розрахунку на 1 голову птаха за добу:</a:t>
            </a:r>
            <a:endParaRPr lang="uk-UA"/>
          </a:p>
        </p:txBody>
      </p:sp>
      <p:graphicFrame>
        <p:nvGraphicFramePr>
          <p:cNvPr id="324640" name="Group 32"/>
          <p:cNvGraphicFramePr>
            <a:graphicFrameLocks noGrp="1"/>
          </p:cNvGraphicFramePr>
          <p:nvPr/>
        </p:nvGraphicFramePr>
        <p:xfrm>
          <a:off x="250825" y="2708275"/>
          <a:ext cx="8424863" cy="3146425"/>
        </p:xfrm>
        <a:graphic>
          <a:graphicData uri="http://schemas.openxmlformats.org/drawingml/2006/table">
            <a:tbl>
              <a:tblPr/>
              <a:tblGrid>
                <a:gridCol w="5499100"/>
                <a:gridCol w="2925763"/>
              </a:tblGrid>
              <a:tr h="860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Вид і вікова група птаха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Вихід калу, г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6788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Дорослий птах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яєчна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м'ясна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Молодняк птаха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яєчний (1-12 тижнів)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urier New" pitchFamily="49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бройлери (1-9 тижнів)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Times New Roman" pitchFamily="18" charset="0"/>
                          <a:cs typeface="Courier New" pitchFamily="49" charset="0"/>
                        </a:rPr>
                        <a:t>189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276-300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24-176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135-158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118" name="Rectangle 31"/>
          <p:cNvSpPr>
            <a:spLocks noChangeArrowheads="1"/>
          </p:cNvSpPr>
          <p:nvPr/>
        </p:nvSpPr>
        <p:spPr bwMode="auto">
          <a:xfrm>
            <a:off x="-2606675" y="4548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BFE58BF0-D0B5-4FE2-9688-4DAC788A414C}" type="slidenum">
              <a:rPr lang="uk-UA"/>
              <a:pPr>
                <a:defRPr/>
              </a:pPr>
              <a:t>46</a:t>
            </a:fld>
            <a:endParaRPr lang="uk-UA"/>
          </a:p>
        </p:txBody>
      </p:sp>
      <p:sp>
        <p:nvSpPr>
          <p:cNvPr id="48130" name="Rectangle 4"/>
          <p:cNvSpPr>
            <a:spLocks noChangeArrowheads="1"/>
          </p:cNvSpPr>
          <p:nvPr/>
        </p:nvSpPr>
        <p:spPr bwMode="auto">
          <a:xfrm>
            <a:off x="0" y="750888"/>
            <a:ext cx="91440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679450" algn="l"/>
              </a:tabLst>
            </a:pPr>
            <a:r>
              <a:rPr lang="uk-UA"/>
              <a:t>	Джерелами утворення стічних вод на таких підприємствах є основні виробничі приміщення (пташники, цехи для сортування й упакування яєць, забою птахів і кормоприготування, інкубатори), допоміжні (механічні майстерні, гаражі, їдальні, лабораторії і т.д.), і житлові селища при птахівницьких підприємствах.</a:t>
            </a:r>
          </a:p>
          <a:p>
            <a:pPr algn="just">
              <a:tabLst>
                <a:tab pos="679450" algn="l"/>
              </a:tabLst>
            </a:pPr>
            <a:r>
              <a:rPr lang="uk-UA"/>
              <a:t>	Стічні води птахівницьких підприємств розділяють на чотири види:</a:t>
            </a:r>
          </a:p>
          <a:p>
            <a:pPr algn="just">
              <a:buFontTx/>
              <a:buChar char="•"/>
              <a:tabLst>
                <a:tab pos="679450" algn="l"/>
              </a:tabLst>
            </a:pPr>
            <a:r>
              <a:rPr lang="uk-UA"/>
              <a:t>надлишки води, що надходить у системи поїння птахів,</a:t>
            </a:r>
          </a:p>
          <a:p>
            <a:pPr algn="just">
              <a:buFontTx/>
              <a:buChar char="•"/>
              <a:tabLst>
                <a:tab pos="679450" algn="l"/>
              </a:tabLst>
            </a:pPr>
            <a:r>
              <a:rPr lang="uk-UA"/>
              <a:t>технологічна вода, що накопичується при мийці приміщень і устаткування,</a:t>
            </a:r>
          </a:p>
          <a:p>
            <a:pPr algn="just">
              <a:buFontTx/>
              <a:buChar char="•"/>
              <a:tabLst>
                <a:tab pos="679450" algn="l"/>
              </a:tabLst>
            </a:pPr>
            <a:r>
              <a:rPr lang="uk-UA"/>
              <a:t>господарські, побутові, каналізаційні стічні води, що надходять з житло-побутових будівель,</a:t>
            </a:r>
          </a:p>
          <a:p>
            <a:pPr algn="just">
              <a:buFontTx/>
              <a:buChar char="•"/>
              <a:tabLst>
                <a:tab pos="679450" algn="l"/>
              </a:tabLst>
            </a:pPr>
            <a:r>
              <a:rPr lang="uk-UA"/>
              <a:t>стічні води забійних цехів.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4AD2689A-8AFB-4E3E-99B7-A092147150C8}" type="slidenum">
              <a:rPr lang="uk-UA"/>
              <a:pPr>
                <a:defRPr/>
              </a:pPr>
              <a:t>47</a:t>
            </a:fld>
            <a:endParaRPr lang="uk-UA"/>
          </a:p>
        </p:txBody>
      </p:sp>
      <p:sp>
        <p:nvSpPr>
          <p:cNvPr id="49154" name="Rectangle 4"/>
          <p:cNvSpPr>
            <a:spLocks noChangeArrowheads="1"/>
          </p:cNvSpPr>
          <p:nvPr/>
        </p:nvSpPr>
        <p:spPr bwMode="auto">
          <a:xfrm>
            <a:off x="0" y="-182563"/>
            <a:ext cx="9144000" cy="5934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533400" algn="just">
              <a:tabLst>
                <a:tab pos="679450" algn="l"/>
              </a:tabLst>
            </a:pPr>
            <a:r>
              <a:rPr lang="uk-UA"/>
              <a:t>	При рівномірному відведенні стічні води птахоферми яєчного напрямку несуть інтенсивне органічне і бактеріальне забруднення:</a:t>
            </a:r>
          </a:p>
          <a:p>
            <a:pPr indent="533400" algn="just">
              <a:tabLst>
                <a:tab pos="679450" algn="l"/>
              </a:tabLst>
            </a:pPr>
            <a:r>
              <a:rPr lang="ru-RU"/>
              <a:t>БПК</a:t>
            </a:r>
            <a:r>
              <a:rPr lang="uk-UA"/>
              <a:t>5 – 232,7 мг/л,</a:t>
            </a:r>
          </a:p>
          <a:p>
            <a:pPr indent="533400" algn="just">
              <a:tabLst>
                <a:tab pos="679450" algn="l"/>
              </a:tabLst>
            </a:pPr>
            <a:r>
              <a:rPr lang="uk-UA"/>
              <a:t>суспендовані речовини – 418 мг/л,</a:t>
            </a:r>
          </a:p>
          <a:p>
            <a:pPr indent="533400" algn="just">
              <a:tabLst>
                <a:tab pos="679450" algn="l"/>
              </a:tabLst>
            </a:pPr>
            <a:r>
              <a:rPr lang="uk-UA"/>
              <a:t>азот аміаку – 15,6 мг/л,</a:t>
            </a:r>
          </a:p>
          <a:p>
            <a:pPr indent="533400" algn="just">
              <a:tabLst>
                <a:tab pos="679450" algn="l"/>
              </a:tabLst>
            </a:pPr>
            <a:r>
              <a:rPr lang="uk-UA"/>
              <a:t>мікробне число – 2,1*106,</a:t>
            </a:r>
          </a:p>
          <a:p>
            <a:pPr indent="533400" algn="just">
              <a:tabLst>
                <a:tab pos="679450" algn="l"/>
              </a:tabLst>
            </a:pPr>
            <a:r>
              <a:rPr lang="uk-UA"/>
              <a:t>коло-титр – 104.</a:t>
            </a:r>
          </a:p>
          <a:p>
            <a:pPr indent="533400" algn="just">
              <a:tabLst>
                <a:tab pos="679450" algn="l"/>
              </a:tabLst>
            </a:pPr>
            <a:r>
              <a:rPr lang="uk-UA"/>
              <a:t>	Залповий відвід стоків птахофабрик м'ясного напрямку відповідає по забрудненню стічним водам забійних цехів:</a:t>
            </a:r>
          </a:p>
          <a:p>
            <a:pPr indent="533400" algn="just">
              <a:tabLst>
                <a:tab pos="679450" algn="l"/>
              </a:tabLst>
            </a:pPr>
            <a:r>
              <a:rPr lang="ru-RU"/>
              <a:t>БПК</a:t>
            </a:r>
            <a:r>
              <a:rPr lang="uk-UA"/>
              <a:t>5 – 1280 мг/л,</a:t>
            </a:r>
          </a:p>
          <a:p>
            <a:pPr indent="533400" algn="just">
              <a:tabLst>
                <a:tab pos="679450" algn="l"/>
              </a:tabLst>
            </a:pPr>
            <a:r>
              <a:rPr lang="uk-UA"/>
              <a:t>окислюваність – 1700 мг/л,</a:t>
            </a:r>
          </a:p>
          <a:p>
            <a:pPr indent="533400" algn="just">
              <a:tabLst>
                <a:tab pos="679450" algn="l"/>
              </a:tabLst>
            </a:pPr>
            <a:r>
              <a:rPr lang="uk-UA"/>
              <a:t>азот аміаку – 170 мг/л,</a:t>
            </a:r>
          </a:p>
          <a:p>
            <a:pPr indent="533400" algn="just">
              <a:tabLst>
                <a:tab pos="679450" algn="l"/>
              </a:tabLst>
            </a:pPr>
            <a:r>
              <a:rPr lang="uk-UA"/>
              <a:t>суспендовані речовини – 1500 мг/л,</a:t>
            </a:r>
          </a:p>
          <a:p>
            <a:pPr indent="533400" algn="just">
              <a:tabLst>
                <a:tab pos="679450" algn="l"/>
              </a:tabLst>
            </a:pPr>
            <a:r>
              <a:rPr lang="uk-UA"/>
              <a:t>мікробне число – 1,5*107,</a:t>
            </a:r>
          </a:p>
          <a:p>
            <a:pPr indent="533400" algn="just">
              <a:tabLst>
                <a:tab pos="679450" algn="l"/>
              </a:tabLst>
            </a:pPr>
            <a:r>
              <a:rPr lang="uk-UA"/>
              <a:t>коло-титр – 10-8.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44DC3548-7733-4DD5-9DF8-DA6D934C0C2D}" type="slidenum">
              <a:rPr lang="uk-UA"/>
              <a:pPr>
                <a:defRPr/>
              </a:pPr>
              <a:t>48</a:t>
            </a:fld>
            <a:endParaRPr lang="uk-UA"/>
          </a:p>
        </p:txBody>
      </p:sp>
      <p:sp>
        <p:nvSpPr>
          <p:cNvPr id="50178" name="Rectangle 4"/>
          <p:cNvSpPr>
            <a:spLocks noChangeArrowheads="1"/>
          </p:cNvSpPr>
          <p:nvPr/>
        </p:nvSpPr>
        <p:spPr bwMode="auto">
          <a:xfrm>
            <a:off x="0" y="158750"/>
            <a:ext cx="9144000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uk-UA"/>
              <a:t>Індустріалізація сільського господарства супроводжується значним збільшенням споживання енергії. За різними оцінками споживання енергії при виробництві продуктів харчування  складає 10-20% від загальнонаціонального споживання. Витрати енергії при примітивному натуральному господарюванні  складали близько 2 ГДж/га на рік, у багатогалузевому господарстві розвинутих країн – 12-15, а у високоінтенсивному землеробстві розвинутих країн – 15-20 ГДж/га на рік. При досягненні витрат в енергії в 13 - 15 ГДж/га на рік починаються негативні для навколишнього середовища наслідки: евтрофікація водойм, інтенсивна ерозія, посилений змив хімічних сполук у ріки, засолення полів і т.д. Поява цих негативних явищ вимагає нових витрат енергії для їхньої нейтралізації. Виникає замкнуте коло: витрати енергії вимагають все нових і нових енергетичних витрат. Тому енергетична ефективність агропромислового виробництва при переході до інтенсивних методів знижується.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BB8E7F17-FF58-408D-AB93-19BF901807DC}" type="slidenum">
              <a:rPr lang="uk-UA"/>
              <a:pPr>
                <a:defRPr/>
              </a:pPr>
              <a:t>49</a:t>
            </a:fld>
            <a:endParaRPr lang="uk-UA"/>
          </a:p>
        </p:txBody>
      </p:sp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>
          <a:xfrm>
            <a:off x="0" y="44450"/>
            <a:ext cx="9144000" cy="1143000"/>
          </a:xfrm>
        </p:spPr>
        <p:txBody>
          <a:bodyPr/>
          <a:lstStyle/>
          <a:p>
            <a:pPr eaLnBrk="1" hangingPunct="1"/>
            <a:r>
              <a:rPr lang="ru-RU" sz="2800" b="1" smtClean="0"/>
              <a:t>СТРАТЕГІЯ СИСТЕМИ СІЛЬСЬКОГОСПОДАРСЬКОГО ПРИРОДОКОРИСТУВАННЯ МАЄ ПЕРЕДБАЧАТИ</a:t>
            </a:r>
            <a:endParaRPr lang="uk-UA" sz="2800" b="1" smtClean="0"/>
          </a:p>
        </p:txBody>
      </p:sp>
      <p:sp>
        <p:nvSpPr>
          <p:cNvPr id="5120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algn="just" eaLnBrk="1" hangingPunct="1"/>
            <a:r>
              <a:rPr lang="uk-UA" sz="2000" smtClean="0"/>
              <a:t>формування високопродуктивних і екологічно стійких агроландшафтів;</a:t>
            </a:r>
          </a:p>
          <a:p>
            <a:pPr algn="just" eaLnBrk="1" hangingPunct="1"/>
            <a:r>
              <a:rPr lang="uk-UA" sz="2000" smtClean="0"/>
              <a:t>гармонійне поєднання механізму дії економічних законів і законів природи в межах території з урахуванням лімітуючих чинників навантаження на сільськогосподарські угіддя, біологічні ресурси та ландшафти;</a:t>
            </a:r>
          </a:p>
          <a:p>
            <a:pPr algn="just" eaLnBrk="1" hangingPunct="1"/>
            <a:r>
              <a:rPr lang="uk-UA" sz="2000" smtClean="0"/>
              <a:t>впровадження вимог щодо екологічної безпеки в системі сільськогосподарського природокористування;</a:t>
            </a:r>
          </a:p>
          <a:p>
            <a:pPr algn="just" eaLnBrk="1" hangingPunct="1"/>
            <a:r>
              <a:rPr lang="uk-UA" sz="2000" smtClean="0"/>
              <a:t>забезпечення розширеного відтворення родючості ґрунтів шляхом формування та реалізації системи ґрунтозахисних природоохоронних заходів;</a:t>
            </a:r>
          </a:p>
          <a:p>
            <a:pPr algn="just" eaLnBrk="1" hangingPunct="1"/>
            <a:r>
              <a:rPr lang="uk-UA" sz="2000" smtClean="0"/>
              <a:t>забезпечення екологічно обґрунтованого поводження з пестицидами та агрохімікатами;</a:t>
            </a:r>
          </a:p>
          <a:p>
            <a:pPr algn="just" eaLnBrk="1" hangingPunct="1"/>
            <a:r>
              <a:rPr lang="uk-UA" sz="2000" smtClean="0"/>
              <a:t>формування механізму економічної, адміністративної та кримінальної відповідальності сільськогосподарських природокористувачів за порушення екологічних вимог;</a:t>
            </a:r>
          </a:p>
          <a:p>
            <a:pPr eaLnBrk="1" hangingPunct="1"/>
            <a:endParaRPr lang="uk-UA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4FB23E5B-4C71-4333-AD2C-3633C4CC0572}" type="slidenum">
              <a:rPr lang="uk-UA"/>
              <a:pPr>
                <a:defRPr/>
              </a:pPr>
              <a:t>5</a:t>
            </a:fld>
            <a:endParaRPr lang="uk-UA"/>
          </a:p>
        </p:txBody>
      </p:sp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0" y="44450"/>
            <a:ext cx="9144000" cy="1143000"/>
          </a:xfrm>
        </p:spPr>
        <p:txBody>
          <a:bodyPr/>
          <a:lstStyle/>
          <a:p>
            <a:pPr eaLnBrk="1" hangingPunct="1"/>
            <a:r>
              <a:rPr lang="uk-UA" smtClean="0"/>
              <a:t>Спрощена структура рослинництва</a:t>
            </a:r>
          </a:p>
        </p:txBody>
      </p:sp>
      <p:sp>
        <p:nvSpPr>
          <p:cNvPr id="7171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638175" algn="l"/>
              </a:tabLst>
            </a:pPr>
            <a:endParaRPr lang="uk-UA"/>
          </a:p>
        </p:txBody>
      </p:sp>
      <p:grpSp>
        <p:nvGrpSpPr>
          <p:cNvPr id="7172" name="Group 1"/>
          <p:cNvGrpSpPr>
            <a:grpSpLocks noChangeAspect="1"/>
          </p:cNvGrpSpPr>
          <p:nvPr/>
        </p:nvGrpSpPr>
        <p:grpSpPr bwMode="auto">
          <a:xfrm>
            <a:off x="395288" y="1268413"/>
            <a:ext cx="8569325" cy="5141912"/>
            <a:chOff x="2274" y="978"/>
            <a:chExt cx="7200" cy="4320"/>
          </a:xfrm>
        </p:grpSpPr>
        <p:sp>
          <p:nvSpPr>
            <p:cNvPr id="7174" name="AutoShape 14"/>
            <p:cNvSpPr>
              <a:spLocks noChangeAspect="1" noChangeArrowheads="1" noTextEdit="1"/>
            </p:cNvSpPr>
            <p:nvPr/>
          </p:nvSpPr>
          <p:spPr bwMode="auto">
            <a:xfrm>
              <a:off x="2274" y="978"/>
              <a:ext cx="720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5" name="Text Box 13"/>
            <p:cNvSpPr txBox="1">
              <a:spLocks noChangeArrowheads="1"/>
            </p:cNvSpPr>
            <p:nvPr/>
          </p:nvSpPr>
          <p:spPr bwMode="auto">
            <a:xfrm>
              <a:off x="2706" y="1266"/>
              <a:ext cx="6624" cy="432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>
              <a:flatTx/>
            </a:bodyPr>
            <a:lstStyle/>
            <a:p>
              <a:pPr algn="ctr"/>
              <a:r>
                <a:rPr lang="uk-UA" sz="1400" b="1">
                  <a:cs typeface="Times New Roman" pitchFamily="18" charset="0"/>
                </a:rPr>
                <a:t>РОСЛИННИЦТВО</a:t>
              </a:r>
              <a:endParaRPr lang="uk-UA"/>
            </a:p>
          </p:txBody>
        </p:sp>
        <p:sp>
          <p:nvSpPr>
            <p:cNvPr id="344076" name="Text Box 12"/>
            <p:cNvSpPr txBox="1">
              <a:spLocks noChangeArrowheads="1"/>
            </p:cNvSpPr>
            <p:nvPr/>
          </p:nvSpPr>
          <p:spPr bwMode="auto">
            <a:xfrm>
              <a:off x="2274" y="2130"/>
              <a:ext cx="5185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uk-UA" sz="1200" b="1">
                  <a:cs typeface="Times New Roman" pitchFamily="18" charset="0"/>
                </a:rPr>
                <a:t>Рільництво</a:t>
              </a:r>
              <a:endParaRPr lang="uk-UA"/>
            </a:p>
          </p:txBody>
        </p:sp>
        <p:sp>
          <p:nvSpPr>
            <p:cNvPr id="344075" name="Text Box 11"/>
            <p:cNvSpPr txBox="1">
              <a:spLocks noChangeArrowheads="1"/>
            </p:cNvSpPr>
            <p:nvPr/>
          </p:nvSpPr>
          <p:spPr bwMode="auto">
            <a:xfrm>
              <a:off x="7603" y="2130"/>
              <a:ext cx="1871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r>
                <a:rPr lang="uk-UA" sz="1200" b="1">
                  <a:cs typeface="Times New Roman" pitchFamily="18" charset="0"/>
                </a:rPr>
                <a:t>Садівництво та виноградарство</a:t>
              </a:r>
              <a:endParaRPr lang="uk-UA"/>
            </a:p>
          </p:txBody>
        </p:sp>
        <p:sp>
          <p:nvSpPr>
            <p:cNvPr id="7178" name="Text Box 10"/>
            <p:cNvSpPr txBox="1">
              <a:spLocks noChangeArrowheads="1"/>
            </p:cNvSpPr>
            <p:nvPr/>
          </p:nvSpPr>
          <p:spPr bwMode="auto">
            <a:xfrm>
              <a:off x="2274" y="2850"/>
              <a:ext cx="2592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uk-UA" sz="1200" b="1">
                  <a:cs typeface="Times New Roman" pitchFamily="18" charset="0"/>
                </a:rPr>
                <a:t>Зернові культури</a:t>
              </a:r>
              <a:endParaRPr lang="uk-UA"/>
            </a:p>
          </p:txBody>
        </p:sp>
        <p:sp>
          <p:nvSpPr>
            <p:cNvPr id="7179" name="Text Box 9"/>
            <p:cNvSpPr txBox="1">
              <a:spLocks noChangeArrowheads="1"/>
            </p:cNvSpPr>
            <p:nvPr/>
          </p:nvSpPr>
          <p:spPr bwMode="auto">
            <a:xfrm>
              <a:off x="5010" y="2850"/>
              <a:ext cx="2448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uk-UA" sz="1200" b="1">
                  <a:cs typeface="Times New Roman" pitchFamily="18" charset="0"/>
                </a:rPr>
                <a:t>Технічні культури</a:t>
              </a:r>
              <a:endParaRPr lang="uk-UA"/>
            </a:p>
          </p:txBody>
        </p:sp>
        <p:sp>
          <p:nvSpPr>
            <p:cNvPr id="7180" name="Text Box 8"/>
            <p:cNvSpPr txBox="1">
              <a:spLocks noChangeArrowheads="1"/>
            </p:cNvSpPr>
            <p:nvPr/>
          </p:nvSpPr>
          <p:spPr bwMode="auto">
            <a:xfrm>
              <a:off x="2274" y="3282"/>
              <a:ext cx="2592" cy="17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uk-UA" sz="1200">
                  <a:cs typeface="Times New Roman" pitchFamily="18" charset="0"/>
                </a:rPr>
                <a:t>▪</a:t>
              </a:r>
              <a:r>
                <a:rPr lang="en-US" sz="1200">
                  <a:cs typeface="Times New Roman" pitchFamily="18" charset="0"/>
                </a:rPr>
                <a:t> </a:t>
              </a:r>
              <a:r>
                <a:rPr lang="uk-UA" sz="1200">
                  <a:cs typeface="Times New Roman" pitchFamily="18" charset="0"/>
                </a:rPr>
                <a:t>хлібні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</a:t>
              </a:r>
              <a:r>
                <a:rPr lang="en-US" sz="1200">
                  <a:cs typeface="Times New Roman" pitchFamily="18" charset="0"/>
                </a:rPr>
                <a:t> </a:t>
              </a:r>
              <a:r>
                <a:rPr lang="uk-UA" sz="1200">
                  <a:cs typeface="Times New Roman" pitchFamily="18" charset="0"/>
                </a:rPr>
                <a:t>зернофуражні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</a:t>
              </a:r>
              <a:r>
                <a:rPr lang="en-US" sz="1200">
                  <a:cs typeface="Times New Roman" pitchFamily="18" charset="0"/>
                </a:rPr>
                <a:t> </a:t>
              </a:r>
              <a:r>
                <a:rPr lang="uk-UA" sz="1200">
                  <a:cs typeface="Times New Roman" pitchFamily="18" charset="0"/>
                </a:rPr>
                <a:t>круп’яні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</a:t>
              </a:r>
              <a:r>
                <a:rPr lang="en-US" sz="1200">
                  <a:cs typeface="Times New Roman" pitchFamily="18" charset="0"/>
                </a:rPr>
                <a:t> </a:t>
              </a:r>
              <a:r>
                <a:rPr lang="uk-UA" sz="1200">
                  <a:cs typeface="Times New Roman" pitchFamily="18" charset="0"/>
                </a:rPr>
                <a:t>зернобобові</a:t>
              </a:r>
              <a:endParaRPr lang="ru-RU" sz="700"/>
            </a:p>
            <a:p>
              <a:endParaRPr lang="ru-RU"/>
            </a:p>
          </p:txBody>
        </p:sp>
        <p:sp>
          <p:nvSpPr>
            <p:cNvPr id="7181" name="Text Box 7"/>
            <p:cNvSpPr txBox="1">
              <a:spLocks noChangeArrowheads="1"/>
            </p:cNvSpPr>
            <p:nvPr/>
          </p:nvSpPr>
          <p:spPr bwMode="auto">
            <a:xfrm>
              <a:off x="5010" y="3282"/>
              <a:ext cx="2448" cy="17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uk-UA" sz="1200" i="1">
                  <a:cs typeface="Times New Roman" pitchFamily="18" charset="0"/>
                </a:rPr>
                <a:t>▪</a:t>
              </a:r>
              <a:r>
                <a:rPr lang="en-US" sz="1200" i="1">
                  <a:cs typeface="Times New Roman" pitchFamily="18" charset="0"/>
                </a:rPr>
                <a:t> </a:t>
              </a:r>
              <a:r>
                <a:rPr lang="uk-UA" sz="1200">
                  <a:cs typeface="Times New Roman" pitchFamily="18" charset="0"/>
                </a:rPr>
                <a:t>цукристі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</a:t>
              </a:r>
              <a:r>
                <a:rPr lang="en-US" sz="1200">
                  <a:cs typeface="Times New Roman" pitchFamily="18" charset="0"/>
                </a:rPr>
                <a:t> </a:t>
              </a:r>
              <a:r>
                <a:rPr lang="uk-UA" sz="1200">
                  <a:cs typeface="Times New Roman" pitchFamily="18" charset="0"/>
                </a:rPr>
                <a:t>олійні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</a:t>
              </a:r>
              <a:r>
                <a:rPr lang="en-US" sz="1200">
                  <a:cs typeface="Times New Roman" pitchFamily="18" charset="0"/>
                </a:rPr>
                <a:t> </a:t>
              </a:r>
              <a:r>
                <a:rPr lang="uk-UA" sz="1200">
                  <a:cs typeface="Times New Roman" pitchFamily="18" charset="0"/>
                </a:rPr>
                <a:t>ефіроолійні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</a:t>
              </a:r>
              <a:r>
                <a:rPr lang="en-US" sz="1200">
                  <a:cs typeface="Times New Roman" pitchFamily="18" charset="0"/>
                </a:rPr>
                <a:t> </a:t>
              </a:r>
              <a:r>
                <a:rPr lang="uk-UA" sz="1200">
                  <a:cs typeface="Times New Roman" pitchFamily="18" charset="0"/>
                </a:rPr>
                <a:t>волокнисті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</a:t>
              </a:r>
              <a:r>
                <a:rPr lang="en-US" sz="1200">
                  <a:cs typeface="Times New Roman" pitchFamily="18" charset="0"/>
                </a:rPr>
                <a:t> </a:t>
              </a:r>
              <a:r>
                <a:rPr lang="uk-UA" sz="1200">
                  <a:cs typeface="Times New Roman" pitchFamily="18" charset="0"/>
                </a:rPr>
                <a:t>тонізуючі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</a:t>
              </a:r>
              <a:r>
                <a:rPr lang="en-US" sz="1200">
                  <a:cs typeface="Times New Roman" pitchFamily="18" charset="0"/>
                </a:rPr>
                <a:t> </a:t>
              </a:r>
              <a:r>
                <a:rPr lang="uk-UA" sz="1200">
                  <a:cs typeface="Times New Roman" pitchFamily="18" charset="0"/>
                </a:rPr>
                <a:t>наркотичні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</a:t>
              </a:r>
              <a:r>
                <a:rPr lang="en-US" sz="1200">
                  <a:cs typeface="Times New Roman" pitchFamily="18" charset="0"/>
                </a:rPr>
                <a:t> </a:t>
              </a:r>
              <a:r>
                <a:rPr lang="uk-UA" sz="1200">
                  <a:cs typeface="Times New Roman" pitchFamily="18" charset="0"/>
                </a:rPr>
                <a:t>лікарські</a:t>
              </a:r>
              <a:endParaRPr lang="ru-RU" sz="700"/>
            </a:p>
            <a:p>
              <a:endParaRPr lang="ru-RU"/>
            </a:p>
          </p:txBody>
        </p:sp>
        <p:sp>
          <p:nvSpPr>
            <p:cNvPr id="7182" name="Text Box 6"/>
            <p:cNvSpPr txBox="1">
              <a:spLocks noChangeArrowheads="1"/>
            </p:cNvSpPr>
            <p:nvPr/>
          </p:nvSpPr>
          <p:spPr bwMode="auto">
            <a:xfrm>
              <a:off x="7602" y="2706"/>
              <a:ext cx="1872" cy="230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uk-UA" sz="1200" i="1">
                  <a:cs typeface="Times New Roman" pitchFamily="18" charset="0"/>
                </a:rPr>
                <a:t>▪</a:t>
              </a:r>
              <a:r>
                <a:rPr lang="en-US" sz="1200" i="1">
                  <a:cs typeface="Times New Roman" pitchFamily="18" charset="0"/>
                </a:rPr>
                <a:t> </a:t>
              </a:r>
              <a:r>
                <a:rPr lang="uk-UA" sz="1200">
                  <a:cs typeface="Times New Roman" pitchFamily="18" charset="0"/>
                </a:rPr>
                <a:t>насіннячкові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</a:t>
              </a:r>
              <a:r>
                <a:rPr lang="en-US" sz="1200">
                  <a:cs typeface="Times New Roman" pitchFamily="18" charset="0"/>
                </a:rPr>
                <a:t> </a:t>
              </a:r>
              <a:r>
                <a:rPr lang="uk-UA" sz="1200">
                  <a:cs typeface="Times New Roman" pitchFamily="18" charset="0"/>
                </a:rPr>
                <a:t>кісточкові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</a:t>
              </a:r>
              <a:r>
                <a:rPr lang="en-US" sz="1200">
                  <a:cs typeface="Times New Roman" pitchFamily="18" charset="0"/>
                </a:rPr>
                <a:t> </a:t>
              </a:r>
              <a:r>
                <a:rPr lang="uk-UA" sz="1200">
                  <a:cs typeface="Times New Roman" pitchFamily="18" charset="0"/>
                </a:rPr>
                <a:t>горіхоплідні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</a:t>
              </a:r>
              <a:r>
                <a:rPr lang="en-US" sz="1200">
                  <a:cs typeface="Times New Roman" pitchFamily="18" charset="0"/>
                </a:rPr>
                <a:t> </a:t>
              </a:r>
              <a:r>
                <a:rPr lang="uk-UA" sz="1200">
                  <a:cs typeface="Times New Roman" pitchFamily="18" charset="0"/>
                </a:rPr>
                <a:t>виноград </a:t>
              </a:r>
              <a:endParaRPr lang="ru-RU" sz="700"/>
            </a:p>
            <a:p>
              <a:r>
                <a:rPr lang="uk-UA" sz="1200">
                  <a:cs typeface="Times New Roman" pitchFamily="18" charset="0"/>
                </a:rPr>
                <a:t>▪</a:t>
              </a:r>
              <a:r>
                <a:rPr lang="en-US" sz="1200">
                  <a:cs typeface="Times New Roman" pitchFamily="18" charset="0"/>
                </a:rPr>
                <a:t> </a:t>
              </a:r>
              <a:r>
                <a:rPr lang="uk-UA" sz="1200">
                  <a:cs typeface="Times New Roman" pitchFamily="18" charset="0"/>
                </a:rPr>
                <a:t>ягідні</a:t>
              </a:r>
              <a:endParaRPr lang="ru-RU" sz="700"/>
            </a:p>
            <a:p>
              <a:endParaRPr lang="ru-RU"/>
            </a:p>
          </p:txBody>
        </p:sp>
        <p:sp>
          <p:nvSpPr>
            <p:cNvPr id="7183" name="AutoShape 5"/>
            <p:cNvSpPr>
              <a:spLocks noChangeArrowheads="1"/>
            </p:cNvSpPr>
            <p:nvPr/>
          </p:nvSpPr>
          <p:spPr bwMode="auto">
            <a:xfrm>
              <a:off x="4776" y="1700"/>
              <a:ext cx="144" cy="432"/>
            </a:xfrm>
            <a:prstGeom prst="downArrow">
              <a:avLst>
                <a:gd name="adj1" fmla="val 50000"/>
                <a:gd name="adj2" fmla="val 7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7184" name="AutoShape 4"/>
            <p:cNvSpPr>
              <a:spLocks noChangeArrowheads="1"/>
            </p:cNvSpPr>
            <p:nvPr/>
          </p:nvSpPr>
          <p:spPr bwMode="auto">
            <a:xfrm>
              <a:off x="8322" y="1698"/>
              <a:ext cx="144" cy="432"/>
            </a:xfrm>
            <a:prstGeom prst="downArrow">
              <a:avLst>
                <a:gd name="adj1" fmla="val 50000"/>
                <a:gd name="adj2" fmla="val 7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7185" name="Line 3"/>
            <p:cNvSpPr>
              <a:spLocks noChangeShapeType="1"/>
            </p:cNvSpPr>
            <p:nvPr/>
          </p:nvSpPr>
          <p:spPr bwMode="auto">
            <a:xfrm>
              <a:off x="3768" y="2564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6" name="Line 2"/>
            <p:cNvSpPr>
              <a:spLocks noChangeShapeType="1"/>
            </p:cNvSpPr>
            <p:nvPr/>
          </p:nvSpPr>
          <p:spPr bwMode="auto">
            <a:xfrm>
              <a:off x="6162" y="2562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73" name="Rectangle 24"/>
          <p:cNvSpPr>
            <a:spLocks noChangeArrowheads="1"/>
          </p:cNvSpPr>
          <p:nvPr/>
        </p:nvSpPr>
        <p:spPr bwMode="auto">
          <a:xfrm>
            <a:off x="0" y="3886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0BBC70B5-E17B-4506-8AB6-0A36BF812831}" type="slidenum">
              <a:rPr lang="uk-UA"/>
              <a:pPr>
                <a:defRPr/>
              </a:pPr>
              <a:t>50</a:t>
            </a:fld>
            <a:endParaRPr lang="uk-UA"/>
          </a:p>
        </p:txBody>
      </p:sp>
      <p:sp>
        <p:nvSpPr>
          <p:cNvPr id="52226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/>
          <a:lstStyle/>
          <a:p>
            <a:pPr algn="just" eaLnBrk="1" hangingPunct="1"/>
            <a:r>
              <a:rPr lang="uk-UA" sz="2000" smtClean="0"/>
              <a:t>розроблення природоохоронних заходів на основі вимог міжнародного законодавства та підвищення його ролі в практиці сільськогосподарського природокористування;</a:t>
            </a:r>
          </a:p>
          <a:p>
            <a:pPr algn="just" eaLnBrk="1" hangingPunct="1"/>
            <a:r>
              <a:rPr lang="uk-UA" sz="2000" smtClean="0"/>
              <a:t>створення системи економічних стимулів виробництва екологічно чистої сільськогосподарської продукції на основі технологій біологічного землеробства;</a:t>
            </a:r>
          </a:p>
          <a:p>
            <a:pPr algn="just" eaLnBrk="1" hangingPunct="1"/>
            <a:r>
              <a:rPr lang="uk-UA" sz="2000" smtClean="0"/>
              <a:t>підтримання сприятливого в екологічному відношенні довкілля, інфраструктури та умов для праці, відпочинку і фізичного розвитку сільського населення;</a:t>
            </a:r>
          </a:p>
          <a:p>
            <a:pPr algn="just" eaLnBrk="1" hangingPunct="1"/>
            <a:r>
              <a:rPr lang="uk-UA" sz="2000" smtClean="0"/>
              <a:t>виведення з користування малопродуктивних сільськогосподарських угідь, насамперед у регіонах з високою розораністю земель. </a:t>
            </a:r>
          </a:p>
          <a:p>
            <a:pPr algn="just" eaLnBrk="1" hangingPunct="1"/>
            <a:r>
              <a:rPr lang="uk-UA" sz="2000" smtClean="0"/>
              <a:t>З метою досягнення цих цілей необхідно:</a:t>
            </a:r>
          </a:p>
          <a:p>
            <a:pPr algn="just" eaLnBrk="1" hangingPunct="1"/>
            <a:r>
              <a:rPr lang="uk-UA" sz="2000" smtClean="0"/>
              <a:t>здійснити комплексну еколого-економічну оцінку (районування) території України з виділенням в її складі природоохоронних комплексів, у тому числі територій та об’єктів природно-заповідного фонду, земель для високоінтенсивного ведення сільськогосподарського виробництва та промислового будівництва, а також забруднених районів для здійснення цільових природоохоронних заходів;</a:t>
            </a:r>
          </a:p>
          <a:p>
            <a:pPr eaLnBrk="1" hangingPunct="1"/>
            <a:endParaRPr lang="uk-UA" smtClean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3817994B-7742-45B3-866C-D7C2042C4E80}" type="slidenum">
              <a:rPr lang="uk-UA"/>
              <a:pPr>
                <a:defRPr/>
              </a:pPr>
              <a:t>51</a:t>
            </a:fld>
            <a:endParaRPr lang="uk-UA"/>
          </a:p>
        </p:txBody>
      </p:sp>
      <p:sp>
        <p:nvSpPr>
          <p:cNvPr id="53250" name="Содержимое 2"/>
          <p:cNvSpPr>
            <a:spLocks noGrp="1"/>
          </p:cNvSpPr>
          <p:nvPr>
            <p:ph idx="1"/>
          </p:nvPr>
        </p:nvSpPr>
        <p:spPr>
          <a:xfrm>
            <a:off x="0" y="260350"/>
            <a:ext cx="9144000" cy="4525963"/>
          </a:xfrm>
        </p:spPr>
        <p:txBody>
          <a:bodyPr/>
          <a:lstStyle/>
          <a:p>
            <a:pPr algn="just" eaLnBrk="1" hangingPunct="1"/>
            <a:r>
              <a:rPr lang="uk-UA" sz="2000" smtClean="0"/>
              <a:t>забезпечити виконання Національної програми охорони земель;</a:t>
            </a:r>
          </a:p>
          <a:p>
            <a:pPr algn="just" eaLnBrk="1" hangingPunct="1"/>
            <a:r>
              <a:rPr lang="uk-UA" sz="2000" smtClean="0"/>
              <a:t>підготувати і впровадити галузеві схеми збереження та відтворення земельних, водних, біологічних, зокрема рибних та лісових, мінерально-сировинних та інших природних ресурсів;</a:t>
            </a:r>
          </a:p>
          <a:p>
            <a:pPr algn="just" eaLnBrk="1" hangingPunct="1"/>
            <a:r>
              <a:rPr lang="uk-UA" sz="2000" smtClean="0"/>
              <a:t>здійснити землевпорядкування територій з урахуванням екологічної ситуації, що склалася, вилучення з обробітку радіоактивно і промислово забруднених, дуже еродованих, вторинно заболочених, засолених і підтоплених, екологічно уразливих земель;</a:t>
            </a:r>
          </a:p>
          <a:p>
            <a:pPr algn="just" eaLnBrk="1" hangingPunct="1"/>
            <a:r>
              <a:rPr lang="uk-UA" sz="2000" smtClean="0"/>
              <a:t>створити цілісну систему полезахисних і водозахисних лісонасаджень, заліснити яри, балки, піски та інші непридатні землі, забезпечити оптимальну протиерозійну лісистість території;</a:t>
            </a:r>
          </a:p>
          <a:p>
            <a:pPr algn="just" eaLnBrk="1" hangingPunct="1"/>
            <a:r>
              <a:rPr lang="uk-UA" sz="2000" smtClean="0"/>
              <a:t>створити водозахисні зони вздовж берегів річок, водосховищ, озер і ставків, очистити їх від мулу, сформувати високоефективні гідрологічні системи;</a:t>
            </a:r>
          </a:p>
          <a:p>
            <a:pPr algn="just" eaLnBrk="1" hangingPunct="1"/>
            <a:r>
              <a:rPr lang="uk-UA" sz="2000" smtClean="0"/>
              <a:t>забезпечити активний перехід на біологічні методи ведення сільського господарства та виробництво екологічно чистої продукції;</a:t>
            </a:r>
          </a:p>
          <a:p>
            <a:pPr algn="just" eaLnBrk="1" hangingPunct="1"/>
            <a:r>
              <a:rPr lang="uk-UA" sz="2000" smtClean="0"/>
              <a:t>удосконалити розміщення сільськогосподарського виробництва з метою найбільш раціонального використання місцевих природних умов і ресурсів.</a:t>
            </a:r>
          </a:p>
          <a:p>
            <a:pPr eaLnBrk="1" hangingPunct="1"/>
            <a:endParaRPr lang="uk-UA" smtClean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15D76C19-8461-4F4C-A545-FE6C913CD4DB}" type="slidenum">
              <a:rPr lang="uk-UA"/>
              <a:pPr>
                <a:defRPr/>
              </a:pPr>
              <a:t>52</a:t>
            </a:fld>
            <a:endParaRPr lang="uk-UA"/>
          </a:p>
        </p:txBody>
      </p:sp>
      <p:sp>
        <p:nvSpPr>
          <p:cNvPr id="54274" name="Заголовок 1"/>
          <p:cNvSpPr>
            <a:spLocks noGrp="1"/>
          </p:cNvSpPr>
          <p:nvPr>
            <p:ph type="title"/>
          </p:nvPr>
        </p:nvSpPr>
        <p:spPr>
          <a:xfrm>
            <a:off x="0" y="44450"/>
            <a:ext cx="9144000" cy="1143000"/>
          </a:xfrm>
        </p:spPr>
        <p:txBody>
          <a:bodyPr/>
          <a:lstStyle/>
          <a:p>
            <a:pPr eaLnBrk="1" hangingPunct="1"/>
            <a:r>
              <a:rPr lang="uk-UA" b="1" smtClean="0"/>
              <a:t>Нові екологічно безпечні агротехнології</a:t>
            </a:r>
            <a:endParaRPr lang="uk-UA" smtClean="0"/>
          </a:p>
        </p:txBody>
      </p:sp>
      <p:sp>
        <p:nvSpPr>
          <p:cNvPr id="542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uk-UA" sz="2000" smtClean="0"/>
              <a:t>Суть альтернативного землеробства полягає у цілковитій або частковій відмові від синтетичних мінеральних добрив, пестицидів, регуляторів росту та харчових добавок. Комплекс агротехнічних прийомів базується на строгому дотриманні сівозмін, введенні в них бобових культур для збагачення ґрунту азотом, застосуванні гною, компостів та сидератів, проведенні механічних культивацій та захисті рослин біологічними методами. Ґрунти розглядаються як живий організм, в якому протікають складні фізико-хімічні та біологічні процеси. Прихильники альтернативного землеробства вважають, що удобрювати слід не рослини, а ґрунт, і виходять із принципу: “Від здорового ґрунту – до здорових рослин, тварин і людини”. Таке дбайливе ставлення до землі здавна було притаманне українському землеробові й збереглося донині серед справжніх трудівників сільського господарства України.</a:t>
            </a:r>
          </a:p>
          <a:p>
            <a:pPr eaLnBrk="1" hangingPunct="1"/>
            <a:endParaRPr lang="uk-UA" smtClean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4A891A42-2618-4A99-A0D1-82757E5F8CE8}" type="slidenum">
              <a:rPr lang="uk-UA"/>
              <a:pPr>
                <a:defRPr/>
              </a:pPr>
              <a:t>53</a:t>
            </a:fld>
            <a:endParaRPr lang="uk-UA"/>
          </a:p>
        </p:txBody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uk-UA" sz="7200" b="1" i="1" smtClean="0">
                <a:solidFill>
                  <a:srgbClr val="FF0066"/>
                </a:solidFill>
              </a:rPr>
              <a:t>Дякую за увагу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BFD2D11B-01BA-4BED-A33E-CE26B4C548F6}" type="slidenum">
              <a:rPr lang="uk-UA"/>
              <a:pPr>
                <a:defRPr/>
              </a:pPr>
              <a:t>6</a:t>
            </a:fld>
            <a:endParaRPr lang="uk-UA"/>
          </a:p>
        </p:txBody>
      </p:sp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0" y="44450"/>
            <a:ext cx="9144000" cy="1143000"/>
          </a:xfrm>
        </p:spPr>
        <p:txBody>
          <a:bodyPr/>
          <a:lstStyle/>
          <a:p>
            <a:pPr eaLnBrk="1" hangingPunct="1"/>
            <a:r>
              <a:rPr lang="uk-UA" smtClean="0"/>
              <a:t>Сучасні технології, передбачають мінімальний обробіток ґрунту</a:t>
            </a: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eaLnBrk="1" hangingPunct="1"/>
            <a:r>
              <a:rPr lang="uk-UA" sz="2800" smtClean="0"/>
              <a:t>заміна оранки лущенням чи плоскорізним розпушуванням; </a:t>
            </a:r>
          </a:p>
          <a:p>
            <a:pPr eaLnBrk="1" hangingPunct="1"/>
            <a:r>
              <a:rPr lang="uk-UA" sz="2800" smtClean="0"/>
              <a:t>зменшення глибини основного обробітку ґрунту; </a:t>
            </a:r>
          </a:p>
          <a:p>
            <a:pPr eaLnBrk="1" hangingPunct="1"/>
            <a:r>
              <a:rPr lang="uk-UA" sz="2800" smtClean="0"/>
              <a:t>зменшення інтенсивності передпосівного обробітку; </a:t>
            </a:r>
          </a:p>
          <a:p>
            <a:pPr eaLnBrk="1" hangingPunct="1"/>
            <a:r>
              <a:rPr lang="uk-UA" sz="2800" smtClean="0"/>
              <a:t>скорочення числа та глибини обробітків міжрядь для просапних культур і навіть відмова від них;</a:t>
            </a:r>
          </a:p>
          <a:p>
            <a:pPr eaLnBrk="1" hangingPunct="1"/>
            <a:r>
              <a:rPr lang="uk-UA" sz="2800" smtClean="0"/>
              <a:t>поєднання технологій шляхом застосування комбінованих машин.</a:t>
            </a:r>
          </a:p>
          <a:p>
            <a:pPr eaLnBrk="1" hangingPunct="1"/>
            <a:endParaRPr lang="uk-UA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7B50D1F0-9300-4290-BF37-77C91E90F5A3}" type="slidenum">
              <a:rPr lang="uk-UA"/>
              <a:pPr>
                <a:defRPr/>
              </a:pPr>
              <a:t>7</a:t>
            </a:fld>
            <a:endParaRPr lang="uk-UA"/>
          </a:p>
        </p:txBody>
      </p:sp>
      <p:sp>
        <p:nvSpPr>
          <p:cNvPr id="9218" name="Содержимое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b="1" i="1" smtClean="0"/>
              <a:t>Хімічна меліорація ґрунту.</a:t>
            </a:r>
            <a:r>
              <a:rPr lang="uk-UA" smtClean="0"/>
              <a:t> </a:t>
            </a:r>
          </a:p>
          <a:p>
            <a:pPr eaLnBrk="1" hangingPunct="1"/>
            <a:r>
              <a:rPr lang="uk-UA" smtClean="0"/>
              <a:t>Вапнування</a:t>
            </a:r>
          </a:p>
          <a:p>
            <a:pPr eaLnBrk="1" hangingPunct="1"/>
            <a:r>
              <a:rPr lang="uk-UA" smtClean="0"/>
              <a:t>Гіпсування </a:t>
            </a:r>
          </a:p>
          <a:p>
            <a:pPr eaLnBrk="1" hangingPunct="1">
              <a:buFontTx/>
              <a:buNone/>
            </a:pPr>
            <a:r>
              <a:rPr lang="uk-UA" b="1" i="1" smtClean="0"/>
              <a:t>Гідромеліорація.</a:t>
            </a:r>
            <a:r>
              <a:rPr lang="uk-UA" b="1" smtClean="0"/>
              <a:t> </a:t>
            </a:r>
            <a:endParaRPr lang="uk-UA" smtClean="0"/>
          </a:p>
          <a:p>
            <a:pPr eaLnBrk="1" hangingPunct="1"/>
            <a:r>
              <a:rPr lang="uk-UA" smtClean="0"/>
              <a:t>зрошення: поверхневе, </a:t>
            </a:r>
          </a:p>
          <a:p>
            <a:pPr eaLnBrk="1" hangingPunct="1"/>
            <a:r>
              <a:rPr lang="uk-UA" smtClean="0"/>
              <a:t>дощування, </a:t>
            </a:r>
          </a:p>
          <a:p>
            <a:pPr eaLnBrk="1" hangingPunct="1"/>
            <a:r>
              <a:rPr lang="uk-UA" smtClean="0"/>
              <a:t>підґрунтовее. </a:t>
            </a:r>
          </a:p>
          <a:p>
            <a:pPr eaLnBrk="1" hangingPunct="1">
              <a:buFontTx/>
              <a:buNone/>
            </a:pPr>
            <a:r>
              <a:rPr lang="uk-UA" b="1" i="1" smtClean="0"/>
              <a:t>Осушення</a:t>
            </a:r>
            <a:r>
              <a:rPr lang="uk-UA" i="1" smtClean="0"/>
              <a:t>.</a:t>
            </a:r>
            <a:r>
              <a:rPr lang="uk-UA" smtClean="0"/>
              <a:t> </a:t>
            </a:r>
          </a:p>
          <a:p>
            <a:pPr eaLnBrk="1" hangingPunct="1"/>
            <a:endParaRPr lang="uk-UA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35F04DC5-EAA5-4584-B8A9-F14B28DB56EA}" type="slidenum">
              <a:rPr lang="uk-UA"/>
              <a:pPr>
                <a:defRPr/>
              </a:pPr>
              <a:t>8</a:t>
            </a:fld>
            <a:endParaRPr lang="uk-UA"/>
          </a:p>
        </p:txBody>
      </p:sp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8229600" cy="1143001"/>
          </a:xfrm>
        </p:spPr>
        <p:txBody>
          <a:bodyPr/>
          <a:lstStyle/>
          <a:p>
            <a:pPr eaLnBrk="1" hangingPunct="1"/>
            <a:r>
              <a:rPr lang="uk-UA" b="1" smtClean="0"/>
              <a:t>Тваринництво</a:t>
            </a:r>
            <a:endParaRPr lang="uk-UA" smtClean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0" y="1196975"/>
            <a:ext cx="9144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sz="2800" smtClean="0"/>
              <a:t>Тваринництво України включає кілька галузей виробництва. Найбільш важливими серед них є скотарство, свинарство, птахівництво, вівчарство. Структуру, розміщення та спеціалізацію тваринництва визначає кормова база. Головними джерелами відгодівлі свійських тварин є кормові рослини (конюшина, люпин, люцерна, кукурудза на силос, кормові буряки, соя), зернофуражні культури, природні угіддя (луки та пасовища). У приміських зонах відгодівля тварин здійснюється на основі відходів харчової промисловості (сироватка, жом тощо) та продовольчих відходів міст.</a:t>
            </a:r>
          </a:p>
          <a:p>
            <a:pPr eaLnBrk="1" hangingPunct="1">
              <a:buFontTx/>
              <a:buNone/>
            </a:pPr>
            <a:endParaRPr lang="uk-UA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B83276DD-E75F-40DD-A35B-DB27F9604FEB}" type="slidenum">
              <a:rPr lang="uk-UA"/>
              <a:pPr>
                <a:defRPr/>
              </a:pPr>
              <a:t>9</a:t>
            </a:fld>
            <a:endParaRPr lang="uk-UA"/>
          </a:p>
        </p:txBody>
      </p:sp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68313" y="-242888"/>
            <a:ext cx="8229600" cy="1143001"/>
          </a:xfrm>
        </p:spPr>
        <p:txBody>
          <a:bodyPr/>
          <a:lstStyle/>
          <a:p>
            <a:pPr eaLnBrk="1" hangingPunct="1"/>
            <a:r>
              <a:rPr lang="uk-UA" smtClean="0"/>
              <a:t>Види тваринництва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4525962"/>
          </a:xfrm>
        </p:spPr>
        <p:txBody>
          <a:bodyPr/>
          <a:lstStyle/>
          <a:p>
            <a:pPr eaLnBrk="1" hangingPunct="1"/>
            <a:r>
              <a:rPr lang="uk-UA" smtClean="0"/>
              <a:t>Скотарство</a:t>
            </a:r>
          </a:p>
          <a:p>
            <a:pPr eaLnBrk="1" hangingPunct="1"/>
            <a:r>
              <a:rPr lang="uk-UA" smtClean="0"/>
              <a:t>Свинарство</a:t>
            </a:r>
          </a:p>
          <a:p>
            <a:pPr eaLnBrk="1" hangingPunct="1"/>
            <a:r>
              <a:rPr lang="uk-UA" smtClean="0"/>
              <a:t>Птахівництво</a:t>
            </a:r>
          </a:p>
          <a:p>
            <a:pPr eaLnBrk="1" hangingPunct="1"/>
            <a:r>
              <a:rPr lang="uk-UA" smtClean="0"/>
              <a:t>Вівчарство</a:t>
            </a:r>
          </a:p>
          <a:p>
            <a:pPr eaLnBrk="1" hangingPunct="1"/>
            <a:r>
              <a:rPr lang="uk-UA" smtClean="0"/>
              <a:t>Рибне господарство </a:t>
            </a:r>
          </a:p>
          <a:p>
            <a:pPr eaLnBrk="1" hangingPunct="1"/>
            <a:r>
              <a:rPr lang="uk-UA" smtClean="0"/>
              <a:t>бджільництво, </a:t>
            </a:r>
          </a:p>
          <a:p>
            <a:pPr eaLnBrk="1" hangingPunct="1"/>
            <a:r>
              <a:rPr lang="uk-UA" smtClean="0"/>
              <a:t>шовківництво, </a:t>
            </a:r>
          </a:p>
          <a:p>
            <a:pPr eaLnBrk="1" hangingPunct="1"/>
            <a:r>
              <a:rPr lang="uk-UA" smtClean="0"/>
              <a:t>кролівництво, </a:t>
            </a:r>
          </a:p>
          <a:p>
            <a:pPr eaLnBrk="1" hangingPunct="1"/>
            <a:r>
              <a:rPr lang="uk-UA" smtClean="0"/>
              <a:t>хутрове звірівництво, </a:t>
            </a:r>
          </a:p>
          <a:p>
            <a:pPr eaLnBrk="1" hangingPunct="1"/>
            <a:r>
              <a:rPr lang="uk-UA" smtClean="0"/>
              <a:t>конярство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Оформлення за замовчуванням">
  <a:themeElements>
    <a:clrScheme name="1_Оформлення за замовчуванням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Оформлення за замовчуванням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Оформлення за замовчуванням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ня за замовчуванням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ня за замовчуванням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ня за замовчуванням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ня за замовчуванням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ня за замовчуванням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ня за замовчуванням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ня за замовчуванням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ня за замовчуванням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ня за замовчуванням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ня за замовчуванням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ня за замовчуванням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Office\Шаблоны\Дизайны презентаций\Альбом.pot</Template>
  <TotalTime>1911</TotalTime>
  <Words>3295</Words>
  <Application>Microsoft Office PowerPoint</Application>
  <PresentationFormat>Экран (4:3)</PresentationFormat>
  <Paragraphs>617</Paragraphs>
  <Slides>53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9" baseType="lpstr">
      <vt:lpstr>Times New Roman</vt:lpstr>
      <vt:lpstr>Arial</vt:lpstr>
      <vt:lpstr>Tahoma</vt:lpstr>
      <vt:lpstr>Courier New</vt:lpstr>
      <vt:lpstr>1_Оформлення за замовчуванням</vt:lpstr>
      <vt:lpstr>Visio.Drawing.11</vt:lpstr>
      <vt:lpstr>АГРОПРОМИСЛОВИЙ КОМПЛЕКС</vt:lpstr>
      <vt:lpstr>Структура АПК</vt:lpstr>
      <vt:lpstr>Функціональна структура АПК України має ряд диспропорцій</vt:lpstr>
      <vt:lpstr>Виробництва найважливіших видів продукції галузей сільського господарства, тис. т.</vt:lpstr>
      <vt:lpstr>Спрощена структура рослинництва</vt:lpstr>
      <vt:lpstr>Сучасні технології, передбачають мінімальний обробіток ґрунту</vt:lpstr>
      <vt:lpstr>Слайд 7</vt:lpstr>
      <vt:lpstr>Тваринництво</vt:lpstr>
      <vt:lpstr>Види тваринництва</vt:lpstr>
      <vt:lpstr>У кормоцехах передбачаються такі технологічні лінії</vt:lpstr>
      <vt:lpstr>Харчова промисловість.</vt:lpstr>
      <vt:lpstr>Легка промисловість</vt:lpstr>
      <vt:lpstr>Виробництво пряжі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Несприятливий вплив застосування добрив довкілля</vt:lpstr>
      <vt:lpstr>Слайд 27</vt:lpstr>
      <vt:lpstr>Слайд 28</vt:lpstr>
      <vt:lpstr>Слайд 29</vt:lpstr>
      <vt:lpstr>Слайд 30</vt:lpstr>
      <vt:lpstr>Слайд 31</vt:lpstr>
      <vt:lpstr>Слайд 32</vt:lpstr>
      <vt:lpstr>За останні 25 років землям України завдано величезної шкоди</vt:lpstr>
      <vt:lpstr>Спеціалісти ООН виокремили головні небезпеки, що нависли над сільським господарством основних регіонів Землі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СТРАТЕГІЯ СИСТЕМИ СІЛЬСЬКОГОСПОДАРСЬКОГО ПРИРОДОКОРИСТУВАННЯ МАЄ ПЕРЕДБАЧАТИ</vt:lpstr>
      <vt:lpstr>Слайд 50</vt:lpstr>
      <vt:lpstr>Слайд 51</vt:lpstr>
      <vt:lpstr>Нові екологічно безпечні агротехнології</vt:lpstr>
      <vt:lpstr>Слайд 53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ВИКОРИСТАННЯ ПРИРОДНИХ ДИСПЕРСНИХ СОРБЕНТІВ В ПРИРОДООХОРОННИХ ТЕХНОЛОГІЯХ</dc:title>
  <dc:creator>MMS</dc:creator>
  <cp:lastModifiedBy>Пользователь Windows</cp:lastModifiedBy>
  <cp:revision>57</cp:revision>
  <cp:lastPrinted>2003-09-27T10:52:18Z</cp:lastPrinted>
  <dcterms:created xsi:type="dcterms:W3CDTF">2003-01-21T17:58:14Z</dcterms:created>
  <dcterms:modified xsi:type="dcterms:W3CDTF">2021-03-21T09:36:12Z</dcterms:modified>
</cp:coreProperties>
</file>