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9" r:id="rId4"/>
    <p:sldId id="260" r:id="rId5"/>
    <p:sldId id="261" r:id="rId6"/>
    <p:sldId id="292" r:id="rId7"/>
    <p:sldId id="263" r:id="rId8"/>
    <p:sldId id="265" r:id="rId9"/>
    <p:sldId id="302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304" r:id="rId21"/>
    <p:sldId id="283" r:id="rId22"/>
    <p:sldId id="284" r:id="rId23"/>
    <p:sldId id="285" r:id="rId24"/>
    <p:sldId id="286" r:id="rId25"/>
    <p:sldId id="301" r:id="rId26"/>
    <p:sldId id="287" r:id="rId27"/>
    <p:sldId id="288" r:id="rId28"/>
    <p:sldId id="289" r:id="rId29"/>
    <p:sldId id="290" r:id="rId30"/>
    <p:sldId id="291" r:id="rId31"/>
    <p:sldId id="294" r:id="rId32"/>
    <p:sldId id="293" r:id="rId33"/>
    <p:sldId id="295" r:id="rId34"/>
    <p:sldId id="297" r:id="rId35"/>
    <p:sldId id="296" r:id="rId36"/>
    <p:sldId id="300" r:id="rId37"/>
    <p:sldId id="29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7F9B9-4B23-4316-A5B0-DF07E70B3AC7}" type="doc">
      <dgm:prSet loTypeId="urn:microsoft.com/office/officeart/2005/8/layout/pList2" loCatId="list" qsTypeId="urn:microsoft.com/office/officeart/2005/8/quickstyle/simple1" qsCatId="simple" csTypeId="urn:microsoft.com/office/officeart/2005/8/colors/accent3_5" csCatId="accent3" phldr="1"/>
      <dgm:spPr/>
    </dgm:pt>
    <dgm:pt modelId="{9383F626-E949-4832-9EF3-8CECA11CC307}">
      <dgm:prSet phldrT="[Текст]"/>
      <dgm:spPr/>
      <dgm:t>
        <a:bodyPr/>
        <a:lstStyle/>
        <a:p>
          <a:r>
            <a:rPr lang="ru-RU" dirty="0" err="1"/>
            <a:t>Віктор</a:t>
          </a:r>
          <a:r>
            <a:rPr lang="ru-RU" dirty="0"/>
            <a:t> Ющенко</a:t>
          </a:r>
        </a:p>
        <a:p>
          <a:r>
            <a:rPr lang="ru-RU" dirty="0"/>
            <a:t>Прем</a:t>
          </a:r>
          <a:r>
            <a:rPr lang="uk-UA" dirty="0"/>
            <a:t>’</a:t>
          </a:r>
          <a:r>
            <a:rPr lang="uk-UA" dirty="0" err="1"/>
            <a:t>єр</a:t>
          </a:r>
          <a:r>
            <a:rPr lang="uk-UA" dirty="0"/>
            <a:t> - міністр України</a:t>
          </a:r>
        </a:p>
        <a:p>
          <a:r>
            <a:rPr lang="uk-UA" dirty="0"/>
            <a:t>1999  - 2001рр.</a:t>
          </a:r>
          <a:endParaRPr lang="ru-RU" dirty="0"/>
        </a:p>
      </dgm:t>
    </dgm:pt>
    <dgm:pt modelId="{FE257F7B-C375-405A-BD4C-21C60F48E06A}" type="parTrans" cxnId="{8D6EF76F-7421-4F6C-BB2E-962834F01A27}">
      <dgm:prSet/>
      <dgm:spPr/>
      <dgm:t>
        <a:bodyPr/>
        <a:lstStyle/>
        <a:p>
          <a:endParaRPr lang="ru-RU"/>
        </a:p>
      </dgm:t>
    </dgm:pt>
    <dgm:pt modelId="{E02A208B-0D6D-4623-AA96-22A4D290A0EA}" type="sibTrans" cxnId="{8D6EF76F-7421-4F6C-BB2E-962834F01A27}">
      <dgm:prSet/>
      <dgm:spPr/>
      <dgm:t>
        <a:bodyPr/>
        <a:lstStyle/>
        <a:p>
          <a:endParaRPr lang="ru-RU"/>
        </a:p>
      </dgm:t>
    </dgm:pt>
    <dgm:pt modelId="{AFEE9437-2A1D-4F04-A8E9-7977AD7D3A6E}">
      <dgm:prSet phldrT="[Текст]"/>
      <dgm:spPr/>
      <dgm:t>
        <a:bodyPr/>
        <a:lstStyle/>
        <a:p>
          <a:r>
            <a:rPr lang="uk-UA" dirty="0"/>
            <a:t>Леонід Кучма </a:t>
          </a:r>
        </a:p>
        <a:p>
          <a:r>
            <a:rPr lang="uk-UA" dirty="0"/>
            <a:t>Президент України </a:t>
          </a:r>
        </a:p>
        <a:p>
          <a:r>
            <a:rPr lang="uk-UA" dirty="0"/>
            <a:t>1999р -2005рр. </a:t>
          </a:r>
        </a:p>
        <a:p>
          <a:endParaRPr lang="ru-RU" dirty="0"/>
        </a:p>
      </dgm:t>
    </dgm:pt>
    <dgm:pt modelId="{73D739DA-34F7-44D1-AF62-71588C5F3B70}" type="parTrans" cxnId="{0A661B90-CB14-4726-B2B8-E5782D5262C9}">
      <dgm:prSet/>
      <dgm:spPr/>
      <dgm:t>
        <a:bodyPr/>
        <a:lstStyle/>
        <a:p>
          <a:endParaRPr lang="ru-RU"/>
        </a:p>
      </dgm:t>
    </dgm:pt>
    <dgm:pt modelId="{66C8482E-A25A-4A75-A4E4-949529EF5F2F}" type="sibTrans" cxnId="{0A661B90-CB14-4726-B2B8-E5782D5262C9}">
      <dgm:prSet/>
      <dgm:spPr/>
      <dgm:t>
        <a:bodyPr/>
        <a:lstStyle/>
        <a:p>
          <a:endParaRPr lang="ru-RU"/>
        </a:p>
      </dgm:t>
    </dgm:pt>
    <dgm:pt modelId="{B5E4D561-3144-4CE9-8FCA-04F62C83B3F5}" type="pres">
      <dgm:prSet presAssocID="{D817F9B9-4B23-4316-A5B0-DF07E70B3AC7}" presName="Name0" presStyleCnt="0">
        <dgm:presLayoutVars>
          <dgm:dir/>
          <dgm:resizeHandles val="exact"/>
        </dgm:presLayoutVars>
      </dgm:prSet>
      <dgm:spPr/>
    </dgm:pt>
    <dgm:pt modelId="{7D0D0C05-DBE4-4C51-97B2-CC160A7C2996}" type="pres">
      <dgm:prSet presAssocID="{D817F9B9-4B23-4316-A5B0-DF07E70B3AC7}" presName="bkgdShp" presStyleLbl="alignAccFollowNode1" presStyleIdx="0" presStyleCnt="1" custScaleY="222222" custLinFactNeighborY="19577"/>
      <dgm:spPr/>
    </dgm:pt>
    <dgm:pt modelId="{ECFF1E86-BC01-4765-A87D-98BCD9D0921B}" type="pres">
      <dgm:prSet presAssocID="{D817F9B9-4B23-4316-A5B0-DF07E70B3AC7}" presName="linComp" presStyleCnt="0"/>
      <dgm:spPr/>
    </dgm:pt>
    <dgm:pt modelId="{4A7AB86D-D02E-4D9F-B226-644C8376907C}" type="pres">
      <dgm:prSet presAssocID="{9383F626-E949-4832-9EF3-8CECA11CC307}" presName="compNode" presStyleCnt="0"/>
      <dgm:spPr/>
    </dgm:pt>
    <dgm:pt modelId="{688A2F22-3B6C-49A0-A5E2-3E56E70883CA}" type="pres">
      <dgm:prSet presAssocID="{9383F626-E949-4832-9EF3-8CECA11CC307}" presName="node" presStyleLbl="node1" presStyleIdx="0" presStyleCnt="2" custScaleX="97908" custScaleY="62097" custLinFactNeighborX="-4826" custLinFactNeighborY="-47781">
        <dgm:presLayoutVars>
          <dgm:bulletEnabled val="1"/>
        </dgm:presLayoutVars>
      </dgm:prSet>
      <dgm:spPr/>
    </dgm:pt>
    <dgm:pt modelId="{4E070A95-F027-48E8-8801-A57CC466A2D7}" type="pres">
      <dgm:prSet presAssocID="{9383F626-E949-4832-9EF3-8CECA11CC307}" presName="invisiNode" presStyleLbl="node1" presStyleIdx="0" presStyleCnt="2"/>
      <dgm:spPr/>
    </dgm:pt>
    <dgm:pt modelId="{D0EC82D7-8F48-4288-85AB-B54EA0D48662}" type="pres">
      <dgm:prSet presAssocID="{9383F626-E949-4832-9EF3-8CECA11CC307}" presName="imagNode" presStyleLbl="fgImgPlace1" presStyleIdx="0" presStyleCnt="2" custScaleX="92081" custScaleY="141028" custLinFactNeighborX="-1968" custLinFactNeighborY="-54488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FB567150-2DE3-4B7F-9690-37E524730FAF}" type="pres">
      <dgm:prSet presAssocID="{E02A208B-0D6D-4623-AA96-22A4D290A0EA}" presName="sibTrans" presStyleLbl="sibTrans2D1" presStyleIdx="0" presStyleCnt="0"/>
      <dgm:spPr/>
    </dgm:pt>
    <dgm:pt modelId="{86AEBCFF-9479-4773-9F94-A4ED6F10552A}" type="pres">
      <dgm:prSet presAssocID="{AFEE9437-2A1D-4F04-A8E9-7977AD7D3A6E}" presName="compNode" presStyleCnt="0"/>
      <dgm:spPr/>
    </dgm:pt>
    <dgm:pt modelId="{3B39CACC-2A26-4F7E-A704-C4EDA4603B38}" type="pres">
      <dgm:prSet presAssocID="{AFEE9437-2A1D-4F04-A8E9-7977AD7D3A6E}" presName="node" presStyleLbl="node1" presStyleIdx="1" presStyleCnt="2" custScaleX="94058" custScaleY="55996" custLinFactNeighborX="1673" custLinFactNeighborY="-50303">
        <dgm:presLayoutVars>
          <dgm:bulletEnabled val="1"/>
        </dgm:presLayoutVars>
      </dgm:prSet>
      <dgm:spPr/>
    </dgm:pt>
    <dgm:pt modelId="{74FD10F7-AEC2-4ABF-985E-049D77219CE1}" type="pres">
      <dgm:prSet presAssocID="{AFEE9437-2A1D-4F04-A8E9-7977AD7D3A6E}" presName="invisiNode" presStyleLbl="node1" presStyleIdx="1" presStyleCnt="2"/>
      <dgm:spPr/>
    </dgm:pt>
    <dgm:pt modelId="{E1425B03-DF21-4E71-824F-A031AAEC8495}" type="pres">
      <dgm:prSet presAssocID="{AFEE9437-2A1D-4F04-A8E9-7977AD7D3A6E}" presName="imagNode" presStyleLbl="fgImgPlace1" presStyleIdx="1" presStyleCnt="2" custScaleX="99818" custScaleY="152690" custLinFactNeighborX="-1056" custLinFactNeighborY="-5664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D2BF952A-CB17-4A40-BCF2-6CB98EC3C007}" type="presOf" srcId="{D817F9B9-4B23-4316-A5B0-DF07E70B3AC7}" destId="{B5E4D561-3144-4CE9-8FCA-04F62C83B3F5}" srcOrd="0" destOrd="0" presId="urn:microsoft.com/office/officeart/2005/8/layout/pList2"/>
    <dgm:cxn modelId="{6D50315D-6B70-4508-B030-B41C9947BDCF}" type="presOf" srcId="{9383F626-E949-4832-9EF3-8CECA11CC307}" destId="{688A2F22-3B6C-49A0-A5E2-3E56E70883CA}" srcOrd="0" destOrd="0" presId="urn:microsoft.com/office/officeart/2005/8/layout/pList2"/>
    <dgm:cxn modelId="{20817C63-9453-40AB-9F64-C42DCEF50FE0}" type="presOf" srcId="{E02A208B-0D6D-4623-AA96-22A4D290A0EA}" destId="{FB567150-2DE3-4B7F-9690-37E524730FAF}" srcOrd="0" destOrd="0" presId="urn:microsoft.com/office/officeart/2005/8/layout/pList2"/>
    <dgm:cxn modelId="{8D6EF76F-7421-4F6C-BB2E-962834F01A27}" srcId="{D817F9B9-4B23-4316-A5B0-DF07E70B3AC7}" destId="{9383F626-E949-4832-9EF3-8CECA11CC307}" srcOrd="0" destOrd="0" parTransId="{FE257F7B-C375-405A-BD4C-21C60F48E06A}" sibTransId="{E02A208B-0D6D-4623-AA96-22A4D290A0EA}"/>
    <dgm:cxn modelId="{0A661B90-CB14-4726-B2B8-E5782D5262C9}" srcId="{D817F9B9-4B23-4316-A5B0-DF07E70B3AC7}" destId="{AFEE9437-2A1D-4F04-A8E9-7977AD7D3A6E}" srcOrd="1" destOrd="0" parTransId="{73D739DA-34F7-44D1-AF62-71588C5F3B70}" sibTransId="{66C8482E-A25A-4A75-A4E4-949529EF5F2F}"/>
    <dgm:cxn modelId="{758163CE-CF76-48AF-8AA9-62DFC832D3E4}" type="presOf" srcId="{AFEE9437-2A1D-4F04-A8E9-7977AD7D3A6E}" destId="{3B39CACC-2A26-4F7E-A704-C4EDA4603B38}" srcOrd="0" destOrd="0" presId="urn:microsoft.com/office/officeart/2005/8/layout/pList2"/>
    <dgm:cxn modelId="{0D770460-5537-4021-AE51-3E3849334835}" type="presParOf" srcId="{B5E4D561-3144-4CE9-8FCA-04F62C83B3F5}" destId="{7D0D0C05-DBE4-4C51-97B2-CC160A7C2996}" srcOrd="0" destOrd="0" presId="urn:microsoft.com/office/officeart/2005/8/layout/pList2"/>
    <dgm:cxn modelId="{5D9901D5-D4BA-4A2B-A8F0-3C825A43E0E8}" type="presParOf" srcId="{B5E4D561-3144-4CE9-8FCA-04F62C83B3F5}" destId="{ECFF1E86-BC01-4765-A87D-98BCD9D0921B}" srcOrd="1" destOrd="0" presId="urn:microsoft.com/office/officeart/2005/8/layout/pList2"/>
    <dgm:cxn modelId="{EA0401D5-34DE-4D2E-9416-B44AC70D0327}" type="presParOf" srcId="{ECFF1E86-BC01-4765-A87D-98BCD9D0921B}" destId="{4A7AB86D-D02E-4D9F-B226-644C8376907C}" srcOrd="0" destOrd="0" presId="urn:microsoft.com/office/officeart/2005/8/layout/pList2"/>
    <dgm:cxn modelId="{8C186179-E716-4EA9-A19F-164F0BC7A550}" type="presParOf" srcId="{4A7AB86D-D02E-4D9F-B226-644C8376907C}" destId="{688A2F22-3B6C-49A0-A5E2-3E56E70883CA}" srcOrd="0" destOrd="0" presId="urn:microsoft.com/office/officeart/2005/8/layout/pList2"/>
    <dgm:cxn modelId="{F9CBD52D-8C76-45B9-A885-0A7E6FD29A06}" type="presParOf" srcId="{4A7AB86D-D02E-4D9F-B226-644C8376907C}" destId="{4E070A95-F027-48E8-8801-A57CC466A2D7}" srcOrd="1" destOrd="0" presId="urn:microsoft.com/office/officeart/2005/8/layout/pList2"/>
    <dgm:cxn modelId="{05E42603-7C29-4E05-B4FE-E55D6A8455A7}" type="presParOf" srcId="{4A7AB86D-D02E-4D9F-B226-644C8376907C}" destId="{D0EC82D7-8F48-4288-85AB-B54EA0D48662}" srcOrd="2" destOrd="0" presId="urn:microsoft.com/office/officeart/2005/8/layout/pList2"/>
    <dgm:cxn modelId="{CAAF11BD-617F-4D76-AA54-175B801CE653}" type="presParOf" srcId="{ECFF1E86-BC01-4765-A87D-98BCD9D0921B}" destId="{FB567150-2DE3-4B7F-9690-37E524730FAF}" srcOrd="1" destOrd="0" presId="urn:microsoft.com/office/officeart/2005/8/layout/pList2"/>
    <dgm:cxn modelId="{49568F74-406F-401B-B565-BED105AA62A6}" type="presParOf" srcId="{ECFF1E86-BC01-4765-A87D-98BCD9D0921B}" destId="{86AEBCFF-9479-4773-9F94-A4ED6F10552A}" srcOrd="2" destOrd="0" presId="urn:microsoft.com/office/officeart/2005/8/layout/pList2"/>
    <dgm:cxn modelId="{7363140D-429A-48FC-8C21-36A6FF37DF2D}" type="presParOf" srcId="{86AEBCFF-9479-4773-9F94-A4ED6F10552A}" destId="{3B39CACC-2A26-4F7E-A704-C4EDA4603B38}" srcOrd="0" destOrd="0" presId="urn:microsoft.com/office/officeart/2005/8/layout/pList2"/>
    <dgm:cxn modelId="{0A01B86C-B296-4455-9D0F-B55D564017FE}" type="presParOf" srcId="{86AEBCFF-9479-4773-9F94-A4ED6F10552A}" destId="{74FD10F7-AEC2-4ABF-985E-049D77219CE1}" srcOrd="1" destOrd="0" presId="urn:microsoft.com/office/officeart/2005/8/layout/pList2"/>
    <dgm:cxn modelId="{01B5D901-62AB-4FC1-B6A2-A9931B5BFB25}" type="presParOf" srcId="{86AEBCFF-9479-4773-9F94-A4ED6F10552A}" destId="{E1425B03-DF21-4E71-824F-A031AAEC849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D0C05-DBE4-4C51-97B2-CC160A7C2996}">
      <dsp:nvSpPr>
        <dsp:cNvPr id="0" name=""/>
        <dsp:cNvSpPr/>
      </dsp:nvSpPr>
      <dsp:spPr>
        <a:xfrm>
          <a:off x="0" y="-170970"/>
          <a:ext cx="10733104" cy="6604979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C82D7-8F48-4288-85AB-B54EA0D48662}">
      <dsp:nvSpPr>
        <dsp:cNvPr id="0" name=""/>
        <dsp:cNvSpPr/>
      </dsp:nvSpPr>
      <dsp:spPr>
        <a:xfrm>
          <a:off x="420953" y="194688"/>
          <a:ext cx="4445486" cy="3073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A2F22-3B6C-49A0-A5E2-3E56E70883CA}">
      <dsp:nvSpPr>
        <dsp:cNvPr id="0" name=""/>
        <dsp:cNvSpPr/>
      </dsp:nvSpPr>
      <dsp:spPr>
        <a:xfrm rot="10800000">
          <a:off x="142316" y="3358109"/>
          <a:ext cx="4726802" cy="2255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/>
            <a:t>Віктор</a:t>
          </a:r>
          <a:r>
            <a:rPr lang="ru-RU" sz="2200" kern="1200" dirty="0"/>
            <a:t> Ющенко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Прем</a:t>
          </a:r>
          <a:r>
            <a:rPr lang="uk-UA" sz="2200" kern="1200" dirty="0"/>
            <a:t>’</a:t>
          </a:r>
          <a:r>
            <a:rPr lang="uk-UA" sz="2200" kern="1200" dirty="0" err="1"/>
            <a:t>єр</a:t>
          </a:r>
          <a:r>
            <a:rPr lang="uk-UA" sz="2200" kern="1200" dirty="0"/>
            <a:t> - міністр України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1999  - 2001рр.</a:t>
          </a:r>
          <a:endParaRPr lang="ru-RU" sz="2200" kern="1200" dirty="0"/>
        </a:p>
      </dsp:txBody>
      <dsp:txXfrm rot="10800000">
        <a:off x="211690" y="3358109"/>
        <a:ext cx="4588054" cy="2186449"/>
      </dsp:txXfrm>
    </dsp:sp>
    <dsp:sp modelId="{E1425B03-DF21-4E71-824F-A031AAEC8495}">
      <dsp:nvSpPr>
        <dsp:cNvPr id="0" name=""/>
        <dsp:cNvSpPr/>
      </dsp:nvSpPr>
      <dsp:spPr>
        <a:xfrm>
          <a:off x="5538301" y="139578"/>
          <a:ext cx="4819013" cy="33281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9CACC-2A26-4F7E-A704-C4EDA4603B38}">
      <dsp:nvSpPr>
        <dsp:cNvPr id="0" name=""/>
        <dsp:cNvSpPr/>
      </dsp:nvSpPr>
      <dsp:spPr>
        <a:xfrm rot="10800000">
          <a:off x="5809092" y="3496264"/>
          <a:ext cx="4540932" cy="20341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Леонід Кучма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Президент України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1999р -2005рр.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 rot="10800000">
        <a:off x="5871650" y="3496264"/>
        <a:ext cx="4415816" cy="1971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2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5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971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7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556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61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4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7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6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6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38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0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1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0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0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73E10-D854-41E7-A6FD-6C78939B1098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D053EFE-F5EA-4C1A-9668-F70EAFA8E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2B3D5-48B6-0B65-7101-EBB518676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730" y="1166219"/>
            <a:ext cx="11268721" cy="2262781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Україна між минулим і сучасністю </a:t>
            </a:r>
            <a:b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(1995-2004 рр.)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688A7D-444B-8271-E455-D64215F9C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6432" y="4777379"/>
            <a:ext cx="8915399" cy="2080621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1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3A19C-D7FE-787C-28ED-8581C388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19" y="306333"/>
            <a:ext cx="10599293" cy="1280890"/>
          </a:xfrm>
        </p:spPr>
        <p:txBody>
          <a:bodyPr/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Формування олігархічного капіталу.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980144A-B4CF-C5BB-9B4E-F5F2498ADA46}"/>
              </a:ext>
            </a:extLst>
          </p:cNvPr>
          <p:cNvSpPr/>
          <p:nvPr/>
        </p:nvSpPr>
        <p:spPr>
          <a:xfrm>
            <a:off x="553320" y="2158240"/>
            <a:ext cx="11034944" cy="1016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 реформи в Україні  були відверто націлені на створення прошарку олігархії, приймалися та проводилися без громадського обговорення.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416711B-57C1-E0C4-F481-C647F0A2F345}"/>
              </a:ext>
            </a:extLst>
          </p:cNvPr>
          <p:cNvSpPr/>
          <p:nvPr/>
        </p:nvSpPr>
        <p:spPr>
          <a:xfrm>
            <a:off x="577048" y="3539997"/>
            <a:ext cx="11011216" cy="117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Правлячі класи мали монополію на прийняття та втілення рішень, при цьому не будучи зобов'язаним нести відповідальність.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9E79040-E8EE-D432-81A0-1E676F1A6FE9}"/>
              </a:ext>
            </a:extLst>
          </p:cNvPr>
          <p:cNvSpPr/>
          <p:nvPr/>
        </p:nvSpPr>
        <p:spPr>
          <a:xfrm>
            <a:off x="577048" y="5081921"/>
            <a:ext cx="11011216" cy="1094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Олігархи спонсорують партії і громадські об'єднання, забезпечують їх ЗМІ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(активно впливали на політичні проце­си в Україні).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8BFFA41-EB97-52D4-F476-9520DA3B3CEE}"/>
              </a:ext>
            </a:extLst>
          </p:cNvPr>
          <p:cNvSpPr/>
          <p:nvPr/>
        </p:nvSpPr>
        <p:spPr>
          <a:xfrm>
            <a:off x="577048" y="1012054"/>
            <a:ext cx="11011216" cy="7812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1992 р. -  стартувала п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риватизація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рік -  було прийнято рішення про початок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«грошової приватизації». </a:t>
            </a:r>
          </a:p>
        </p:txBody>
      </p:sp>
    </p:spTree>
    <p:extLst>
      <p:ext uri="{BB962C8B-B14F-4D97-AF65-F5344CB8AC3E}">
        <p14:creationId xmlns:p14="http://schemas.microsoft.com/office/powerpoint/2010/main" val="201512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A3F29-A8FC-D888-6547-9FB1CA7D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23" y="402516"/>
            <a:ext cx="8911687" cy="1280890"/>
          </a:xfrm>
        </p:spPr>
        <p:txBody>
          <a:bodyPr>
            <a:normAutofit/>
          </a:bodyPr>
          <a:lstStyle/>
          <a:p>
            <a:r>
              <a:rPr lang="uk-UA" sz="4000" b="1" i="0" dirty="0">
                <a:solidFill>
                  <a:srgbClr val="1615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впливові ФПГ: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27D352-5163-8F41-9162-208602A89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05" y="3429000"/>
            <a:ext cx="2444708" cy="695004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26F914B-62A0-0862-FE0F-14AAB320A1D8}"/>
              </a:ext>
            </a:extLst>
          </p:cNvPr>
          <p:cNvSpPr/>
          <p:nvPr/>
        </p:nvSpPr>
        <p:spPr>
          <a:xfrm>
            <a:off x="514905" y="1633491"/>
            <a:ext cx="2414726" cy="63919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CFEFF0-0CBB-0CA1-B0B2-F87D6B3914C5}"/>
              </a:ext>
            </a:extLst>
          </p:cNvPr>
          <p:cNvSpPr/>
          <p:nvPr/>
        </p:nvSpPr>
        <p:spPr>
          <a:xfrm>
            <a:off x="3010175" y="1722268"/>
            <a:ext cx="5539021" cy="4616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0" i="0" dirty="0">
                <a:solidFill>
                  <a:srgbClr val="1615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 Капітал менеджмент» (Р. Ахметов).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94492C-59F5-B25D-0AB0-38481F4BB198}"/>
              </a:ext>
            </a:extLst>
          </p:cNvPr>
          <p:cNvSpPr/>
          <p:nvPr/>
        </p:nvSpPr>
        <p:spPr>
          <a:xfrm>
            <a:off x="3082676" y="3545683"/>
            <a:ext cx="5539021" cy="4616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«Приват» (І. Коломойський, Г. Боголюбов).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E56AD0-551B-E324-F3C0-CBEEC5427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1" y="5021596"/>
            <a:ext cx="2450804" cy="6950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CC1FF1-5AAC-CE06-4D6A-2F9BCC4CF270}"/>
              </a:ext>
            </a:extLst>
          </p:cNvPr>
          <p:cNvSpPr/>
          <p:nvPr/>
        </p:nvSpPr>
        <p:spPr>
          <a:xfrm>
            <a:off x="3146300" y="5138279"/>
            <a:ext cx="5539021" cy="4616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«Індустріальна спілка Донбасу» (С. Тарута).</a:t>
            </a:r>
          </a:p>
        </p:txBody>
      </p:sp>
    </p:spTree>
    <p:extLst>
      <p:ext uri="{BB962C8B-B14F-4D97-AF65-F5344CB8AC3E}">
        <p14:creationId xmlns:p14="http://schemas.microsoft.com/office/powerpoint/2010/main" val="292055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F8137-B16F-D59C-B0D7-13ADD71B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364" y="778923"/>
            <a:ext cx="11434439" cy="128089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«Касетний скандал» та його політичні наслідки.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021FC42-E205-9DCD-C4C1-F5E66A1D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" y="1211190"/>
            <a:ext cx="3431741" cy="527747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DEE90AA-790E-07DC-B82E-A1F58FA16CB0}"/>
              </a:ext>
            </a:extLst>
          </p:cNvPr>
          <p:cNvSpPr/>
          <p:nvPr/>
        </p:nvSpPr>
        <p:spPr>
          <a:xfrm>
            <a:off x="3640364" y="1323540"/>
            <a:ext cx="825623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вересня 2000 р.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зник журналіст опозиційного інтернет-видання „Українська правда” Г. Гонгадзе.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1FEEF51-F947-91CC-2749-7EB1B2FB4834}"/>
              </a:ext>
            </a:extLst>
          </p:cNvPr>
          <p:cNvSpPr/>
          <p:nvPr/>
        </p:nvSpPr>
        <p:spPr>
          <a:xfrm>
            <a:off x="3781885" y="3615260"/>
            <a:ext cx="8256233" cy="11609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 опозиційних депутатів виступили із заявою про причетність до його зникнення і вбивства Президента та його оточення.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93D35D-9EB8-5816-7190-2A474FEFAB06}"/>
              </a:ext>
            </a:extLst>
          </p:cNvPr>
          <p:cNvSpPr/>
          <p:nvPr/>
        </p:nvSpPr>
        <p:spPr>
          <a:xfrm>
            <a:off x="3640888" y="5133571"/>
            <a:ext cx="8397230" cy="1026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Додалися записи майора СБУ Мельниченка, які «свідчили» про причетність вищих осіб до цього та інших резонансних злочинів.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161E743-6EA1-470F-2A63-2B1A42E64542}"/>
              </a:ext>
            </a:extLst>
          </p:cNvPr>
          <p:cNvSpPr/>
          <p:nvPr/>
        </p:nvSpPr>
        <p:spPr>
          <a:xfrm>
            <a:off x="3781886" y="2636288"/>
            <a:ext cx="8256233" cy="667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Колеги- журналісти оголосили початок публічної акції „Знайдіть журналіста Гонгадзе”.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5903C-E961-A8D8-A036-E33FDFF3CEBD}"/>
              </a:ext>
            </a:extLst>
          </p:cNvPr>
          <p:cNvSpPr txBox="1"/>
          <p:nvPr/>
        </p:nvSpPr>
        <p:spPr>
          <a:xfrm>
            <a:off x="271290" y="6488668"/>
            <a:ext cx="309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Гонгадзе.  1969 - 2000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CA7C1-8CD2-DB35-E32D-56A3418E34AB}"/>
              </a:ext>
            </a:extLst>
          </p:cNvPr>
          <p:cNvSpPr txBox="1"/>
          <p:nvPr/>
        </p:nvSpPr>
        <p:spPr>
          <a:xfrm>
            <a:off x="3054096" y="247668"/>
            <a:ext cx="69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Криза режиму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Л.Кучми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ail.ukr.net/attach/show/16658499812275894792/1">
            <a:extLst>
              <a:ext uri="{FF2B5EF4-FFF2-40B4-BE49-F238E27FC236}">
                <a16:creationId xmlns:a16="http://schemas.microsoft.com/office/drawing/2014/main" id="{1D561152-87CD-4E0F-9613-772FCB53A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85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D891-2A6F-CBE9-B5CC-0BB19EB9A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127" y="0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671409-7ED7-43A4-34C4-FF47027C5DDF}"/>
              </a:ext>
            </a:extLst>
          </p:cNvPr>
          <p:cNvSpPr txBox="1"/>
          <p:nvPr/>
        </p:nvSpPr>
        <p:spPr>
          <a:xfrm>
            <a:off x="2589212" y="284085"/>
            <a:ext cx="709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 наслідки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4328C61-4F59-CA74-F450-0AF820F34B39}"/>
              </a:ext>
            </a:extLst>
          </p:cNvPr>
          <p:cNvSpPr/>
          <p:nvPr/>
        </p:nvSpPr>
        <p:spPr>
          <a:xfrm>
            <a:off x="1313894" y="2482115"/>
            <a:ext cx="9401454" cy="9601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грудня 2000 р.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 відправив у відставку міністра Ю. Кравченка.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7CDE54F-3F66-BAD5-3D89-59353CE2243F}"/>
              </a:ext>
            </a:extLst>
          </p:cNvPr>
          <p:cNvSpPr/>
          <p:nvPr/>
        </p:nvSpPr>
        <p:spPr>
          <a:xfrm>
            <a:off x="1313894" y="4074287"/>
            <a:ext cx="9401454" cy="941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квітня 2001 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В.Ющенка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було звільнено з посади прем’єр-міністра.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11BCE28-7B67-5BE4-3B3D-A21D381ACE32}"/>
              </a:ext>
            </a:extLst>
          </p:cNvPr>
          <p:cNvSpPr/>
          <p:nvPr/>
        </p:nvSpPr>
        <p:spPr>
          <a:xfrm>
            <a:off x="1313895" y="5370990"/>
            <a:ext cx="9401454" cy="7190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Новим Прем’єр-міністром став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А.Кінах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C89F19F-0EC7-5F81-53DA-62DDFB7F2D33}"/>
              </a:ext>
            </a:extLst>
          </p:cNvPr>
          <p:cNvSpPr/>
          <p:nvPr/>
        </p:nvSpPr>
        <p:spPr>
          <a:xfrm>
            <a:off x="1313894" y="1193844"/>
            <a:ext cx="9401454" cy="7190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«Касетний скандал» викликав акцію «Україна без Кучми».</a:t>
            </a:r>
          </a:p>
        </p:txBody>
      </p:sp>
    </p:spTree>
    <p:extLst>
      <p:ext uri="{BB962C8B-B14F-4D97-AF65-F5344CB8AC3E}">
        <p14:creationId xmlns:p14="http://schemas.microsoft.com/office/powerpoint/2010/main" val="347732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365D8-09F6-BB41-14E0-675364472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349" y="135838"/>
            <a:ext cx="10057552" cy="1280890"/>
          </a:xfrm>
        </p:spPr>
        <p:txBody>
          <a:bodyPr>
            <a:normAutofit/>
          </a:bodyPr>
          <a:lstStyle/>
          <a:p>
            <a:pPr algn="ctr"/>
            <a:r>
              <a:rPr lang="uk-UA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Причини та хід акцій «Україна без Кучми».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D8F0819-0F13-2416-F410-0B899AE40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43" y="594442"/>
            <a:ext cx="5874057" cy="5810797"/>
          </a:xfrm>
          <a:prstGeom prst="rect">
            <a:avLst/>
          </a:prstGeom>
        </p:spPr>
      </p:pic>
      <p:sp>
        <p:nvSpPr>
          <p:cNvPr id="8" name="Рамка 7">
            <a:extLst>
              <a:ext uri="{FF2B5EF4-FFF2-40B4-BE49-F238E27FC236}">
                <a16:creationId xmlns:a16="http://schemas.microsoft.com/office/drawing/2014/main" id="{2A8F2048-2548-E45E-8016-0498263BCAD7}"/>
              </a:ext>
            </a:extLst>
          </p:cNvPr>
          <p:cNvSpPr/>
          <p:nvPr/>
        </p:nvSpPr>
        <p:spPr>
          <a:xfrm>
            <a:off x="6480699" y="1432116"/>
            <a:ext cx="4980372" cy="1129683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D1296-B034-D9C5-00E0-B5E20D8914E6}"/>
              </a:ext>
            </a:extLst>
          </p:cNvPr>
          <p:cNvSpPr txBox="1"/>
          <p:nvPr/>
        </p:nvSpPr>
        <p:spPr>
          <a:xfrm>
            <a:off x="6788459" y="1796902"/>
            <a:ext cx="4512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«Україна без Кучми»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(грудень 2000 – березень 2001)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20E246E-1B98-469A-F7D5-DBF4712EEB00}"/>
              </a:ext>
            </a:extLst>
          </p:cNvPr>
          <p:cNvCxnSpPr/>
          <p:nvPr/>
        </p:nvCxnSpPr>
        <p:spPr>
          <a:xfrm>
            <a:off x="7292159" y="2516820"/>
            <a:ext cx="0" cy="1171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4DB4BB-F1E4-93F2-BC1B-674333760789}"/>
              </a:ext>
            </a:extLst>
          </p:cNvPr>
          <p:cNvSpPr/>
          <p:nvPr/>
        </p:nvSpPr>
        <p:spPr>
          <a:xfrm>
            <a:off x="6480700" y="3688672"/>
            <a:ext cx="2752076" cy="1336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ПРИЧИНИ: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вбивство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Г.Гонзадзе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касетний скандал.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2241ED7-B9FE-70FA-3A9B-A71DA96B2A57}"/>
              </a:ext>
            </a:extLst>
          </p:cNvPr>
          <p:cNvCxnSpPr/>
          <p:nvPr/>
        </p:nvCxnSpPr>
        <p:spPr>
          <a:xfrm>
            <a:off x="10516233" y="2516820"/>
            <a:ext cx="0" cy="1171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1C3803-7FF4-B9F3-F4D9-90C115A0FB90}"/>
              </a:ext>
            </a:extLst>
          </p:cNvPr>
          <p:cNvSpPr/>
          <p:nvPr/>
        </p:nvSpPr>
        <p:spPr>
          <a:xfrm>
            <a:off x="9367423" y="3688672"/>
            <a:ext cx="2752076" cy="1336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ВИМОГИ: Відставка Президента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Л.Кучми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керівників МВС, СБУ.</a:t>
            </a:r>
          </a:p>
        </p:txBody>
      </p:sp>
    </p:spTree>
    <p:extLst>
      <p:ext uri="{BB962C8B-B14F-4D97-AF65-F5344CB8AC3E}">
        <p14:creationId xmlns:p14="http://schemas.microsoft.com/office/powerpoint/2010/main" val="3988939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EDA93-D84F-3003-2D73-E886D20D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0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Хід акції «Україна без Кучми».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D34C6F-8428-D0B6-E864-A365C577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25" y="766439"/>
            <a:ext cx="11490772" cy="58207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674D26-4406-588F-1B49-6D3EC03C130B}"/>
              </a:ext>
            </a:extLst>
          </p:cNvPr>
          <p:cNvSpPr/>
          <p:nvPr/>
        </p:nvSpPr>
        <p:spPr>
          <a:xfrm>
            <a:off x="852256" y="905522"/>
            <a:ext cx="10703619" cy="932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грудня 2000 року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акція протесту (брали участь 24 політичні партії та громадські організації. Учасники акції поставили намети).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F3BF0A6-FFB3-832D-DEDE-203F7C8C9948}"/>
              </a:ext>
            </a:extLst>
          </p:cNvPr>
          <p:cNvSpPr/>
          <p:nvPr/>
        </p:nvSpPr>
        <p:spPr>
          <a:xfrm>
            <a:off x="852256" y="2192784"/>
            <a:ext cx="10703619" cy="932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грудня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акцію  було тимчасово згорнуто. Учасників акції змусили прибрати намети та покинути площу.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1ECAE3-1B7B-9F0B-1E77-BF4DD6905D01}"/>
              </a:ext>
            </a:extLst>
          </p:cNvPr>
          <p:cNvSpPr/>
          <p:nvPr/>
        </p:nvSpPr>
        <p:spPr>
          <a:xfrm>
            <a:off x="852257" y="3429001"/>
            <a:ext cx="10623720" cy="10275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лютого 2001 р.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Хрещатику опозиція організувала «народний трибунал» над Л. Кучмою.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8C0EB3C-3B49-911F-3544-947BDDD0E3A7}"/>
              </a:ext>
            </a:extLst>
          </p:cNvPr>
          <p:cNvSpPr/>
          <p:nvPr/>
        </p:nvSpPr>
        <p:spPr>
          <a:xfrm>
            <a:off x="932155" y="4722920"/>
            <a:ext cx="10543822" cy="1229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березня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 жорстокі сутички міліції з демонстрантами у Києві.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Демонстрантів розігнали, було проведено численні арешти.</a:t>
            </a:r>
          </a:p>
        </p:txBody>
      </p:sp>
    </p:spTree>
    <p:extLst>
      <p:ext uri="{BB962C8B-B14F-4D97-AF65-F5344CB8AC3E}">
        <p14:creationId xmlns:p14="http://schemas.microsoft.com/office/powerpoint/2010/main" val="3472413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33511-719E-1AF6-0C5B-83AEE12C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59" y="180227"/>
            <a:ext cx="9303153" cy="1280890"/>
          </a:xfrm>
        </p:spPr>
        <p:txBody>
          <a:bodyPr>
            <a:normAutofit/>
          </a:bodyPr>
          <a:lstStyle/>
          <a:p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Причини та хід акції «Повстань, Україно».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E4563B-885B-3778-7F56-1B9B61552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719" y="1018423"/>
            <a:ext cx="6503525" cy="5060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ADDD3-3B56-C029-4207-05150EF0F0B7}"/>
              </a:ext>
            </a:extLst>
          </p:cNvPr>
          <p:cNvSpPr txBox="1"/>
          <p:nvPr/>
        </p:nvSpPr>
        <p:spPr>
          <a:xfrm>
            <a:off x="480557" y="6019574"/>
            <a:ext cx="8583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 опозиційних сил біля пам'ятника Тарасу Шевченку в Києві 9 березня 2003 р.</a:t>
            </a:r>
          </a:p>
        </p:txBody>
      </p:sp>
    </p:spTree>
    <p:extLst>
      <p:ext uri="{BB962C8B-B14F-4D97-AF65-F5344CB8AC3E}">
        <p14:creationId xmlns:p14="http://schemas.microsoft.com/office/powerpoint/2010/main" val="1450511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495F7-92D4-8082-595B-A7B36E91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653" y="0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Хід акції «Повстань, Україно».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537C4-7560-88FA-8F0C-F94B3EA0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630315"/>
            <a:ext cx="11594237" cy="58947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C179686-0455-9918-4F4A-BA54E166A2A6}"/>
              </a:ext>
            </a:extLst>
          </p:cNvPr>
          <p:cNvSpPr/>
          <p:nvPr/>
        </p:nvSpPr>
        <p:spPr>
          <a:xfrm>
            <a:off x="443882" y="852256"/>
            <a:ext cx="10937289" cy="6924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вересня 2002 р.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початок акції «Повстань, Україно!», метою якої була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відставка Л. Кучми.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94DC238-0872-59B7-4CD5-195D396FB6CC}"/>
              </a:ext>
            </a:extLst>
          </p:cNvPr>
          <p:cNvSpPr/>
          <p:nvPr/>
        </p:nvSpPr>
        <p:spPr>
          <a:xfrm>
            <a:off x="443883" y="1979720"/>
            <a:ext cx="10937290" cy="9587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вересня 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центрі Києва відбувся масовий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антикучмівський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мітинг (від 30 до 100 тис.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5890398-D812-6162-C764-B88CF52530CB}"/>
              </a:ext>
            </a:extLst>
          </p:cNvPr>
          <p:cNvSpPr/>
          <p:nvPr/>
        </p:nvSpPr>
        <p:spPr>
          <a:xfrm>
            <a:off x="443883" y="3373514"/>
            <a:ext cx="10937289" cy="1071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вересня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Верховна Рада  підтримала курс Президента (проект переходу до</a:t>
            </a:r>
          </a:p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парламентсько-президентської республіки).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FF51C1B-132E-C4CB-B9CC-A32742D16C5A}"/>
              </a:ext>
            </a:extLst>
          </p:cNvPr>
          <p:cNvSpPr/>
          <p:nvPr/>
        </p:nvSpPr>
        <p:spPr>
          <a:xfrm>
            <a:off x="443882" y="4935983"/>
            <a:ext cx="11043823" cy="1069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листопада 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відставку був відправлений уряд А. Кінаха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21 листопада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Прем’єр-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міністром став  В. Янукович. </a:t>
            </a: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29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EEDA0-2E36-71E4-FDA8-A9B491AE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10" y="162471"/>
            <a:ext cx="9872280" cy="1280890"/>
          </a:xfrm>
        </p:spPr>
        <p:txBody>
          <a:bodyPr>
            <a:normAutofit/>
          </a:bodyPr>
          <a:lstStyle/>
          <a:p>
            <a:pPr algn="ctr"/>
            <a:r>
              <a:rPr lang="uk-UA" sz="2400" b="1" noProof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Поява на політичній арені України В.Ющенко, Ю.Тимошенко, В.Януковича.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788806-F9EE-C5FC-2CBC-D1B26F916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3" y="905521"/>
            <a:ext cx="11922711" cy="6072327"/>
          </a:xfrm>
        </p:spPr>
        <p:txBody>
          <a:bodyPr>
            <a:normAutofit/>
          </a:bodyPr>
          <a:lstStyle/>
          <a:p>
            <a:endParaRPr lang="uk-UA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DBE15A-95E3-6D0D-43CB-DECFDD2A7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10" y="905521"/>
            <a:ext cx="4027747" cy="5384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309120-C730-6831-BCA3-CC4BFB518708}"/>
              </a:ext>
            </a:extLst>
          </p:cNvPr>
          <p:cNvSpPr txBox="1"/>
          <p:nvPr/>
        </p:nvSpPr>
        <p:spPr>
          <a:xfrm>
            <a:off x="754602" y="6326197"/>
            <a:ext cx="549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 Янукович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7B36879-781A-1F66-7E79-78AC400CD634}"/>
              </a:ext>
            </a:extLst>
          </p:cNvPr>
          <p:cNvSpPr/>
          <p:nvPr/>
        </p:nvSpPr>
        <p:spPr>
          <a:xfrm>
            <a:off x="4404615" y="2186411"/>
            <a:ext cx="7695649" cy="15358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 2002 р.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України Леонід Кучма відправив у відставку прем'єр-міністра Анатолія Кінаха і висунув на цю посаду кандидатуру Віктора Януковича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4464740-6C1F-ABDF-A7A0-B4F738DE4A2A}"/>
              </a:ext>
            </a:extLst>
          </p:cNvPr>
          <p:cNvSpPr/>
          <p:nvPr/>
        </p:nvSpPr>
        <p:spPr>
          <a:xfrm>
            <a:off x="292964" y="426129"/>
            <a:ext cx="11567600" cy="932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 рік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Ющенко, Тимошенко підняли питання про створення широкого Опозиційного блоку проти чинного президента Леоніда Кучми.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D63227-E780-31F0-B967-157D4683251A}"/>
              </a:ext>
            </a:extLst>
          </p:cNvPr>
          <p:cNvSpPr/>
          <p:nvPr/>
        </p:nvSpPr>
        <p:spPr>
          <a:xfrm>
            <a:off x="292964" y="1937551"/>
            <a:ext cx="11540969" cy="1180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 р.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чергові вибори до Верховної Ради. Подолали необхідний 4% бар’єр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Ю.Тимошенко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«БЮТ»,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В.Ющенко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«Наша Україна».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31863CF-C8AB-13FD-093F-076670BE0BCA}"/>
              </a:ext>
            </a:extLst>
          </p:cNvPr>
          <p:cNvSpPr/>
          <p:nvPr/>
        </p:nvSpPr>
        <p:spPr>
          <a:xfrm>
            <a:off x="292963" y="3677575"/>
            <a:ext cx="11540969" cy="10631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Фракції в Верховній Раді: фракція «За єдину Україну!» - 175 ,  фракція «Нашої України» – 119, БЮТ – 23 депутата.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4E35DB2-795D-8866-08BE-95EEA9816617}"/>
              </a:ext>
            </a:extLst>
          </p:cNvPr>
          <p:cNvSpPr/>
          <p:nvPr/>
        </p:nvSpPr>
        <p:spPr>
          <a:xfrm>
            <a:off x="399495" y="5317724"/>
            <a:ext cx="11567600" cy="932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вересня 2002 року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Юлії Тимошенко, блок партій на чолі з Віктором Ющенком - організатори  акції протесту «Повстань, Україно!».</a:t>
            </a:r>
          </a:p>
        </p:txBody>
      </p:sp>
    </p:spTree>
    <p:extLst>
      <p:ext uri="{BB962C8B-B14F-4D97-AF65-F5344CB8AC3E}">
        <p14:creationId xmlns:p14="http://schemas.microsoft.com/office/powerpoint/2010/main" val="245374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B7EDB-DB8A-41BF-856E-85484F06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11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041B23-6EA6-C1BE-6B14-54E3FC7D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95" y="764733"/>
            <a:ext cx="11597305" cy="590956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авершення конституційного процесу в Україні.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Динаміка політичних сил в Україні у 1995-2000 рр.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Формування олігархічного капіталу 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Криза режиму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Л.Кучми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«Касетний скандал» та його політичні наслідки 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Причини та хід акцій «Україна без Кучми», «Повстань, Україно».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Поява н політичній арені України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В.Ющенко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Ю.Тимошенко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В.Януковича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Зовнішньополітичні орієнтири в України в 1995-2003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Україна і євроінтеграційний процес 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Україна і міждержавні об’єднання на пострадянському простору.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Знову багатовекторність: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Відносини між Україною і РФ 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Російсько-український конфлікт щодо острова </a:t>
            </a:r>
            <a:r>
              <a:rPr lang="uk-UA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Тузла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548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25EA59-DDE3-9362-264F-013DC5792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86" t="2059" r="-3123" b="17229"/>
          <a:stretch/>
        </p:blipFill>
        <p:spPr>
          <a:xfrm>
            <a:off x="111969" y="509616"/>
            <a:ext cx="5028474" cy="5771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261DE-7BFB-37DA-F367-57239A762D18}"/>
              </a:ext>
            </a:extLst>
          </p:cNvPr>
          <p:cNvSpPr txBox="1"/>
          <p:nvPr/>
        </p:nvSpPr>
        <p:spPr>
          <a:xfrm>
            <a:off x="541538" y="6426396"/>
            <a:ext cx="270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іктор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Ющенко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BF4E1-97DF-E5EA-8615-B084107892B5}"/>
              </a:ext>
            </a:extLst>
          </p:cNvPr>
          <p:cNvSpPr txBox="1"/>
          <p:nvPr/>
        </p:nvSpPr>
        <p:spPr>
          <a:xfrm>
            <a:off x="7791636" y="6281551"/>
            <a:ext cx="230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Юлія Тимошенко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FDA66C-5854-0DC2-2A48-0EEFF9A1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06" y="509615"/>
            <a:ext cx="6414672" cy="58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AA730-E895-A021-8742-C5FD1F33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05" y="1483693"/>
            <a:ext cx="9498461" cy="1280890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Україна і євроінтеграційний процес</a:t>
            </a:r>
            <a:b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DD7316-7AD3-8AFC-9F55-1B84063FCF5F}"/>
              </a:ext>
            </a:extLst>
          </p:cNvPr>
          <p:cNvSpPr/>
          <p:nvPr/>
        </p:nvSpPr>
        <p:spPr>
          <a:xfrm>
            <a:off x="514905" y="2150473"/>
            <a:ext cx="10999433" cy="113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листопада 1995 р.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- першою з держав СНД - офіційно вступила до Ради Європи. Це дало можливість брати участь у виробленні спільної полі­тики європейських держав.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8399270-0632-642B-39BD-ACB84BAD008B}"/>
              </a:ext>
            </a:extLst>
          </p:cNvPr>
          <p:cNvSpPr/>
          <p:nvPr/>
        </p:nvSpPr>
        <p:spPr>
          <a:xfrm>
            <a:off x="596283" y="3761458"/>
            <a:ext cx="10999433" cy="1287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1995 р.-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підписала тимчасову угоду з ЄС про режим торгівлі, що частково відкрило їй європейські ринки.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04DD586-8360-76D2-7C59-0114E988F41B}"/>
              </a:ext>
            </a:extLst>
          </p:cNvPr>
          <p:cNvSpPr/>
          <p:nvPr/>
        </p:nvSpPr>
        <p:spPr>
          <a:xfrm>
            <a:off x="583708" y="5388745"/>
            <a:ext cx="10861828" cy="1065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грудні 1996 p.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ЄС прийняв План дій щодо України.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1997 р.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прово­дяться регулярні саміти «Україна - ЄС».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7ED82-5E31-53F0-0B23-734EA8848887}"/>
              </a:ext>
            </a:extLst>
          </p:cNvPr>
          <p:cNvSpPr txBox="1"/>
          <p:nvPr/>
        </p:nvSpPr>
        <p:spPr>
          <a:xfrm>
            <a:off x="1438829" y="100258"/>
            <a:ext cx="9845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Зовнішньополітичні орієнтири в України в 1995-2003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7713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A793C0-00A0-474F-8F97-DBA23598D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28" y="118369"/>
            <a:ext cx="11801491" cy="642447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BD9B8CC-5888-3D67-9FCD-37FC77C7CFC2}"/>
              </a:ext>
            </a:extLst>
          </p:cNvPr>
          <p:cNvSpPr/>
          <p:nvPr/>
        </p:nvSpPr>
        <p:spPr>
          <a:xfrm>
            <a:off x="488274" y="836720"/>
            <a:ext cx="11141475" cy="943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 р. Президент Л. Кучма ухвалив указ про європейську інтеграцію України.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B12194C-8802-DCF6-8B49-E5BEBC8E147C}"/>
              </a:ext>
            </a:extLst>
          </p:cNvPr>
          <p:cNvSpPr/>
          <p:nvPr/>
        </p:nvSpPr>
        <p:spPr>
          <a:xfrm>
            <a:off x="525262" y="2485747"/>
            <a:ext cx="11141475" cy="113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Європа дала зрозуміти керівництву України, що країна з відносно низьким рівнем економічного розвитку, найближчим часом не може розраховувати на членство в ЄС.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E439063-3D61-27AC-A480-96CCE2769E29}"/>
              </a:ext>
            </a:extLst>
          </p:cNvPr>
          <p:cNvSpPr/>
          <p:nvPr/>
        </p:nvSpPr>
        <p:spPr>
          <a:xfrm>
            <a:off x="488274" y="4088167"/>
            <a:ext cx="11178463" cy="1071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Липень 1997 р. –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«Хартію про особливе партнерство між Україною та Організацією Північно-атлантичного договору». </a:t>
            </a:r>
          </a:p>
        </p:txBody>
      </p:sp>
    </p:spTree>
    <p:extLst>
      <p:ext uri="{BB962C8B-B14F-4D97-AF65-F5344CB8AC3E}">
        <p14:creationId xmlns:p14="http://schemas.microsoft.com/office/powerpoint/2010/main" val="413466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534CE-7E85-4969-28E4-F08A0BF5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94" y="156421"/>
            <a:ext cx="11398928" cy="128089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Хартія про особливе партнерство між Україною та Організацією Північно-атлантичного договору</a:t>
            </a:r>
            <a:br>
              <a:rPr lang="ru-RU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B80DD-90B4-2B19-380A-F88BEB0D17D0}"/>
              </a:ext>
            </a:extLst>
          </p:cNvPr>
          <p:cNvSpPr txBox="1"/>
          <p:nvPr/>
        </p:nvSpPr>
        <p:spPr>
          <a:xfrm>
            <a:off x="7175376" y="1951672"/>
            <a:ext cx="4924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Сторони зобов'язались: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розширювати співп­рацю;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особливе партнерство з метою забезпечити стабільність і мир у Європі.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04B108-F286-7A60-F20B-8AD99F63C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53" y="1437311"/>
            <a:ext cx="6626618" cy="4416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6B226-64EC-7C6A-8E52-62B37FBDBE7F}"/>
              </a:ext>
            </a:extLst>
          </p:cNvPr>
          <p:cNvSpPr txBox="1"/>
          <p:nvPr/>
        </p:nvSpPr>
        <p:spPr>
          <a:xfrm>
            <a:off x="1993560" y="5823934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Саміт НАТО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31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7C2482F-34B8-EF14-0871-A7AD0217813E}"/>
              </a:ext>
            </a:extLst>
          </p:cNvPr>
          <p:cNvSpPr/>
          <p:nvPr/>
        </p:nvSpPr>
        <p:spPr>
          <a:xfrm>
            <a:off x="3098307" y="1131091"/>
            <a:ext cx="8915916" cy="1109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  2002 р.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Л. Кучма заявив, що метою України є членство в НАТО.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1AE7426-3E3F-BAF3-8DC5-C6E1D7FC77DF}"/>
              </a:ext>
            </a:extLst>
          </p:cNvPr>
          <p:cNvSpPr/>
          <p:nvPr/>
        </p:nvSpPr>
        <p:spPr>
          <a:xfrm>
            <a:off x="3098307" y="5152813"/>
            <a:ext cx="8915916" cy="102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ж до вищого державного керівництва України, то у нього свого часу не вистачило рішучості й послідовності у проведенні курсу на інтеграцію з НАТО.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2776B0-7705-66DE-F8AF-7C8950D8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77" y="1268695"/>
            <a:ext cx="3204615" cy="319820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98E8BA9-5C70-8BF0-E86B-D80925090073}"/>
              </a:ext>
            </a:extLst>
          </p:cNvPr>
          <p:cNvSpPr/>
          <p:nvPr/>
        </p:nvSpPr>
        <p:spPr>
          <a:xfrm>
            <a:off x="3036163" y="3075143"/>
            <a:ext cx="8978060" cy="102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цей час наші найближчі західні сусіди, з якими Україна має сумісні кордони і багато років спільного перебування в соцтаборі, впевнено йшли до НАТО.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034CD-7FC2-3FCB-2ACF-9933D6C44C56}"/>
              </a:ext>
            </a:extLst>
          </p:cNvPr>
          <p:cNvSpPr txBox="1"/>
          <p:nvPr/>
        </p:nvSpPr>
        <p:spPr>
          <a:xfrm>
            <a:off x="399606" y="4310518"/>
            <a:ext cx="2760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Символіка НАТО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58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FB96CC-236A-C717-5564-D8E67180573C}"/>
              </a:ext>
            </a:extLst>
          </p:cNvPr>
          <p:cNvSpPr txBox="1"/>
          <p:nvPr/>
        </p:nvSpPr>
        <p:spPr>
          <a:xfrm>
            <a:off x="2647764" y="6292477"/>
            <a:ext cx="7685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Леонід Кучма та генсек НАТО Хав'єр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Солана.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F3CCB-49B7-BAF4-DC40-8DFFC061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64" y="233480"/>
            <a:ext cx="10209321" cy="60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B322B-F15D-570A-CA10-03D1A79E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6" y="224934"/>
            <a:ext cx="1182801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Україна і міждержавні об’єднання на пострадянському просторі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6FAE2B-FA52-90E6-1896-DCA4843FFAFB}"/>
              </a:ext>
            </a:extLst>
          </p:cNvPr>
          <p:cNvSpPr/>
          <p:nvPr/>
        </p:nvSpPr>
        <p:spPr>
          <a:xfrm>
            <a:off x="3373512" y="3828816"/>
            <a:ext cx="8584707" cy="12808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охоче брала участь в економічних проектах СНД, які мали взаємовигідний характер, і відмовлялася підписувати ті до­кументи, які обмежували державний суверенітет</a:t>
            </a:r>
            <a:r>
              <a:rPr lang="ru-RU" dirty="0"/>
              <a:t>.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EA5633B-298B-0E59-46CD-39159DEE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846"/>
            <a:ext cx="3429000" cy="3429000"/>
          </a:xfr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15B96A-9A45-E55A-8F81-F7175DE8AFE4}"/>
              </a:ext>
            </a:extLst>
          </p:cNvPr>
          <p:cNvSpPr/>
          <p:nvPr/>
        </p:nvSpPr>
        <p:spPr>
          <a:xfrm>
            <a:off x="3160452" y="1505824"/>
            <a:ext cx="8676442" cy="10741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розпаду СРСР на пострадянському просторі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міждер­жавних об'єднань, у діяльності яких брала участь Україна. Найбільшим з них була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СНД.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EA2CB-2F44-F370-14C4-74701EBD379F}"/>
              </a:ext>
            </a:extLst>
          </p:cNvPr>
          <p:cNvSpPr txBox="1"/>
          <p:nvPr/>
        </p:nvSpPr>
        <p:spPr>
          <a:xfrm>
            <a:off x="656946" y="4804233"/>
            <a:ext cx="205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Символіка СНД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77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546F43B-577C-8365-7474-6BCC95F156E5}"/>
              </a:ext>
            </a:extLst>
          </p:cNvPr>
          <p:cNvSpPr/>
          <p:nvPr/>
        </p:nvSpPr>
        <p:spPr>
          <a:xfrm>
            <a:off x="881740" y="1176293"/>
            <a:ext cx="10570455" cy="102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 України розглядало ідею створення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 економічного простору (ЄЕП).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67B6E0-0DF8-2B7F-AB42-62225336C740}"/>
              </a:ext>
            </a:extLst>
          </p:cNvPr>
          <p:cNvSpPr/>
          <p:nvPr/>
        </p:nvSpPr>
        <p:spPr>
          <a:xfrm>
            <a:off x="881740" y="2783150"/>
            <a:ext cx="10570455" cy="102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намір створити ЄЕП президенти Росії, Казахстану, Білорусі та України заявили ще 2003 року.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D36952-F5F1-F4DF-33C7-9C800733C847}"/>
              </a:ext>
            </a:extLst>
          </p:cNvPr>
          <p:cNvSpPr/>
          <p:nvPr/>
        </p:nvSpPr>
        <p:spPr>
          <a:xfrm>
            <a:off x="881740" y="4367813"/>
            <a:ext cx="10570455" cy="1225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ЄЕП передбачало формування наднаціональних органів, які могли істотно обмежити суверенітет України. </a:t>
            </a:r>
          </a:p>
        </p:txBody>
      </p:sp>
    </p:spTree>
    <p:extLst>
      <p:ext uri="{BB962C8B-B14F-4D97-AF65-F5344CB8AC3E}">
        <p14:creationId xmlns:p14="http://schemas.microsoft.com/office/powerpoint/2010/main" val="1048472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E935C-3322-A469-618E-3E14E43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9" y="306333"/>
            <a:ext cx="11176986" cy="128089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ГУАМ (Організація за демократію та економічний розвиток)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р.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E3BD78D-E7A6-5C75-7051-9BA8BCA8BA9B}"/>
              </a:ext>
            </a:extLst>
          </p:cNvPr>
          <p:cNvSpPr/>
          <p:nvPr/>
        </p:nvSpPr>
        <p:spPr>
          <a:xfrm>
            <a:off x="2947387" y="1410296"/>
            <a:ext cx="9072978" cy="1099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 мало суто регіональний характер.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послаблення залежності в паливно-енергетичній сфері.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4F76CD3-7049-6F23-E237-1E565EACC825}"/>
              </a:ext>
            </a:extLst>
          </p:cNvPr>
          <p:cNvSpPr/>
          <p:nvPr/>
        </p:nvSpPr>
        <p:spPr>
          <a:xfrm>
            <a:off x="2947386" y="3064048"/>
            <a:ext cx="9152879" cy="1099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Її ініціативи в забезпеченні паливно-енергетичної безпеки і розв'язанні регіональних конфліктів на території держав - членів цієї організації провалилися.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6582C33-922B-42D0-4884-8554E3E68333}"/>
              </a:ext>
            </a:extLst>
          </p:cNvPr>
          <p:cNvSpPr/>
          <p:nvPr/>
        </p:nvSpPr>
        <p:spPr>
          <a:xfrm>
            <a:off x="2947386" y="4847207"/>
            <a:ext cx="9152879" cy="925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цій ситуації Україна віддає пріоритет двосторонній співпраці з державами, що входять до його складу.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D11877-1634-D44C-A71D-B4231CC8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7329" y="603357"/>
            <a:ext cx="5495925" cy="4124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B04F2D-748C-EBD3-7300-F8A4F9796203}"/>
              </a:ext>
            </a:extLst>
          </p:cNvPr>
          <p:cNvSpPr txBox="1"/>
          <p:nvPr/>
        </p:nvSpPr>
        <p:spPr>
          <a:xfrm>
            <a:off x="452761" y="4191490"/>
            <a:ext cx="271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Символіка ГУАМ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3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0930CF5-B8FA-1B97-6E46-A3263C0072C5}"/>
              </a:ext>
            </a:extLst>
          </p:cNvPr>
          <p:cNvSpPr/>
          <p:nvPr/>
        </p:nvSpPr>
        <p:spPr>
          <a:xfrm>
            <a:off x="1026851" y="1004655"/>
            <a:ext cx="9934113" cy="1038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Першочергове значення для України мають двосторонні відносини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 США та Канадою.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посольств, зустрічі на найвищому рівні створили надійну основу для їхнього розвитку.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7BA6187-EB70-06A7-0131-B1F27C6ACB2D}"/>
              </a:ext>
            </a:extLst>
          </p:cNvPr>
          <p:cNvSpPr/>
          <p:nvPr/>
        </p:nvSpPr>
        <p:spPr>
          <a:xfrm>
            <a:off x="1026851" y="2789066"/>
            <a:ext cx="9934113" cy="1038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Важливими зовнішньополітичними акціями української дипломатії є налагодження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нормальних взаємовигідних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 з Китайською Народною Республікою.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6FC6CA2-FDFF-F9B8-5A53-3EB6BDF07B50}"/>
              </a:ext>
            </a:extLst>
          </p:cNvPr>
          <p:cNvSpPr/>
          <p:nvPr/>
        </p:nvSpPr>
        <p:spPr>
          <a:xfrm>
            <a:off x="1157165" y="4465467"/>
            <a:ext cx="9868902" cy="11274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в Європу, співпраця з Росією та сусідами – стратегічні завдання, які поставив перед собою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Л.Кучма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(багатовекторність в дії).</a:t>
            </a:r>
          </a:p>
        </p:txBody>
      </p:sp>
    </p:spTree>
    <p:extLst>
      <p:ext uri="{BB962C8B-B14F-4D97-AF65-F5344CB8AC3E}">
        <p14:creationId xmlns:p14="http://schemas.microsoft.com/office/powerpoint/2010/main" val="174386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AB2ED-DBF0-585B-9BD6-F12C303E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250" y="48768"/>
            <a:ext cx="10696947" cy="1280890"/>
          </a:xfrm>
        </p:spPr>
        <p:txBody>
          <a:bodyPr>
            <a:normAutofit/>
          </a:bodyPr>
          <a:lstStyle/>
          <a:p>
            <a:pPr algn="ctr"/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Завершення конституційного процесу в Україні.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2EEBD95-1720-EF50-0219-C94280DBF804}"/>
              </a:ext>
            </a:extLst>
          </p:cNvPr>
          <p:cNvSpPr/>
          <p:nvPr/>
        </p:nvSpPr>
        <p:spPr>
          <a:xfrm>
            <a:off x="651685" y="1288886"/>
            <a:ext cx="11086785" cy="985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1991 р.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 1994 р. -  червень 1995 р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конституційного процесу.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3C414D0-16DC-1396-DE69-8B8973B71119}"/>
              </a:ext>
            </a:extLst>
          </p:cNvPr>
          <p:cNvSpPr/>
          <p:nvPr/>
        </p:nvSpPr>
        <p:spPr>
          <a:xfrm>
            <a:off x="692458" y="2978459"/>
            <a:ext cx="11086785" cy="985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червня 1995 р. 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укладення Конституційного договору між Президентом України і ВР України.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89D3444-9DFB-3810-5FC8-7A696BD7EA63}"/>
              </a:ext>
            </a:extLst>
          </p:cNvPr>
          <p:cNvSpPr/>
          <p:nvPr/>
        </p:nvSpPr>
        <p:spPr>
          <a:xfrm>
            <a:off x="692458" y="4980373"/>
            <a:ext cx="11086785" cy="1065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листопада 1995 року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Конституційна комісія створила на своєму засіданні нову Робочу групу з підготовки проекту Конституції;</a:t>
            </a:r>
          </a:p>
        </p:txBody>
      </p:sp>
    </p:spTree>
    <p:extLst>
      <p:ext uri="{BB962C8B-B14F-4D97-AF65-F5344CB8AC3E}">
        <p14:creationId xmlns:p14="http://schemas.microsoft.com/office/powerpoint/2010/main" val="2334638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BF92-4868-BCEB-251B-6378507B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013791"/>
            <a:ext cx="8911687" cy="1556438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Відносини між Україною і РФ  </a:t>
            </a:r>
            <a:b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 часів президентства </a:t>
            </a:r>
            <a:r>
              <a:rPr lang="uk-UA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Л.Кучми</a:t>
            </a:r>
            <a: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4B5BB1-3E69-9EDF-6E99-4611F6FA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71" y="230820"/>
            <a:ext cx="11544038" cy="5900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Знову багатовекторність: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1EDAAA-2EE0-3082-6183-E41CF409262A}"/>
              </a:ext>
            </a:extLst>
          </p:cNvPr>
          <p:cNvSpPr/>
          <p:nvPr/>
        </p:nvSpPr>
        <p:spPr>
          <a:xfrm>
            <a:off x="1074198" y="2240133"/>
            <a:ext cx="9697372" cy="941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Росія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 торгівельний партнер;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8E09394-36C1-0876-2CE1-7B0341B481CE}"/>
              </a:ext>
            </a:extLst>
          </p:cNvPr>
          <p:cNvSpPr/>
          <p:nvPr/>
        </p:nvSpPr>
        <p:spPr>
          <a:xfrm>
            <a:off x="1074199" y="3672396"/>
            <a:ext cx="9697372" cy="941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р. - 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 про дружбу і співробітництво з РФ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Росія визнала незалежність України; російський Чорноморський флот перебуватиме в Криму на правах оренди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2017 p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D494272-C2B1-426F-2DAC-2E6D491BA7E8}"/>
              </a:ext>
            </a:extLst>
          </p:cNvPr>
          <p:cNvSpPr/>
          <p:nvPr/>
        </p:nvSpPr>
        <p:spPr>
          <a:xfrm>
            <a:off x="1074198" y="5234127"/>
            <a:ext cx="9697373" cy="11185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p.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сухопутний кордон;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вирішене пи­тання про кордони у Керченській протоці та Азовському морі</a:t>
            </a:r>
          </a:p>
        </p:txBody>
      </p:sp>
    </p:spTree>
    <p:extLst>
      <p:ext uri="{BB962C8B-B14F-4D97-AF65-F5344CB8AC3E}">
        <p14:creationId xmlns:p14="http://schemas.microsoft.com/office/powerpoint/2010/main" val="72061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3E982B-107B-0A92-D180-A74AC7BA43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716" y="195307"/>
            <a:ext cx="8824402" cy="613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6ACF1-1DDC-585A-5ADD-C44AA6FCE9A8}"/>
              </a:ext>
            </a:extLst>
          </p:cNvPr>
          <p:cNvSpPr txBox="1"/>
          <p:nvPr/>
        </p:nvSpPr>
        <p:spPr>
          <a:xfrm>
            <a:off x="2656642" y="6334534"/>
            <a:ext cx="726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 р. - 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ідписання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оговору «Про дружбу і співробітництво з РФ»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9047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0C8547-1046-4690-4C0E-7CCD46F3D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2" y="393576"/>
            <a:ext cx="11123720" cy="61048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6084FC0-E325-A038-2316-CA221391A4CA}"/>
              </a:ext>
            </a:extLst>
          </p:cNvPr>
          <p:cNvSpPr/>
          <p:nvPr/>
        </p:nvSpPr>
        <p:spPr>
          <a:xfrm>
            <a:off x="941033" y="874451"/>
            <a:ext cx="9996256" cy="1047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 Росії у внутрішні справи України: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претензії на Крим (початок 1990-х років), газові конфлікти, підтримка провладного кандидата на президентських виборах 2004 р. тощо.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3DABC05-A7DC-C106-1E8A-58A9E49BDA00}"/>
              </a:ext>
            </a:extLst>
          </p:cNvPr>
          <p:cNvSpPr/>
          <p:nvPr/>
        </p:nvSpPr>
        <p:spPr>
          <a:xfrm>
            <a:off x="941032" y="2645546"/>
            <a:ext cx="9996255" cy="11718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Невирішені проблеми: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енергетична залежність України, недотри­мання Чорноморським флотом Росії в Криму українського законо­давства тощо.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7D8DD7D-8F7D-71CF-0BA8-DF7DB1F0ECA1}"/>
              </a:ext>
            </a:extLst>
          </p:cNvPr>
          <p:cNvSpPr/>
          <p:nvPr/>
        </p:nvSpPr>
        <p:spPr>
          <a:xfrm>
            <a:off x="941033" y="4483223"/>
            <a:ext cx="9996254" cy="1047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р.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 через будівництво Росією дамби до укра­їнського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о.Тузла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Керченській протоці.</a:t>
            </a:r>
          </a:p>
        </p:txBody>
      </p:sp>
    </p:spTree>
    <p:extLst>
      <p:ext uri="{BB962C8B-B14F-4D97-AF65-F5344CB8AC3E}">
        <p14:creationId xmlns:p14="http://schemas.microsoft.com/office/powerpoint/2010/main" val="271345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7D5D6-6F53-E3D1-B2EA-393EA944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39" y="93269"/>
            <a:ext cx="11425561" cy="1280890"/>
          </a:xfrm>
        </p:spPr>
        <p:txBody>
          <a:bodyPr/>
          <a:lstStyle/>
          <a:p>
            <a:pPr algn="ctr"/>
            <a:r>
              <a:rPr lang="ru-RU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Російсько-український конфлікт щодо острова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Тузла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79C28D-A453-C5F9-5D87-3E3A59E66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1260629"/>
            <a:ext cx="11700769" cy="53443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AE391A6-2788-4214-63ED-3BE27C5BB1DE}"/>
              </a:ext>
            </a:extLst>
          </p:cNvPr>
          <p:cNvSpPr/>
          <p:nvPr/>
        </p:nvSpPr>
        <p:spPr>
          <a:xfrm>
            <a:off x="741285" y="1556097"/>
            <a:ext cx="10928411" cy="1020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вересня 2003 року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влада Краснодарського краю розпочала будівництво дамби, яка мала б з'єднати острів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Тузла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російським берегом.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A59F171-AC60-20C3-0530-82A0BE476622}"/>
              </a:ext>
            </a:extLst>
          </p:cNvPr>
          <p:cNvSpPr/>
          <p:nvPr/>
        </p:nvSpPr>
        <p:spPr>
          <a:xfrm>
            <a:off x="766439" y="3036163"/>
            <a:ext cx="10928411" cy="958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жовтня 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Москви відбув міністр закордонних справ України Костянтин Грищенко для урегулювання міждержавного конфлікту.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599F76-3A42-974F-2694-EE222920F858}"/>
              </a:ext>
            </a:extLst>
          </p:cNvPr>
          <p:cNvSpPr/>
          <p:nvPr/>
        </p:nvSpPr>
        <p:spPr>
          <a:xfrm>
            <a:off x="766439" y="4822509"/>
            <a:ext cx="10928411" cy="958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особистої участі у розв’язанні конфлікту президент України Леонід Кучма перервав візит у Латинську Америку і особисто прибув на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Тузлу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467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09322-FBD4-493D-EFBE-30C1426A9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" y="390616"/>
            <a:ext cx="6070611" cy="5521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D295F-ABB3-AB40-FBFA-EAE302C44A8B}"/>
              </a:ext>
            </a:extLst>
          </p:cNvPr>
          <p:cNvSpPr txBox="1"/>
          <p:nvPr/>
        </p:nvSpPr>
        <p:spPr>
          <a:xfrm>
            <a:off x="0" y="6051873"/>
            <a:ext cx="60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Леонід Кучма на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о.Тузла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F09C78-C37C-B981-B388-01F9108AF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920" y="390615"/>
            <a:ext cx="5764567" cy="5521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894D1F-06F9-5491-736D-C0D400CB611A}"/>
              </a:ext>
            </a:extLst>
          </p:cNvPr>
          <p:cNvSpPr txBox="1"/>
          <p:nvPr/>
        </p:nvSpPr>
        <p:spPr>
          <a:xfrm>
            <a:off x="7119891" y="5912526"/>
            <a:ext cx="474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Контрольований прикордонний район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0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1FA627-5A27-6F52-87D1-C8B1C5C4F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248575"/>
            <a:ext cx="11754035" cy="64096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0FC3716-ABD6-9DC7-3DEA-F7A3356D2E81}"/>
              </a:ext>
            </a:extLst>
          </p:cNvPr>
          <p:cNvSpPr/>
          <p:nvPr/>
        </p:nvSpPr>
        <p:spPr>
          <a:xfrm>
            <a:off x="572610" y="2809782"/>
            <a:ext cx="10932850" cy="102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 2003 року (Москва) –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Кучма і В. Путін погодили положення «Договору про співробітництво у використанні Азовського моря і Керченської протоки».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4738F17-393B-3507-F38E-36E388205DE8}"/>
              </a:ext>
            </a:extLst>
          </p:cNvPr>
          <p:cNvSpPr/>
          <p:nvPr/>
        </p:nvSpPr>
        <p:spPr>
          <a:xfrm>
            <a:off x="572610" y="1005396"/>
            <a:ext cx="10932850" cy="102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дамби було зупинене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жовтня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102 метрів від сухопутного державного кордону України.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3087534-0EF6-B85F-D546-FF4F91A5EC46}"/>
              </a:ext>
            </a:extLst>
          </p:cNvPr>
          <p:cNvSpPr/>
          <p:nvPr/>
        </p:nvSpPr>
        <p:spPr>
          <a:xfrm>
            <a:off x="572610" y="4674093"/>
            <a:ext cx="10932850" cy="102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грудня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Тузлі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відкрилася нова українська прикордонна застава, проте питання демаркації російсько-українського кордону в акваторії Керченської протоки так і залишилось невирішеним.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82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EB588B-7C7A-DA2F-D19C-5A779214B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804"/>
            <a:ext cx="6806213" cy="5386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7DCA5-FA1A-923B-8DA9-2C0EA9EE1D83}"/>
              </a:ext>
            </a:extLst>
          </p:cNvPr>
          <p:cNvSpPr txBox="1"/>
          <p:nvPr/>
        </p:nvSpPr>
        <p:spPr>
          <a:xfrm>
            <a:off x="-130946" y="5981330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Керченська протока напередодні конфлікту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48B9E7-3610-41C3-0BF3-C1C74ED48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160" y="594804"/>
            <a:ext cx="5136100" cy="538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BEC21-927B-5323-F4AC-ABB5E8F5D07D}"/>
              </a:ext>
            </a:extLst>
          </p:cNvPr>
          <p:cNvSpPr txBox="1"/>
          <p:nvPr/>
        </p:nvSpPr>
        <p:spPr>
          <a:xfrm>
            <a:off x="7132469" y="5926166"/>
            <a:ext cx="5319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Керченська протока після спорудження дамби</a:t>
            </a:r>
          </a:p>
        </p:txBody>
      </p:sp>
    </p:spTree>
    <p:extLst>
      <p:ext uri="{BB962C8B-B14F-4D97-AF65-F5344CB8AC3E}">
        <p14:creationId xmlns:p14="http://schemas.microsoft.com/office/powerpoint/2010/main" val="612757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:a16="http://schemas.microsoft.com/office/drawing/2014/main" id="{6AFFC1F0-AF01-7E3F-561D-CEE94EED79B8}"/>
              </a:ext>
            </a:extLst>
          </p:cNvPr>
          <p:cNvSpPr/>
          <p:nvPr/>
        </p:nvSpPr>
        <p:spPr>
          <a:xfrm>
            <a:off x="1855433" y="1908699"/>
            <a:ext cx="8966447" cy="2681056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1F9F6-4AD9-ED52-D050-08418AACA1D3}"/>
              </a:ext>
            </a:extLst>
          </p:cNvPr>
          <p:cNvSpPr txBox="1"/>
          <p:nvPr/>
        </p:nvSpPr>
        <p:spPr>
          <a:xfrm>
            <a:off x="3941686" y="2698811"/>
            <a:ext cx="688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7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84B3CDA-AD6F-E73C-C4E8-D8D78881BE8C}"/>
              </a:ext>
            </a:extLst>
          </p:cNvPr>
          <p:cNvSpPr/>
          <p:nvPr/>
        </p:nvSpPr>
        <p:spPr>
          <a:xfrm>
            <a:off x="1554480" y="669021"/>
            <a:ext cx="1004925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 1996 року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створила Тимчасову спеціальну комісію з доопрацювання проекту Конституції.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75D1D6E-075E-DE33-BEA3-988E2BDD97FB}"/>
              </a:ext>
            </a:extLst>
          </p:cNvPr>
          <p:cNvSpPr/>
          <p:nvPr/>
        </p:nvSpPr>
        <p:spPr>
          <a:xfrm>
            <a:off x="1522476" y="2408002"/>
            <a:ext cx="10049256" cy="8345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травня -  28 червня 1996 р.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Верховна Рада України постатейно обговорювала доопрацьований Тимчасовою комісією проект.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C297909-CD99-E601-9584-85F9551075E0}"/>
              </a:ext>
            </a:extLst>
          </p:cNvPr>
          <p:cNvSpPr/>
          <p:nvPr/>
        </p:nvSpPr>
        <p:spPr>
          <a:xfrm>
            <a:off x="1554480" y="4041695"/>
            <a:ext cx="9985248" cy="12406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червня 1996 р.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прийняття Конституція України, яку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липня 1996 р.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 підписали Президент України і Голова В.Р 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182074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D922467-6821-C154-724B-4A03B5BDE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161" y="6195246"/>
            <a:ext cx="11648071" cy="576262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липня 1996р.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Маріїнський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палац. 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Урочисте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Закону «Про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418475-6EC0-BF46-BFE7-9F80D5327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357" y="194298"/>
            <a:ext cx="5642220" cy="589979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01AAB7B-F609-7D4F-8E87-FF0B8CE1F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31189" y="5887992"/>
            <a:ext cx="3999001" cy="576262"/>
          </a:xfrm>
        </p:spPr>
        <p:txBody>
          <a:bodyPr/>
          <a:lstStyle/>
          <a:p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Конституція України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4B83F50-9454-6D8D-7097-F955635D2E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10580" y="194297"/>
            <a:ext cx="5961652" cy="58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9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883A1-5C27-CC06-B998-84740662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185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 Конституції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E3FD18-C128-8C17-5C92-A8F6628A8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20" y="821081"/>
            <a:ext cx="9618252" cy="58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04A5D15-BE87-6867-0F74-81124FB42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352" y="1182810"/>
            <a:ext cx="11071296" cy="95715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FD40A5-C811-A18F-B07D-13C7C9465255}"/>
              </a:ext>
            </a:extLst>
          </p:cNvPr>
          <p:cNvSpPr/>
          <p:nvPr/>
        </p:nvSpPr>
        <p:spPr>
          <a:xfrm>
            <a:off x="464544" y="2617139"/>
            <a:ext cx="11262912" cy="1003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Конституцією України у 1998 р. мали відбутися вибори до Верхов­ної Ради.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96AC50-4DB0-CCD7-595F-3185659E01A2}"/>
              </a:ext>
            </a:extLst>
          </p:cNvPr>
          <p:cNvSpPr/>
          <p:nvPr/>
        </p:nvSpPr>
        <p:spPr>
          <a:xfrm>
            <a:off x="535512" y="4000128"/>
            <a:ext cx="11262912" cy="1003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цей час в Україні налічувалось вже більше 50 політич­них партій, а до виборчих бюлетенів 29 березня 1998 р. їх було включено 30.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6EFEBA9-91A0-C1F1-B212-389FA4BD96F7}"/>
              </a:ext>
            </a:extLst>
          </p:cNvPr>
          <p:cNvSpPr/>
          <p:nvPr/>
        </p:nvSpPr>
        <p:spPr>
          <a:xfrm>
            <a:off x="560352" y="5453846"/>
            <a:ext cx="11262912" cy="10830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Половину народних депутатів було обрано в одномандатних округах.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 мали безпартійні (111), комуністи (38), народні демократи (11) і рухівці (13).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CE7C8-7F30-7367-1CD0-D3B7963F994B}"/>
              </a:ext>
            </a:extLst>
          </p:cNvPr>
          <p:cNvSpPr txBox="1"/>
          <p:nvPr/>
        </p:nvSpPr>
        <p:spPr>
          <a:xfrm>
            <a:off x="1964816" y="158803"/>
            <a:ext cx="1126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Динаміка політичних сил в Україні у 1995-2000 рр.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118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D54E2D-4271-4076-F7C8-E1BC2F225AC3}"/>
              </a:ext>
            </a:extLst>
          </p:cNvPr>
          <p:cNvSpPr/>
          <p:nvPr/>
        </p:nvSpPr>
        <p:spPr>
          <a:xfrm>
            <a:off x="683580" y="1016493"/>
            <a:ext cx="11211650" cy="995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р. -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президентські вибори в Україні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577FFD9-BD59-2107-C079-BB7AE636D61C}"/>
              </a:ext>
            </a:extLst>
          </p:cNvPr>
          <p:cNvSpPr/>
          <p:nvPr/>
        </p:nvSpPr>
        <p:spPr>
          <a:xfrm>
            <a:off x="614462" y="2647026"/>
            <a:ext cx="11211650" cy="995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31 жовтня -  І тур</a:t>
            </a:r>
            <a:r>
              <a:rPr lang="uk-UA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, у якому переможцями вийшли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Кучма (36,49 %)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лідер комуністів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Симоненко (22,24 %).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663921-F1F5-2246-D035-9BF1F2FEC0B8}"/>
              </a:ext>
            </a:extLst>
          </p:cNvPr>
          <p:cNvSpPr/>
          <p:nvPr/>
        </p:nvSpPr>
        <p:spPr>
          <a:xfrm>
            <a:off x="614462" y="4270159"/>
            <a:ext cx="11211650" cy="825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листопада -  II тур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одержав Л. Кучма (56,25 %).</a:t>
            </a:r>
          </a:p>
        </p:txBody>
      </p:sp>
    </p:spTree>
    <p:extLst>
      <p:ext uri="{BB962C8B-B14F-4D97-AF65-F5344CB8AC3E}">
        <p14:creationId xmlns:p14="http://schemas.microsoft.com/office/powerpoint/2010/main" val="427923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93865D7-C7D6-BCFD-7CC6-843E8421FD38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37351" y="142044"/>
          <a:ext cx="10733104" cy="660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9106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1052</TotalTime>
  <Words>1882</Words>
  <Application>Microsoft Office PowerPoint</Application>
  <PresentationFormat>Широкоэкранный</PresentationFormat>
  <Paragraphs>171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Times New Roman</vt:lpstr>
      <vt:lpstr>Wingdings 3</vt:lpstr>
      <vt:lpstr>Легкий дым</vt:lpstr>
      <vt:lpstr>Україна між минулим і сучасністю  (1995-2004 рр.) </vt:lpstr>
      <vt:lpstr>План</vt:lpstr>
      <vt:lpstr>1. Завершення конституційного процесу в Україні. </vt:lpstr>
      <vt:lpstr>Презентация PowerPoint</vt:lpstr>
      <vt:lpstr>Презентация PowerPoint</vt:lpstr>
      <vt:lpstr>Зміст Конституції</vt:lpstr>
      <vt:lpstr>Презентация PowerPoint</vt:lpstr>
      <vt:lpstr>Презентация PowerPoint</vt:lpstr>
      <vt:lpstr>Презентация PowerPoint</vt:lpstr>
      <vt:lpstr>3. Формування олігархічного капіталу. </vt:lpstr>
      <vt:lpstr>Найбільш впливові ФПГ:</vt:lpstr>
      <vt:lpstr>«Касетний скандал» та його політичні наслідки.</vt:lpstr>
      <vt:lpstr> </vt:lpstr>
      <vt:lpstr> Причини та хід акцій «Україна без Кучми». </vt:lpstr>
      <vt:lpstr>Хід акції «Україна без Кучми».</vt:lpstr>
      <vt:lpstr>Причини та хід акції «Повстань, Україно». </vt:lpstr>
      <vt:lpstr>Хід акції «Повстань, Україно».</vt:lpstr>
      <vt:lpstr>5. Поява на політичній арені України В.Ющенко, Ю.Тимошенко, В.Януковича. </vt:lpstr>
      <vt:lpstr>Презентация PowerPoint</vt:lpstr>
      <vt:lpstr>Презентация PowerPoint</vt:lpstr>
      <vt:lpstr>Україна і євроінтеграційний процес </vt:lpstr>
      <vt:lpstr>Презентация PowerPoint</vt:lpstr>
      <vt:lpstr>Хартія про особливе партнерство між Україною та Організацією Північно-атлантичного договору </vt:lpstr>
      <vt:lpstr>Презентация PowerPoint</vt:lpstr>
      <vt:lpstr>Презентация PowerPoint</vt:lpstr>
      <vt:lpstr> Україна і міждержавні об’єднання на пострадянському просторі</vt:lpstr>
      <vt:lpstr>Презентация PowerPoint</vt:lpstr>
      <vt:lpstr>ГУАМ (Організація за демократію та економічний розвиток) 1997 р.</vt:lpstr>
      <vt:lpstr>Презентация PowerPoint</vt:lpstr>
      <vt:lpstr>Відносини між Україною і РФ   (за часів президентства Л.Кучми)  </vt:lpstr>
      <vt:lpstr>Презентация PowerPoint</vt:lpstr>
      <vt:lpstr>Презентация PowerPoint</vt:lpstr>
      <vt:lpstr>  Російсько-український конфлікт щодо острова Тузла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між минулим і сучасністю (1995-2004 рр.)</dc:title>
  <dc:creator>Ирина</dc:creator>
  <cp:lastModifiedBy>Дом</cp:lastModifiedBy>
  <cp:revision>28</cp:revision>
  <dcterms:created xsi:type="dcterms:W3CDTF">2022-10-11T12:42:13Z</dcterms:created>
  <dcterms:modified xsi:type="dcterms:W3CDTF">2022-10-16T19:10:16Z</dcterms:modified>
</cp:coreProperties>
</file>