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56" r:id="rId2"/>
    <p:sldId id="269" r:id="rId3"/>
    <p:sldId id="270" r:id="rId4"/>
    <p:sldId id="271" r:id="rId5"/>
    <p:sldId id="272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24" autoAdjust="0"/>
    <p:restoredTop sz="94660"/>
  </p:normalViewPr>
  <p:slideViewPr>
    <p:cSldViewPr>
      <p:cViewPr varScale="1">
        <p:scale>
          <a:sx n="59" d="100"/>
          <a:sy n="59" d="100"/>
        </p:scale>
        <p:origin x="-75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moodle.znu.edu.ua/course/view.php?id=9770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332656"/>
            <a:ext cx="8388424" cy="1470025"/>
          </a:xfrm>
        </p:spPr>
        <p:txBody>
          <a:bodyPr>
            <a:normAutofit/>
          </a:bodyPr>
          <a:lstStyle/>
          <a:p>
            <a:r>
              <a:rPr lang="ru-RU" b="1" dirty="0" err="1"/>
              <a:t>Тренінг</a:t>
            </a:r>
            <a:r>
              <a:rPr lang="ru-RU" b="1" dirty="0"/>
              <a:t>-курс з </a:t>
            </a:r>
            <a:r>
              <a:rPr lang="ru-RU" b="1" dirty="0" err="1"/>
              <a:t>ефективності</a:t>
            </a:r>
            <a:r>
              <a:rPr lang="ru-RU" b="1" dirty="0"/>
              <a:t> ІТ - </a:t>
            </a:r>
            <a:r>
              <a:rPr lang="ru-RU" b="1" dirty="0" err="1"/>
              <a:t>проектів</a:t>
            </a:r>
            <a:r>
              <a:rPr lang="ru-RU" b="1" dirty="0"/>
              <a:t> </a:t>
            </a:r>
            <a:endParaRPr lang="ru-RU" dirty="0"/>
          </a:p>
        </p:txBody>
      </p:sp>
      <p:sp>
        <p:nvSpPr>
          <p:cNvPr id="4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3" name="Picture 2" descr="Чому іт аутсорсинг - вигідний інструмент підвищення ефективності бізнесу |  Еще новости наших партнеров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772816"/>
            <a:ext cx="8484611" cy="44771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Аналіз</a:t>
            </a:r>
            <a:r>
              <a:rPr lang="ru-RU" b="1" dirty="0"/>
              <a:t> та </a:t>
            </a:r>
            <a:r>
              <a:rPr lang="ru-RU" b="1" dirty="0" err="1"/>
              <a:t>моделювання</a:t>
            </a:r>
            <a:r>
              <a:rPr lang="ru-RU" b="1" dirty="0"/>
              <a:t> </a:t>
            </a:r>
            <a:r>
              <a:rPr lang="ru-RU" b="1" dirty="0" err="1"/>
              <a:t>соціально-еколого-економічних</a:t>
            </a:r>
            <a:r>
              <a:rPr lang="ru-RU" b="1" dirty="0"/>
              <a:t> систем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k-UA" b="1" dirty="0"/>
              <a:t>Викладач:</a:t>
            </a:r>
            <a:r>
              <a:rPr lang="uk-UA" dirty="0"/>
              <a:t> </a:t>
            </a:r>
            <a:r>
              <a:rPr lang="uk-UA" i="1" dirty="0"/>
              <a:t>кандидат економічних наук, доцент Мержинський Євгеній Костянтинович</a:t>
            </a:r>
            <a:endParaRPr lang="ru-RU" dirty="0"/>
          </a:p>
          <a:p>
            <a:r>
              <a:rPr lang="uk-UA" b="1" dirty="0"/>
              <a:t>Кафедра: </a:t>
            </a:r>
            <a:r>
              <a:rPr lang="uk-UA" i="1" dirty="0"/>
              <a:t>інформаційної економіки, підприємництва та фінансів, бібліотечний корпус, </a:t>
            </a:r>
            <a:r>
              <a:rPr lang="uk-UA" i="1" dirty="0" err="1"/>
              <a:t>ауд</a:t>
            </a:r>
            <a:r>
              <a:rPr lang="uk-UA" i="1" dirty="0"/>
              <a:t>. 416</a:t>
            </a:r>
            <a:endParaRPr lang="ru-RU" dirty="0"/>
          </a:p>
          <a:p>
            <a:r>
              <a:rPr lang="uk-UA" b="1" dirty="0"/>
              <a:t>E-</a:t>
            </a:r>
            <a:r>
              <a:rPr lang="uk-UA" b="1" dirty="0" err="1"/>
              <a:t>mail</a:t>
            </a:r>
            <a:r>
              <a:rPr lang="uk-UA" b="1" dirty="0"/>
              <a:t>: </a:t>
            </a:r>
            <a:r>
              <a:rPr lang="en-US" i="1" dirty="0"/>
              <a:t>merginskiy@gmail.com</a:t>
            </a:r>
            <a:endParaRPr lang="ru-RU" dirty="0"/>
          </a:p>
          <a:p>
            <a:r>
              <a:rPr lang="uk-UA" b="1" dirty="0"/>
              <a:t>Телефон: </a:t>
            </a:r>
            <a:r>
              <a:rPr lang="uk-UA" i="1" dirty="0"/>
              <a:t>(0</a:t>
            </a:r>
            <a:r>
              <a:rPr lang="en-US" i="1" dirty="0"/>
              <a:t>50</a:t>
            </a:r>
            <a:r>
              <a:rPr lang="uk-UA" i="1" dirty="0"/>
              <a:t>) </a:t>
            </a:r>
            <a:r>
              <a:rPr lang="en-US" i="1" dirty="0"/>
              <a:t>108-70-09</a:t>
            </a:r>
            <a:endParaRPr lang="ru-RU" dirty="0"/>
          </a:p>
          <a:p>
            <a:r>
              <a:rPr lang="uk-UA" b="1" dirty="0"/>
              <a:t>Інші засоби зв’язку: </a:t>
            </a:r>
            <a:r>
              <a:rPr lang="en-US" i="1" dirty="0"/>
              <a:t>Moodle</a:t>
            </a:r>
            <a:r>
              <a:rPr lang="uk-UA" i="1" dirty="0"/>
              <a:t> (форум курсу, приватні повідомлення)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288364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Аналіз</a:t>
            </a:r>
            <a:r>
              <a:rPr lang="ru-RU" b="1" dirty="0"/>
              <a:t> та </a:t>
            </a:r>
            <a:r>
              <a:rPr lang="ru-RU" b="1" dirty="0" err="1"/>
              <a:t>моделювання</a:t>
            </a:r>
            <a:r>
              <a:rPr lang="ru-RU" b="1" dirty="0"/>
              <a:t> </a:t>
            </a:r>
            <a:r>
              <a:rPr lang="ru-RU" b="1" dirty="0" err="1"/>
              <a:t>соціально-еколого-економічних</a:t>
            </a:r>
            <a:r>
              <a:rPr lang="ru-RU" b="1" dirty="0"/>
              <a:t> систем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38265991"/>
              </p:ext>
            </p:extLst>
          </p:nvPr>
        </p:nvGraphicFramePr>
        <p:xfrm>
          <a:off x="827585" y="1844824"/>
          <a:ext cx="7776864" cy="439248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65818">
                  <a:extLst>
                    <a:ext uri="{9D8B030D-6E8A-4147-A177-3AD203B41FA5}">
                      <a16:colId xmlns:a16="http://schemas.microsoft.com/office/drawing/2014/main" xmlns="" val="2301010020"/>
                    </a:ext>
                  </a:extLst>
                </a:gridCol>
                <a:gridCol w="543128">
                  <a:extLst>
                    <a:ext uri="{9D8B030D-6E8A-4147-A177-3AD203B41FA5}">
                      <a16:colId xmlns:a16="http://schemas.microsoft.com/office/drawing/2014/main" xmlns="" val="1696590363"/>
                    </a:ext>
                  </a:extLst>
                </a:gridCol>
                <a:gridCol w="1327220">
                  <a:extLst>
                    <a:ext uri="{9D8B030D-6E8A-4147-A177-3AD203B41FA5}">
                      <a16:colId xmlns:a16="http://schemas.microsoft.com/office/drawing/2014/main" xmlns="" val="3441659780"/>
                    </a:ext>
                  </a:extLst>
                </a:gridCol>
                <a:gridCol w="1328177">
                  <a:extLst>
                    <a:ext uri="{9D8B030D-6E8A-4147-A177-3AD203B41FA5}">
                      <a16:colId xmlns:a16="http://schemas.microsoft.com/office/drawing/2014/main" xmlns="" val="78784868"/>
                    </a:ext>
                  </a:extLst>
                </a:gridCol>
                <a:gridCol w="1354951">
                  <a:extLst>
                    <a:ext uri="{9D8B030D-6E8A-4147-A177-3AD203B41FA5}">
                      <a16:colId xmlns:a16="http://schemas.microsoft.com/office/drawing/2014/main" xmlns="" val="2200755756"/>
                    </a:ext>
                  </a:extLst>
                </a:gridCol>
                <a:gridCol w="1057570">
                  <a:extLst>
                    <a:ext uri="{9D8B030D-6E8A-4147-A177-3AD203B41FA5}">
                      <a16:colId xmlns:a16="http://schemas.microsoft.com/office/drawing/2014/main" xmlns="" val="3541922412"/>
                    </a:ext>
                  </a:extLst>
                </a:gridCol>
              </a:tblGrid>
              <a:tr h="753142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effectLst/>
                          <a:latin typeface="Times New Roman"/>
                          <a:ea typeface="MS Mincho"/>
                        </a:rPr>
                        <a:t>Освітня</a:t>
                      </a:r>
                      <a:r>
                        <a:rPr lang="ru-RU" sz="1200" b="1" dirty="0">
                          <a:effectLst/>
                          <a:latin typeface="Times New Roman"/>
                          <a:ea typeface="MS Mincho"/>
                        </a:rPr>
                        <a:t> </a:t>
                      </a:r>
                      <a:r>
                        <a:rPr lang="ru-RU" sz="1200" b="1" dirty="0" err="1">
                          <a:effectLst/>
                          <a:latin typeface="Times New Roman"/>
                          <a:ea typeface="MS Mincho"/>
                        </a:rPr>
                        <a:t>програма</a:t>
                      </a:r>
                      <a:r>
                        <a:rPr lang="ru-RU" sz="1200" b="1" dirty="0">
                          <a:effectLst/>
                          <a:latin typeface="Times New Roman"/>
                          <a:ea typeface="MS Mincho"/>
                        </a:rPr>
                        <a:t>, </a:t>
                      </a:r>
                      <a:r>
                        <a:rPr lang="ru-RU" sz="1200" b="1" dirty="0" err="1">
                          <a:effectLst/>
                          <a:latin typeface="Times New Roman"/>
                          <a:ea typeface="MS Mincho"/>
                        </a:rPr>
                        <a:t>рівень</a:t>
                      </a:r>
                      <a:r>
                        <a:rPr lang="ru-RU" sz="1200" b="1" dirty="0">
                          <a:effectLst/>
                          <a:latin typeface="Times New Roman"/>
                          <a:ea typeface="MS Mincho"/>
                        </a:rPr>
                        <a:t> </a:t>
                      </a:r>
                      <a:r>
                        <a:rPr lang="ru-RU" sz="1200" b="1" dirty="0" err="1">
                          <a:effectLst/>
                          <a:latin typeface="Times New Roman"/>
                          <a:ea typeface="MS Mincho"/>
                        </a:rPr>
                        <a:t>вищої</a:t>
                      </a:r>
                      <a:r>
                        <a:rPr lang="ru-RU" sz="1200" b="1" dirty="0">
                          <a:effectLst/>
                          <a:latin typeface="Times New Roman"/>
                          <a:ea typeface="MS Mincho"/>
                        </a:rPr>
                        <a:t> </a:t>
                      </a:r>
                      <a:r>
                        <a:rPr lang="ru-RU" sz="1200" b="1" dirty="0" err="1">
                          <a:effectLst/>
                          <a:latin typeface="Times New Roman"/>
                          <a:ea typeface="MS Mincho"/>
                        </a:rPr>
                        <a:t>освіти</a:t>
                      </a:r>
                      <a:r>
                        <a:rPr lang="ru-RU" sz="1200" b="1" dirty="0">
                          <a:effectLst/>
                          <a:latin typeface="Times New Roman"/>
                          <a:ea typeface="MS Mincho"/>
                        </a:rPr>
                        <a:t>:</a:t>
                      </a:r>
                      <a:endParaRPr lang="ru-RU" sz="1200" dirty="0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>
                        <a:spcAft>
                          <a:spcPts val="100"/>
                        </a:spcAft>
                      </a:pPr>
                      <a:r>
                        <a:rPr lang="uk-UA" sz="1200">
                          <a:effectLst/>
                          <a:latin typeface="Times New Roman"/>
                          <a:ea typeface="MS Mincho"/>
                        </a:rPr>
                        <a:t>Інформаційна економіка</a:t>
                      </a:r>
                    </a:p>
                    <a:p>
                      <a:pPr>
                        <a:spcAft>
                          <a:spcPts val="100"/>
                        </a:spcAft>
                      </a:pPr>
                      <a:r>
                        <a:rPr lang="uk-UA" sz="1200">
                          <a:effectLst/>
                          <a:latin typeface="Times New Roman"/>
                          <a:ea typeface="MS Mincho"/>
                        </a:rPr>
                        <a:t>Другий (магістерський)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938571559"/>
                  </a:ext>
                </a:extLst>
              </a:tr>
              <a:tr h="363935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/>
                          <a:ea typeface="MS Mincho"/>
                        </a:rPr>
                        <a:t>Статус дисципліни:</a:t>
                      </a:r>
                      <a:endParaRPr lang="uk-UA" sz="1200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>
                        <a:spcAft>
                          <a:spcPts val="100"/>
                        </a:spcAft>
                      </a:pPr>
                      <a:r>
                        <a:rPr lang="uk-UA" sz="1200">
                          <a:effectLst/>
                          <a:latin typeface="Times New Roman"/>
                          <a:ea typeface="MS Mincho"/>
                        </a:rPr>
                        <a:t>Вибіркова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50496426"/>
                  </a:ext>
                </a:extLst>
              </a:tr>
              <a:tr h="72786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/>
                          <a:ea typeface="MS Mincho"/>
                        </a:rPr>
                        <a:t>Кредити </a:t>
                      </a:r>
                      <a:r>
                        <a:rPr lang="en-US" sz="1200" b="1">
                          <a:effectLst/>
                          <a:latin typeface="Times New Roman"/>
                          <a:ea typeface="MS Mincho"/>
                        </a:rPr>
                        <a:t>ECTS</a:t>
                      </a:r>
                      <a:endParaRPr lang="en-US" sz="1200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/>
                          <a:ea typeface="Times New Roman"/>
                        </a:rPr>
                        <a:t>4</a:t>
                      </a:r>
                      <a:endParaRPr lang="uk-UA" sz="1200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/>
                          <a:ea typeface="MS Mincho"/>
                        </a:rPr>
                        <a:t>Навч. рік:</a:t>
                      </a:r>
                      <a:endParaRPr lang="uk-UA" sz="1200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/>
                          <a:ea typeface="Times New Roman"/>
                        </a:rPr>
                        <a:t>2020-21</a:t>
                      </a:r>
                      <a:endParaRPr lang="uk-UA" sz="1200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/>
                          <a:ea typeface="MS Mincho"/>
                        </a:rPr>
                        <a:t>Рік навчання</a:t>
                      </a:r>
                      <a:endParaRPr lang="uk-UA" sz="1200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  <a:endParaRPr lang="ru-RU" sz="1200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494867997"/>
                  </a:ext>
                </a:extLst>
              </a:tr>
              <a:tr h="109180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/>
                          <a:ea typeface="MS Mincho"/>
                        </a:rPr>
                        <a:t>Кількість годин</a:t>
                      </a:r>
                      <a:endParaRPr lang="uk-UA" sz="1200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  <a:latin typeface="Times New Roman"/>
                          <a:ea typeface="Times New Roman"/>
                        </a:rPr>
                        <a:t>120</a:t>
                      </a:r>
                      <a:endParaRPr lang="uk-UA" sz="1200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/>
                          <a:ea typeface="MS Mincho"/>
                        </a:rPr>
                        <a:t>Кількість змістових модулів</a:t>
                      </a:r>
                      <a:endParaRPr lang="uk-UA" sz="1200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Times New Roman"/>
                        </a:rPr>
                        <a:t>6</a:t>
                      </a:r>
                      <a:endParaRPr lang="en-US" sz="1200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/>
                          <a:ea typeface="MS Mincho"/>
                        </a:rPr>
                        <a:t>Лекційні заняття </a:t>
                      </a:r>
                      <a:r>
                        <a:rPr lang="ru-RU" sz="1200">
                          <a:effectLst/>
                          <a:latin typeface="Times New Roman"/>
                          <a:ea typeface="MS Mincho"/>
                        </a:rPr>
                        <a:t>– 0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/>
                          <a:ea typeface="MS Mincho"/>
                        </a:rPr>
                        <a:t>Лабораторні заняття </a:t>
                      </a:r>
                      <a:r>
                        <a:rPr lang="ru-RU" sz="1200">
                          <a:effectLst/>
                          <a:latin typeface="Times New Roman"/>
                          <a:ea typeface="MS Mincho"/>
                        </a:rPr>
                        <a:t>– 32</a:t>
                      </a:r>
                      <a:r>
                        <a:rPr lang="ru-RU" sz="1200" b="1" i="1">
                          <a:effectLst/>
                          <a:latin typeface="Times New Roman"/>
                          <a:ea typeface="MS Mincho"/>
                        </a:rPr>
                        <a:t> </a:t>
                      </a:r>
                      <a:endParaRPr lang="ru-RU" sz="1200">
                        <a:effectLst/>
                        <a:latin typeface="Times New Roman"/>
                        <a:ea typeface="MS Mincho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/>
                          <a:ea typeface="MS Mincho"/>
                        </a:rPr>
                        <a:t>Самостійна робота</a:t>
                      </a: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 – 88</a:t>
                      </a:r>
                      <a:endParaRPr lang="ru-RU" sz="1200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005050086"/>
                  </a:ext>
                </a:extLst>
              </a:tr>
              <a:tr h="363935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/>
                          <a:ea typeface="MS Mincho"/>
                        </a:rPr>
                        <a:t>Вид контролю:</a:t>
                      </a:r>
                      <a:endParaRPr lang="uk-UA" sz="1200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/>
                          <a:ea typeface="MS Mincho"/>
                        </a:rPr>
                        <a:t>Залік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uk-UA" sz="1200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94204747"/>
                  </a:ext>
                </a:extLst>
              </a:tr>
              <a:tr h="363935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/>
                          <a:ea typeface="MS Mincho"/>
                        </a:rPr>
                        <a:t>Посилання на курс в Moodle</a:t>
                      </a:r>
                      <a:endParaRPr lang="ru-RU" sz="1200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u="sng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MS Mincho"/>
                          <a:cs typeface="Times New Roman"/>
                          <a:hlinkClick r:id="rId2"/>
                        </a:rPr>
                        <a:t>https://moodle.znu.edu.ua/course/view.php?id=9770</a:t>
                      </a:r>
                      <a:endParaRPr lang="en-US" sz="1200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87495070"/>
                  </a:ext>
                </a:extLst>
              </a:tr>
              <a:tr h="727869">
                <a:tc gridSpan="6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effectLst/>
                          <a:latin typeface="Times New Roman"/>
                          <a:ea typeface="MS Mincho"/>
                        </a:rPr>
                        <a:t>Консультації</a:t>
                      </a:r>
                      <a:r>
                        <a:rPr lang="ru-RU" sz="1200" b="1" dirty="0">
                          <a:effectLst/>
                          <a:latin typeface="Times New Roman"/>
                          <a:ea typeface="MS Mincho"/>
                        </a:rPr>
                        <a:t>:</a:t>
                      </a:r>
                      <a:r>
                        <a:rPr lang="ru-RU" sz="1200" b="1" i="1" dirty="0">
                          <a:effectLst/>
                          <a:latin typeface="Times New Roman"/>
                          <a:ea typeface="MS Mincho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Times New Roman"/>
                          <a:ea typeface="MS Mincho"/>
                        </a:rPr>
                        <a:t>щосереди</a:t>
                      </a:r>
                      <a:r>
                        <a:rPr lang="ru-RU" sz="1200" dirty="0">
                          <a:effectLst/>
                          <a:latin typeface="Times New Roman"/>
                          <a:ea typeface="MS Mincho"/>
                        </a:rPr>
                        <a:t>, 13.05-14.25 в </a:t>
                      </a:r>
                      <a:r>
                        <a:rPr lang="ru-RU" sz="1200" dirty="0" err="1">
                          <a:effectLst/>
                          <a:latin typeface="Times New Roman"/>
                          <a:ea typeface="MS Mincho"/>
                        </a:rPr>
                        <a:t>аудиторії</a:t>
                      </a:r>
                      <a:r>
                        <a:rPr lang="ru-RU" sz="1200" dirty="0">
                          <a:effectLst/>
                          <a:latin typeface="Times New Roman"/>
                          <a:ea typeface="MS Mincho"/>
                        </a:rPr>
                        <a:t> 416, л520, 420 </a:t>
                      </a:r>
                      <a:r>
                        <a:rPr lang="ru-RU" sz="1200" dirty="0" err="1">
                          <a:effectLst/>
                          <a:latin typeface="Times New Roman"/>
                          <a:ea typeface="MS Mincho"/>
                        </a:rPr>
                        <a:t>або</a:t>
                      </a:r>
                      <a:r>
                        <a:rPr lang="ru-RU" sz="1200" dirty="0">
                          <a:effectLst/>
                          <a:latin typeface="Times New Roman"/>
                          <a:ea typeface="MS Mincho"/>
                        </a:rPr>
                        <a:t> за </a:t>
                      </a:r>
                      <a:r>
                        <a:rPr lang="ru-RU" sz="1200" dirty="0" err="1">
                          <a:effectLst/>
                          <a:latin typeface="Times New Roman"/>
                          <a:ea typeface="MS Mincho"/>
                        </a:rPr>
                        <a:t>домовленістю</a:t>
                      </a:r>
                      <a:r>
                        <a:rPr lang="ru-RU" sz="1200" dirty="0">
                          <a:effectLst/>
                          <a:latin typeface="Times New Roman"/>
                          <a:ea typeface="MS Mincho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Times New Roman"/>
                          <a:ea typeface="MS Mincho"/>
                        </a:rPr>
                        <a:t>чи</a:t>
                      </a:r>
                      <a:r>
                        <a:rPr lang="ru-RU" sz="1200" dirty="0">
                          <a:effectLst/>
                          <a:latin typeface="Times New Roman"/>
                          <a:ea typeface="MS Mincho"/>
                        </a:rPr>
                        <a:t> ел. </a:t>
                      </a:r>
                      <a:r>
                        <a:rPr lang="ru-RU" sz="1200" dirty="0" err="1">
                          <a:effectLst/>
                          <a:latin typeface="Times New Roman"/>
                          <a:ea typeface="MS Mincho"/>
                        </a:rPr>
                        <a:t>поштою</a:t>
                      </a:r>
                      <a:endParaRPr lang="ru-RU" sz="1200" dirty="0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3765973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338263" y="27590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4718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/>
              <a:t>ОПИС КУРСУ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uk-UA" i="1" dirty="0"/>
              <a:t>Курс має на </a:t>
            </a:r>
            <a:r>
              <a:rPr lang="uk-UA" b="1" i="1" dirty="0"/>
              <a:t>меті</a:t>
            </a:r>
            <a:r>
              <a:rPr lang="uk-UA" i="1" dirty="0"/>
              <a:t> сформувати у студентів систему теоретичних знань та практичних навичок щодо вибору (розробки), впровадження та експлуатації інформаційних систем для організацій та підприємств промисловості, торгівлі, бюджетної, банківської та ін. сфер на основі розрахунків, аналізу й оцінки їх моделей, показників якості, технічної  та економічної ефективності. Вивчення цього курсу дозволить студенту правильно аналізувати функціонування ІТ - проектів на базі сучасних інформаційних технологій, створювати адаптивні системи показників якості ІТ - проектів та їх моделі функціонування, розраховувати та аналізувати показники ІТ - проекти на базі сучасних програмних засобів (</a:t>
            </a:r>
            <a:r>
              <a:rPr lang="en-US" i="1" dirty="0" err="1"/>
              <a:t>Statistica</a:t>
            </a:r>
            <a:r>
              <a:rPr lang="en-US" i="1" dirty="0"/>
              <a:t> 12, Jira, Project Expert).</a:t>
            </a:r>
            <a:endParaRPr lang="en-US" dirty="0"/>
          </a:p>
          <a:p>
            <a:r>
              <a:rPr lang="uk-UA" i="1" dirty="0"/>
              <a:t>Інтерактивний формат курсу, що спонукатиме до дебатів, полеміки, аргументованого відстоювання власної точки зору, орієнтований на розвиток критично важливих для фахівця у галузі гуманітарних наук навичок ефективної усної й письмової комунікації. </a:t>
            </a:r>
            <a:endParaRPr lang="uk-UA" dirty="0"/>
          </a:p>
          <a:p>
            <a:r>
              <a:rPr lang="uk-UA" i="1" dirty="0"/>
              <a:t>Рольові ігри-симуляції на базі програмних продуктів з вибору та впровадженню на віртуальному підприємстві ІТ-проектів сприятимуть розвитку адаптивності та емоційного інтелекту слухачів.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2804863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/>
              <a:t>ОЧІКУВАНІ РЕЗУЛЬТАТИ НАВЧАННЯ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uk-UA" i="1" dirty="0"/>
              <a:t>техніко-економічно обґрунтувати ІТ - проекти та оцінювати їх ефективність;</a:t>
            </a:r>
            <a:endParaRPr lang="uk-UA" dirty="0"/>
          </a:p>
          <a:p>
            <a:pPr lvl="0"/>
            <a:r>
              <a:rPr lang="uk-UA" i="1" dirty="0"/>
              <a:t>організовувати проекти розвитку інформаційних систем та їх економічний аспект;</a:t>
            </a:r>
            <a:endParaRPr lang="uk-UA" dirty="0"/>
          </a:p>
          <a:p>
            <a:pPr lvl="0"/>
            <a:r>
              <a:rPr lang="uk-UA" i="1" dirty="0"/>
              <a:t>використовувати моделі сукупної вартості володіння, функціонально-вартісного аналізу та ключових показників результативності для оцінки ефективності ІТ – проектів; </a:t>
            </a:r>
            <a:endParaRPr lang="uk-UA" dirty="0"/>
          </a:p>
          <a:p>
            <a:pPr lvl="0"/>
            <a:r>
              <a:rPr lang="uk-UA" i="1" dirty="0"/>
              <a:t>класифікувати ІТ - проекти розвитку інформаційних систем в залежності від їхнього впливу на основний бізнес підприємства;</a:t>
            </a:r>
            <a:endParaRPr lang="uk-UA" dirty="0"/>
          </a:p>
          <a:p>
            <a:pPr lvl="0"/>
            <a:r>
              <a:rPr lang="uk-UA" i="1" dirty="0"/>
              <a:t>забезпечувати інтеграцію існуючої програмно-апаратної платформи з новітніми ІТ-проектами. </a:t>
            </a:r>
            <a:endParaRPr lang="uk-UA" dirty="0"/>
          </a:p>
          <a:p>
            <a:r>
              <a:rPr lang="uk-UA" b="1"/>
              <a:t> </a:t>
            </a:r>
            <a:endParaRPr lang="uk-UA"/>
          </a:p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8138129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307</TotalTime>
  <Words>375</Words>
  <Application>Microsoft Office PowerPoint</Application>
  <PresentationFormat>Экран (4:3)</PresentationFormat>
  <Paragraphs>44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Тренінг-курс з ефективності ІТ - проектів </vt:lpstr>
      <vt:lpstr>Аналіз та моделювання соціально-еколого-економічних систем</vt:lpstr>
      <vt:lpstr>Аналіз та моделювання соціально-еколого-економічних систем</vt:lpstr>
      <vt:lpstr>ОПИС КУРСУ  </vt:lpstr>
      <vt:lpstr>ОЧІКУВАНІ РЕЗУЛЬТАТИ НАВЧАННЯ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1 Основы бизнес-моделирования</dc:title>
  <dc:creator>Евгений Мержинский</dc:creator>
  <cp:lastModifiedBy>Пользователь Windows</cp:lastModifiedBy>
  <cp:revision>30</cp:revision>
  <dcterms:created xsi:type="dcterms:W3CDTF">2017-01-28T14:13:33Z</dcterms:created>
  <dcterms:modified xsi:type="dcterms:W3CDTF">2020-09-09T13:37:20Z</dcterms:modified>
</cp:coreProperties>
</file>