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2" r:id="rId5"/>
    <p:sldId id="263" r:id="rId6"/>
    <p:sldId id="267" r:id="rId7"/>
    <p:sldId id="268" r:id="rId8"/>
    <p:sldId id="269" r:id="rId9"/>
    <p:sldId id="270" r:id="rId10"/>
    <p:sldId id="271" r:id="rId11"/>
    <p:sldId id="27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01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236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79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15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500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639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5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408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87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864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950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F5897-342B-408E-B7FA-C4A9D9EA2F8F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667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700808"/>
            <a:ext cx="8229600" cy="4248472"/>
          </a:xfrm>
        </p:spPr>
        <p:txBody>
          <a:bodyPr>
            <a:noAutofit/>
          </a:bodyPr>
          <a:lstStyle/>
          <a:p>
            <a:pPr algn="l"/>
            <a:r>
              <a:rPr lang="ru-RU" sz="3200" dirty="0"/>
              <a:t>1. </a:t>
            </a:r>
            <a:r>
              <a:rPr lang="uk-UA" sz="3200" dirty="0" smtClean="0"/>
              <a:t>Ефективність галузевих ринків.</a:t>
            </a:r>
            <a:br>
              <a:rPr lang="uk-UA" sz="3200" dirty="0" smtClean="0"/>
            </a:br>
            <a:r>
              <a:rPr lang="uk-UA" sz="3200" dirty="0" smtClean="0"/>
              <a:t>2. Теорії регулювання.</a:t>
            </a:r>
            <a:br>
              <a:rPr lang="uk-UA" sz="3200" dirty="0" smtClean="0"/>
            </a:br>
            <a:r>
              <a:rPr lang="uk-UA" sz="3200" dirty="0" smtClean="0"/>
              <a:t>3. Галузева політика та її типи.</a:t>
            </a:r>
            <a:br>
              <a:rPr lang="uk-UA" sz="3200" dirty="0" smtClean="0"/>
            </a:br>
            <a:r>
              <a:rPr lang="uk-UA" sz="3200" dirty="0" smtClean="0"/>
              <a:t>4. Антимонопольне регулювання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51520" y="188640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51520" y="188536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b="1" dirty="0" smtClean="0"/>
              <a:t>Тема </a:t>
            </a:r>
            <a:r>
              <a:rPr lang="uk-UA" b="1" dirty="0" smtClean="0"/>
              <a:t>4. </a:t>
            </a:r>
            <a:r>
              <a:rPr lang="uk-UA" b="1" dirty="0" smtClean="0"/>
              <a:t>Економічна ефективність та державне регулювання галузевих ринків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5706634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uk-UA" sz="2100" b="1" dirty="0"/>
              <a:t>Антимонопольна політика </a:t>
            </a:r>
            <a:r>
              <a:rPr lang="uk-UA" sz="2100" dirty="0"/>
              <a:t>– це чітка система заходів держави щодо демонополізації економіки, фінансової, інформаційної, консультативної та іншої підтримки суб'єктів господарювання, які сприяють розвитку конкуренції.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Антимонопольна політика проводиться </a:t>
            </a:r>
            <a:r>
              <a:rPr lang="uk-UA" sz="2100" b="1" dirty="0"/>
              <a:t>з метою: </a:t>
            </a:r>
            <a:r>
              <a:rPr lang="uk-UA" sz="2100" dirty="0"/>
              <a:t>забезпечення ефективності виробництва, розподілу ресурсів на галузевих ринках та між ними; запобігання небажаним галузевим ринковим структурам або їх ліквідації та небажаної поведінки економічних агентів, тобто ситуацій, що негативно впливають на суспільний добробут; вирівнювання умов діяльності підприємців.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Антимонопольне </a:t>
            </a:r>
            <a:r>
              <a:rPr lang="uk-UA" sz="2100" b="1" dirty="0"/>
              <a:t>регулювання здійснюється </a:t>
            </a:r>
            <a:r>
              <a:rPr lang="uk-UA" sz="2100" dirty="0"/>
              <a:t>для підтримки конкуренції на галузевих ринках шляхом обмеження монопольної влади окремих фірм на ринках, контролю за концентрацією та </a:t>
            </a:r>
            <a:r>
              <a:rPr lang="uk-UA" sz="2100" dirty="0" err="1"/>
              <a:t>антиконкурентною</a:t>
            </a:r>
            <a:r>
              <a:rPr lang="uk-UA" sz="2100" dirty="0"/>
              <a:t> поведінкою.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До </a:t>
            </a:r>
            <a:r>
              <a:rPr lang="uk-UA" sz="2100" b="1" dirty="0"/>
              <a:t>антимонопольних інструментів, що використовуються на галузевому рівні, належать </a:t>
            </a:r>
            <a:r>
              <a:rPr lang="uk-UA" sz="2100" dirty="0"/>
              <a:t>заходи щодо регулювання окремих галузей, та антимонопольне законодавство, дія якого поширюється на всі галузі та підприємства економіки.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58945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8640"/>
            <a:ext cx="8229600" cy="593752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uk-UA" sz="2100" b="1" dirty="0" smtClean="0"/>
              <a:t>Антимонопольні законодавства спрямовується на регулювання як структури ринку, так і поведінки окремих фірм.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Регулювання структури ринку здійснюється </a:t>
            </a:r>
            <a:r>
              <a:rPr lang="uk-UA" sz="2100" dirty="0" smtClean="0"/>
              <a:t>на основі контролю за економічною концентрацією, тобто за кількістю фірм на ринку та часткою окремих підприємств у галузевому випуску, у випадках: злиття фірм або приєднання одного підприємства до іншого; отримання контролю за діяльністю окремих фірм шляхом безпосереднього або опосередкованого придбання суб'єкта господарювання або його частки, або перехресного управління. 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Відповідно до світової практики антимонопольного регулювання незаконною поведінкою фірм вважається: </a:t>
            </a:r>
            <a:r>
              <a:rPr lang="uk-UA" sz="2100" dirty="0" smtClean="0"/>
              <a:t>фіксація цін на горизонтальному рівні; обмеження покупки: заборона замовникам купляти будь-який товар в іншому місці, у іншого продавця, за іншою ціною або в іншому обсязі, ніж це встановлено фірмою-продавцем; обмеження продажу: заборона постачальника продавати товар іншому клієнту, в іншому місці, за іншою ціною або в іншому обсязі, ніж це передбачено угодою з фірмою-покупцем; взаємопов'язаний продаж; недобросовісна реклама, наприклад оголошення в рекламі таких якостей продукту, які в дійсності відсутні, або надання в рекламі неправдивої інформації про конкурента або його продукції; недобросовісне маркування товару, оформлення зовнішнього вигляду так, що він не відповідає призначенню, або відображення тих якостей, яких він не має; вертикальні та горизонтальні обмеження конкуренції, зокрема, тиск на постачальників продукції або на інші фірми, що виробляють даний продукт, із метою посилення власного становища на ринку шляхом примусового нав'язування своїх правил </a:t>
            </a:r>
            <a:r>
              <a:rPr lang="uk-UA" sz="2100" dirty="0" err="1" smtClean="0"/>
              <a:t>поведінк</a:t>
            </a:r>
            <a:r>
              <a:rPr lang="ru-RU" sz="2100" dirty="0" smtClean="0"/>
              <a:t>и</a:t>
            </a:r>
            <a:r>
              <a:rPr lang="ru-RU" sz="2100" dirty="0"/>
              <a:t>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65616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uk-UA" sz="2100" b="1" dirty="0"/>
              <a:t>Стан довгострокової рівноваги фірми характеризується такими ознаками:</a:t>
            </a:r>
          </a:p>
          <a:p>
            <a:pPr marL="0" indent="0" algn="just">
              <a:buNone/>
            </a:pPr>
            <a:r>
              <a:rPr lang="uk-UA" sz="2100" dirty="0" smtClean="0"/>
              <a:t>1. Умовою </a:t>
            </a:r>
            <a:r>
              <a:rPr lang="uk-UA" sz="2100" dirty="0"/>
              <a:t>максимізації прибутку фірми на ринку досконалої конкуренції є рівняння граничних витрат ціни, що сплачують споживачі за цю одиницю продукції. </a:t>
            </a:r>
            <a:endParaRPr lang="uk-UA" sz="2100" dirty="0" smtClean="0"/>
          </a:p>
          <a:p>
            <a:pPr marL="0" indent="0" algn="just">
              <a:buNone/>
            </a:pPr>
            <a:r>
              <a:rPr lang="uk-UA" sz="2100" dirty="0" smtClean="0"/>
              <a:t>2</a:t>
            </a:r>
            <a:r>
              <a:rPr lang="uk-UA" sz="2100" dirty="0"/>
              <a:t>. Економічний прибуток відсутній, інвестори отримують дохід, якого достатньо лише для того, щоб підтримувати їхні інвестиції на рівні ефективного виробництва продукції галузі. </a:t>
            </a:r>
            <a:endParaRPr lang="uk-UA" sz="2100" dirty="0" smtClean="0"/>
          </a:p>
          <a:p>
            <a:pPr marL="0" indent="0" algn="just">
              <a:buNone/>
            </a:pPr>
            <a:r>
              <a:rPr lang="uk-UA" sz="2100" dirty="0" smtClean="0"/>
              <a:t>3</a:t>
            </a:r>
            <a:r>
              <a:rPr lang="uk-UA" sz="2100" dirty="0"/>
              <a:t>. Кожна фірма виробляє продукцію з мінімальними середніми витратами, тобто ресурси використовуються найбільш ефективно.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Політичні </a:t>
            </a:r>
            <a:r>
              <a:rPr lang="uk-UA" sz="2100" b="1" dirty="0"/>
              <a:t>аргументи на користь конкуренції.</a:t>
            </a:r>
          </a:p>
          <a:p>
            <a:pPr marL="0" indent="0" algn="just">
              <a:buNone/>
            </a:pPr>
            <a:r>
              <a:rPr lang="uk-UA" sz="2100" dirty="0"/>
              <a:t>По-перше, атомістична структура покупців і продавців, що так необхідна для конкуренції, децентралізує та розпорошує сили, які приймають рішення щодо розподілу ресурсів та доходу: те, що може свідомо вирішуватися чи то приватними особами, чи урядом, регулюється ринковим механізмом попиту та пропозиції.</a:t>
            </a:r>
          </a:p>
          <a:p>
            <a:pPr marL="0" indent="0" algn="just">
              <a:buNone/>
            </a:pPr>
            <a:r>
              <a:rPr lang="uk-UA" sz="2100" dirty="0"/>
              <a:t>По-друге, перевагою є те, що економічні проблеми вирішуються </a:t>
            </a:r>
            <a:r>
              <a:rPr lang="uk-UA" sz="2100" dirty="0" err="1"/>
              <a:t>знеособлено</a:t>
            </a:r>
            <a:r>
              <a:rPr lang="uk-UA" sz="2100" dirty="0"/>
              <a:t>, а не шляхом особистої участі підприємців та бюрократів.</a:t>
            </a:r>
          </a:p>
          <a:p>
            <a:pPr marL="0" indent="0" algn="just">
              <a:buNone/>
            </a:pPr>
            <a:r>
              <a:rPr lang="uk-UA" sz="2100" dirty="0"/>
              <a:t>По-третє, лише конкуренція забезпечує свободу вибору щодо виду діяльності, професії.</a:t>
            </a:r>
          </a:p>
          <a:p>
            <a:pPr marL="0" indent="0" algn="just">
              <a:buNone/>
            </a:pPr>
            <a:endParaRPr lang="uk-UA" sz="2100" dirty="0"/>
          </a:p>
          <a:p>
            <a:pPr marL="0" indent="0" algn="just">
              <a:buNone/>
            </a:pPr>
            <a:endParaRPr lang="uk-UA" sz="2100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57822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 smtClean="0"/>
              <a:t>Монополізація </a:t>
            </a:r>
            <a:r>
              <a:rPr lang="uk-UA" sz="2100" b="1" dirty="0"/>
              <a:t>ринків призводить до неефективність монопольного ціноутворення та неефективний розподіл ресурсів унаслідок формування попиту фірми на ресурси.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Модель </a:t>
            </a:r>
            <a:r>
              <a:rPr lang="uk-UA" sz="2100" b="1" dirty="0"/>
              <a:t>рівноваги фірми на ринку чистої монополії показує, що монопольна ціна завжди буде більшою за конкурентну, а обсяг випуску продукції за умови чистої монополії є меншим, ніж коли фірма працює на ринку досконалої конкуренції.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Чим </a:t>
            </a:r>
            <a:r>
              <a:rPr lang="uk-UA" sz="2100" b="1" dirty="0"/>
              <a:t>вище конкуренція на галузевому ринку і він є ближчим до вільної конкуренції, тим вище його ефективність. Однак, досягти цього на практиці складно, що вимагає втручання держави у функціонування галузевих ринків.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9641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uk-UA" sz="2100" b="1" dirty="0"/>
              <a:t>Відокремлюють три етапи розвитку теорії, що пов'язана з необхідністю та наслідками державного регулювання галузевих ринків.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just">
              <a:buNone/>
            </a:pPr>
            <a:r>
              <a:rPr lang="uk-UA" sz="2100" b="1" dirty="0" smtClean="0"/>
              <a:t>Перший </a:t>
            </a:r>
            <a:r>
              <a:rPr lang="uk-UA" sz="2100" b="1" dirty="0"/>
              <a:t>етап. </a:t>
            </a:r>
            <a:r>
              <a:rPr lang="uk-UA" sz="2100" dirty="0"/>
              <a:t>Спочатку була висунута гіпотеза про те, що регулюванню підлягають галузі, в яких спостерігається "неспроможність ринку". Тоді ж виникла теорія, яку спершу називали </a:t>
            </a:r>
            <a:r>
              <a:rPr lang="uk-UA" sz="2100" b="1" dirty="0"/>
              <a:t>теорією регулювання в інтересах суспільства (</a:t>
            </a:r>
            <a:r>
              <a:rPr lang="en-US" sz="2100" b="1" dirty="0"/>
              <a:t>public interest theory)</a:t>
            </a:r>
            <a:r>
              <a:rPr lang="en-US" sz="2100" dirty="0"/>
              <a:t>, </a:t>
            </a:r>
            <a:r>
              <a:rPr lang="uk-UA" sz="2100" dirty="0"/>
              <a:t>а останнім часом – </a:t>
            </a:r>
            <a:r>
              <a:rPr lang="uk-UA" sz="2100" b="1" dirty="0"/>
              <a:t>нормативним аналізом як позитивною теорією (НПТ) (</a:t>
            </a:r>
            <a:r>
              <a:rPr lang="en-US" sz="2100" b="1" dirty="0"/>
              <a:t>normative analysis as a positive theory)</a:t>
            </a:r>
            <a:r>
              <a:rPr lang="en-US" sz="2100" dirty="0"/>
              <a:t>.</a:t>
            </a:r>
          </a:p>
          <a:p>
            <a:pPr marL="0" indent="0" algn="just">
              <a:buNone/>
            </a:pPr>
            <a:r>
              <a:rPr lang="uk-UA" sz="2100" b="1" dirty="0"/>
              <a:t>Другий етап. </a:t>
            </a:r>
            <a:r>
              <a:rPr lang="uk-UA" sz="2100" dirty="0"/>
              <a:t>Емпіричні дані не підтверджували висновки розробленого нормативного аналізу, тому економісти та політологи розробили нову теорію – </a:t>
            </a:r>
            <a:r>
              <a:rPr lang="uk-UA" sz="2100" b="1" dirty="0" err="1"/>
              <a:t>теорію</a:t>
            </a:r>
            <a:r>
              <a:rPr lang="uk-UA" sz="2100" b="1" dirty="0"/>
              <a:t> захоплення (ТЗ) (</a:t>
            </a:r>
            <a:r>
              <a:rPr lang="en-US" sz="2100" b="1" dirty="0"/>
              <a:t>capture theory)</a:t>
            </a:r>
            <a:r>
              <a:rPr lang="en-US" sz="2100" dirty="0"/>
              <a:t>. </a:t>
            </a:r>
            <a:r>
              <a:rPr lang="uk-UA" sz="2100" dirty="0"/>
              <a:t>В її основу покладено ідею про те, що незалежно від способу організації агентство, яке покликане регулювати певну галузь, "захоплюється" цією галуззю. Як наслідок, регулювання сприяє збільшенню прибутків галузі, а не суспільного добробуту. </a:t>
            </a:r>
          </a:p>
          <a:p>
            <a:pPr marL="0" indent="0" algn="just">
              <a:buNone/>
            </a:pPr>
            <a:r>
              <a:rPr lang="uk-UA" sz="2100" b="1" dirty="0"/>
              <a:t>Третій етап </a:t>
            </a:r>
            <a:r>
              <a:rPr lang="uk-UA" sz="2100" dirty="0"/>
              <a:t>еволюції ідей регулювання має вигляд </a:t>
            </a:r>
            <a:r>
              <a:rPr lang="uk-UA" sz="2100" b="1" dirty="0"/>
              <a:t>економічної теорії регулювання (ЕТ) (</a:t>
            </a:r>
            <a:r>
              <a:rPr lang="en-US" sz="2100" b="1" dirty="0"/>
              <a:t>economic theory of regulation). </a:t>
            </a:r>
            <a:r>
              <a:rPr lang="uk-UA" sz="2100" dirty="0"/>
              <a:t>Це теорія в повному розумінні цього слова, оскільки на її підставі можна формулювати гіпотези, що підлягають перевірці та є логічними висновками, одержаними внаслідок низки припущень.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96300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/>
              <a:t>Галузева політика – </a:t>
            </a:r>
            <a:r>
              <a:rPr lang="uk-UA" sz="2100" dirty="0"/>
              <a:t>система економічних цілей, стратегічних і тактичних завдань розвитку національних галузевих ринків, втілених у державних (урядових) програмах, інструментів та механізмів, які забезпечують їх вирішення.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Головною </a:t>
            </a:r>
            <a:r>
              <a:rPr lang="uk-UA" sz="2100" b="1" dirty="0"/>
              <a:t>метою проведення галузевої політики є підвищення ефективності функціонування ринків шляхом:</a:t>
            </a:r>
          </a:p>
          <a:p>
            <a:pPr marL="0" indent="0" algn="just">
              <a:buNone/>
            </a:pPr>
            <a:r>
              <a:rPr lang="uk-UA" sz="2100" dirty="0"/>
              <a:t>- підвищення конкурентоспроможності галузей економіки;</a:t>
            </a:r>
          </a:p>
          <a:p>
            <a:pPr marL="0" indent="0" algn="just">
              <a:buNone/>
            </a:pPr>
            <a:r>
              <a:rPr lang="uk-UA" sz="2100" dirty="0"/>
              <a:t>- оптимізації рівня конкуренції шляхом створення сприятливих умов для змагальної діяльності, а саме нових технологій, товарів та видів діяльності, інноваційної діяльності, зменшення витрат на виробництво;</a:t>
            </a:r>
          </a:p>
          <a:p>
            <a:pPr marL="0" indent="0" algn="just">
              <a:buNone/>
            </a:pPr>
            <a:r>
              <a:rPr lang="uk-UA" sz="2100" dirty="0"/>
              <a:t>- оптимізації поведінки учасників ринку на основі незалежного прийняття рішень суб'єктами господарювання: зменшення галузевих бар'єрів, розвиток ринкової інфраструктури; поширення інформації.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75884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85000" lnSpcReduction="10000"/>
          </a:bodyPr>
          <a:lstStyle/>
          <a:p>
            <a:pPr indent="0" algn="ctr">
              <a:spcAft>
                <a:spcPts val="0"/>
              </a:spcAft>
              <a:buNone/>
            </a:pPr>
            <a:r>
              <a:rPr lang="uk-UA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Головними завданнями галузевої політики є: </a:t>
            </a:r>
            <a:r>
              <a:rPr lang="uk-UA" sz="2400" dirty="0">
                <a:solidFill>
                  <a:srgbClr val="000000"/>
                </a:solidFill>
                <a:latin typeface="Times New Roman"/>
                <a:ea typeface="Times New Roman"/>
              </a:rPr>
              <a:t>зростання обсягів виробництва; поліпшення якості продукції; вдосконалення галузевої структури; розробка та впровадження в діяльність суб'єктів галузевих ринків науково-технічних досягнень; посилення конкурентоспроможності галузей економіки; збільшення експортного потенціалу галузей; ефективне вирішення соціальних проблем.</a:t>
            </a:r>
          </a:p>
          <a:p>
            <a:pPr indent="0" algn="ctr">
              <a:spcAft>
                <a:spcPts val="0"/>
              </a:spcAft>
              <a:buNone/>
            </a:pPr>
            <a:endParaRPr lang="uk-UA" sz="24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r>
              <a:rPr lang="uk-UA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Основні принципи </a:t>
            </a:r>
            <a:r>
              <a:rPr lang="uk-UA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системи державного регулювання галузевих </a:t>
            </a:r>
            <a:r>
              <a:rPr lang="uk-UA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ринків:  </a:t>
            </a:r>
            <a:r>
              <a:rPr lang="uk-UA" sz="2400" dirty="0">
                <a:solidFill>
                  <a:srgbClr val="000000"/>
                </a:solidFill>
                <a:latin typeface="Times New Roman"/>
                <a:ea typeface="Times New Roman"/>
              </a:rPr>
              <a:t>розумної достатності;  адекватності; системності.</a:t>
            </a:r>
          </a:p>
          <a:p>
            <a:pPr indent="0" algn="ctr">
              <a:spcAft>
                <a:spcPts val="0"/>
              </a:spcAft>
              <a:buNone/>
            </a:pPr>
            <a:endParaRPr lang="uk-UA" sz="24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r>
              <a:rPr lang="uk-UA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Напрями </a:t>
            </a:r>
            <a:r>
              <a:rPr lang="uk-UA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галузевої політики: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400" dirty="0">
                <a:solidFill>
                  <a:srgbClr val="000000"/>
                </a:solidFill>
                <a:latin typeface="Times New Roman"/>
                <a:ea typeface="Times New Roman"/>
              </a:rPr>
              <a:t>- за сферами: види економічної діяльності;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400" dirty="0">
                <a:solidFill>
                  <a:srgbClr val="000000"/>
                </a:solidFill>
                <a:latin typeface="Times New Roman"/>
                <a:ea typeface="Times New Roman"/>
              </a:rPr>
              <a:t>- за часом дії: </a:t>
            </a:r>
            <a:r>
              <a:rPr lang="uk-UA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довго-</a:t>
            </a:r>
            <a:r>
              <a:rPr lang="uk-UA" sz="24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uk-UA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середньо-</a:t>
            </a:r>
            <a:r>
              <a:rPr lang="uk-UA" sz="2400" dirty="0">
                <a:solidFill>
                  <a:srgbClr val="000000"/>
                </a:solidFill>
                <a:latin typeface="Times New Roman"/>
                <a:ea typeface="Times New Roman"/>
              </a:rPr>
              <a:t> та короткострокові;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400" dirty="0">
                <a:solidFill>
                  <a:srgbClr val="000000"/>
                </a:solidFill>
                <a:latin typeface="Times New Roman"/>
                <a:ea typeface="Times New Roman"/>
              </a:rPr>
              <a:t>- за політичною та соціально-економічною значущістю: стратегічні, тактичні, пріоритетні.</a:t>
            </a:r>
          </a:p>
          <a:p>
            <a:pPr indent="0" algn="ctr">
              <a:spcAft>
                <a:spcPts val="0"/>
              </a:spcAft>
              <a:buNone/>
            </a:pPr>
            <a:endParaRPr lang="uk-UA" sz="24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r>
              <a:rPr lang="uk-UA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При </a:t>
            </a:r>
            <a:r>
              <a:rPr lang="uk-UA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проведенні галузевої політики використовуються прямі та непрямі методи регулювання галузевих ринків.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65407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indent="0" algn="ctr">
              <a:spcAft>
                <a:spcPts val="0"/>
              </a:spcAft>
              <a:buNone/>
            </a:pPr>
            <a:endParaRPr lang="uk-UA" sz="24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endParaRPr lang="uk-UA" sz="2400" b="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endParaRPr lang="uk-UA" sz="24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endParaRPr lang="uk-UA" sz="2400" b="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endParaRPr lang="uk-UA" sz="24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endParaRPr lang="uk-UA" sz="2400" b="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endParaRPr lang="uk-UA" sz="24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endParaRPr lang="uk-UA" sz="2400" b="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endParaRPr lang="uk-UA" sz="24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endParaRPr lang="uk-UA" sz="2400" b="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r>
              <a:rPr lang="uk-UA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Рис</a:t>
            </a:r>
            <a:r>
              <a:rPr lang="uk-UA" sz="2400" dirty="0">
                <a:solidFill>
                  <a:srgbClr val="000000"/>
                </a:solidFill>
                <a:latin typeface="Times New Roman"/>
                <a:ea typeface="Times New Roman"/>
              </a:rPr>
              <a:t>. 1. Етапи формування та реалізації державної галузевої політики</a:t>
            </a:r>
            <a:endParaRPr lang="uk-UA" sz="2100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1725" y="188640"/>
            <a:ext cx="4400550" cy="421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9519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62500" lnSpcReduction="20000"/>
          </a:bodyPr>
          <a:lstStyle/>
          <a:p>
            <a:pPr indent="0" algn="ctr">
              <a:spcAft>
                <a:spcPts val="0"/>
              </a:spcAft>
              <a:buNone/>
            </a:pPr>
            <a:r>
              <a:rPr lang="uk-UA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Для виміру наслідків державної галузевої політики використовуються такі методи: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400" dirty="0">
                <a:solidFill>
                  <a:srgbClr val="000000"/>
                </a:solidFill>
                <a:latin typeface="Times New Roman"/>
                <a:ea typeface="Times New Roman"/>
              </a:rPr>
              <a:t>- порівняння наслідків і умов функціонування фірм та ринків, що регулюються й не регулюються;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400" dirty="0">
                <a:solidFill>
                  <a:srgbClr val="000000"/>
                </a:solidFill>
                <a:latin typeface="Times New Roman"/>
                <a:ea typeface="Times New Roman"/>
              </a:rPr>
              <a:t>- використання різних варіацій ступеня інтенсивності обмежень щодо фірм на одному й тому ж галузевому ринку;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400" dirty="0">
                <a:solidFill>
                  <a:srgbClr val="000000"/>
                </a:solidFill>
                <a:latin typeface="Times New Roman"/>
                <a:ea typeface="Times New Roman"/>
              </a:rPr>
              <a:t>- контрольовані експерименти: проведення заходів регулювання в невеликих масштабах із метою з'ясування їхнього впливу на поведінку фірм та функціонування ринку;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400" dirty="0">
                <a:solidFill>
                  <a:srgbClr val="000000"/>
                </a:solidFill>
                <a:latin typeface="Times New Roman"/>
                <a:ea typeface="Times New Roman"/>
              </a:rPr>
              <a:t>- моделювання поведінки фірм та ринків із різними умовами.</a:t>
            </a:r>
          </a:p>
          <a:p>
            <a:pPr indent="0" algn="ctr">
              <a:spcAft>
                <a:spcPts val="0"/>
              </a:spcAft>
              <a:buNone/>
            </a:pPr>
            <a:endParaRPr lang="uk-UA" sz="24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r>
              <a:rPr lang="uk-UA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Доцільно </a:t>
            </a:r>
            <a:r>
              <a:rPr lang="uk-UA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виокремлювати стратегічну та тактичну галузеву політику держави.</a:t>
            </a:r>
          </a:p>
          <a:p>
            <a:pPr indent="0" algn="ctr">
              <a:spcAft>
                <a:spcPts val="0"/>
              </a:spcAft>
              <a:buNone/>
            </a:pPr>
            <a:endParaRPr lang="uk-UA" sz="24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r>
              <a:rPr lang="uk-UA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Стратегічна </a:t>
            </a:r>
            <a:r>
              <a:rPr lang="uk-UA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галузева політика </a:t>
            </a:r>
            <a:r>
              <a:rPr lang="uk-UA" sz="2400" dirty="0">
                <a:solidFill>
                  <a:srgbClr val="000000"/>
                </a:solidFill>
                <a:latin typeface="Times New Roman"/>
                <a:ea typeface="Times New Roman"/>
              </a:rPr>
              <a:t>– це система економічних цілей, стратегічних завдань розвитку національних галузевих ринків, втілених у державних (урядових) програмах стратегічного розвитку, інструментів та механізмів, які забезпечують їх вирішення.</a:t>
            </a:r>
          </a:p>
          <a:p>
            <a:pPr indent="0" algn="ctr">
              <a:spcAft>
                <a:spcPts val="0"/>
              </a:spcAft>
              <a:buNone/>
            </a:pPr>
            <a:endParaRPr lang="uk-UA" sz="24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r>
              <a:rPr lang="uk-UA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Тактична </a:t>
            </a:r>
            <a:r>
              <a:rPr lang="uk-UA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галузева політика </a:t>
            </a:r>
            <a:r>
              <a:rPr lang="uk-UA" sz="2400" dirty="0">
                <a:solidFill>
                  <a:srgbClr val="000000"/>
                </a:solidFill>
                <a:latin typeface="Times New Roman"/>
                <a:ea typeface="Times New Roman"/>
              </a:rPr>
              <a:t>– це система тактичних завдань розвитку національних галузевих ринків у межах обраної стратегії, втілених у державних (урядових) програмах розвитку, інструментів та механізмів, які забезпечують їх вирішення.</a:t>
            </a:r>
          </a:p>
          <a:p>
            <a:pPr indent="0" algn="ctr">
              <a:spcAft>
                <a:spcPts val="0"/>
              </a:spcAft>
              <a:buNone/>
            </a:pPr>
            <a:endParaRPr lang="uk-UA" sz="24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r>
              <a:rPr lang="uk-UA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Вплив </a:t>
            </a:r>
            <a:r>
              <a:rPr lang="uk-UA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на галузеві ринки уряд здійснює за допомогою </a:t>
            </a:r>
            <a:r>
              <a:rPr lang="uk-UA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антимонопольних, </a:t>
            </a:r>
            <a:r>
              <a:rPr lang="uk-UA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бюджетно-податкових, інвестиційних, зовнішньоекономічних інструментів регулювання, а також прогнозування, стратегічного та індикативного планування, програмування.</a:t>
            </a:r>
          </a:p>
          <a:p>
            <a:pPr indent="0" algn="ctr">
              <a:spcAft>
                <a:spcPts val="0"/>
              </a:spcAft>
              <a:buNone/>
            </a:pPr>
            <a:endParaRPr lang="uk-UA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4311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/>
              <a:t>Досвід реалізації галузевої політики свідчить про існування суперечностей у державному регулюванні галузевих ринків між:</a:t>
            </a:r>
          </a:p>
          <a:p>
            <a:pPr marL="0" indent="0" algn="just">
              <a:buNone/>
            </a:pPr>
            <a:r>
              <a:rPr lang="uk-UA" sz="2100" dirty="0"/>
              <a:t>- приватними інтересами компаній та суспільними інтересами;</a:t>
            </a:r>
          </a:p>
          <a:p>
            <a:pPr marL="0" indent="0" algn="just">
              <a:buNone/>
            </a:pPr>
            <a:r>
              <a:rPr lang="uk-UA" sz="2100" dirty="0"/>
              <a:t>- інтересами окремих галузей та загальними цілями розвитку країни;</a:t>
            </a:r>
          </a:p>
          <a:p>
            <a:pPr marL="0" indent="0" algn="just">
              <a:buNone/>
            </a:pPr>
            <a:r>
              <a:rPr lang="uk-UA" sz="2100" dirty="0"/>
              <a:t>- національними інтересами та інтересами іноземних компаній;</a:t>
            </a:r>
          </a:p>
          <a:p>
            <a:pPr marL="0" indent="0" algn="just">
              <a:buNone/>
            </a:pPr>
            <a:r>
              <a:rPr lang="uk-UA" sz="2100" dirty="0"/>
              <a:t>- інтересами споживачів і приватними інтересами компаній;</a:t>
            </a:r>
          </a:p>
          <a:p>
            <a:pPr marL="0" indent="0" algn="just">
              <a:buNone/>
            </a:pPr>
            <a:r>
              <a:rPr lang="uk-UA" sz="2100" dirty="0"/>
              <a:t>- окремими галузями економіки.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010322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1302</Words>
  <Application>Microsoft Office PowerPoint</Application>
  <PresentationFormat>Экран (4:3)</PresentationFormat>
  <Paragraphs>122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1. Ефективність галузевих ринків. 2. Теорії регулювання. 3. Галузева політика та її типи. 4. Антимонопольне регулювання.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24</cp:revision>
  <dcterms:created xsi:type="dcterms:W3CDTF">2020-08-26T06:53:27Z</dcterms:created>
  <dcterms:modified xsi:type="dcterms:W3CDTF">2022-09-19T14:36:45Z</dcterms:modified>
</cp:coreProperties>
</file>