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5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4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09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07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34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70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20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43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5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9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7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98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6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0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9FAFC7-2AD3-41F7-BA1B-05313B3D64A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946658-B4CE-487D-9D4B-A111E183E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1F8E3-ABEB-45E6-A85F-FE435386E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Лекція 7. Міжнародна торгівля послугами.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F5D80-7A57-4AA0-8C5C-DFC34B2E8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3286539"/>
            <a:ext cx="9581322" cy="2716696"/>
          </a:xfrm>
        </p:spPr>
        <p:txBody>
          <a:bodyPr>
            <a:normAutofit/>
          </a:bodyPr>
          <a:lstStyle/>
          <a:p>
            <a:r>
              <a:rPr lang="uk-UA" b="1" dirty="0"/>
              <a:t> </a:t>
            </a:r>
            <a:endParaRPr lang="ru-RU" dirty="0"/>
          </a:p>
          <a:p>
            <a:pPr lvl="0"/>
            <a:r>
              <a:rPr lang="uk-UA" dirty="0"/>
              <a:t>1. Особливості міжнародної торгівлі послугами.</a:t>
            </a:r>
            <a:endParaRPr lang="ru-RU" dirty="0"/>
          </a:p>
          <a:p>
            <a:pPr lvl="0"/>
            <a:r>
              <a:rPr lang="uk-UA" dirty="0"/>
              <a:t>2. Загальні тенденції світової торгівлі послугами.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3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9359A-617A-4388-A680-63737471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45433-375B-4CA6-A440-E033F6EE6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1FCC45-6A8E-424D-A0A2-DA7428BD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61925"/>
            <a:ext cx="101917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FC58C-61EA-4DB1-9EAA-2144FE42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06BDB2-E373-48F8-993C-1DDF98580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6EEA2A-3D4E-4920-9E42-62A86DF0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33350"/>
            <a:ext cx="102584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9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393C9-8392-4BEE-9813-366A05E6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6B7091-EE49-426D-B658-46CB693CA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85E0D0-2996-4FC0-A595-02245EAF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65" y="0"/>
            <a:ext cx="10446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6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5B6FE-701F-4457-BD83-B4B4D451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5375B-02DF-4DF3-AEF0-95850311C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43120-EC83-4D56-96F5-34A3AA4F7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84" y="181992"/>
            <a:ext cx="6551631" cy="64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0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D83F4-CEDE-4DE8-A995-65A246C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299F3B-C484-45C0-A194-35A4BBC20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2A320B-B7DF-4DF7-8F31-571E93754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1" y="2050298"/>
            <a:ext cx="103536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5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10BCD-EE5F-4CFB-B3E7-911A1166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21D28-F61A-4D6B-8526-87E92D662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D4BF52-2A06-41DF-A425-C408B8AE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24" y="381000"/>
            <a:ext cx="4381500" cy="6477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B0B044-5742-48E5-9924-9F75465C9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030" y="381000"/>
            <a:ext cx="38862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5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7C201-B761-40B0-BA51-5874A9FC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CB5F5-DB3F-4918-8663-94DDBE44A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7980AF-B1EA-4308-9DB8-8DE173F6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157287"/>
            <a:ext cx="102203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9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8F9C0-3B4D-4A77-9FE4-549C0C20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CC8FA-7765-41E2-A36E-E758A06B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FA1FE-2F52-462C-8208-BEE54010A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90" y="846245"/>
            <a:ext cx="104489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6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E609B-4611-4933-B3AE-1F543669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73387-61A3-4FDF-AEA3-5B468B72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2A9043-E320-4CE4-89B3-FE05D332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457200"/>
            <a:ext cx="10458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9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91FA2-6704-45CE-9D4D-8889F0E6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9EAF4-2FA2-4BBA-B45E-6C9DD3E7F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C88251-CFB9-4F8F-86AA-18E05FE52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04" y="0"/>
            <a:ext cx="9884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7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A6410-024B-42B5-9167-E91ABC1F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1. Особливості міжнародної торгівлі послугами.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84025-4EF7-48EA-88FB-6AE5CD71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Терміном «послуга» визначається трудова доцільна діяльність, результати якої мають корисний ефект, що задовольняє яку-небудь потребу людини.</a:t>
            </a:r>
          </a:p>
          <a:p>
            <a:endParaRPr lang="uk-UA" dirty="0"/>
          </a:p>
          <a:p>
            <a:r>
              <a:rPr lang="uk-UA" dirty="0"/>
              <a:t> В той же час послуга — це економічна продукція (кінцева або проміжна), яка є непомітною.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11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DBB97-3364-4FB3-BA1E-2C3C0ACD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C6EDB-F013-43C4-9FE1-48FCBE02E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DC8926-ECDF-48F9-8E97-B6CD5D79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128712"/>
            <a:ext cx="105060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4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309D2-9BD8-4BFC-B1B1-53E57247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44F5A-C1D5-45E7-9731-7F4B64344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A02D9-DFEF-4C92-A216-8DB621CE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52" y="225502"/>
            <a:ext cx="7416695" cy="640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42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B94F2-3A30-4ACD-B90E-223DF91F7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Дискусія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73E6E-7F1F-4DDC-9E81-461F36540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/>
              <a:t>Як вижити туристичним підприємствам та авіакомпаніям у період пандемії?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7459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1249C-50E0-4808-824B-B1046328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796602"/>
            <a:ext cx="11290852" cy="502111"/>
          </a:xfrm>
        </p:spPr>
        <p:txBody>
          <a:bodyPr>
            <a:noAutofit/>
          </a:bodyPr>
          <a:lstStyle/>
          <a:p>
            <a:r>
              <a:rPr lang="uk-UA" sz="2400" b="1" dirty="0"/>
              <a:t>Зростання потреб у послугах безпосередньо пов’язано з дією таких основних чинників: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C738A-3355-4142-970C-41FCE5FC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298713"/>
            <a:ext cx="9601197" cy="51683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u="sng" dirty="0"/>
              <a:t>зумовленість розвитку багатьох виробничих галузей</a:t>
            </a:r>
            <a:r>
              <a:rPr lang="uk-UA" dirty="0"/>
              <a:t> (промисловість, сільське господарство, будівництво) </a:t>
            </a:r>
            <a:r>
              <a:rPr lang="uk-UA" u="sng" dirty="0"/>
              <a:t>адекватним розвитком виробничих </a:t>
            </a:r>
            <a:r>
              <a:rPr lang="uk-UA" dirty="0"/>
              <a:t>(транспорт, зв’язок, торгівля) </a:t>
            </a:r>
            <a:r>
              <a:rPr lang="uk-UA" u="sng" dirty="0"/>
              <a:t>і спеціальних послуг </a:t>
            </a:r>
            <a:r>
              <a:rPr lang="uk-UA" dirty="0"/>
              <a:t>(банківських, страхових, юридичних, інформаційних, марке­тингових тощо);</a:t>
            </a:r>
            <a:endParaRPr lang="ru-RU" dirty="0"/>
          </a:p>
          <a:p>
            <a:pPr lvl="0"/>
            <a:r>
              <a:rPr lang="uk-UA" u="sng" dirty="0"/>
              <a:t>зміни в структурі попиту </a:t>
            </a:r>
            <a:r>
              <a:rPr lang="uk-UA" dirty="0"/>
              <a:t>(тенденція до збільшення споживан­ня послуг при зростанні доходів як фізичних, так і юридичних осіб);</a:t>
            </a:r>
            <a:endParaRPr lang="ru-RU" dirty="0"/>
          </a:p>
          <a:p>
            <a:pPr lvl="0"/>
            <a:r>
              <a:rPr lang="uk-UA" u="sng" dirty="0"/>
              <a:t>розвиток науки і техніки, особливо інформаційних технологій, що призводить до появи нових видів послуг, пов’язаних зі збором, обробкою, збереженням та поширенням інформації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u="sng" dirty="0" err="1"/>
              <a:t>динамізація</a:t>
            </a:r>
            <a:r>
              <a:rPr lang="uk-UA" u="sng" dirty="0"/>
              <a:t> міжнародного конкурентного середовища, що спричиняє появу нових видів послуг і вдосконалення існуючих, а також активний обмін ними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u="sng" dirty="0"/>
              <a:t>соціальна орієнтація урядових політик більшості країн світу, </a:t>
            </a:r>
            <a:r>
              <a:rPr lang="uk-UA" dirty="0"/>
              <a:t>яка зумовлює збільшення вільного часу та зростання добробуту населення, які, в свою чергу, стимулюють розвиток таких видів послуг, як туризм, освіта, спорт, оздоровлення, культура тощо.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30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AFFEC-8B27-45AD-8279-A8BF203A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31558"/>
            <a:ext cx="9601196" cy="1303867"/>
          </a:xfrm>
        </p:spPr>
        <p:txBody>
          <a:bodyPr>
            <a:normAutofit/>
          </a:bodyPr>
          <a:lstStyle/>
          <a:p>
            <a:r>
              <a:rPr lang="uk-UA" sz="2400" b="1" dirty="0"/>
              <a:t>Міжнародна торгівля послугами має ряд специфічних рис порівняно з традиційною торгівлею товарами: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AB7A2-F022-4CEF-B3A2-6382B0C1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484243"/>
            <a:ext cx="9743658" cy="43916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на відміну від товарів послуги надаються (виробляються) та споживаються в основному одночасно і не зберігаються, а тому надання більшості видів послуг базується на прямих контактах між їх виробниками та споживачами (це потребує більшої присутності за кордоном безпосередніх виробників послуг або ж присутності іноземних споживачів у країні виробництва послуги);</a:t>
            </a:r>
            <a:endParaRPr lang="ru-RU" dirty="0"/>
          </a:p>
          <a:p>
            <a:pPr lvl="0"/>
            <a:r>
              <a:rPr lang="uk-UA" dirty="0"/>
              <a:t>у міжнародній торгівлі товари фізично пересуваються через державні кордони і проходять митне очищення, а послуги, хоча і є товарами, через свою специфіку не проходять через митний контроль і не оформлюються вантажною митною декларацією;</a:t>
            </a:r>
            <a:endParaRPr lang="ru-RU" dirty="0"/>
          </a:p>
          <a:p>
            <a:pPr lvl="0"/>
            <a:r>
              <a:rPr lang="uk-UA" dirty="0"/>
              <a:t>міжнародна торгівля послугами тісно взаємопов’язана з тор­гівлею товарами та має на неї зростаючий вплив (аналіз ринків, маркетингове консультування, транспортування та логістика, передпродажне і </a:t>
            </a:r>
            <a:r>
              <a:rPr lang="uk-UA" dirty="0" err="1"/>
              <a:t>післяпродажне</a:t>
            </a:r>
            <a:r>
              <a:rPr lang="uk-UA" dirty="0"/>
              <a:t> обслуговування, страхування, реклама, банківське обслуговування тощо);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99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9849C-5E05-402B-9DEB-13E81ED1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/>
          <a:lstStyle/>
          <a:p>
            <a:r>
              <a:rPr lang="uk-UA" dirty="0"/>
              <a:t>Специфічні риси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840AA-B337-4113-9030-455D80FDA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1391478"/>
            <a:ext cx="9717154" cy="4484390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/>
              <a:t>купівля-продаж послуг на світовому ринку тісно взаємодіє з міжнародним рухом капіталу та міграцією робочої сили і, навпаки, розвиток світових ринків товарів, капіталів, робочої сили стимулює міжнародний попит і пропозицію на різноманітні послуги;</a:t>
            </a:r>
            <a:endParaRPr lang="ru-RU" dirty="0"/>
          </a:p>
          <a:p>
            <a:pPr lvl="0"/>
            <a:r>
              <a:rPr lang="uk-UA" dirty="0"/>
              <a:t>ринок послуг функціонально пов’язаний зі світовим ринком робочої сили (найважливіші характеристики ринку послуг, і перш за все ціни, значною мірою визначаються станом ринку робочої сили, закономірностями та особливостями його розвитку);</a:t>
            </a:r>
            <a:endParaRPr lang="ru-RU" dirty="0"/>
          </a:p>
          <a:p>
            <a:pPr lvl="0"/>
            <a:r>
              <a:rPr lang="uk-UA" dirty="0"/>
              <a:t>для послуг у значно більшому ступені, ніж для товарів, характерним є врахування конкретних умов виконання робіт і заздалегідь визначених вимог споживача у зв’язку з виконанням послуг на замовлення;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2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27A6D-3CBB-4C12-88EF-6BB56388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8067"/>
            <a:ext cx="9730407" cy="608129"/>
          </a:xfrm>
        </p:spPr>
        <p:txBody>
          <a:bodyPr>
            <a:normAutofit fontScale="90000"/>
          </a:bodyPr>
          <a:lstStyle/>
          <a:p>
            <a:r>
              <a:rPr lang="uk-UA" dirty="0"/>
              <a:t>Специфічні риси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02CA44-2C12-4E62-817E-2EDE982F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0" y="1643270"/>
            <a:ext cx="9730407" cy="4126581"/>
          </a:xfrm>
        </p:spPr>
        <p:txBody>
          <a:bodyPr/>
          <a:lstStyle/>
          <a:p>
            <a:pPr lvl="0"/>
            <a:r>
              <a:rPr lang="uk-UA" dirty="0"/>
              <a:t>сфера послуг, як правило, більше захищається державою від іноземної конкуренції, ніж сфера матеріального виробництва, внаслідок чого в міжнародній торгівлі послугами існує більше протекціоністських перешкод і конкурентних бар’єрів, ніж у торгівлі товарами;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uk-UA" dirty="0"/>
              <a:t>не всі види послуг, на відміну від товарів, можуть бути придатні до широкого залучення в міжнародний обмін (це стосується насамперед побутових і комунальних послуг).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38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462AE-092A-4311-B951-211E2716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2. Загальні тенденції світової торгівлі послугами.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2F4B6-DADE-4543-B8F2-0BE85A93F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Зростання</a:t>
            </a:r>
            <a:r>
              <a:rPr lang="ru-RU" b="1" dirty="0"/>
              <a:t> </a:t>
            </a:r>
            <a:r>
              <a:rPr lang="ru-RU" b="1" dirty="0" err="1"/>
              <a:t>торгівлі</a:t>
            </a:r>
            <a:r>
              <a:rPr lang="ru-RU" b="1" dirty="0"/>
              <a:t> </a:t>
            </a:r>
            <a:r>
              <a:rPr lang="ru-RU" b="1" dirty="0" err="1"/>
              <a:t>послугами</a:t>
            </a:r>
            <a:r>
              <a:rPr lang="ru-RU" b="1" dirty="0"/>
              <a:t> </a:t>
            </a:r>
            <a:r>
              <a:rPr lang="ru-RU" b="1" dirty="0" err="1"/>
              <a:t>зумовлено</a:t>
            </a:r>
            <a:r>
              <a:rPr lang="ru-RU" b="1" dirty="0"/>
              <a:t> такими факторами: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 err="1"/>
              <a:t>революційними</a:t>
            </a:r>
            <a:r>
              <a:rPr lang="ru-RU" dirty="0"/>
              <a:t> </a:t>
            </a:r>
            <a:r>
              <a:rPr lang="ru-RU" dirty="0" err="1"/>
              <a:t>технологічними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телекомунікацій</a:t>
            </a:r>
            <a:r>
              <a:rPr lang="ru-RU" dirty="0"/>
              <a:t> та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err="1"/>
              <a:t>страхові</a:t>
            </a:r>
            <a:r>
              <a:rPr lang="ru-RU" dirty="0"/>
              <a:t>, </a:t>
            </a:r>
            <a:r>
              <a:rPr lang="ru-RU" dirty="0" err="1"/>
              <a:t>банківські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17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843C0-3295-4BCB-8F5D-B70E0C27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45768-C682-4904-AE56-084CACD36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C8D199-0EAF-4D3A-981D-58BCA009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85" y="296495"/>
            <a:ext cx="6601988" cy="64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30B24-141A-43CE-BE32-617104BC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CB513-7A31-463A-B823-1B6E428AF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6416B9-394C-4734-9C72-A09095A7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452437"/>
            <a:ext cx="104203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0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586</Words>
  <Application>Microsoft Office PowerPoint</Application>
  <PresentationFormat>Широкоэкранный</PresentationFormat>
  <Paragraphs>34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Garamond</vt:lpstr>
      <vt:lpstr>Натуральные материалы</vt:lpstr>
      <vt:lpstr>Лекція 7. Міжнародна торгівля послугами. </vt:lpstr>
      <vt:lpstr>1. Особливості міжнародної торгівлі послугами. </vt:lpstr>
      <vt:lpstr>Зростання потреб у послугах безпосередньо пов’язано з дією таких основних чинників: </vt:lpstr>
      <vt:lpstr>Міжнародна торгівля послугами має ряд специфічних рис порівняно з традиційною торгівлею товарами:  </vt:lpstr>
      <vt:lpstr>Специфічні риси</vt:lpstr>
      <vt:lpstr>Специфічні риси</vt:lpstr>
      <vt:lpstr>2. Загальні тенденції світової торгівлі послугами.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Дискусія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7. Міжнародна торгівля послугами.</dc:title>
  <dc:creator>Пользователь</dc:creator>
  <cp:lastModifiedBy>Пользователь</cp:lastModifiedBy>
  <cp:revision>3</cp:revision>
  <dcterms:created xsi:type="dcterms:W3CDTF">2019-10-28T17:43:45Z</dcterms:created>
  <dcterms:modified xsi:type="dcterms:W3CDTF">2021-03-10T11:16:59Z</dcterms:modified>
</cp:coreProperties>
</file>