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Geist" pitchFamily="2" charset="0"/>
      <p:regular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10"/>
  </p:normalViewPr>
  <p:slideViewPr>
    <p:cSldViewPr snapToGrid="0" snapToObjects="1">
      <p:cViewPr varScale="1">
        <p:scale>
          <a:sx n="75" d="100"/>
          <a:sy n="75" d="100"/>
        </p:scale>
        <p:origin x="184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688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4446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8991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04560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873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305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345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674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364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820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200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36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97327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414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2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1599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7910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3237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58579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0710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2125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7510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237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7608"/>
            <a:ext cx="12093773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Вступ: що таке «фінансування євроінтеграції»?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41865"/>
            <a:ext cx="2956560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Поняття євроінтеграції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162062"/>
            <a:ext cx="13042821" cy="103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Євроінтеграція — це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поетапний комплекс політичних, економічних, правових і соціальних реформ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спрямований на наближення національної системи до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норм та стандартів Європейського Союзу (ЄС)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Це не лише декларація політичної волі, а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конкретний процес трансформації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що потребує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капітальних ресурсів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для реалізації змін у державних інститутах, законодавстві, економіці та суспільстві.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417338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Такі реформи включають: модернізацію держапарату, судову реформу, захист прав власності, конкурентне регулювання, стандарти бухгалтерського обліку, захист прав споживачів тощо — все те, що дозволяє успішно інтегруватися у внутрішній ринок ЄС.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156597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Ці зміни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не можуть бути реалізовані без фінансових ресурсів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оскільки це передбачає: модернізацію інфраструктури, адаптацію законодавства, підтримку підприємств та розвиток людського капіталу.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895856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Таким чином,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фінансування євроінтеграції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— це сукупність джерел, інструментів та механізмів для забезпечення реформ і структурних змін відповідно до вимог ЄС.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85855"/>
            <a:ext cx="6506170" cy="516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1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Підсумок: Інвестиції в майбутнє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93790" y="4799528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Фінансування євроінтеграції — це не просто грошові вливання, а стратегічні інвестиції в майбутнє України як частини європейської родини.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5538788"/>
            <a:ext cx="130428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Це шлях до стабільності, процвітання та зміцнення демократичних цінностей, що є основою для довгострокового розвитку країни.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1091446" y="6243280"/>
            <a:ext cx="12745164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«Євроінтеграція — це не кінцева точка, а безперервний процес трансформації та розвитку.»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6020038"/>
            <a:ext cx="22860" cy="704493"/>
          </a:xfrm>
          <a:prstGeom prst="rect">
            <a:avLst/>
          </a:prstGeom>
          <a:solidFill>
            <a:srgbClr val="6296FF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85718" y="708660"/>
            <a:ext cx="11260574" cy="455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7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Основні компоненти фінансування євроінтеграційних процесів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985718" y="1233964"/>
            <a:ext cx="8022193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1) Гроші та підтримка від ЄС та наднаціональних інституцій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985718" y="1837968"/>
            <a:ext cx="12658963" cy="455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ЄС створив спеціальні інструменти підтримки для країн-партнерів, зокрема України, для </a:t>
            </a:r>
            <a:r>
              <a:rPr lang="en-US" sz="13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стабілізації економіки, відбудови, реформ і наближення до євростандартів.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985718" y="2490192"/>
            <a:ext cx="12658963" cy="455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Найважливішим інструментом є </a:t>
            </a:r>
            <a:r>
              <a:rPr lang="en-US" sz="13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Ukraine Facility</a:t>
            </a: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— спеціальний фінансовий механізм ЄС для України на </a:t>
            </a:r>
            <a:r>
              <a:rPr lang="en-US" sz="13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2024–2027 роки</a:t>
            </a: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з потенційним обсягом </a:t>
            </a:r>
            <a:r>
              <a:rPr lang="en-US" sz="13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до €50 млрд</a:t>
            </a: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у вигляді грантів і позик для відновлення, модернізації, макрофінансової стабільності та євроінтеграційних реформ.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985718" y="3405068"/>
            <a:ext cx="4102894" cy="3691295"/>
          </a:xfrm>
          <a:prstGeom prst="roundRect">
            <a:avLst>
              <a:gd name="adj" fmla="val 2973"/>
            </a:avLst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18" y="3382208"/>
            <a:ext cx="4102894" cy="91440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513" y="3142417"/>
            <a:ext cx="525304" cy="52530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2932033" y="3268504"/>
            <a:ext cx="210145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1183600" y="3842861"/>
            <a:ext cx="3707130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А) Пряма фінансова підтримка державі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1183600" y="4516993"/>
            <a:ext cx="3707130" cy="1138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Бюджетна допомога у вигляді </a:t>
            </a:r>
            <a:r>
              <a:rPr lang="en-US" sz="13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грантів і позик</a:t>
            </a: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для підтримки державних функцій (соціальні витрати, державні послуги) та фінансування реформ. Кошти мобілізуються через </a:t>
            </a:r>
            <a:r>
              <a:rPr lang="en-US" sz="13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випуск єврооблігацій ЄС</a:t>
            </a: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50" dirty="0"/>
          </a:p>
        </p:txBody>
      </p:sp>
      <p:sp>
        <p:nvSpPr>
          <p:cNvPr id="12" name="Shape 8"/>
          <p:cNvSpPr/>
          <p:nvPr/>
        </p:nvSpPr>
        <p:spPr>
          <a:xfrm>
            <a:off x="5263634" y="3405068"/>
            <a:ext cx="4103013" cy="3691295"/>
          </a:xfrm>
          <a:prstGeom prst="roundRect">
            <a:avLst>
              <a:gd name="adj" fmla="val 2973"/>
            </a:avLst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634" y="3382208"/>
            <a:ext cx="4103013" cy="91440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429" y="3142417"/>
            <a:ext cx="525304" cy="52530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209949" y="3268504"/>
            <a:ext cx="210145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2</a:t>
            </a:r>
            <a:endParaRPr lang="en-US" sz="1650" dirty="0"/>
          </a:p>
        </p:txBody>
      </p:sp>
      <p:sp>
        <p:nvSpPr>
          <p:cNvPr id="16" name="Text 10"/>
          <p:cNvSpPr/>
          <p:nvPr/>
        </p:nvSpPr>
        <p:spPr>
          <a:xfrm>
            <a:off x="5461516" y="3842861"/>
            <a:ext cx="3707249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Б) Інвестиційна рамка (Investment Framework)</a:t>
            </a:r>
            <a:endParaRPr lang="en-US" sz="1700" dirty="0"/>
          </a:p>
        </p:txBody>
      </p:sp>
      <p:sp>
        <p:nvSpPr>
          <p:cNvPr id="17" name="Text 11"/>
          <p:cNvSpPr/>
          <p:nvPr/>
        </p:nvSpPr>
        <p:spPr>
          <a:xfrm>
            <a:off x="5461516" y="4516993"/>
            <a:ext cx="3707249" cy="1365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Створення </a:t>
            </a:r>
            <a:r>
              <a:rPr lang="en-US" sz="13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інвестиційного середовища</a:t>
            </a: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що поєднує </a:t>
            </a:r>
            <a:r>
              <a:rPr lang="en-US" sz="13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гарантії ЄС, гранти, позики, приватні та публічні джерела</a:t>
            </a: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для стимулювання великих проєктів в інфраструктурі, енергетиці, транспорті, житловому будівництві.</a:t>
            </a:r>
            <a:endParaRPr lang="en-US" sz="1350" dirty="0"/>
          </a:p>
        </p:txBody>
      </p:sp>
      <p:sp>
        <p:nvSpPr>
          <p:cNvPr id="18" name="Text 12"/>
          <p:cNvSpPr/>
          <p:nvPr/>
        </p:nvSpPr>
        <p:spPr>
          <a:xfrm>
            <a:off x="5461516" y="5987891"/>
            <a:ext cx="3707249" cy="910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Механізм:</a:t>
            </a: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Частина коштів (гарантії, субсидії) залучають приватних інвесторів та банки до співфінансування, знижуючи ризики та стимулюючи додаткові ресурси.</a:t>
            </a:r>
            <a:endParaRPr lang="en-US" sz="1350" dirty="0"/>
          </a:p>
        </p:txBody>
      </p:sp>
      <p:sp>
        <p:nvSpPr>
          <p:cNvPr id="19" name="Shape 13"/>
          <p:cNvSpPr/>
          <p:nvPr/>
        </p:nvSpPr>
        <p:spPr>
          <a:xfrm>
            <a:off x="9541669" y="3405068"/>
            <a:ext cx="4102894" cy="3691295"/>
          </a:xfrm>
          <a:prstGeom prst="roundRect">
            <a:avLst>
              <a:gd name="adj" fmla="val 2973"/>
            </a:avLst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669" y="3382208"/>
            <a:ext cx="4102894" cy="91440"/>
          </a:xfrm>
          <a:prstGeom prst="rect">
            <a:avLst/>
          </a:prstGeom>
        </p:spPr>
      </p:pic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0464" y="3142417"/>
            <a:ext cx="525304" cy="525304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11487983" y="3268504"/>
            <a:ext cx="210145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3</a:t>
            </a:r>
            <a:endParaRPr lang="en-US" sz="1650" dirty="0"/>
          </a:p>
        </p:txBody>
      </p:sp>
      <p:sp>
        <p:nvSpPr>
          <p:cNvPr id="23" name="Text 15"/>
          <p:cNvSpPr/>
          <p:nvPr/>
        </p:nvSpPr>
        <p:spPr>
          <a:xfrm>
            <a:off x="9739551" y="3842861"/>
            <a:ext cx="2375059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В) Технічна допомога</a:t>
            </a:r>
            <a:endParaRPr lang="en-US" sz="1700" dirty="0"/>
          </a:p>
        </p:txBody>
      </p:sp>
      <p:sp>
        <p:nvSpPr>
          <p:cNvPr id="24" name="Text 16"/>
          <p:cNvSpPr/>
          <p:nvPr/>
        </p:nvSpPr>
        <p:spPr>
          <a:xfrm>
            <a:off x="9739551" y="4232434"/>
            <a:ext cx="3707130" cy="1593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Спрямована на </a:t>
            </a:r>
            <a:r>
              <a:rPr lang="en-US" sz="13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реформи законодавства та інституційної спроможності</a:t>
            </a: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 адаптація національного права до стандартів ЄС, підвищення ефективності держуправління, підтримка судової та антикорупційної реформ, модернізація адміністративних систем.</a:t>
            </a:r>
            <a:endParaRPr lang="en-US" sz="1350" dirty="0"/>
          </a:p>
        </p:txBody>
      </p:sp>
      <p:sp>
        <p:nvSpPr>
          <p:cNvPr id="25" name="Text 17"/>
          <p:cNvSpPr/>
          <p:nvPr/>
        </p:nvSpPr>
        <p:spPr>
          <a:xfrm>
            <a:off x="985718" y="7293293"/>
            <a:ext cx="12658963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Ці елементи формують </a:t>
            </a:r>
            <a:r>
              <a:rPr lang="en-US" sz="13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фінансово-організаційну основу</a:t>
            </a: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для реалізації євроінтеграційної політики.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075849"/>
            <a:ext cx="7556421" cy="154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1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2) План України — ключовий документ для отримання фінансування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93790" y="2921556"/>
            <a:ext cx="7556421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Щоб Україна могла отримувати кошти за механізмом Ukraine Facility, вона мала розробити та подати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«План України»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— стратегічний документ, що визначає: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3918823"/>
            <a:ext cx="75564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пріоритетні напрями реформ;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246245"/>
            <a:ext cx="75564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набір конкретних заходів щодо відновлення, модернізації та адаптації до європейських стандартів;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4831675"/>
            <a:ext cx="75564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часові рамки реалізації;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159097"/>
            <a:ext cx="75564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очікувані результати.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5640348"/>
            <a:ext cx="7556421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Затвердження Плану Європейською Комісією відкриває шлях до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регулярних періодичних виплат коштів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пов’язаних з досягненням визначених реформених «етапів» і показників.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93790" y="6637615"/>
            <a:ext cx="75564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Це означає, що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фінансування надається не автоматично, а на умовах прозорості, звітності та реального впровадження змін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BC5E991E-1E3E-3F49-BE6A-16515BD530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F67FB1-17D7-AA4F-8F2E-FABB91575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432" y="197854"/>
            <a:ext cx="5856968" cy="4564407"/>
          </a:xfrm>
          <a:prstGeom prst="parallelogram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63648" y="447318"/>
            <a:ext cx="8895398" cy="413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5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3) Значення Ukraine Facility для євроінтеграції України</a:t>
            </a:r>
            <a:endParaRPr lang="en-US" sz="2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48" y="1278493"/>
            <a:ext cx="5557361" cy="399692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16773" y="1278493"/>
            <a:ext cx="5557361" cy="1816537"/>
          </a:xfrm>
          <a:prstGeom prst="roundRect">
            <a:avLst>
              <a:gd name="adj" fmla="val 3679"/>
            </a:avLst>
          </a:prstGeom>
          <a:solidFill>
            <a:srgbClr val="101620"/>
          </a:solidFill>
          <a:ln w="15240">
            <a:solidFill>
              <a:srgbClr val="002A80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080" y="1452801"/>
            <a:ext cx="477322" cy="477322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2287" y="1584008"/>
            <a:ext cx="214789" cy="214789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691080" y="2089190"/>
            <a:ext cx="2401133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Фінансова стабільність</a:t>
            </a:r>
            <a:endParaRPr lang="en-US" sz="1550" dirty="0"/>
          </a:p>
        </p:txBody>
      </p:sp>
      <p:sp>
        <p:nvSpPr>
          <p:cNvPr id="8" name="Text 3"/>
          <p:cNvSpPr/>
          <p:nvPr/>
        </p:nvSpPr>
        <p:spPr>
          <a:xfrm>
            <a:off x="7691080" y="2506861"/>
            <a:ext cx="5208746" cy="413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Механізм гарантує надходження коштів для підтримки макроекономічної стабільності.</a:t>
            </a:r>
            <a:endParaRPr lang="en-US" sz="1250" dirty="0"/>
          </a:p>
        </p:txBody>
      </p:sp>
      <p:sp>
        <p:nvSpPr>
          <p:cNvPr id="9" name="Shape 4"/>
          <p:cNvSpPr/>
          <p:nvPr/>
        </p:nvSpPr>
        <p:spPr>
          <a:xfrm>
            <a:off x="7516773" y="3254097"/>
            <a:ext cx="5557361" cy="1816537"/>
          </a:xfrm>
          <a:prstGeom prst="roundRect">
            <a:avLst>
              <a:gd name="adj" fmla="val 3679"/>
            </a:avLst>
          </a:prstGeom>
          <a:solidFill>
            <a:srgbClr val="101620"/>
          </a:solidFill>
          <a:ln w="15240">
            <a:solidFill>
              <a:srgbClr val="002A80"/>
            </a:solidFill>
            <a:prstDash val="solid"/>
          </a:ln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080" y="3428405"/>
            <a:ext cx="477322" cy="477322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22287" y="3559612"/>
            <a:ext cx="214789" cy="214789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691080" y="4064794"/>
            <a:ext cx="2228136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Стратегічні інвестиції</a:t>
            </a:r>
            <a:endParaRPr lang="en-US" sz="1550" dirty="0"/>
          </a:p>
        </p:txBody>
      </p:sp>
      <p:sp>
        <p:nvSpPr>
          <p:cNvPr id="13" name="Text 6"/>
          <p:cNvSpPr/>
          <p:nvPr/>
        </p:nvSpPr>
        <p:spPr>
          <a:xfrm>
            <a:off x="7691080" y="4482465"/>
            <a:ext cx="5208746" cy="413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Інвестиційна рамка стимулює розвиток інфраструктури та приватних ініціатив.</a:t>
            </a:r>
            <a:endParaRPr lang="en-US" sz="1250" dirty="0"/>
          </a:p>
        </p:txBody>
      </p:sp>
      <p:sp>
        <p:nvSpPr>
          <p:cNvPr id="14" name="Shape 7"/>
          <p:cNvSpPr/>
          <p:nvPr/>
        </p:nvSpPr>
        <p:spPr>
          <a:xfrm>
            <a:off x="7516773" y="5229701"/>
            <a:ext cx="5557361" cy="1816537"/>
          </a:xfrm>
          <a:prstGeom prst="roundRect">
            <a:avLst>
              <a:gd name="adj" fmla="val 3679"/>
            </a:avLst>
          </a:prstGeom>
          <a:solidFill>
            <a:srgbClr val="101620"/>
          </a:solidFill>
          <a:ln w="15240">
            <a:solidFill>
              <a:srgbClr val="002A80"/>
            </a:solidFill>
            <a:prstDash val="solid"/>
          </a:ln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1080" y="5404009"/>
            <a:ext cx="477322" cy="477322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22287" y="5535216"/>
            <a:ext cx="214789" cy="214789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7691080" y="6040398"/>
            <a:ext cx="2599015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Реформи та модернізація</a:t>
            </a:r>
            <a:endParaRPr lang="en-US" sz="1550" dirty="0"/>
          </a:p>
        </p:txBody>
      </p:sp>
      <p:sp>
        <p:nvSpPr>
          <p:cNvPr id="18" name="Text 9"/>
          <p:cNvSpPr/>
          <p:nvPr/>
        </p:nvSpPr>
        <p:spPr>
          <a:xfrm>
            <a:off x="7691080" y="6458069"/>
            <a:ext cx="5208746" cy="413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Технічна допомога сприяє наближенню законодавства та інституційних практик до стандартів ЄС.</a:t>
            </a:r>
            <a:endParaRPr lang="en-US" sz="1250" dirty="0"/>
          </a:p>
        </p:txBody>
      </p:sp>
      <p:sp>
        <p:nvSpPr>
          <p:cNvPr id="19" name="Text 10"/>
          <p:cNvSpPr/>
          <p:nvPr/>
        </p:nvSpPr>
        <p:spPr>
          <a:xfrm>
            <a:off x="7516773" y="7225189"/>
            <a:ext cx="5557361" cy="413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Це є </a:t>
            </a:r>
            <a:r>
              <a:rPr lang="en-US" sz="12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запорукою не лише економічного зростання, а й виконання умов для майбутнього членства в ЄС</a:t>
            </a: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74569"/>
            <a:ext cx="6539032" cy="516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1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Чому Ukraine Facility важливий?</a:t>
            </a:r>
            <a:endParaRPr lang="en-US" sz="3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204" y="4968359"/>
            <a:ext cx="297656" cy="2976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38632" y="4988243"/>
            <a:ext cx="5752505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Система забезпечує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стабільність ресурсів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на кілька років вперед.</a:t>
            </a:r>
            <a:endParaRPr lang="en-US" sz="15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3558" y="4968359"/>
            <a:ext cx="297656" cy="29765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083987" y="4988243"/>
            <a:ext cx="5752624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Фінансування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пов’язане з реформами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що підвищує ефективність використання коштів.</a:t>
            </a:r>
            <a:endParaRPr lang="en-US" sz="15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204" y="5940623"/>
            <a:ext cx="297656" cy="29765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438632" y="5960507"/>
            <a:ext cx="5752505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Механізм поєднує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державне фінансування, інвестиційний потенціал і технічну допомогу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55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3558" y="5940623"/>
            <a:ext cx="297656" cy="297656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8083987" y="5960507"/>
            <a:ext cx="5752624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Подібний підхід створює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системний фінансовий фундамент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для наближення до стандартів ЄС.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32491"/>
            <a:ext cx="7556421" cy="103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1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Висновок (імплікації для державної політики)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93790" y="3162181"/>
            <a:ext cx="75564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Фінансування євроінтеграції — це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не разова допомога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а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стратегічно спланований і багатокомпонентний процес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що включає: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3901440"/>
            <a:ext cx="75564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прогнозовані бюджети й інструменти ЄС (як Ukraine Facility);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228862"/>
            <a:ext cx="75564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чіткі технічні механізми реалізації реформ;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4556284"/>
            <a:ext cx="75564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синхронізацію фінансових потоків з політичними зобов’язаннями;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4883706"/>
            <a:ext cx="75564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активну роль національних влад та інституцій для виконання поставлених етапів.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5622965"/>
            <a:ext cx="7556421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Такий підхід дозволяє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комбінувати публічні кошти ЄС, країни-реципієнта, приватні інвестиції та впроваджувати реформи через реальні зміни в економіці та суспільних інституціях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наближаючи країну до стандартів ЄС.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17921"/>
            <a:ext cx="7556421" cy="258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150"/>
              </a:lnSpc>
              <a:buNone/>
            </a:pPr>
            <a:r>
              <a:rPr lang="en-US" sz="78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Майбутнє України в ЄС</a:t>
            </a:r>
            <a:endParaRPr lang="en-US" sz="7800" dirty="0"/>
          </a:p>
        </p:txBody>
      </p:sp>
      <p:sp>
        <p:nvSpPr>
          <p:cNvPr id="4" name="Text 1"/>
          <p:cNvSpPr/>
          <p:nvPr/>
        </p:nvSpPr>
        <p:spPr>
          <a:xfrm>
            <a:off x="793790" y="5295662"/>
            <a:ext cx="75564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Ця інтеграція є не лише економічною, а й цивілізаційною, що забезпечує стабільність, безпеку та процвітання для майбутніх поколінь.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13247" y="465773"/>
            <a:ext cx="5641777" cy="438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6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Ключові виклики та можливості</a:t>
            </a:r>
            <a:endParaRPr lang="en-US" sz="2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247" y="1347668"/>
            <a:ext cx="5895975" cy="43357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13247" y="5873353"/>
            <a:ext cx="2532340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9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Виклики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213247" y="6371273"/>
            <a:ext cx="5895975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Корупція та її подолання.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1213247" y="6649760"/>
            <a:ext cx="5895975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Ефективність судової системи.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1213247" y="6928247"/>
            <a:ext cx="5895975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Забезпечення верховенства права.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1213247" y="7206734"/>
            <a:ext cx="5895975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Адаптація до високих стандартів ЄС.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1213247" y="7485221"/>
            <a:ext cx="5895975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Залучення приватних інвестицій в умовах війни.</a:t>
            </a:r>
            <a:endParaRPr lang="en-US" sz="13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560" y="1347668"/>
            <a:ext cx="5895975" cy="340816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28560" y="4945737"/>
            <a:ext cx="2532340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9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Можливості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528560" y="5443657"/>
            <a:ext cx="5895975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Доступ до єдиного ринку ЄС.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7528560" y="5722144"/>
            <a:ext cx="5895975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Модернізація економіки та інфраструктури.</a:t>
            </a:r>
            <a:endParaRPr lang="en-US" sz="1300" dirty="0"/>
          </a:p>
        </p:txBody>
      </p:sp>
      <p:sp>
        <p:nvSpPr>
          <p:cNvPr id="14" name="Text 10"/>
          <p:cNvSpPr/>
          <p:nvPr/>
        </p:nvSpPr>
        <p:spPr>
          <a:xfrm>
            <a:off x="7528560" y="6000631"/>
            <a:ext cx="5895975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Зростання конкурентоспроможності.</a:t>
            </a:r>
            <a:endParaRPr lang="en-US" sz="1300" dirty="0"/>
          </a:p>
        </p:txBody>
      </p:sp>
      <p:sp>
        <p:nvSpPr>
          <p:cNvPr id="15" name="Text 11"/>
          <p:cNvSpPr/>
          <p:nvPr/>
        </p:nvSpPr>
        <p:spPr>
          <a:xfrm>
            <a:off x="7528560" y="6279118"/>
            <a:ext cx="5895975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Покращення якості життя громадян.</a:t>
            </a:r>
            <a:endParaRPr lang="en-US" sz="1300" dirty="0"/>
          </a:p>
        </p:txBody>
      </p:sp>
      <p:sp>
        <p:nvSpPr>
          <p:cNvPr id="16" name="Text 12"/>
          <p:cNvSpPr/>
          <p:nvPr/>
        </p:nvSpPr>
        <p:spPr>
          <a:xfrm>
            <a:off x="7528560" y="6557605"/>
            <a:ext cx="5895975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3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Зміцнення демократичних інститутів.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81031"/>
            <a:ext cx="7006947" cy="516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1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Роль громадянського суспільства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93790" y="2394704"/>
            <a:ext cx="7556421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Громадянське суспільство відіграє критично важливу роль у процесі євроінтеграції, виступаючи як рушійна сила реформ та контролер їхнього виконання.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391972"/>
            <a:ext cx="3679031" cy="1658064"/>
          </a:xfrm>
          <a:prstGeom prst="roundRect">
            <a:avLst>
              <a:gd name="adj" fmla="val 28729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15008" y="3613190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Моніторинг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15008" y="4054793"/>
            <a:ext cx="3236595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Контроль за прозорістю та ефективністю використання фінансових ресурсів.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671179" y="3391972"/>
            <a:ext cx="3679031" cy="1658064"/>
          </a:xfrm>
          <a:prstGeom prst="roundRect">
            <a:avLst>
              <a:gd name="adj" fmla="val 28729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92397" y="3613190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Адвокація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92397" y="4054793"/>
            <a:ext cx="3236595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Просування необхідних реформ та стандартів ЄС серед широких верств населення.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5248394"/>
            <a:ext cx="7556421" cy="1400056"/>
          </a:xfrm>
          <a:prstGeom prst="roundRect">
            <a:avLst>
              <a:gd name="adj" fmla="val 34023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15008" y="5469612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Експертиза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1015008" y="5911215"/>
            <a:ext cx="7113984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Надання незалежної оцінки та рекомендацій щодо впровадження європейських практик.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885</Words>
  <Application>Microsoft Macintosh PowerPoint</Application>
  <PresentationFormat>Произвольный</PresentationFormat>
  <Paragraphs>86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 Light</vt:lpstr>
      <vt:lpstr>Geist</vt:lpstr>
      <vt:lpstr>Geist Bold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Microsoft Office User</cp:lastModifiedBy>
  <cp:revision>2</cp:revision>
  <dcterms:created xsi:type="dcterms:W3CDTF">2026-01-22T16:00:17Z</dcterms:created>
  <dcterms:modified xsi:type="dcterms:W3CDTF">2026-01-22T16:32:28Z</dcterms:modified>
</cp:coreProperties>
</file>