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81951-4AC4-42E7-B59A-F8BF7F72162C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62FC6-8254-4768-B1D8-7E19830302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5046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81951-4AC4-42E7-B59A-F8BF7F72162C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62FC6-8254-4768-B1D8-7E19830302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8553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81951-4AC4-42E7-B59A-F8BF7F72162C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62FC6-8254-4768-B1D8-7E19830302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6496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81951-4AC4-42E7-B59A-F8BF7F72162C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62FC6-8254-4768-B1D8-7E19830302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875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81951-4AC4-42E7-B59A-F8BF7F72162C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62FC6-8254-4768-B1D8-7E19830302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433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81951-4AC4-42E7-B59A-F8BF7F72162C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62FC6-8254-4768-B1D8-7E19830302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9796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81951-4AC4-42E7-B59A-F8BF7F72162C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62FC6-8254-4768-B1D8-7E19830302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6155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81951-4AC4-42E7-B59A-F8BF7F72162C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62FC6-8254-4768-B1D8-7E19830302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9122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81951-4AC4-42E7-B59A-F8BF7F72162C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62FC6-8254-4768-B1D8-7E19830302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1863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81951-4AC4-42E7-B59A-F8BF7F72162C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7B62FC6-8254-4768-B1D8-7E19830302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163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81951-4AC4-42E7-B59A-F8BF7F72162C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62FC6-8254-4768-B1D8-7E19830302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094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7DA81951-4AC4-42E7-B59A-F8BF7F72162C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tx1">
                    <a:alpha val="20000"/>
                  </a:schemeClr>
                </a:solidFill>
                <a:latin typeface="+mj-lt"/>
              </a:defRPr>
            </a:lvl1pPr>
          </a:lstStyle>
          <a:p>
            <a:fld id="{27B62FC6-8254-4768-B1D8-7E19830302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46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99456" y="548681"/>
            <a:ext cx="92170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ctr">
              <a:buSzPts val="1400"/>
              <a:tabLst>
                <a:tab pos="1529080" algn="l"/>
              </a:tabLst>
            </a:pPr>
            <a:r>
              <a:rPr lang="uk-UA" sz="2400" dirty="0">
                <a:solidFill>
                  <a:schemeClr val="bg2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Технічні</a:t>
            </a:r>
            <a:r>
              <a:rPr lang="uk-UA" sz="2400" spc="70" dirty="0">
                <a:solidFill>
                  <a:schemeClr val="bg2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400" dirty="0">
                <a:solidFill>
                  <a:schemeClr val="bg2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засоби</a:t>
            </a:r>
            <a:r>
              <a:rPr lang="uk-UA" sz="2400" spc="135" dirty="0">
                <a:solidFill>
                  <a:schemeClr val="bg2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400" dirty="0">
                <a:solidFill>
                  <a:schemeClr val="bg2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і</a:t>
            </a:r>
            <a:r>
              <a:rPr lang="uk-UA" sz="2400" spc="70" dirty="0">
                <a:solidFill>
                  <a:schemeClr val="bg2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400" dirty="0">
                <a:solidFill>
                  <a:schemeClr val="bg2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методи </a:t>
            </a:r>
            <a:r>
              <a:rPr lang="uk-UA" sz="2400" spc="55" dirty="0">
                <a:solidFill>
                  <a:schemeClr val="bg2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вимірювання </a:t>
            </a:r>
            <a:r>
              <a:rPr lang="uk-UA" sz="2400" spc="50" dirty="0">
                <a:solidFill>
                  <a:schemeClr val="bg2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вакууму</a:t>
            </a:r>
            <a:endParaRPr lang="ru-RU" sz="2400" dirty="0">
              <a:solidFill>
                <a:schemeClr val="bg2">
                  <a:lumMod val="50000"/>
                  <a:lumOff val="50000"/>
                </a:schemeClr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50168" y="1103517"/>
            <a:ext cx="10515600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7320" marR="247650" indent="450850" algn="just">
              <a:lnSpc>
                <a:spcPct val="150000"/>
              </a:lnSpc>
            </a:pPr>
            <a:r>
              <a:rPr lang="uk-UA" dirty="0">
                <a:solidFill>
                  <a:schemeClr val="bg2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Одиниця тиску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в Міжнародній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системі одиниць (СІ) — ньютон на квадратний метр (Н/м</a:t>
            </a:r>
            <a:r>
              <a:rPr lang="uk-UA" baseline="30000" dirty="0"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). У вакуумній техніці</a:t>
            </a:r>
            <a:r>
              <a:rPr lang="uk-UA" spc="-33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застосовується</a:t>
            </a:r>
            <a:r>
              <a:rPr lang="uk-UA" spc="18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також</a:t>
            </a:r>
            <a:r>
              <a:rPr lang="uk-UA" spc="18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позасистемна</a:t>
            </a:r>
            <a:r>
              <a:rPr lang="uk-UA" spc="18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одиниця</a:t>
            </a:r>
            <a:r>
              <a:rPr lang="uk-UA" spc="16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мм</a:t>
            </a:r>
            <a:r>
              <a:rPr lang="uk-UA" spc="16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 err="1">
                <a:ea typeface="Times New Roman" panose="02020603050405020304" pitchFamily="18" charset="0"/>
                <a:cs typeface="Arial" panose="020B0604020202020204" pitchFamily="34" charset="0"/>
              </a:rPr>
              <a:t>рт.ст</a:t>
            </a:r>
            <a:r>
              <a:rPr lang="uk-UA" i="1" dirty="0">
                <a:ea typeface="Times New Roman" panose="02020603050405020304" pitchFamily="18" charset="0"/>
                <a:cs typeface="Arial" panose="020B0604020202020204" pitchFamily="34" charset="0"/>
              </a:rPr>
              <a:t>.:</a:t>
            </a:r>
            <a:r>
              <a:rPr lang="uk-UA" i="1" spc="17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uk-UA" spc="15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мм</a:t>
            </a:r>
            <a:r>
              <a:rPr lang="uk-UA" spc="16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 err="1">
                <a:ea typeface="Times New Roman" panose="02020603050405020304" pitchFamily="18" charset="0"/>
                <a:cs typeface="Arial" panose="020B0604020202020204" pitchFamily="34" charset="0"/>
              </a:rPr>
              <a:t>рт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uk-UA" spc="16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 err="1">
                <a:ea typeface="Times New Roman" panose="02020603050405020304" pitchFamily="18" charset="0"/>
                <a:cs typeface="Arial" panose="020B0604020202020204" pitchFamily="34" charset="0"/>
              </a:rPr>
              <a:t>cт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uk-UA" spc="16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i="1" dirty="0">
                <a:ea typeface="Times New Roman" panose="02020603050405020304" pitchFamily="18" charset="0"/>
                <a:cs typeface="Arial" panose="020B0604020202020204" pitchFamily="34" charset="0"/>
              </a:rPr>
              <a:t>=</a:t>
            </a:r>
            <a:r>
              <a:rPr lang="uk-UA" i="1" spc="17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133,322</a:t>
            </a:r>
            <a:r>
              <a:rPr lang="uk-UA" dirty="0">
                <a:cs typeface="Arial" panose="020B0604020202020204" pitchFamily="34" charset="0"/>
              </a:rPr>
              <a:t> Н/м</a:t>
            </a:r>
            <a:r>
              <a:rPr lang="uk-UA" baseline="30000" dirty="0">
                <a:cs typeface="Arial" panose="020B0604020202020204" pitchFamily="34" charset="0"/>
              </a:rPr>
              <a:t>2</a:t>
            </a:r>
            <a:r>
              <a:rPr lang="uk-UA" dirty="0">
                <a:cs typeface="Arial" panose="020B0604020202020204" pitchFamily="34" charset="0"/>
              </a:rPr>
              <a:t>. </a:t>
            </a:r>
            <a:endParaRPr lang="uk-UA" dirty="0">
              <a:cs typeface="Arial" panose="020B0604020202020204" pitchFamily="34" charset="0"/>
            </a:endParaRPr>
          </a:p>
          <a:p>
            <a:pPr marL="147320" marR="247650" indent="450850" algn="just">
              <a:lnSpc>
                <a:spcPct val="150000"/>
              </a:lnSpc>
            </a:pPr>
            <a:r>
              <a:rPr lang="uk-UA" dirty="0">
                <a:cs typeface="Arial" panose="020B0604020202020204" pitchFamily="34" charset="0"/>
              </a:rPr>
              <a:t>Для вимірювання вакууму застосовують </a:t>
            </a:r>
            <a:r>
              <a:rPr lang="uk-UA" dirty="0">
                <a:solidFill>
                  <a:schemeClr val="bg2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вакуумметри.</a:t>
            </a:r>
            <a:endParaRPr lang="ru-RU" dirty="0">
              <a:solidFill>
                <a:schemeClr val="bg2">
                  <a:lumMod val="50000"/>
                  <a:lumOff val="50000"/>
                </a:schemeClr>
              </a:solidFill>
              <a:cs typeface="Arial" panose="020B0604020202020204" pitchFamily="34" charset="0"/>
            </a:endParaRPr>
          </a:p>
          <a:p>
            <a:pPr marL="147320" marR="247650" indent="450850" algn="just">
              <a:lnSpc>
                <a:spcPct val="150000"/>
              </a:lnSpc>
            </a:pPr>
            <a:endParaRPr lang="ru-RU" sz="2000" dirty="0">
              <a:ea typeface="Times New Roman" panose="02020603050405020304" pitchFamily="18" charset="0"/>
            </a:endParaRPr>
          </a:p>
          <a:p>
            <a:r>
              <a:rPr lang="uk-UA" sz="2000" dirty="0">
                <a:ea typeface="Times New Roman" panose="02020603050405020304" pitchFamily="18" charset="0"/>
              </a:rPr>
              <a:t/>
            </a:r>
            <a:br>
              <a:rPr lang="uk-UA" sz="2000" dirty="0">
                <a:ea typeface="Times New Roman" panose="02020603050405020304" pitchFamily="18" charset="0"/>
              </a:rPr>
            </a:b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42258" y="2898373"/>
            <a:ext cx="756084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98805"/>
            <a:r>
              <a:rPr lang="uk-UA" dirty="0">
                <a:solidFill>
                  <a:schemeClr val="bg2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За</a:t>
            </a:r>
            <a:r>
              <a:rPr lang="uk-UA" spc="-5" dirty="0">
                <a:solidFill>
                  <a:schemeClr val="bg2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2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принципом</a:t>
            </a:r>
            <a:r>
              <a:rPr lang="uk-UA" spc="-5" dirty="0">
                <a:solidFill>
                  <a:schemeClr val="bg2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2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дії</a:t>
            </a:r>
            <a:r>
              <a:rPr lang="uk-UA" spc="-40" dirty="0">
                <a:solidFill>
                  <a:schemeClr val="bg2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вакуумметри</a:t>
            </a:r>
            <a:r>
              <a:rPr lang="uk-UA" spc="-1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розділяються на:</a:t>
            </a:r>
            <a:endParaRPr lang="ru-RU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785"/>
              </a:spcBef>
              <a:buSzPts val="1400"/>
              <a:buFont typeface="Symbol" panose="05050102010706020507" pitchFamily="18" charset="2"/>
              <a:buChar char=""/>
              <a:tabLst>
                <a:tab pos="1056640" algn="l"/>
              </a:tabLst>
            </a:pPr>
            <a:r>
              <a:rPr lang="uk-UA" dirty="0">
                <a:ea typeface="Symbol" panose="05050102010706020507" pitchFamily="18" charset="2"/>
                <a:cs typeface="Arial" panose="020B0604020202020204" pitchFamily="34" charset="0"/>
              </a:rPr>
              <a:t>рідинні,</a:t>
            </a:r>
            <a:endParaRPr lang="ru-RU" dirty="0">
              <a:ea typeface="Symbol" panose="05050102010706020507" pitchFamily="18" charset="2"/>
              <a:cs typeface="Arial" panose="020B0604020202020204" pitchFamily="34" charset="0"/>
            </a:endParaRPr>
          </a:p>
          <a:p>
            <a:pPr marL="342900" indent="-342900">
              <a:spcBef>
                <a:spcPts val="805"/>
              </a:spcBef>
              <a:buSzPts val="1400"/>
              <a:buFont typeface="Symbol" panose="05050102010706020507" pitchFamily="18" charset="2"/>
              <a:buChar char=""/>
              <a:tabLst>
                <a:tab pos="1056640" algn="l"/>
              </a:tabLst>
            </a:pPr>
            <a:r>
              <a:rPr lang="uk-UA" dirty="0">
                <a:ea typeface="Symbol" panose="05050102010706020507" pitchFamily="18" charset="2"/>
                <a:cs typeface="Arial" panose="020B0604020202020204" pitchFamily="34" charset="0"/>
              </a:rPr>
              <a:t>механічні</a:t>
            </a:r>
            <a:r>
              <a:rPr lang="uk-UA" spc="-35" dirty="0">
                <a:ea typeface="Symbol" panose="05050102010706020507" pitchFamily="18" charset="2"/>
                <a:cs typeface="Arial" panose="020B0604020202020204" pitchFamily="34" charset="0"/>
              </a:rPr>
              <a:t> </a:t>
            </a:r>
            <a:r>
              <a:rPr lang="uk-UA" dirty="0">
                <a:ea typeface="Symbol" panose="05050102010706020507" pitchFamily="18" charset="2"/>
                <a:cs typeface="Arial" panose="020B0604020202020204" pitchFamily="34" charset="0"/>
              </a:rPr>
              <a:t>(деформаційні, мембранні</a:t>
            </a:r>
            <a:r>
              <a:rPr lang="uk-UA" spc="-10" dirty="0">
                <a:ea typeface="Symbol" panose="05050102010706020507" pitchFamily="18" charset="2"/>
                <a:cs typeface="Arial" panose="020B0604020202020204" pitchFamily="34" charset="0"/>
              </a:rPr>
              <a:t> </a:t>
            </a:r>
            <a:r>
              <a:rPr lang="uk-UA" dirty="0">
                <a:ea typeface="Symbol" panose="05050102010706020507" pitchFamily="18" charset="2"/>
                <a:cs typeface="Arial" panose="020B0604020202020204" pitchFamily="34" charset="0"/>
              </a:rPr>
              <a:t>і</a:t>
            </a:r>
            <a:r>
              <a:rPr lang="uk-UA" spc="-35" dirty="0">
                <a:ea typeface="Symbol" panose="05050102010706020507" pitchFamily="18" charset="2"/>
                <a:cs typeface="Arial" panose="020B0604020202020204" pitchFamily="34" charset="0"/>
              </a:rPr>
              <a:t> </a:t>
            </a:r>
            <a:r>
              <a:rPr lang="uk-UA" dirty="0">
                <a:ea typeface="Symbol" panose="05050102010706020507" pitchFamily="18" charset="2"/>
                <a:cs typeface="Arial" panose="020B0604020202020204" pitchFamily="34" charset="0"/>
              </a:rPr>
              <a:t>ін.),</a:t>
            </a:r>
            <a:endParaRPr lang="ru-RU" dirty="0">
              <a:ea typeface="Symbol" panose="05050102010706020507" pitchFamily="18" charset="2"/>
              <a:cs typeface="Arial" panose="020B0604020202020204" pitchFamily="34" charset="0"/>
            </a:endParaRPr>
          </a:p>
          <a:p>
            <a:pPr marL="342900" indent="-342900">
              <a:spcBef>
                <a:spcPts val="805"/>
              </a:spcBef>
              <a:buSzPts val="1400"/>
              <a:buFont typeface="Symbol" panose="05050102010706020507" pitchFamily="18" charset="2"/>
              <a:buChar char=""/>
              <a:tabLst>
                <a:tab pos="1056640" algn="l"/>
              </a:tabLst>
            </a:pPr>
            <a:r>
              <a:rPr lang="uk-UA" dirty="0">
                <a:ea typeface="Symbol" panose="05050102010706020507" pitchFamily="18" charset="2"/>
                <a:cs typeface="Arial" panose="020B0604020202020204" pitchFamily="34" charset="0"/>
              </a:rPr>
              <a:t>компресійні</a:t>
            </a:r>
            <a:r>
              <a:rPr lang="uk-UA" spc="-50" dirty="0">
                <a:ea typeface="Symbol" panose="05050102010706020507" pitchFamily="18" charset="2"/>
                <a:cs typeface="Arial" panose="020B0604020202020204" pitchFamily="34" charset="0"/>
              </a:rPr>
              <a:t> </a:t>
            </a:r>
            <a:r>
              <a:rPr lang="uk-UA" dirty="0">
                <a:ea typeface="Symbol" panose="05050102010706020507" pitchFamily="18" charset="2"/>
                <a:cs typeface="Arial" panose="020B0604020202020204" pitchFamily="34" charset="0"/>
              </a:rPr>
              <a:t>(наприклад,</a:t>
            </a:r>
            <a:r>
              <a:rPr lang="uk-UA" spc="-10" dirty="0">
                <a:ea typeface="Symbol" panose="05050102010706020507" pitchFamily="18" charset="2"/>
                <a:cs typeface="Arial" panose="020B0604020202020204" pitchFamily="34" charset="0"/>
              </a:rPr>
              <a:t> </a:t>
            </a:r>
            <a:r>
              <a:rPr lang="uk-UA" dirty="0">
                <a:ea typeface="Symbol" panose="05050102010706020507" pitchFamily="18" charset="2"/>
                <a:cs typeface="Arial" panose="020B0604020202020204" pitchFamily="34" charset="0"/>
              </a:rPr>
              <a:t>вакуумметр</a:t>
            </a:r>
            <a:r>
              <a:rPr lang="uk-UA" spc="-20" dirty="0">
                <a:ea typeface="Symbol" panose="05050102010706020507" pitchFamily="18" charset="2"/>
                <a:cs typeface="Arial" panose="020B0604020202020204" pitchFamily="34" charset="0"/>
              </a:rPr>
              <a:t> </a:t>
            </a:r>
            <a:r>
              <a:rPr lang="uk-UA" dirty="0">
                <a:ea typeface="Symbol" panose="05050102010706020507" pitchFamily="18" charset="2"/>
                <a:cs typeface="Arial" panose="020B0604020202020204" pitchFamily="34" charset="0"/>
              </a:rPr>
              <a:t>Мак-</a:t>
            </a:r>
            <a:r>
              <a:rPr lang="uk-UA" dirty="0" err="1">
                <a:ea typeface="Symbol" panose="05050102010706020507" pitchFamily="18" charset="2"/>
                <a:cs typeface="Arial" panose="020B0604020202020204" pitchFamily="34" charset="0"/>
              </a:rPr>
              <a:t>Леода</a:t>
            </a:r>
            <a:r>
              <a:rPr lang="uk-UA" dirty="0">
                <a:ea typeface="Symbol" panose="05050102010706020507" pitchFamily="18" charset="2"/>
                <a:cs typeface="Arial" panose="020B0604020202020204" pitchFamily="34" charset="0"/>
              </a:rPr>
              <a:t>),</a:t>
            </a:r>
            <a:endParaRPr lang="ru-RU" dirty="0">
              <a:ea typeface="Symbol" panose="05050102010706020507" pitchFamily="18" charset="2"/>
              <a:cs typeface="Arial" panose="020B0604020202020204" pitchFamily="34" charset="0"/>
            </a:endParaRPr>
          </a:p>
          <a:p>
            <a:pPr marL="342900" indent="-342900">
              <a:spcBef>
                <a:spcPts val="805"/>
              </a:spcBef>
              <a:buSzPts val="1400"/>
              <a:buFont typeface="Symbol" panose="05050102010706020507" pitchFamily="18" charset="2"/>
              <a:buChar char=""/>
              <a:tabLst>
                <a:tab pos="1056640" algn="l"/>
              </a:tabLst>
            </a:pPr>
            <a:r>
              <a:rPr lang="uk-UA" dirty="0">
                <a:ea typeface="Symbol" panose="05050102010706020507" pitchFamily="18" charset="2"/>
                <a:cs typeface="Arial" panose="020B0604020202020204" pitchFamily="34" charset="0"/>
              </a:rPr>
              <a:t>теплові</a:t>
            </a:r>
            <a:r>
              <a:rPr lang="uk-UA" spc="-25" dirty="0">
                <a:ea typeface="Symbol" panose="05050102010706020507" pitchFamily="18" charset="2"/>
                <a:cs typeface="Arial" panose="020B0604020202020204" pitchFamily="34" charset="0"/>
              </a:rPr>
              <a:t> </a:t>
            </a:r>
            <a:r>
              <a:rPr lang="uk-UA" dirty="0">
                <a:ea typeface="Symbol" panose="05050102010706020507" pitchFamily="18" charset="2"/>
                <a:cs typeface="Arial" panose="020B0604020202020204" pitchFamily="34" charset="0"/>
              </a:rPr>
              <a:t>(термопарний</a:t>
            </a:r>
            <a:r>
              <a:rPr lang="uk-UA" spc="5" dirty="0">
                <a:ea typeface="Symbol" panose="05050102010706020507" pitchFamily="18" charset="2"/>
                <a:cs typeface="Arial" panose="020B0604020202020204" pitchFamily="34" charset="0"/>
              </a:rPr>
              <a:t> </a:t>
            </a:r>
            <a:r>
              <a:rPr lang="uk-UA" dirty="0">
                <a:ea typeface="Symbol" panose="05050102010706020507" pitchFamily="18" charset="2"/>
                <a:cs typeface="Arial" panose="020B0604020202020204" pitchFamily="34" charset="0"/>
              </a:rPr>
              <a:t>і</a:t>
            </a:r>
            <a:r>
              <a:rPr lang="uk-UA" spc="-45" dirty="0">
                <a:ea typeface="Symbol" panose="05050102010706020507" pitchFamily="18" charset="2"/>
                <a:cs typeface="Arial" panose="020B0604020202020204" pitchFamily="34" charset="0"/>
              </a:rPr>
              <a:t> </a:t>
            </a:r>
            <a:r>
              <a:rPr lang="uk-UA" dirty="0">
                <a:ea typeface="Symbol" panose="05050102010706020507" pitchFamily="18" charset="2"/>
                <a:cs typeface="Arial" panose="020B0604020202020204" pitchFamily="34" charset="0"/>
              </a:rPr>
              <a:t>теплоелектричний),</a:t>
            </a:r>
            <a:endParaRPr lang="ru-RU" dirty="0">
              <a:ea typeface="Symbol" panose="05050102010706020507" pitchFamily="18" charset="2"/>
              <a:cs typeface="Arial" panose="020B0604020202020204" pitchFamily="34" charset="0"/>
            </a:endParaRPr>
          </a:p>
          <a:p>
            <a:pPr marL="342900" indent="-342900">
              <a:spcBef>
                <a:spcPts val="780"/>
              </a:spcBef>
              <a:buSzPts val="1400"/>
              <a:buFont typeface="Symbol" panose="05050102010706020507" pitchFamily="18" charset="2"/>
              <a:buChar char=""/>
              <a:tabLst>
                <a:tab pos="1056640" algn="l"/>
              </a:tabLst>
            </a:pPr>
            <a:r>
              <a:rPr lang="uk-UA" dirty="0">
                <a:ea typeface="Symbol" panose="05050102010706020507" pitchFamily="18" charset="2"/>
                <a:cs typeface="Arial" panose="020B0604020202020204" pitchFamily="34" charset="0"/>
              </a:rPr>
              <a:t>іонізаційні,</a:t>
            </a:r>
            <a:endParaRPr lang="ru-RU" dirty="0">
              <a:ea typeface="Symbol" panose="05050102010706020507" pitchFamily="18" charset="2"/>
              <a:cs typeface="Arial" panose="020B0604020202020204" pitchFamily="34" charset="0"/>
            </a:endParaRPr>
          </a:p>
          <a:p>
            <a:pPr marL="342900" indent="-342900">
              <a:spcBef>
                <a:spcPts val="805"/>
              </a:spcBef>
              <a:buSzPts val="1400"/>
              <a:buFont typeface="Symbol" panose="05050102010706020507" pitchFamily="18" charset="2"/>
              <a:buChar char=""/>
              <a:tabLst>
                <a:tab pos="1056640" algn="l"/>
              </a:tabLst>
            </a:pPr>
            <a:r>
              <a:rPr lang="uk-UA" dirty="0">
                <a:ea typeface="Symbol" panose="05050102010706020507" pitchFamily="18" charset="2"/>
                <a:cs typeface="Arial" panose="020B0604020202020204" pitchFamily="34" charset="0"/>
              </a:rPr>
              <a:t>магнітні,</a:t>
            </a:r>
            <a:endParaRPr lang="ru-RU" dirty="0">
              <a:ea typeface="Symbol" panose="05050102010706020507" pitchFamily="18" charset="2"/>
              <a:cs typeface="Arial" panose="020B0604020202020204" pitchFamily="34" charset="0"/>
            </a:endParaRPr>
          </a:p>
          <a:p>
            <a:pPr marL="342900" indent="-342900">
              <a:spcBef>
                <a:spcPts val="805"/>
              </a:spcBef>
              <a:buSzPts val="1400"/>
              <a:buFont typeface="Symbol" panose="05050102010706020507" pitchFamily="18" charset="2"/>
              <a:buChar char=""/>
              <a:tabLst>
                <a:tab pos="1056640" algn="l"/>
              </a:tabLst>
            </a:pPr>
            <a:r>
              <a:rPr lang="uk-UA" dirty="0" err="1">
                <a:ea typeface="Symbol" panose="05050102010706020507" pitchFamily="18" charset="2"/>
                <a:cs typeface="Arial" panose="020B0604020202020204" pitchFamily="34" charset="0"/>
              </a:rPr>
              <a:t>електророзрядні</a:t>
            </a:r>
            <a:r>
              <a:rPr lang="uk-UA" dirty="0">
                <a:ea typeface="Symbol" panose="05050102010706020507" pitchFamily="18" charset="2"/>
                <a:cs typeface="Arial" panose="020B0604020202020204" pitchFamily="34" charset="0"/>
              </a:rPr>
              <a:t>,</a:t>
            </a:r>
            <a:endParaRPr lang="ru-RU" dirty="0">
              <a:ea typeface="Symbol" panose="05050102010706020507" pitchFamily="18" charset="2"/>
              <a:cs typeface="Arial" panose="020B0604020202020204" pitchFamily="34" charset="0"/>
            </a:endParaRPr>
          </a:p>
          <a:p>
            <a:pPr marL="342900" indent="-342900">
              <a:spcBef>
                <a:spcPts val="805"/>
              </a:spcBef>
              <a:buSzPts val="1400"/>
              <a:buFont typeface="Symbol" panose="05050102010706020507" pitchFamily="18" charset="2"/>
              <a:buChar char=""/>
              <a:tabLst>
                <a:tab pos="1056005" algn="l"/>
              </a:tabLst>
            </a:pPr>
            <a:r>
              <a:rPr lang="uk-UA" dirty="0" err="1">
                <a:ea typeface="Symbol" panose="05050102010706020507" pitchFamily="18" charset="2"/>
                <a:cs typeface="Arial" panose="020B0604020202020204" pitchFamily="34" charset="0"/>
              </a:rPr>
              <a:t>в'язкісні</a:t>
            </a:r>
            <a:r>
              <a:rPr lang="uk-UA" dirty="0">
                <a:ea typeface="Symbol" panose="05050102010706020507" pitchFamily="18" charset="2"/>
                <a:cs typeface="Arial" panose="020B0604020202020204" pitchFamily="34" charset="0"/>
              </a:rPr>
              <a:t>,</a:t>
            </a:r>
            <a:endParaRPr lang="ru-RU" dirty="0">
              <a:ea typeface="Symbol" panose="05050102010706020507" pitchFamily="18" charset="2"/>
              <a:cs typeface="Arial" panose="020B0604020202020204" pitchFamily="34" charset="0"/>
            </a:endParaRPr>
          </a:p>
          <a:p>
            <a:pPr marL="342900" indent="-342900">
              <a:spcBef>
                <a:spcPts val="800"/>
              </a:spcBef>
              <a:buSzPts val="1400"/>
              <a:buFont typeface="Symbol" panose="05050102010706020507" pitchFamily="18" charset="2"/>
              <a:buChar char=""/>
              <a:tabLst>
                <a:tab pos="1056005" algn="l"/>
              </a:tabLst>
            </a:pPr>
            <a:r>
              <a:rPr lang="uk-UA" dirty="0">
                <a:ea typeface="Symbol" panose="05050102010706020507" pitchFamily="18" charset="2"/>
                <a:cs typeface="Arial" panose="020B0604020202020204" pitchFamily="34" charset="0"/>
              </a:rPr>
              <a:t>радіометричні.</a:t>
            </a:r>
            <a:endParaRPr lang="ru-RU" dirty="0">
              <a:ea typeface="Symbol" panose="05050102010706020507" pitchFamily="18" charset="2"/>
              <a:cs typeface="Arial" panose="020B0604020202020204" pitchFamily="34" charset="0"/>
            </a:endParaRPr>
          </a:p>
          <a:p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45060" name="Picture 4" descr="Вимірювання вакууму — Wiki ТНТ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342" y="2989748"/>
            <a:ext cx="3652426" cy="3511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803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27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1600" y="2066193"/>
            <a:ext cx="4345880" cy="3420207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266081" y="1037083"/>
            <a:ext cx="41321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Рідинний</a:t>
            </a:r>
            <a:r>
              <a:rPr lang="uk-UA" sz="2000" spc="-5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U-подібний</a:t>
            </a:r>
            <a:r>
              <a:rPr lang="uk-UA" sz="2000" spc="-5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вакуумметр</a:t>
            </a:r>
            <a:endParaRPr lang="ru-RU" sz="2000" dirty="0">
              <a:solidFill>
                <a:schemeClr val="accent2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99456" y="548681"/>
            <a:ext cx="92170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ctr">
              <a:buSzPts val="1400"/>
              <a:tabLst>
                <a:tab pos="1529080" algn="l"/>
              </a:tabLst>
            </a:pPr>
            <a:r>
              <a:rPr lang="uk-UA" sz="2400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Вакуумметри</a:t>
            </a:r>
            <a:endParaRPr lang="ru-RU" sz="2400" dirty="0">
              <a:solidFill>
                <a:schemeClr val="accent2">
                  <a:lumMod val="75000"/>
                </a:schemeClr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63161" y="5891163"/>
            <a:ext cx="57640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а -</a:t>
            </a:r>
            <a:r>
              <a:rPr lang="uk-UA" sz="2000" spc="-1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з</a:t>
            </a:r>
            <a:r>
              <a:rPr lang="uk-UA" sz="2000" spc="-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відкритим коліном, б - з закритим коліном</a:t>
            </a:r>
            <a:r>
              <a:rPr lang="uk-UA" sz="2000" spc="-34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2000" dirty="0"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0450" y="2671011"/>
            <a:ext cx="748005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1990" marR="337185" algn="ctr"/>
            <a:r>
              <a:rPr lang="uk-UA" sz="2000" i="1" dirty="0" err="1">
                <a:ea typeface="Times New Roman" panose="02020603050405020304" pitchFamily="18" charset="0"/>
                <a:cs typeface="Arial" panose="020B0604020202020204" pitchFamily="34" charset="0"/>
              </a:rPr>
              <a:t>р</a:t>
            </a:r>
            <a:r>
              <a:rPr lang="uk-UA" sz="2000" baseline="-25000" dirty="0" err="1">
                <a:ea typeface="Times New Roman" panose="02020603050405020304" pitchFamily="18" charset="0"/>
                <a:cs typeface="Arial" panose="020B0604020202020204" pitchFamily="34" charset="0"/>
              </a:rPr>
              <a:t>в</a:t>
            </a:r>
            <a:r>
              <a:rPr lang="uk-UA" sz="2000" spc="8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i="1" dirty="0">
                <a:ea typeface="Times New Roman" panose="02020603050405020304" pitchFamily="18" charset="0"/>
                <a:cs typeface="Arial" panose="020B0604020202020204" pitchFamily="34" charset="0"/>
              </a:rPr>
              <a:t>—</a:t>
            </a:r>
            <a:r>
              <a:rPr lang="uk-UA" sz="2000" i="1" spc="2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i="1" dirty="0" err="1">
                <a:ea typeface="Times New Roman" panose="02020603050405020304" pitchFamily="18" charset="0"/>
                <a:cs typeface="Arial" panose="020B0604020202020204" pitchFamily="34" charset="0"/>
              </a:rPr>
              <a:t>p</a:t>
            </a:r>
            <a:r>
              <a:rPr lang="uk-UA" sz="2000" baseline="-25000" dirty="0" err="1">
                <a:ea typeface="Times New Roman" panose="02020603050405020304" pitchFamily="18" charset="0"/>
                <a:cs typeface="Arial" panose="020B0604020202020204" pitchFamily="34" charset="0"/>
              </a:rPr>
              <a:t>k</a:t>
            </a:r>
            <a:r>
              <a:rPr lang="uk-UA" sz="2000" spc="7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i="1" dirty="0">
                <a:ea typeface="Times New Roman" panose="02020603050405020304" pitchFamily="18" charset="0"/>
                <a:cs typeface="Arial" panose="020B0604020202020204" pitchFamily="34" charset="0"/>
              </a:rPr>
              <a:t>=</a:t>
            </a:r>
            <a:r>
              <a:rPr lang="uk-UA" sz="2000" i="1" spc="1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i="1" dirty="0" err="1">
                <a:ea typeface="Times New Roman" panose="02020603050405020304" pitchFamily="18" charset="0"/>
                <a:cs typeface="Arial" panose="020B0604020202020204" pitchFamily="34" charset="0"/>
              </a:rPr>
              <a:t>gρh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  <a:endParaRPr lang="ru-RU" sz="20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uk-UA" sz="2000" b="1" dirty="0"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20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де </a:t>
            </a:r>
            <a:r>
              <a:rPr lang="uk-UA" sz="2000" i="1" dirty="0">
                <a:ea typeface="Times New Roman" panose="02020603050405020304" pitchFamily="18" charset="0"/>
                <a:cs typeface="Arial" panose="020B0604020202020204" pitchFamily="34" charset="0"/>
              </a:rPr>
              <a:t>g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—</a:t>
            </a:r>
            <a:r>
              <a:rPr lang="uk-UA" sz="2000" i="1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прискорення вільного падіння;</a:t>
            </a:r>
          </a:p>
          <a:p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i="1" dirty="0" err="1">
                <a:ea typeface="Times New Roman" panose="02020603050405020304" pitchFamily="18" charset="0"/>
                <a:cs typeface="Arial" panose="020B0604020202020204" pitchFamily="34" charset="0"/>
              </a:rPr>
              <a:t>р</a:t>
            </a:r>
            <a:r>
              <a:rPr lang="uk-UA" sz="2000" baseline="-25000" dirty="0" err="1">
                <a:ea typeface="Times New Roman" panose="02020603050405020304" pitchFamily="18" charset="0"/>
                <a:cs typeface="Arial" panose="020B0604020202020204" pitchFamily="34" charset="0"/>
              </a:rPr>
              <a:t>в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 — вимірюваний</a:t>
            </a:r>
            <a:r>
              <a:rPr lang="uk-UA" sz="20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тиск; </a:t>
            </a:r>
          </a:p>
          <a:p>
            <a:r>
              <a:rPr lang="uk-UA" sz="2000" i="1" dirty="0" err="1">
                <a:ea typeface="Times New Roman" panose="02020603050405020304" pitchFamily="18" charset="0"/>
                <a:cs typeface="Arial" panose="020B0604020202020204" pitchFamily="34" charset="0"/>
              </a:rPr>
              <a:t>р</a:t>
            </a:r>
            <a:r>
              <a:rPr lang="uk-UA" sz="2000" baseline="-25000" dirty="0" err="1">
                <a:ea typeface="Times New Roman" panose="02020603050405020304" pitchFamily="18" charset="0"/>
                <a:cs typeface="Arial" panose="020B0604020202020204" pitchFamily="34" charset="0"/>
              </a:rPr>
              <a:t>к</a:t>
            </a:r>
            <a:r>
              <a:rPr lang="uk-UA" sz="2000" baseline="-25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—  відомий (опорний) тиск; звичайно</a:t>
            </a:r>
            <a:r>
              <a:rPr lang="uk-UA" sz="2000" i="1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i="1" dirty="0" err="1">
                <a:ea typeface="Times New Roman" panose="02020603050405020304" pitchFamily="18" charset="0"/>
                <a:cs typeface="Arial" panose="020B0604020202020204" pitchFamily="34" charset="0"/>
              </a:rPr>
              <a:t>p</a:t>
            </a:r>
            <a:r>
              <a:rPr lang="uk-UA" sz="2000" baseline="-25000" dirty="0" err="1">
                <a:ea typeface="Times New Roman" panose="02020603050405020304" pitchFamily="18" charset="0"/>
                <a:cs typeface="Arial" panose="020B0604020202020204" pitchFamily="34" charset="0"/>
              </a:rPr>
              <a:t>k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 « </a:t>
            </a:r>
            <a:r>
              <a:rPr lang="uk-UA" sz="2000" i="1" dirty="0" err="1">
                <a:ea typeface="Times New Roman" panose="02020603050405020304" pitchFamily="18" charset="0"/>
                <a:cs typeface="Arial" panose="020B0604020202020204" pitchFamily="34" charset="0"/>
              </a:rPr>
              <a:t>р</a:t>
            </a:r>
            <a:r>
              <a:rPr lang="uk-UA" sz="2000" baseline="-25000" dirty="0" err="1">
                <a:ea typeface="Times New Roman" panose="02020603050405020304" pitchFamily="18" charset="0"/>
                <a:cs typeface="Arial" panose="020B0604020202020204" pitchFamily="34" charset="0"/>
              </a:rPr>
              <a:t>в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r>
              <a:rPr lang="uk-UA" sz="2000" i="1" dirty="0">
                <a:ea typeface="Times New Roman" panose="02020603050405020304" pitchFamily="18" charset="0"/>
                <a:cs typeface="Arial" panose="020B0604020202020204" pitchFamily="34" charset="0"/>
              </a:rPr>
              <a:t>ρ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 — густина; </a:t>
            </a:r>
          </a:p>
          <a:p>
            <a:r>
              <a:rPr lang="uk-UA" sz="2000" i="1" dirty="0">
                <a:ea typeface="Times New Roman" panose="02020603050405020304" pitchFamily="18" charset="0"/>
                <a:cs typeface="Arial" panose="020B0604020202020204" pitchFamily="34" charset="0"/>
              </a:rPr>
              <a:t>h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 — стовп рідини.</a:t>
            </a:r>
            <a:endParaRPr lang="ru-RU" sz="2000" dirty="0"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727848" y="1433153"/>
            <a:ext cx="34136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до 10</a:t>
            </a:r>
            <a:r>
              <a:rPr lang="uk-UA" sz="2000" baseline="30000" dirty="0">
                <a:ea typeface="Times New Roman" panose="02020603050405020304" pitchFamily="18" charset="0"/>
                <a:cs typeface="Arial" panose="020B0604020202020204" pitchFamily="34" charset="0"/>
              </a:rPr>
              <a:t>-1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 Н/м</a:t>
            </a:r>
            <a:r>
              <a:rPr lang="uk-UA" sz="2000" baseline="30000" dirty="0"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uk-UA" sz="20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(10</a:t>
            </a:r>
            <a:r>
              <a:rPr lang="uk-UA" sz="2000" baseline="30000" dirty="0">
                <a:ea typeface="Times New Roman" panose="02020603050405020304" pitchFamily="18" charset="0"/>
                <a:cs typeface="Arial" panose="020B0604020202020204" pitchFamily="34" charset="0"/>
              </a:rPr>
              <a:t>-3</a:t>
            </a:r>
            <a:r>
              <a:rPr lang="uk-UA" sz="20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мм</a:t>
            </a:r>
            <a:r>
              <a:rPr lang="uk-UA" sz="2000" spc="1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рт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uk-UA" sz="2000" spc="2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ст</a:t>
            </a:r>
            <a:r>
              <a:rPr lang="uk-UA" sz="1600" dirty="0">
                <a:ea typeface="Times New Roman" panose="02020603050405020304" pitchFamily="18" charset="0"/>
                <a:cs typeface="Arial" panose="020B0604020202020204" pitchFamily="34" charset="0"/>
              </a:rPr>
              <a:t>.)</a:t>
            </a:r>
            <a:endParaRPr lang="ru-RU" sz="16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93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99456" y="548681"/>
            <a:ext cx="92170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ctr">
              <a:buSzPts val="1400"/>
              <a:tabLst>
                <a:tab pos="1529080" algn="l"/>
              </a:tabLst>
            </a:pPr>
            <a:r>
              <a:rPr lang="uk-UA" sz="2400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Вакуумметри</a:t>
            </a:r>
            <a:endParaRPr lang="ru-RU" sz="2400" dirty="0">
              <a:solidFill>
                <a:schemeClr val="accent2">
                  <a:lumMod val="75000"/>
                </a:schemeClr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23793" y="1124745"/>
            <a:ext cx="3781613" cy="2975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98805">
              <a:lnSpc>
                <a:spcPts val="1595"/>
              </a:lnSpc>
            </a:pPr>
            <a:r>
              <a:rPr lang="uk-UA" sz="2000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Мембранний</a:t>
            </a:r>
            <a:r>
              <a:rPr lang="uk-UA" sz="2000" spc="-15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вакуумметр</a:t>
            </a:r>
            <a:endParaRPr lang="ru-RU" sz="2000" dirty="0">
              <a:solidFill>
                <a:schemeClr val="accent2">
                  <a:lumMod val="75000"/>
                </a:schemeClr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5" name="image28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32700" y="1905896"/>
            <a:ext cx="3586065" cy="4322043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14153" y="3339604"/>
            <a:ext cx="711854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7955" marR="332740" indent="450215">
              <a:lnSpc>
                <a:spcPct val="150000"/>
              </a:lnSpc>
              <a:spcBef>
                <a:spcPts val="1215"/>
              </a:spcBef>
            </a:pP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1 — мембрана; 2 — корпус; 3 — передня прозора поверхня вакуумметра; 4 —</a:t>
            </a:r>
            <a:r>
              <a:rPr lang="uk-UA" sz="20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приєднувальний</a:t>
            </a:r>
            <a:r>
              <a:rPr lang="uk-UA" sz="2000" spc="-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фланець; 5</a:t>
            </a:r>
            <a:r>
              <a:rPr lang="uk-UA" sz="20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—</a:t>
            </a:r>
            <a:r>
              <a:rPr lang="uk-UA" sz="2000" spc="-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система</a:t>
            </a:r>
            <a:r>
              <a:rPr lang="uk-UA" sz="2000" spc="1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важелів;</a:t>
            </a:r>
            <a:r>
              <a:rPr lang="uk-UA" sz="2000" spc="-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6</a:t>
            </a:r>
            <a:r>
              <a:rPr lang="uk-UA" sz="20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— стрілка.</a:t>
            </a:r>
            <a:endParaRPr lang="ru-RU" sz="20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152586" y="1351898"/>
            <a:ext cx="362701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47955" marR="247650" indent="450850" algn="just">
              <a:lnSpc>
                <a:spcPct val="150000"/>
              </a:lnSpc>
            </a:pP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10</a:t>
            </a:r>
            <a:r>
              <a:rPr lang="uk-UA" sz="2000" baseline="30000" dirty="0"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uk-UA" sz="2000" spc="2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Н/м</a:t>
            </a:r>
            <a:r>
              <a:rPr lang="uk-UA" sz="2000" baseline="30000" dirty="0"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uk-UA" sz="2000" spc="1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(1 мм</a:t>
            </a:r>
            <a:r>
              <a:rPr lang="uk-UA" sz="2000" spc="1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рт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uk-UA" sz="2000" spc="1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ст.).</a:t>
            </a:r>
            <a:endParaRPr lang="ru-RU" sz="20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46082" name="Picture 2" descr="https://wiki.tntu.edu.ua/images/c/c8/%D0%A1%D0%B5%D1%80%D0%B8%D0%B8_76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96" y="418453"/>
            <a:ext cx="2420885" cy="2420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215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99456" y="548681"/>
            <a:ext cx="92170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ctr">
              <a:buSzPts val="1400"/>
              <a:tabLst>
                <a:tab pos="1529080" algn="l"/>
              </a:tabLst>
            </a:pPr>
            <a:r>
              <a:rPr lang="uk-UA" sz="2400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Вакуумметри</a:t>
            </a:r>
            <a:endParaRPr lang="ru-RU" sz="2400" dirty="0">
              <a:solidFill>
                <a:schemeClr val="accent2">
                  <a:lumMod val="75000"/>
                </a:schemeClr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83832" y="1010345"/>
            <a:ext cx="34353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Компресійний </a:t>
            </a:r>
            <a:r>
              <a:rPr lang="uk-UA" sz="2000" spc="50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вакуумметр </a:t>
            </a:r>
            <a:endParaRPr lang="ru-RU" sz="2000" dirty="0">
              <a:solidFill>
                <a:schemeClr val="accent2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899144" y="1414222"/>
            <a:ext cx="30531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10</a:t>
            </a:r>
            <a:r>
              <a:rPr lang="uk-UA" sz="2000" baseline="30000" dirty="0">
                <a:ea typeface="Times New Roman" panose="02020603050405020304" pitchFamily="18" charset="0"/>
                <a:cs typeface="Arial" panose="020B0604020202020204" pitchFamily="34" charset="0"/>
              </a:rPr>
              <a:t>-3</a:t>
            </a:r>
            <a:r>
              <a:rPr lang="uk-UA" sz="20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Н/м</a:t>
            </a:r>
            <a:r>
              <a:rPr lang="uk-UA" sz="2000" baseline="30000" dirty="0"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uk-UA" sz="20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(10</a:t>
            </a:r>
            <a:r>
              <a:rPr lang="uk-UA" sz="2000" baseline="30000" dirty="0">
                <a:ea typeface="Times New Roman" panose="02020603050405020304" pitchFamily="18" charset="0"/>
                <a:cs typeface="Arial" panose="020B0604020202020204" pitchFamily="34" charset="0"/>
              </a:rPr>
              <a:t>-5</a:t>
            </a:r>
            <a:r>
              <a:rPr lang="uk-UA" sz="2000" spc="1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мм</a:t>
            </a:r>
            <a:r>
              <a:rPr lang="uk-UA" sz="2000" spc="1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рт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uk-UA" sz="2000" spc="2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ст.)</a:t>
            </a:r>
            <a:endParaRPr lang="ru-RU" sz="2000" dirty="0">
              <a:cs typeface="Arial" panose="020B0604020202020204" pitchFamily="34" charset="0"/>
            </a:endParaRPr>
          </a:p>
        </p:txBody>
      </p:sp>
      <p:pic>
        <p:nvPicPr>
          <p:cNvPr id="6" name="image29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6966" y="1113044"/>
            <a:ext cx="3049770" cy="499565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6242082" y="1824882"/>
                <a:ext cx="4572000" cy="288630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147320" marR="247650" indent="450850" algn="just">
                  <a:lnSpc>
                    <a:spcPct val="147000"/>
                  </a:lnSpc>
                </a:pPr>
                <a:r>
                  <a:rPr lang="uk-UA" sz="2000" dirty="0">
                    <a:ea typeface="Times New Roman" panose="02020603050405020304" pitchFamily="18" charset="0"/>
                    <a:cs typeface="Arial" panose="020B0604020202020204" pitchFamily="34" charset="0"/>
                  </a:rPr>
                  <a:t>V - об'єм балона; </a:t>
                </a:r>
              </a:p>
              <a:p>
                <a:pPr marL="147320" marR="247650" indent="450850" algn="just">
                  <a:lnSpc>
                    <a:spcPct val="147000"/>
                  </a:lnSpc>
                </a:pPr>
                <a:r>
                  <a:rPr lang="uk-UA" sz="2000" dirty="0">
                    <a:ea typeface="Times New Roman" panose="02020603050405020304" pitchFamily="18" charset="0"/>
                    <a:cs typeface="Arial" panose="020B0604020202020204" pitchFamily="34" charset="0"/>
                  </a:rPr>
                  <a:t>d –діаметр капіляра; </a:t>
                </a:r>
              </a:p>
              <a:p>
                <a:pPr marL="147320" marR="247650" indent="450850" algn="just">
                  <a:lnSpc>
                    <a:spcPct val="147000"/>
                  </a:lnSpc>
                </a:pPr>
                <a:r>
                  <a:rPr lang="uk-UA" sz="2000" dirty="0">
                    <a:ea typeface="Times New Roman" panose="02020603050405020304" pitchFamily="18" charset="0"/>
                    <a:cs typeface="Arial" panose="020B0604020202020204" pitchFamily="34" charset="0"/>
                  </a:rPr>
                  <a:t>р -тиск, що вимірюється в трубці.  </a:t>
                </a:r>
              </a:p>
              <a:p>
                <a:pPr marL="147320" marR="247650" indent="450850" algn="ctr">
                  <a:lnSpc>
                    <a:spcPct val="147000"/>
                  </a:lnSpc>
                </a:pPr>
                <a:r>
                  <a:rPr lang="en-US" sz="2000" dirty="0">
                    <a:ea typeface="Times New Roman" panose="02020603050405020304" pitchFamily="18" charset="0"/>
                    <a:cs typeface="Arial" panose="020B0604020202020204" pitchFamily="34" charset="0"/>
                  </a:rPr>
                  <a:t>V</a:t>
                </a:r>
                <a:r>
                  <a:rPr lang="en-US" sz="1600" dirty="0">
                    <a:ea typeface="Times New Roman" panose="02020603050405020304" pitchFamily="18" charset="0"/>
                    <a:cs typeface="Arial" panose="020B0604020202020204" pitchFamily="34" charset="0"/>
                  </a:rPr>
                  <a:t>1</a:t>
                </a:r>
                <a:r>
                  <a:rPr lang="en-US" sz="2000" dirty="0">
                    <a:ea typeface="Times New Roman" panose="02020603050405020304" pitchFamily="18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  <m:sSup>
                          <m:sSupPr>
                            <m:ctrlP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</m:oMath>
                </a14:m>
                <a:endParaRPr lang="ru-RU" sz="2800" dirty="0"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2082" y="1824882"/>
                <a:ext cx="4572000" cy="288630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5666288" y="4844513"/>
            <a:ext cx="4572000" cy="1785104"/>
          </a:xfrm>
          <a:prstGeom prst="rect">
            <a:avLst/>
          </a:prstGeom>
        </p:spPr>
        <p:txBody>
          <a:bodyPr>
            <a:spAutoFit/>
          </a:bodyPr>
          <a:lstStyle/>
          <a:p>
            <a:pPr marL="598805" algn="just">
              <a:spcBef>
                <a:spcPts val="435"/>
              </a:spcBef>
            </a:pP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де</a:t>
            </a:r>
            <a:r>
              <a:rPr lang="uk-UA" sz="2000" spc="-1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b="1" i="1" dirty="0">
                <a:ea typeface="Times New Roman" panose="02020603050405020304" pitchFamily="18" charset="0"/>
                <a:cs typeface="Arial" panose="020B0604020202020204" pitchFamily="34" charset="0"/>
              </a:rPr>
              <a:t>h</a:t>
            </a:r>
            <a:r>
              <a:rPr lang="uk-UA" sz="2000" b="1" i="1" spc="-2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i="1" dirty="0">
                <a:ea typeface="Times New Roman" panose="02020603050405020304" pitchFamily="18" charset="0"/>
                <a:cs typeface="Arial" panose="020B0604020202020204" pitchFamily="34" charset="0"/>
              </a:rPr>
              <a:t>—</a:t>
            </a:r>
            <a:r>
              <a:rPr lang="uk-UA" sz="2000" i="1" spc="-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висота</a:t>
            </a:r>
            <a:r>
              <a:rPr lang="uk-UA" sz="2000" spc="-1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частини</a:t>
            </a:r>
            <a:r>
              <a:rPr lang="uk-UA" sz="2000" spc="-2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капіляра,</a:t>
            </a:r>
            <a:r>
              <a:rPr lang="uk-UA" sz="2000" spc="-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що</a:t>
            </a:r>
            <a:r>
              <a:rPr lang="uk-UA" sz="2000" spc="-1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не</a:t>
            </a:r>
            <a:r>
              <a:rPr lang="uk-UA" sz="2000" spc="-1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заповнена</a:t>
            </a:r>
            <a:r>
              <a:rPr lang="uk-UA" sz="2000" spc="-1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рідиною.</a:t>
            </a:r>
            <a:endParaRPr lang="en-US" sz="20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98805" algn="just">
              <a:spcBef>
                <a:spcPts val="435"/>
              </a:spcBef>
            </a:pPr>
            <a:endParaRPr lang="ru-RU" sz="20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47320" marR="248920" indent="451485" algn="ctr">
              <a:spcBef>
                <a:spcPts val="810"/>
              </a:spcBef>
            </a:pP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p</a:t>
            </a:r>
            <a:r>
              <a:rPr lang="uk-UA" sz="20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=</a:t>
            </a:r>
            <a:r>
              <a:rPr lang="uk-UA" sz="20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p</a:t>
            </a:r>
            <a:r>
              <a:rPr lang="uk-UA" sz="2000" baseline="-25000" dirty="0"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uk-UA" sz="2000" spc="7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V</a:t>
            </a:r>
            <a:r>
              <a:rPr lang="uk-UA" sz="2000" baseline="-25000" dirty="0"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/V</a:t>
            </a:r>
            <a:endParaRPr lang="ru-RU" sz="20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457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99456" y="548681"/>
            <a:ext cx="92170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ctr">
              <a:buSzPts val="1400"/>
              <a:tabLst>
                <a:tab pos="1529080" algn="l"/>
              </a:tabLst>
            </a:pPr>
            <a:r>
              <a:rPr lang="uk-UA" sz="2400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Вакуумметри</a:t>
            </a:r>
            <a:endParaRPr lang="ru-RU" sz="2400" dirty="0">
              <a:solidFill>
                <a:schemeClr val="accent2">
                  <a:lumMod val="75000"/>
                </a:schemeClr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4" name="image31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99456" y="1900588"/>
            <a:ext cx="3310013" cy="364949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104370" y="1021970"/>
            <a:ext cx="34050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Лампа</a:t>
            </a:r>
            <a:r>
              <a:rPr lang="uk-UA" sz="2000" spc="5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 err="1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Байярда</a:t>
            </a:r>
            <a:r>
              <a:rPr lang="uk-UA" sz="2000" spc="5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uk-UA" sz="2000" spc="15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 err="1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Альперта</a:t>
            </a:r>
            <a:endParaRPr lang="ru-RU" sz="2000" dirty="0">
              <a:solidFill>
                <a:schemeClr val="accent2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45335" y="1433704"/>
            <a:ext cx="32182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10</a:t>
            </a:r>
            <a:r>
              <a:rPr lang="uk-UA" sz="2000" baseline="30000" dirty="0">
                <a:ea typeface="Times New Roman" panose="02020603050405020304" pitchFamily="18" charset="0"/>
                <a:cs typeface="Arial" panose="020B0604020202020204" pitchFamily="34" charset="0"/>
              </a:rPr>
              <a:t>-8</a:t>
            </a:r>
            <a:r>
              <a:rPr lang="uk-UA" sz="2000" spc="1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Н/м</a:t>
            </a:r>
            <a:r>
              <a:rPr lang="uk-UA" sz="2000" baseline="30000" dirty="0"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uk-UA" sz="20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(10</a:t>
            </a:r>
            <a:r>
              <a:rPr lang="uk-UA" sz="2000" baseline="30000" dirty="0">
                <a:ea typeface="Times New Roman" panose="02020603050405020304" pitchFamily="18" charset="0"/>
                <a:cs typeface="Arial" panose="020B0604020202020204" pitchFamily="34" charset="0"/>
              </a:rPr>
              <a:t>-10</a:t>
            </a:r>
            <a:r>
              <a:rPr lang="uk-UA" sz="2000" spc="1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мм</a:t>
            </a:r>
            <a:r>
              <a:rPr lang="uk-UA" sz="2000" spc="1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рт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uk-UA" sz="2000" spc="2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ст.).</a:t>
            </a:r>
            <a:endParaRPr lang="ru-RU" sz="2000" dirty="0"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31404" y="5861269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1 — анод; 2 — катод; 3 — колектор; </a:t>
            </a:r>
            <a:endParaRPr lang="en-US" sz="20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А — анод</a:t>
            </a:r>
            <a:r>
              <a:rPr lang="uk-UA" sz="2000" spc="-33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2000" dirty="0">
              <a:cs typeface="Arial" panose="020B0604020202020204" pitchFamily="34" charset="0"/>
            </a:endParaRPr>
          </a:p>
        </p:txBody>
      </p:sp>
      <p:pic>
        <p:nvPicPr>
          <p:cNvPr id="8" name="image32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972300" y="1900588"/>
            <a:ext cx="2922887" cy="3705008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6528048" y="1055111"/>
            <a:ext cx="4572000" cy="78996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98805">
              <a:lnSpc>
                <a:spcPts val="1570"/>
              </a:lnSpc>
            </a:pPr>
            <a:r>
              <a:rPr lang="uk-UA" sz="2000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Вакуумметр</a:t>
            </a:r>
            <a:r>
              <a:rPr lang="uk-UA" sz="2000" spc="5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 err="1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Лафферті</a:t>
            </a:r>
            <a:endParaRPr lang="ru-RU" sz="2000" dirty="0">
              <a:solidFill>
                <a:schemeClr val="accent2">
                  <a:lumMod val="75000"/>
                </a:schemeClr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uk-UA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138094" y="1384596"/>
            <a:ext cx="322254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10</a:t>
            </a:r>
            <a:r>
              <a:rPr lang="uk-UA" sz="2000" baseline="30000" dirty="0">
                <a:ea typeface="Times New Roman" panose="02020603050405020304" pitchFamily="18" charset="0"/>
                <a:cs typeface="Arial" panose="020B0604020202020204" pitchFamily="34" charset="0"/>
              </a:rPr>
              <a:t>-11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 Н/м</a:t>
            </a:r>
            <a:r>
              <a:rPr lang="uk-UA" sz="2000" baseline="30000" dirty="0"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 (10</a:t>
            </a:r>
            <a:r>
              <a:rPr lang="uk-UA" sz="2000" baseline="30000" dirty="0">
                <a:ea typeface="Times New Roman" panose="02020603050405020304" pitchFamily="18" charset="0"/>
                <a:cs typeface="Arial" panose="020B0604020202020204" pitchFamily="34" charset="0"/>
              </a:rPr>
              <a:t>-13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 мм </a:t>
            </a:r>
            <a:r>
              <a:rPr lang="uk-UA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рт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. ст.)</a:t>
            </a:r>
            <a:endParaRPr lang="ru-RU" sz="2000" dirty="0"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256281" y="5605596"/>
            <a:ext cx="6685125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7320" marR="313055" indent="450850" algn="ctr">
              <a:spcBef>
                <a:spcPts val="610"/>
              </a:spcBef>
            </a:pP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uk-UA" sz="2000" spc="25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—</a:t>
            </a:r>
            <a:r>
              <a:rPr lang="uk-UA" sz="2000" spc="25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катод;</a:t>
            </a:r>
            <a:r>
              <a:rPr lang="uk-UA" sz="2000" spc="59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uk-UA" sz="2000" spc="60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—</a:t>
            </a:r>
            <a:r>
              <a:rPr lang="uk-UA" sz="2000" spc="62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анод;</a:t>
            </a:r>
            <a:r>
              <a:rPr lang="uk-UA" sz="2000" spc="6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000" spc="6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47320" marR="313055" indent="450850" algn="ctr">
              <a:spcBef>
                <a:spcPts val="610"/>
              </a:spcBef>
            </a:pP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uk-UA" sz="2000" spc="60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—</a:t>
            </a:r>
            <a:r>
              <a:rPr lang="uk-UA" sz="2000" spc="62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колектор;</a:t>
            </a:r>
            <a:r>
              <a:rPr lang="uk-UA" sz="2000" spc="6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4</a:t>
            </a:r>
            <a:r>
              <a:rPr lang="uk-UA" sz="2000" spc="62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—</a:t>
            </a:r>
            <a:r>
              <a:rPr lang="uk-UA" sz="2000" spc="60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екран;</a:t>
            </a:r>
            <a:r>
              <a:rPr lang="uk-UA" sz="2000" spc="6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5</a:t>
            </a:r>
            <a:r>
              <a:rPr lang="uk-UA" sz="2000" spc="6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—</a:t>
            </a:r>
            <a:r>
              <a:rPr lang="uk-UA" sz="2000" spc="62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магніт;</a:t>
            </a:r>
            <a:r>
              <a:rPr lang="uk-UA" sz="2000" spc="-33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000" spc="-335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47320" marR="313055" indent="450850" algn="ctr">
              <a:spcBef>
                <a:spcPts val="610"/>
              </a:spcBef>
            </a:pP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Н</a:t>
            </a:r>
            <a:r>
              <a:rPr lang="uk-UA" sz="2000" spc="-2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—</a:t>
            </a:r>
            <a:r>
              <a:rPr lang="uk-UA" sz="2000" spc="1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напруженість</a:t>
            </a:r>
            <a:r>
              <a:rPr lang="uk-UA" sz="2000" spc="-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магнітного</a:t>
            </a:r>
            <a:r>
              <a:rPr lang="uk-UA" sz="20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поля</a:t>
            </a:r>
            <a:endParaRPr lang="ru-RU" sz="20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6579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94656" y="520145"/>
            <a:ext cx="92170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ctr">
              <a:buSzPts val="1400"/>
              <a:tabLst>
                <a:tab pos="1529080" algn="l"/>
              </a:tabLst>
            </a:pPr>
            <a:r>
              <a:rPr lang="uk-UA" sz="2400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Вакуумметри</a:t>
            </a:r>
            <a:endParaRPr lang="ru-RU" sz="2400" dirty="0">
              <a:solidFill>
                <a:schemeClr val="accent2">
                  <a:lumMod val="75000"/>
                </a:schemeClr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4" name="image33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15027" y="2054783"/>
            <a:ext cx="6067629" cy="3529647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396573" y="1026855"/>
            <a:ext cx="51045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Магнітний</a:t>
            </a:r>
            <a:r>
              <a:rPr lang="uk-UA" sz="2000" spc="-15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 err="1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електроразрядний</a:t>
            </a:r>
            <a:r>
              <a:rPr lang="uk-UA" sz="2000" spc="-15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вакуумметр</a:t>
            </a:r>
            <a:endParaRPr lang="ru-RU" sz="2000" dirty="0">
              <a:solidFill>
                <a:schemeClr val="accent2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105457" y="1540819"/>
            <a:ext cx="33598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10</a:t>
            </a:r>
            <a:r>
              <a:rPr lang="uk-UA" sz="2000" baseline="30000" dirty="0">
                <a:ea typeface="Times New Roman" panose="02020603050405020304" pitchFamily="18" charset="0"/>
                <a:cs typeface="Arial" panose="020B0604020202020204" pitchFamily="34" charset="0"/>
              </a:rPr>
              <a:t>-12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 Н/м</a:t>
            </a:r>
            <a:r>
              <a:rPr lang="uk-UA" sz="2000" baseline="30000" dirty="0"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 (10</a:t>
            </a:r>
            <a:r>
              <a:rPr lang="uk-UA" sz="2000" baseline="30000" dirty="0">
                <a:ea typeface="Times New Roman" panose="02020603050405020304" pitchFamily="18" charset="0"/>
                <a:cs typeface="Arial" panose="020B0604020202020204" pitchFamily="34" charset="0"/>
              </a:rPr>
              <a:t>-14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 мм </a:t>
            </a:r>
            <a:r>
              <a:rPr lang="uk-UA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рт</a:t>
            </a: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. cm.)</a:t>
            </a:r>
            <a:endParaRPr lang="ru-RU" sz="2000" dirty="0"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10747" y="5542834"/>
            <a:ext cx="9149250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2170" marR="275590" indent="-220345" algn="ctr">
              <a:lnSpc>
                <a:spcPct val="150000"/>
              </a:lnSpc>
              <a:spcBef>
                <a:spcPts val="5"/>
              </a:spcBef>
            </a:pP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Р — тиск, N і S — північний і південний полюси магніту; </a:t>
            </a:r>
          </a:p>
          <a:p>
            <a:pPr marL="852170" marR="275590" indent="-220345" algn="ctr">
              <a:lnSpc>
                <a:spcPct val="150000"/>
              </a:lnSpc>
              <a:spcBef>
                <a:spcPts val="5"/>
              </a:spcBef>
            </a:pP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А — анод; К —</a:t>
            </a:r>
            <a:r>
              <a:rPr lang="uk-UA" spc="-33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катод;</a:t>
            </a:r>
            <a:r>
              <a:rPr lang="uk-UA" spc="-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Н</a:t>
            </a:r>
            <a:r>
              <a:rPr lang="uk-UA" spc="-2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—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напруженість</a:t>
            </a:r>
            <a:r>
              <a:rPr lang="uk-UA" spc="-1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магнітного</a:t>
            </a:r>
            <a:r>
              <a:rPr lang="uk-UA" spc="-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поля; </a:t>
            </a:r>
          </a:p>
          <a:p>
            <a:pPr marL="852170" marR="275590" indent="-220345" algn="ctr">
              <a:lnSpc>
                <a:spcPct val="150000"/>
              </a:lnSpc>
              <a:spcBef>
                <a:spcPts val="5"/>
              </a:spcBef>
            </a:pP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Г</a:t>
            </a:r>
            <a:r>
              <a:rPr lang="uk-UA" spc="1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—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гальванометр</a:t>
            </a:r>
            <a:endParaRPr lang="ru-RU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61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етрополия">
  <a:themeElements>
    <a:clrScheme name="Метрополия">
      <a:dk1>
        <a:sysClr val="windowText" lastClr="000000"/>
      </a:dk1>
      <a:lt1>
        <a:sysClr val="window" lastClr="FFFFFF"/>
      </a:lt1>
      <a:dk2>
        <a:srgbClr val="143B33"/>
      </a:dk2>
      <a:lt2>
        <a:srgbClr val="BFD4C6"/>
      </a:lt2>
      <a:accent1>
        <a:srgbClr val="549E39"/>
      </a:accent1>
      <a:accent2>
        <a:srgbClr val="C7D157"/>
      </a:accent2>
      <a:accent3>
        <a:srgbClr val="F08F1C"/>
      </a:accent3>
      <a:accent4>
        <a:srgbClr val="D05745"/>
      </a:accent4>
      <a:accent5>
        <a:srgbClr val="558569"/>
      </a:accent5>
      <a:accent6>
        <a:srgbClr val="5E99A4"/>
      </a:accent6>
      <a:hlink>
        <a:srgbClr val="00AAD8"/>
      </a:hlink>
      <a:folHlink>
        <a:srgbClr val="6B6B6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Метрополи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5118000A-40C1-40FE-8820-36522233349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TM03457491[[fn=Метрополия]]</Template>
  <TotalTime>10</TotalTime>
  <Words>319</Words>
  <Application>Microsoft Office PowerPoint</Application>
  <PresentationFormat>Широкоэкранный</PresentationFormat>
  <Paragraphs>58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Cambria Math</vt:lpstr>
      <vt:lpstr>Symbol</vt:lpstr>
      <vt:lpstr>Times New Roman</vt:lpstr>
      <vt:lpstr>Метрополия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created xsi:type="dcterms:W3CDTF">2022-08-04T17:50:16Z</dcterms:created>
  <dcterms:modified xsi:type="dcterms:W3CDTF">2022-08-04T18:00:23Z</dcterms:modified>
</cp:coreProperties>
</file>