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63" r:id="rId5"/>
    <p:sldId id="283" r:id="rId6"/>
    <p:sldId id="270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8" r:id="rId17"/>
    <p:sldId id="279" r:id="rId18"/>
    <p:sldId id="275" r:id="rId19"/>
    <p:sldId id="276" r:id="rId20"/>
    <p:sldId id="277" r:id="rId21"/>
    <p:sldId id="282" r:id="rId22"/>
    <p:sldId id="281" r:id="rId23"/>
    <p:sldId id="261" r:id="rId24"/>
    <p:sldId id="258" r:id="rId25"/>
    <p:sldId id="259" r:id="rId26"/>
    <p:sldId id="26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6B4F-AD36-4AC2-9578-5A8E8B7A3EA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3F2A-B9B0-4E56-B95D-BE0367CCB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6B4F-AD36-4AC2-9578-5A8E8B7A3EA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3F2A-B9B0-4E56-B95D-BE0367CCB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2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6B4F-AD36-4AC2-9578-5A8E8B7A3EA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3F2A-B9B0-4E56-B95D-BE0367CCB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3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6B4F-AD36-4AC2-9578-5A8E8B7A3EA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3F2A-B9B0-4E56-B95D-BE0367CCB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8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6B4F-AD36-4AC2-9578-5A8E8B7A3EA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3F2A-B9B0-4E56-B95D-BE0367CCB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9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6B4F-AD36-4AC2-9578-5A8E8B7A3EA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3F2A-B9B0-4E56-B95D-BE0367CCB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6B4F-AD36-4AC2-9578-5A8E8B7A3EA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3F2A-B9B0-4E56-B95D-BE0367CCB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4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6B4F-AD36-4AC2-9578-5A8E8B7A3EA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3F2A-B9B0-4E56-B95D-BE0367CCB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7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6B4F-AD36-4AC2-9578-5A8E8B7A3EA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3F2A-B9B0-4E56-B95D-BE0367CCB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9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6B4F-AD36-4AC2-9578-5A8E8B7A3EA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3F2A-B9B0-4E56-B95D-BE0367CCB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0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6B4F-AD36-4AC2-9578-5A8E8B7A3EA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3F2A-B9B0-4E56-B95D-BE0367CCB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1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6B4F-AD36-4AC2-9578-5A8E8B7A3EA8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93F2A-B9B0-4E56-B95D-BE0367CCB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4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Обґрунтування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доцільності</a:t>
            </a:r>
            <a:r>
              <a:rPr lang="ru-RU" sz="4400" b="1" dirty="0">
                <a:solidFill>
                  <a:srgbClr val="FF0000"/>
                </a:solidFill>
              </a:rPr>
              <a:t> проекту та </a:t>
            </a:r>
            <a:r>
              <a:rPr lang="ru-RU" sz="4400" b="1" dirty="0" err="1">
                <a:solidFill>
                  <a:srgbClr val="FF0000"/>
                </a:solidFill>
              </a:rPr>
              <a:t>його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ефективності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i="1" dirty="0" smtClean="0">
                <a:solidFill>
                  <a:srgbClr val="002060"/>
                </a:solidFill>
              </a:rPr>
              <a:t>Тема 2.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2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</a:rPr>
              <a:t>Показники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ефективності</a:t>
            </a:r>
            <a:r>
              <a:rPr lang="ru-RU" b="1" i="1" dirty="0">
                <a:solidFill>
                  <a:srgbClr val="002060"/>
                </a:solidFill>
              </a:rPr>
              <a:t> проекту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b="1" i="1" dirty="0" err="1"/>
              <a:t>показники</a:t>
            </a:r>
            <a:r>
              <a:rPr lang="ru-RU" b="1" i="1" dirty="0"/>
              <a:t> </a:t>
            </a:r>
            <a:r>
              <a:rPr lang="ru-RU" b="1" i="1" dirty="0" err="1"/>
              <a:t>комерційної</a:t>
            </a:r>
            <a:r>
              <a:rPr lang="ru-RU" b="1" i="1" dirty="0"/>
              <a:t> </a:t>
            </a:r>
            <a:r>
              <a:rPr lang="ru-RU" b="1" i="1" dirty="0" err="1"/>
              <a:t>ефективності</a:t>
            </a:r>
            <a:r>
              <a:rPr lang="ru-RU" b="1" i="1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враховують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smtClean="0"/>
              <a:t>рекламного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en-US" dirty="0" smtClean="0"/>
              <a:t>PR-</a:t>
            </a:r>
            <a:r>
              <a:rPr lang="ru-RU" dirty="0" smtClean="0"/>
              <a:t>проекту </a:t>
            </a:r>
            <a:r>
              <a:rPr lang="ru-RU" dirty="0"/>
              <a:t>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безпосередніх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; </a:t>
            </a:r>
          </a:p>
          <a:p>
            <a:r>
              <a:rPr lang="ru-RU" b="1" i="1" dirty="0" err="1"/>
              <a:t>показники</a:t>
            </a:r>
            <a:r>
              <a:rPr lang="ru-RU" b="1" i="1" dirty="0"/>
              <a:t> </a:t>
            </a:r>
            <a:r>
              <a:rPr lang="uk-UA" b="1" i="1" dirty="0" smtClean="0"/>
              <a:t>комунікаційної </a:t>
            </a:r>
            <a:r>
              <a:rPr lang="ru-RU" b="1" i="1" dirty="0" err="1" smtClean="0"/>
              <a:t>ефективності</a:t>
            </a:r>
            <a:r>
              <a:rPr lang="ru-RU" b="1" i="1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 smtClean="0"/>
              <a:t>враховуютьвплив</a:t>
            </a:r>
            <a:r>
              <a:rPr lang="ru-RU" dirty="0" smtClean="0"/>
              <a:t> на </a:t>
            </a:r>
            <a:r>
              <a:rPr lang="ru-RU" dirty="0" err="1" smtClean="0"/>
              <a:t>громадську</a:t>
            </a:r>
            <a:r>
              <a:rPr lang="ru-RU" dirty="0" smtClean="0"/>
              <a:t> думку та </a:t>
            </a:r>
            <a:r>
              <a:rPr lang="ru-RU" dirty="0" err="1" smtClean="0"/>
              <a:t>поведінку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сегментів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; </a:t>
            </a:r>
            <a:endParaRPr lang="ru-RU" dirty="0"/>
          </a:p>
          <a:p>
            <a:r>
              <a:rPr lang="ru-RU" b="1" i="1" dirty="0" err="1"/>
              <a:t>показники</a:t>
            </a:r>
            <a:r>
              <a:rPr lang="ru-RU" b="1" i="1" dirty="0"/>
              <a:t> </a:t>
            </a:r>
            <a:r>
              <a:rPr lang="ru-RU" b="1" i="1" dirty="0" err="1"/>
              <a:t>бюджетної</a:t>
            </a:r>
            <a:r>
              <a:rPr lang="ru-RU" b="1" i="1" dirty="0"/>
              <a:t> </a:t>
            </a:r>
            <a:r>
              <a:rPr lang="ru-RU" b="1" i="1" dirty="0" err="1"/>
              <a:t>ефективності</a:t>
            </a:r>
            <a:r>
              <a:rPr lang="ru-RU" b="1" i="1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smtClean="0"/>
              <a:t>проекту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Разработка концепции проекта - услуги проектирования в Москв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3251"/>
            <a:ext cx="5181600" cy="345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6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Структура проектного </a:t>
            </a:r>
            <a:r>
              <a:rPr lang="ru-RU" b="1" dirty="0" err="1" smtClean="0">
                <a:solidFill>
                  <a:srgbClr val="002060"/>
                </a:solidFill>
              </a:rPr>
              <a:t>аналізу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(па)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ПА</a:t>
            </a:r>
            <a:r>
              <a:rPr lang="ru-RU" dirty="0">
                <a:solidFill>
                  <a:srgbClr val="002060"/>
                </a:solidFill>
              </a:rPr>
              <a:t> —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методологія</a:t>
            </a:r>
            <a:r>
              <a:rPr lang="ru-RU" dirty="0">
                <a:solidFill>
                  <a:srgbClr val="002060"/>
                </a:solidFill>
              </a:rPr>
              <a:t>, яка </a:t>
            </a:r>
            <a:r>
              <a:rPr lang="ru-RU" dirty="0" err="1">
                <a:solidFill>
                  <a:srgbClr val="002060"/>
                </a:solidFill>
              </a:rPr>
              <a:t>застосовується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визначення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порівняння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обґрунтування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альтернативних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управлінських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рішень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проектів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дозволяє</a:t>
            </a:r>
            <a:r>
              <a:rPr lang="ru-RU" dirty="0">
                <a:solidFill>
                  <a:srgbClr val="002060"/>
                </a:solidFill>
              </a:rPr>
              <a:t>, в свою </a:t>
            </a:r>
            <a:r>
              <a:rPr lang="ru-RU" dirty="0" err="1">
                <a:solidFill>
                  <a:srgbClr val="002060"/>
                </a:solidFill>
              </a:rPr>
              <a:t>чергу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здійснювати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вибір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приймати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вивірені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рішення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умовах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обмеженості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ресурсів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 err="1">
                <a:solidFill>
                  <a:srgbClr val="002060"/>
                </a:solidFill>
              </a:rPr>
              <a:t>Методологія</a:t>
            </a:r>
            <a:r>
              <a:rPr lang="ru-RU" b="1" i="1" dirty="0">
                <a:solidFill>
                  <a:srgbClr val="002060"/>
                </a:solidFill>
              </a:rPr>
              <a:t> проектного </a:t>
            </a:r>
            <a:r>
              <a:rPr lang="ru-RU" b="1" i="1" dirty="0" err="1">
                <a:solidFill>
                  <a:srgbClr val="002060"/>
                </a:solidFill>
              </a:rPr>
              <a:t>аналізу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спирається</a:t>
            </a:r>
            <a:r>
              <a:rPr lang="ru-RU" b="1" i="1" dirty="0">
                <a:solidFill>
                  <a:srgbClr val="002060"/>
                </a:solidFill>
              </a:rPr>
              <a:t> на систему </a:t>
            </a:r>
            <a:r>
              <a:rPr lang="ru-RU" b="1" i="1" dirty="0" err="1">
                <a:solidFill>
                  <a:srgbClr val="002060"/>
                </a:solidFill>
              </a:rPr>
              <a:t>принципів</a:t>
            </a:r>
            <a:r>
              <a:rPr lang="ru-RU" b="1" i="1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принцип </a:t>
            </a:r>
            <a:r>
              <a:rPr lang="ru-RU" dirty="0" err="1">
                <a:solidFill>
                  <a:srgbClr val="002060"/>
                </a:solidFill>
              </a:rPr>
              <a:t>альтернативності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принцип </a:t>
            </a:r>
            <a:r>
              <a:rPr lang="ru-RU" dirty="0" err="1">
                <a:solidFill>
                  <a:srgbClr val="002060"/>
                </a:solidFill>
              </a:rPr>
              <a:t>обумовленості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r>
              <a:rPr lang="ru-RU" dirty="0">
                <a:solidFill>
                  <a:srgbClr val="002060"/>
                </a:solidFill>
              </a:rPr>
              <a:t>принцип </a:t>
            </a:r>
            <a:r>
              <a:rPr lang="ru-RU" dirty="0" err="1" smtClean="0">
                <a:solidFill>
                  <a:srgbClr val="002060"/>
                </a:solidFill>
              </a:rPr>
              <a:t>маржинальності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/>
              <a:t>різниця</a:t>
            </a:r>
            <a:r>
              <a:rPr lang="ru-RU" dirty="0" smtClean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собівартістю</a:t>
            </a:r>
            <a:r>
              <a:rPr lang="ru-RU" dirty="0" smtClean="0"/>
              <a:t>)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Разработка концепции проекта. (Лекция 4) - презентация онлай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0724"/>
            <a:ext cx="5181600" cy="45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УПРАВЛІННЯ ПРОЕКТАМИ - презентація з економі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51" y="578309"/>
            <a:ext cx="9881419" cy="57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6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Основні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форми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проектних</a:t>
            </a:r>
            <a:r>
              <a:rPr lang="ru-RU" b="1" dirty="0">
                <a:solidFill>
                  <a:srgbClr val="002060"/>
                </a:solidFill>
              </a:rPr>
              <a:t> структур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Форми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організаційної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структури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мають</a:t>
            </a:r>
            <a:r>
              <a:rPr lang="ru-RU" dirty="0">
                <a:solidFill>
                  <a:srgbClr val="FF0000"/>
                </a:solidFill>
              </a:rPr>
              <a:t> бути </a:t>
            </a:r>
            <a:r>
              <a:rPr lang="ru-RU" dirty="0" err="1">
                <a:solidFill>
                  <a:srgbClr val="FF0000"/>
                </a:solidFill>
              </a:rPr>
              <a:t>розглянуті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двох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рівнях</a:t>
            </a:r>
            <a:r>
              <a:rPr lang="ru-RU" dirty="0">
                <a:solidFill>
                  <a:srgbClr val="FF0000"/>
                </a:solidFill>
              </a:rPr>
              <a:t> — </a:t>
            </a:r>
            <a:r>
              <a:rPr lang="ru-RU" dirty="0" err="1">
                <a:solidFill>
                  <a:srgbClr val="FF0000"/>
                </a:solidFill>
              </a:rPr>
              <a:t>зовнішньому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внутрішньому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1. </a:t>
            </a:r>
            <a:r>
              <a:rPr lang="ru-RU" b="1" dirty="0" err="1">
                <a:solidFill>
                  <a:srgbClr val="FF0000"/>
                </a:solidFill>
              </a:rPr>
              <a:t>Зовнішній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рівень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передбачає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наявність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певної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структури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зв’язків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відносин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між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окремими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виконавцями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групами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залученими</a:t>
            </a:r>
            <a:r>
              <a:rPr lang="ru-RU" dirty="0">
                <a:solidFill>
                  <a:srgbClr val="FF0000"/>
                </a:solidFill>
              </a:rPr>
              <a:t> до </a:t>
            </a:r>
            <a:r>
              <a:rPr lang="ru-RU" dirty="0" err="1">
                <a:solidFill>
                  <a:srgbClr val="FF0000"/>
                </a:solidFill>
              </a:rPr>
              <a:t>виконання</a:t>
            </a:r>
            <a:r>
              <a:rPr lang="ru-RU" dirty="0">
                <a:solidFill>
                  <a:srgbClr val="FF0000"/>
                </a:solidFill>
              </a:rPr>
              <a:t> проекту, та </a:t>
            </a:r>
            <a:r>
              <a:rPr lang="ru-RU" dirty="0" err="1">
                <a:solidFill>
                  <a:srgbClr val="FF0000"/>
                </a:solidFill>
              </a:rPr>
              <a:t>їхніми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материнськими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підрозділами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відділами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компаніями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2. </a:t>
            </a:r>
            <a:r>
              <a:rPr lang="ru-RU" b="1" dirty="0" err="1">
                <a:solidFill>
                  <a:srgbClr val="FF0000"/>
                </a:solidFill>
              </a:rPr>
              <a:t>Внутрішній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рівень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відбиває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стосунки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між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окремими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виконавцями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групами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які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виконують</a:t>
            </a:r>
            <a:r>
              <a:rPr lang="ru-RU" dirty="0">
                <a:solidFill>
                  <a:srgbClr val="FF0000"/>
                </a:solidFill>
              </a:rPr>
              <a:t> проект. </a:t>
            </a:r>
            <a:r>
              <a:rPr lang="ru-RU" dirty="0" err="1">
                <a:solidFill>
                  <a:srgbClr val="FF0000"/>
                </a:solidFill>
              </a:rPr>
              <a:t>Ця</a:t>
            </a:r>
            <a:r>
              <a:rPr lang="ru-RU" dirty="0">
                <a:solidFill>
                  <a:srgbClr val="FF0000"/>
                </a:solidFill>
              </a:rPr>
              <a:t> структура </a:t>
            </a:r>
            <a:r>
              <a:rPr lang="ru-RU" dirty="0" err="1">
                <a:solidFill>
                  <a:srgbClr val="FF0000"/>
                </a:solidFill>
              </a:rPr>
              <a:t>розглядається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незалежно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зовнішніх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стосунків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Внутрішня</a:t>
            </a:r>
            <a:r>
              <a:rPr lang="ru-RU" dirty="0">
                <a:solidFill>
                  <a:srgbClr val="FF0000"/>
                </a:solidFill>
              </a:rPr>
              <a:t> структура </a:t>
            </a:r>
            <a:r>
              <a:rPr lang="ru-RU" dirty="0" err="1">
                <a:solidFill>
                  <a:srgbClr val="FF0000"/>
                </a:solidFill>
              </a:rPr>
              <a:t>існує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всередині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зовнішньої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Її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варто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розглядати</a:t>
            </a:r>
            <a:r>
              <a:rPr lang="ru-RU" dirty="0">
                <a:solidFill>
                  <a:srgbClr val="FF0000"/>
                </a:solidFill>
              </a:rPr>
              <a:t> для великих </a:t>
            </a:r>
            <a:r>
              <a:rPr lang="ru-RU" dirty="0" err="1">
                <a:solidFill>
                  <a:srgbClr val="FF0000"/>
                </a:solidFill>
              </a:rPr>
              <a:t>проектів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4.2. Основні форми проектних структу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65" y="1582994"/>
            <a:ext cx="5220928" cy="449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Проектна</a:t>
            </a:r>
            <a:r>
              <a:rPr lang="ru-RU" b="1" dirty="0" smtClean="0">
                <a:solidFill>
                  <a:srgbClr val="0070C0"/>
                </a:solidFill>
              </a:rPr>
              <a:t> команда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Виконавці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визначені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групи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сформовані</a:t>
            </a:r>
            <a:r>
              <a:rPr lang="ru-RU" dirty="0" smtClean="0">
                <a:solidFill>
                  <a:srgbClr val="002060"/>
                </a:solidFill>
              </a:rPr>
              <a:t> й </a:t>
            </a:r>
            <a:r>
              <a:rPr lang="ru-RU" dirty="0" err="1" smtClean="0">
                <a:solidFill>
                  <a:srgbClr val="002060"/>
                </a:solidFill>
              </a:rPr>
              <a:t>повністю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закріплені</a:t>
            </a:r>
            <a:r>
              <a:rPr lang="ru-RU" dirty="0" smtClean="0">
                <a:solidFill>
                  <a:srgbClr val="002060"/>
                </a:solidFill>
              </a:rPr>
              <a:t> за проектом на весь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життєвий</a:t>
            </a:r>
            <a:r>
              <a:rPr lang="ru-RU" dirty="0" smtClean="0">
                <a:solidFill>
                  <a:srgbClr val="002060"/>
                </a:solidFill>
              </a:rPr>
              <a:t> цикл, </a:t>
            </a:r>
            <a:r>
              <a:rPr lang="ru-RU" dirty="0" err="1" smtClean="0">
                <a:solidFill>
                  <a:srgbClr val="002060"/>
                </a:solidFill>
              </a:rPr>
              <a:t>тобто</a:t>
            </a:r>
            <a:r>
              <a:rPr lang="ru-RU" dirty="0" smtClean="0">
                <a:solidFill>
                  <a:srgbClr val="002060"/>
                </a:solidFill>
              </a:rPr>
              <a:t> на час </a:t>
            </a:r>
            <a:r>
              <a:rPr lang="ru-RU" dirty="0" err="1" smtClean="0">
                <a:solidFill>
                  <a:srgbClr val="002060"/>
                </a:solidFill>
              </a:rPr>
              <a:t>виконання</a:t>
            </a:r>
            <a:r>
              <a:rPr lang="ru-RU" dirty="0" smtClean="0">
                <a:solidFill>
                  <a:srgbClr val="002060"/>
                </a:solidFill>
              </a:rPr>
              <a:t> проекту вони </a:t>
            </a:r>
            <a:r>
              <a:rPr lang="ru-RU" dirty="0" err="1" smtClean="0">
                <a:solidFill>
                  <a:srgbClr val="002060"/>
                </a:solidFill>
              </a:rPr>
              <a:t>втрачають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зв’язок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своєю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материнською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організацією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підрозділом</a:t>
            </a:r>
            <a:r>
              <a:rPr lang="ru-RU" dirty="0" smtClean="0">
                <a:solidFill>
                  <a:srgbClr val="002060"/>
                </a:solidFill>
              </a:rPr>
              <a:t> і </a:t>
            </a:r>
            <a:r>
              <a:rPr lang="ru-RU" dirty="0" err="1" smtClean="0">
                <a:solidFill>
                  <a:srgbClr val="002060"/>
                </a:solidFill>
              </a:rPr>
              <a:t>повністю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підпорядковуються</a:t>
            </a:r>
            <a:r>
              <a:rPr lang="ru-RU" dirty="0" smtClean="0">
                <a:solidFill>
                  <a:srgbClr val="002060"/>
                </a:solidFill>
              </a:rPr>
              <a:t> менеджеру проекту, </a:t>
            </a:r>
            <a:r>
              <a:rPr lang="ru-RU" dirty="0" err="1" smtClean="0">
                <a:solidFill>
                  <a:srgbClr val="002060"/>
                </a:solidFill>
              </a:rPr>
              <a:t>який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має</a:t>
            </a:r>
            <a:r>
              <a:rPr lang="ru-RU" dirty="0" smtClean="0">
                <a:solidFill>
                  <a:srgbClr val="002060"/>
                </a:solidFill>
              </a:rPr>
              <a:t> всю </a:t>
            </a:r>
            <a:r>
              <a:rPr lang="ru-RU" dirty="0" err="1" smtClean="0">
                <a:solidFill>
                  <a:srgbClr val="002060"/>
                </a:solidFill>
              </a:rPr>
              <a:t>повноту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влади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Цим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встановлюється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окремий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цілеспрямований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підрозділ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компанії</a:t>
            </a:r>
            <a:r>
              <a:rPr lang="ru-RU" dirty="0" smtClean="0">
                <a:solidFill>
                  <a:srgbClr val="002060"/>
                </a:solidFill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</a:rPr>
              <a:t>виконання</a:t>
            </a:r>
            <a:r>
              <a:rPr lang="ru-RU" dirty="0" smtClean="0">
                <a:solidFill>
                  <a:srgbClr val="002060"/>
                </a:solidFill>
              </a:rPr>
              <a:t> проекту </a:t>
            </a:r>
            <a:r>
              <a:rPr lang="ru-RU" dirty="0" err="1" smtClean="0">
                <a:solidFill>
                  <a:srgbClr val="002060"/>
                </a:solidFill>
              </a:rPr>
              <a:t>зі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своїми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функціональними</a:t>
            </a:r>
            <a:r>
              <a:rPr lang="ru-RU" dirty="0" smtClean="0">
                <a:solidFill>
                  <a:srgbClr val="002060"/>
                </a:solidFill>
              </a:rPr>
              <a:t> службами.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У проектного менеджера </a:t>
            </a:r>
            <a:r>
              <a:rPr lang="ru-RU" dirty="0" err="1" smtClean="0">
                <a:solidFill>
                  <a:srgbClr val="002060"/>
                </a:solidFill>
              </a:rPr>
              <a:t>можуть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виникати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управлінські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проблеми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щодо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взаємозв’язку</a:t>
            </a:r>
            <a:r>
              <a:rPr lang="ru-RU" dirty="0" smtClean="0">
                <a:solidFill>
                  <a:srgbClr val="002060"/>
                </a:solidFill>
              </a:rPr>
              <a:t> з </a:t>
            </a:r>
            <a:r>
              <a:rPr lang="ru-RU" dirty="0" err="1" smtClean="0">
                <a:solidFill>
                  <a:srgbClr val="002060"/>
                </a:solidFill>
              </a:rPr>
              <a:t>іншими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компаніями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залученими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виконання</a:t>
            </a:r>
            <a:r>
              <a:rPr lang="ru-RU" dirty="0" smtClean="0">
                <a:solidFill>
                  <a:srgbClr val="002060"/>
                </a:solidFill>
              </a:rPr>
              <a:t> проекту.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означає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у проектах </a:t>
            </a:r>
            <a:r>
              <a:rPr lang="ru-RU" dirty="0" err="1" smtClean="0">
                <a:solidFill>
                  <a:srgbClr val="002060"/>
                </a:solidFill>
              </a:rPr>
              <a:t>із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залученням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багатьох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компаній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проектна</a:t>
            </a:r>
            <a:r>
              <a:rPr lang="ru-RU" dirty="0" smtClean="0">
                <a:solidFill>
                  <a:srgbClr val="002060"/>
                </a:solidFill>
              </a:rPr>
              <a:t> команда </a:t>
            </a:r>
            <a:r>
              <a:rPr lang="ru-RU" dirty="0" err="1" smtClean="0">
                <a:solidFill>
                  <a:srgbClr val="002060"/>
                </a:solidFill>
              </a:rPr>
              <a:t>може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існувати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тільки</a:t>
            </a:r>
            <a:r>
              <a:rPr lang="ru-RU" dirty="0" smtClean="0">
                <a:solidFill>
                  <a:srgbClr val="002060"/>
                </a:solidFill>
              </a:rPr>
              <a:t> у межах </a:t>
            </a:r>
            <a:r>
              <a:rPr lang="ru-RU" dirty="0" err="1" smtClean="0">
                <a:solidFill>
                  <a:srgbClr val="002060"/>
                </a:solidFill>
              </a:rPr>
              <a:t>кожної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окремої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компанії</a:t>
            </a:r>
            <a:r>
              <a:rPr lang="ru-RU" dirty="0" smtClean="0">
                <a:solidFill>
                  <a:srgbClr val="002060"/>
                </a:solidFill>
              </a:rPr>
              <a:t> і, </a:t>
            </a:r>
            <a:r>
              <a:rPr lang="ru-RU" dirty="0" err="1" smtClean="0">
                <a:solidFill>
                  <a:srgbClr val="002060"/>
                </a:solidFill>
              </a:rPr>
              <a:t>отже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формувати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тільки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частину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всієї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проектної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організації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>
                <a:solidFill>
                  <a:srgbClr val="C00000"/>
                </a:solidFill>
              </a:rPr>
              <a:t>З </a:t>
            </a:r>
            <a:r>
              <a:rPr lang="ru-RU" sz="3200" dirty="0" err="1">
                <a:solidFill>
                  <a:srgbClr val="C00000"/>
                </a:solidFill>
              </a:rPr>
              <a:t>погляду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рекламного </a:t>
            </a:r>
            <a:r>
              <a:rPr lang="ru-RU" sz="3200" dirty="0" err="1" smtClean="0">
                <a:solidFill>
                  <a:srgbClr val="C00000"/>
                </a:solidFill>
              </a:rPr>
              <a:t>або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PR-</a:t>
            </a:r>
            <a:r>
              <a:rPr lang="ru-RU" sz="3200" dirty="0" smtClean="0">
                <a:solidFill>
                  <a:srgbClr val="C00000"/>
                </a:solidFill>
              </a:rPr>
              <a:t>менеджера </a:t>
            </a:r>
            <a:r>
              <a:rPr lang="ru-RU" sz="3200" dirty="0">
                <a:solidFill>
                  <a:srgbClr val="C00000"/>
                </a:solidFill>
              </a:rPr>
              <a:t>проекту </a:t>
            </a:r>
            <a:r>
              <a:rPr lang="ru-RU" sz="3200" dirty="0" err="1">
                <a:solidFill>
                  <a:srgbClr val="C00000"/>
                </a:solidFill>
              </a:rPr>
              <a:t>це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найбільш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приваблива</a:t>
            </a:r>
            <a:r>
              <a:rPr lang="ru-RU" sz="3200" dirty="0">
                <a:solidFill>
                  <a:srgbClr val="C00000"/>
                </a:solidFill>
              </a:rPr>
              <a:t> форма </a:t>
            </a:r>
            <a:r>
              <a:rPr lang="ru-RU" sz="3200" dirty="0" err="1">
                <a:solidFill>
                  <a:srgbClr val="C00000"/>
                </a:solidFill>
              </a:rPr>
              <a:t>організаційної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структури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07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Перевагами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проектної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команди</a:t>
            </a:r>
            <a:r>
              <a:rPr lang="ru-RU" b="1" dirty="0" smtClean="0">
                <a:solidFill>
                  <a:srgbClr val="002060"/>
                </a:solidFill>
              </a:rPr>
              <a:t> є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1634" y="2057400"/>
            <a:ext cx="3932237" cy="38115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легка </a:t>
            </a:r>
            <a:r>
              <a:rPr lang="ru-RU" sz="2000" b="1" dirty="0" err="1">
                <a:solidFill>
                  <a:srgbClr val="FF0000"/>
                </a:solidFill>
              </a:rPr>
              <a:t>організація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планування</a:t>
            </a:r>
            <a:r>
              <a:rPr lang="ru-RU" sz="2000" b="1" dirty="0">
                <a:solidFill>
                  <a:srgbClr val="FF0000"/>
                </a:solidFill>
              </a:rPr>
              <a:t> і контролю;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err="1">
                <a:solidFill>
                  <a:srgbClr val="FF0000"/>
                </a:solidFill>
              </a:rPr>
              <a:t>тісний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взаємозв’язок</a:t>
            </a:r>
            <a:r>
              <a:rPr lang="ru-RU" sz="2000" b="1" dirty="0">
                <a:solidFill>
                  <a:srgbClr val="FF0000"/>
                </a:solidFill>
              </a:rPr>
              <a:t> і </a:t>
            </a:r>
            <a:r>
              <a:rPr lang="ru-RU" sz="2000" b="1" dirty="0" err="1">
                <a:solidFill>
                  <a:srgbClr val="FF0000"/>
                </a:solidFill>
              </a:rPr>
              <a:t>взаємодія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виконавців</a:t>
            </a:r>
            <a:r>
              <a:rPr lang="ru-RU" sz="2000" b="1" dirty="0">
                <a:solidFill>
                  <a:srgbClr val="FF0000"/>
                </a:solidFill>
              </a:rPr>
              <a:t>;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err="1">
                <a:solidFill>
                  <a:srgbClr val="FF0000"/>
                </a:solidFill>
              </a:rPr>
              <a:t>високий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рівень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відповідальності</a:t>
            </a:r>
            <a:r>
              <a:rPr lang="ru-RU" sz="2000" b="1" dirty="0">
                <a:solidFill>
                  <a:srgbClr val="FF0000"/>
                </a:solidFill>
              </a:rPr>
              <a:t>;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err="1">
                <a:solidFill>
                  <a:srgbClr val="FF0000"/>
                </a:solidFill>
              </a:rPr>
              <a:t>краще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організована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групова</a:t>
            </a:r>
            <a:r>
              <a:rPr lang="ru-RU" sz="2000" b="1" dirty="0">
                <a:solidFill>
                  <a:srgbClr val="FF0000"/>
                </a:solidFill>
              </a:rPr>
              <a:t> робота;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err="1">
                <a:solidFill>
                  <a:srgbClr val="FF0000"/>
                </a:solidFill>
              </a:rPr>
              <a:t>легше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управління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конфліктами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1266" name="Picture 2" descr="Project Manager (Менеджер проектов) – Карта профессий БВШ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930" y="1219200"/>
            <a:ext cx="5909186" cy="46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25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Учасники проекту. Учасники ІТ-проекту. Команда проекту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5" y="629265"/>
            <a:ext cx="10174646" cy="62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7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провадження методу проектів на уроках фізи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2" y="678426"/>
            <a:ext cx="10903973" cy="54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8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ініціація проекту (добжанський володимир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26" y="734193"/>
            <a:ext cx="7484089" cy="600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15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ерівництво до написання соціального проек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6" y="832515"/>
            <a:ext cx="10068232" cy="553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4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онцепция проекта стоковое изображение. изображение насчитывающей проекта -  374148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17" y="796412"/>
            <a:ext cx="7620000" cy="588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3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Учасники проекту. Учасники ІТ-проекту. Команда проекту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08" y="122904"/>
            <a:ext cx="9753600" cy="65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279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Концепція проекту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8" descr="Концепция проекта иллюстрация штока. иллюстрации насчитывающей проекта -  463506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82934"/>
            <a:ext cx="396240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Создание концепции проекта (project scope statement). Курс по управлению  проектами, часть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09883"/>
            <a:ext cx="5181600" cy="23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794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.2. Визначення статуту проекту; 2.2.1. Аналіз мікросередовища та  макросередовища проекту; Управління спецпроектами (конспект лекцій НУДПСУ)  shram.kiev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r="606"/>
          <a:stretch>
            <a:fillRect/>
          </a:stretch>
        </p:blipFill>
        <p:spPr bwMode="auto">
          <a:xfrm>
            <a:off x="1150374" y="987425"/>
            <a:ext cx="10205014" cy="55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56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роект та концепція рестора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71" y="1022555"/>
            <a:ext cx="9851922" cy="51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62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УПРАВЛІННЯ ПРОЕКТАМИ - презентація з економі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94" y="440659"/>
            <a:ext cx="733425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56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.2. Розробка концепції інноваційного проек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81780"/>
            <a:ext cx="11229975" cy="627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391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43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</a:rPr>
              <a:t>Концепція</a:t>
            </a:r>
            <a:r>
              <a:rPr lang="ru-RU" b="1" i="1" dirty="0" smtClean="0">
                <a:solidFill>
                  <a:srgbClr val="002060"/>
                </a:solidFill>
              </a:rPr>
              <a:t> рекламного/</a:t>
            </a:r>
            <a:r>
              <a:rPr lang="en-US" b="1" i="1" dirty="0" smtClean="0">
                <a:solidFill>
                  <a:srgbClr val="002060"/>
                </a:solidFill>
              </a:rPr>
              <a:t>PR- </a:t>
            </a:r>
            <a:r>
              <a:rPr lang="ru-RU" b="1" i="1" dirty="0" smtClean="0">
                <a:solidFill>
                  <a:srgbClr val="002060"/>
                </a:solidFill>
              </a:rPr>
              <a:t>проекту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i="1" dirty="0" err="1">
                <a:solidFill>
                  <a:srgbClr val="0070C0"/>
                </a:solidFill>
              </a:rPr>
              <a:t>Концепція</a:t>
            </a:r>
            <a:r>
              <a:rPr lang="ru-RU" sz="3600" b="1" i="1" dirty="0">
                <a:solidFill>
                  <a:srgbClr val="0070C0"/>
                </a:solidFill>
              </a:rPr>
              <a:t> проекту</a:t>
            </a:r>
            <a:r>
              <a:rPr lang="ru-RU" sz="3600" dirty="0">
                <a:solidFill>
                  <a:srgbClr val="0070C0"/>
                </a:solidFill>
              </a:rPr>
              <a:t> - </a:t>
            </a:r>
            <a:r>
              <a:rPr lang="ru-RU" sz="3600" dirty="0" err="1">
                <a:solidFill>
                  <a:srgbClr val="0070C0"/>
                </a:solidFill>
              </a:rPr>
              <a:t>це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попередній</a:t>
            </a:r>
            <a:r>
              <a:rPr lang="ru-RU" sz="3600" dirty="0">
                <a:solidFill>
                  <a:srgbClr val="0070C0"/>
                </a:solidFill>
              </a:rPr>
              <a:t> план </a:t>
            </a:r>
            <a:r>
              <a:rPr lang="ru-RU" sz="3600" dirty="0" err="1">
                <a:solidFill>
                  <a:srgbClr val="0070C0"/>
                </a:solidFill>
              </a:rPr>
              <a:t>впровадження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uk-UA" sz="3600" dirty="0" smtClean="0">
                <a:solidFill>
                  <a:srgbClr val="0070C0"/>
                </a:solidFill>
              </a:rPr>
              <a:t>рекламної /</a:t>
            </a:r>
            <a:r>
              <a:rPr lang="en-US" sz="3600" dirty="0" smtClean="0">
                <a:solidFill>
                  <a:srgbClr val="0070C0"/>
                </a:solidFill>
              </a:rPr>
              <a:t>PR</a:t>
            </a:r>
            <a:r>
              <a:rPr lang="ru-RU" sz="3600" dirty="0" smtClean="0">
                <a:solidFill>
                  <a:srgbClr val="0070C0"/>
                </a:solidFill>
              </a:rPr>
              <a:t>-</a:t>
            </a:r>
            <a:r>
              <a:rPr lang="ru-RU" sz="3600" dirty="0" err="1" smtClean="0">
                <a:solidFill>
                  <a:srgbClr val="0070C0"/>
                </a:solidFill>
              </a:rPr>
              <a:t>ідеї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>
                <a:solidFill>
                  <a:srgbClr val="0070C0"/>
                </a:solidFill>
              </a:rPr>
              <a:t>проекту, </a:t>
            </a:r>
            <a:r>
              <a:rPr lang="ru-RU" sz="3600" dirty="0" err="1">
                <a:solidFill>
                  <a:srgbClr val="0070C0"/>
                </a:solidFill>
              </a:rPr>
              <a:t>який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надається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керівнику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підприємства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або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сторонньому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замовнику</a:t>
            </a:r>
            <a:r>
              <a:rPr lang="ru-RU" sz="3600" dirty="0" smtClean="0">
                <a:solidFill>
                  <a:srgbClr val="0070C0"/>
                </a:solidFill>
              </a:rPr>
              <a:t> з </a:t>
            </a:r>
            <a:r>
              <a:rPr lang="ru-RU" sz="3600" dirty="0">
                <a:solidFill>
                  <a:srgbClr val="0070C0"/>
                </a:solidFill>
              </a:rPr>
              <a:t>метою </a:t>
            </a:r>
            <a:r>
              <a:rPr lang="ru-RU" sz="3600" dirty="0" err="1">
                <a:solidFill>
                  <a:srgbClr val="0070C0"/>
                </a:solidFill>
              </a:rPr>
              <a:t>оцінки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перспективності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пропозиції</a:t>
            </a:r>
            <a:r>
              <a:rPr lang="ru-RU" sz="36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340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Концепція</a:t>
            </a:r>
            <a:r>
              <a:rPr lang="ru-RU" b="1" i="1" dirty="0" smtClean="0">
                <a:solidFill>
                  <a:srgbClr val="002060"/>
                </a:solidFill>
              </a:rPr>
              <a:t> рекламного/</a:t>
            </a:r>
            <a:r>
              <a:rPr lang="en-US" b="1" i="1" dirty="0" smtClean="0">
                <a:solidFill>
                  <a:srgbClr val="002060"/>
                </a:solidFill>
              </a:rPr>
              <a:t>PR- </a:t>
            </a:r>
            <a:r>
              <a:rPr lang="ru-RU" b="1" i="1" dirty="0" smtClean="0">
                <a:solidFill>
                  <a:srgbClr val="002060"/>
                </a:solidFill>
              </a:rPr>
              <a:t>проекту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i="1" dirty="0" err="1"/>
              <a:t>Цілі</a:t>
            </a:r>
            <a:r>
              <a:rPr lang="ru-RU" sz="3200" i="1" dirty="0"/>
              <a:t> і </a:t>
            </a:r>
            <a:r>
              <a:rPr lang="ru-RU" sz="3200" i="1" dirty="0" err="1"/>
              <a:t>завдання</a:t>
            </a:r>
            <a:r>
              <a:rPr lang="ru-RU" sz="3200" i="1" dirty="0"/>
              <a:t> проекту</a:t>
            </a:r>
            <a:r>
              <a:rPr lang="ru-RU" sz="3200" dirty="0"/>
              <a:t> </a:t>
            </a:r>
            <a:r>
              <a:rPr lang="ru-RU" sz="3200" dirty="0" err="1"/>
              <a:t>повинні</a:t>
            </a:r>
            <a:r>
              <a:rPr lang="ru-RU" sz="3200" dirty="0"/>
              <a:t> бути </a:t>
            </a:r>
            <a:r>
              <a:rPr lang="ru-RU" sz="3200" dirty="0" err="1"/>
              <a:t>чітко</a:t>
            </a:r>
            <a:r>
              <a:rPr lang="ru-RU" sz="3200" dirty="0"/>
              <a:t> </a:t>
            </a:r>
            <a:r>
              <a:rPr lang="ru-RU" sz="3200" dirty="0" err="1"/>
              <a:t>сформульовані</a:t>
            </a:r>
            <a:r>
              <a:rPr lang="ru-RU" sz="3200" dirty="0"/>
              <a:t>, </a:t>
            </a:r>
            <a:r>
              <a:rPr lang="ru-RU" sz="3200" dirty="0" err="1"/>
              <a:t>тільки</a:t>
            </a:r>
            <a:r>
              <a:rPr lang="ru-RU" sz="3200" dirty="0"/>
              <a:t>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цього</a:t>
            </a:r>
            <a:r>
              <a:rPr lang="ru-RU" sz="3200" dirty="0"/>
              <a:t> </a:t>
            </a:r>
            <a:r>
              <a:rPr lang="ru-RU" sz="3200" dirty="0" err="1"/>
              <a:t>формують</a:t>
            </a:r>
            <a:r>
              <a:rPr lang="ru-RU" sz="3200" dirty="0"/>
              <a:t> </a:t>
            </a:r>
            <a:r>
              <a:rPr lang="ru-RU" sz="3200" dirty="0" err="1"/>
              <a:t>основні</a:t>
            </a:r>
            <a:r>
              <a:rPr lang="ru-RU" sz="3200" dirty="0"/>
              <a:t> </a:t>
            </a:r>
            <a:r>
              <a:rPr lang="ru-RU" sz="3200" i="1" dirty="0"/>
              <a:t>характеристики проекту</a:t>
            </a:r>
            <a:endParaRPr lang="ru-RU" sz="3200" dirty="0"/>
          </a:p>
        </p:txBody>
      </p:sp>
      <p:pic>
        <p:nvPicPr>
          <p:cNvPr id="5122" name="Picture 2" descr="Проект та концепція ресторан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786581"/>
            <a:ext cx="6172200" cy="48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0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Програма проектного аналізу в сфері </a:t>
            </a:r>
            <a:r>
              <a:rPr lang="uk-UA" b="1" dirty="0" err="1" smtClean="0">
                <a:solidFill>
                  <a:srgbClr val="FF0000"/>
                </a:solidFill>
              </a:rPr>
              <a:t>зв’язків</a:t>
            </a:r>
            <a:r>
              <a:rPr lang="uk-UA" b="1" dirty="0" smtClean="0">
                <a:solidFill>
                  <a:srgbClr val="FF0000"/>
                </a:solidFill>
              </a:rPr>
              <a:t> із громадськістю та реклами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sz="2900" b="1" dirty="0" smtClean="0">
                <a:solidFill>
                  <a:srgbClr val="002060"/>
                </a:solidFill>
              </a:rPr>
              <a:t>розробка </a:t>
            </a:r>
            <a:r>
              <a:rPr lang="uk-UA" sz="2900" b="1" dirty="0">
                <a:solidFill>
                  <a:srgbClr val="002060"/>
                </a:solidFill>
              </a:rPr>
              <a:t>завдання (спільно з замовником для обліку специфіки проекту);  </a:t>
            </a:r>
            <a:endParaRPr lang="uk-UA" sz="2900" b="1" dirty="0" smtClean="0">
              <a:solidFill>
                <a:srgbClr val="002060"/>
              </a:solidFill>
            </a:endParaRPr>
          </a:p>
          <a:p>
            <a:r>
              <a:rPr lang="uk-UA" sz="2900" b="1" dirty="0" smtClean="0">
                <a:solidFill>
                  <a:srgbClr val="002060"/>
                </a:solidFill>
              </a:rPr>
              <a:t>прийом </a:t>
            </a:r>
            <a:r>
              <a:rPr lang="uk-UA" sz="2900" b="1" dirty="0">
                <a:solidFill>
                  <a:srgbClr val="002060"/>
                </a:solidFill>
              </a:rPr>
              <a:t>у замовника вихідної проектної </a:t>
            </a:r>
            <a:r>
              <a:rPr lang="uk-UA" sz="2900" b="1" dirty="0" smtClean="0">
                <a:solidFill>
                  <a:srgbClr val="002060"/>
                </a:solidFill>
              </a:rPr>
              <a:t>документації, заповнення </a:t>
            </a:r>
            <a:r>
              <a:rPr lang="uk-UA" sz="2900" b="1" dirty="0" err="1" smtClean="0">
                <a:solidFill>
                  <a:srgbClr val="002060"/>
                </a:solidFill>
              </a:rPr>
              <a:t>брифів</a:t>
            </a:r>
            <a:r>
              <a:rPr lang="uk-UA" sz="2900" b="1" dirty="0" smtClean="0">
                <a:solidFill>
                  <a:srgbClr val="002060"/>
                </a:solidFill>
              </a:rPr>
              <a:t>; </a:t>
            </a:r>
          </a:p>
          <a:p>
            <a:r>
              <a:rPr lang="uk-UA" sz="2900" b="1" dirty="0" smtClean="0">
                <a:solidFill>
                  <a:srgbClr val="002060"/>
                </a:solidFill>
              </a:rPr>
              <a:t> </a:t>
            </a:r>
            <a:r>
              <a:rPr lang="uk-UA" sz="2900" b="1" dirty="0">
                <a:solidFill>
                  <a:srgbClr val="002060"/>
                </a:solidFill>
              </a:rPr>
              <a:t>експрес-аналіз поточного стану проекту </a:t>
            </a:r>
            <a:r>
              <a:rPr lang="uk-UA" sz="2900" b="1" dirty="0" smtClean="0">
                <a:solidFill>
                  <a:srgbClr val="002060"/>
                </a:solidFill>
              </a:rPr>
              <a:t>за </a:t>
            </a:r>
            <a:r>
              <a:rPr lang="uk-UA" sz="2900" b="1" dirty="0">
                <a:solidFill>
                  <a:srgbClr val="002060"/>
                </a:solidFill>
              </a:rPr>
              <a:t>документами; </a:t>
            </a:r>
            <a:endParaRPr lang="uk-UA" sz="2900" b="1" dirty="0" smtClean="0">
              <a:solidFill>
                <a:srgbClr val="002060"/>
              </a:solidFill>
            </a:endParaRPr>
          </a:p>
          <a:p>
            <a:r>
              <a:rPr lang="uk-UA" sz="2900" b="1" dirty="0" smtClean="0">
                <a:solidFill>
                  <a:srgbClr val="002060"/>
                </a:solidFill>
              </a:rPr>
              <a:t>аналіз </a:t>
            </a:r>
            <a:r>
              <a:rPr lang="uk-UA" sz="2900" b="1" dirty="0">
                <a:solidFill>
                  <a:srgbClr val="002060"/>
                </a:solidFill>
              </a:rPr>
              <a:t>задуму (ідеї); </a:t>
            </a:r>
            <a:endParaRPr lang="uk-UA" sz="2900" b="1" dirty="0" smtClean="0">
              <a:solidFill>
                <a:srgbClr val="002060"/>
              </a:solidFill>
            </a:endParaRPr>
          </a:p>
          <a:p>
            <a:r>
              <a:rPr lang="uk-UA" sz="2900" b="1" dirty="0" smtClean="0">
                <a:solidFill>
                  <a:srgbClr val="002060"/>
                </a:solidFill>
              </a:rPr>
              <a:t>Аналіз комунікаційного  середовища</a:t>
            </a:r>
            <a:r>
              <a:rPr lang="uk-UA" sz="2900" b="1" dirty="0">
                <a:solidFill>
                  <a:srgbClr val="002060"/>
                </a:solidFill>
              </a:rPr>
              <a:t>;  </a:t>
            </a:r>
            <a:endParaRPr lang="uk-UA" sz="2900" b="1" dirty="0" smtClean="0">
              <a:solidFill>
                <a:srgbClr val="002060"/>
              </a:solidFill>
            </a:endParaRPr>
          </a:p>
          <a:p>
            <a:r>
              <a:rPr lang="uk-UA" sz="2900" b="1" dirty="0" smtClean="0">
                <a:solidFill>
                  <a:srgbClr val="002060"/>
                </a:solidFill>
              </a:rPr>
              <a:t>аналіз </a:t>
            </a:r>
            <a:r>
              <a:rPr lang="uk-UA" sz="2900" b="1" dirty="0">
                <a:solidFill>
                  <a:srgbClr val="002060"/>
                </a:solidFill>
              </a:rPr>
              <a:t>правової обґрунтованості;  </a:t>
            </a:r>
            <a:endParaRPr lang="uk-UA" sz="2900" b="1" dirty="0" smtClean="0">
              <a:solidFill>
                <a:srgbClr val="002060"/>
              </a:solidFill>
            </a:endParaRPr>
          </a:p>
          <a:p>
            <a:r>
              <a:rPr lang="uk-UA" sz="2900" b="1" dirty="0" smtClean="0">
                <a:solidFill>
                  <a:srgbClr val="002060"/>
                </a:solidFill>
              </a:rPr>
              <a:t>стратегічний </a:t>
            </a:r>
            <a:r>
              <a:rPr lang="uk-UA" sz="2900" b="1" dirty="0">
                <a:solidFill>
                  <a:srgbClr val="002060"/>
                </a:solidFill>
              </a:rPr>
              <a:t>аналіз змін зовнішнього середовища; </a:t>
            </a:r>
            <a:endParaRPr lang="uk-UA" sz="2900" b="1" dirty="0" smtClean="0">
              <a:solidFill>
                <a:srgbClr val="002060"/>
              </a:solidFill>
            </a:endParaRPr>
          </a:p>
          <a:p>
            <a:r>
              <a:rPr lang="uk-UA" sz="2900" b="1" dirty="0" smtClean="0">
                <a:solidFill>
                  <a:srgbClr val="002060"/>
                </a:solidFill>
              </a:rPr>
              <a:t> </a:t>
            </a:r>
            <a:r>
              <a:rPr lang="uk-UA" sz="2900" b="1" dirty="0">
                <a:solidFill>
                  <a:srgbClr val="002060"/>
                </a:solidFill>
              </a:rPr>
              <a:t>аналіз концепції; </a:t>
            </a:r>
            <a:endParaRPr lang="uk-UA" sz="2900" b="1" dirty="0" smtClean="0">
              <a:solidFill>
                <a:srgbClr val="002060"/>
              </a:solidFill>
            </a:endParaRPr>
          </a:p>
          <a:p>
            <a:r>
              <a:rPr lang="uk-UA" sz="2900" b="1" dirty="0" smtClean="0">
                <a:solidFill>
                  <a:srgbClr val="002060"/>
                </a:solidFill>
              </a:rPr>
              <a:t> </a:t>
            </a:r>
            <a:r>
              <a:rPr lang="uk-UA" sz="2900" b="1" dirty="0">
                <a:solidFill>
                  <a:srgbClr val="002060"/>
                </a:solidFill>
              </a:rPr>
              <a:t>аналіз структури проекту;  </a:t>
            </a:r>
            <a:endParaRPr lang="uk-UA" sz="2900" b="1" dirty="0" smtClean="0">
              <a:solidFill>
                <a:srgbClr val="002060"/>
              </a:solidFill>
            </a:endParaRPr>
          </a:p>
          <a:p>
            <a:r>
              <a:rPr lang="uk-UA" sz="2900" b="1" dirty="0" smtClean="0">
                <a:solidFill>
                  <a:srgbClr val="002060"/>
                </a:solidFill>
              </a:rPr>
              <a:t>аналіз </a:t>
            </a:r>
            <a:r>
              <a:rPr lang="uk-UA" sz="2900" b="1" dirty="0">
                <a:solidFill>
                  <a:srgbClr val="002060"/>
                </a:solidFill>
              </a:rPr>
              <a:t>методології управління проектом і структури команди проекту;  </a:t>
            </a:r>
            <a:endParaRPr lang="uk-UA" sz="2900" b="1" dirty="0" smtClean="0">
              <a:solidFill>
                <a:srgbClr val="002060"/>
              </a:solidFill>
            </a:endParaRPr>
          </a:p>
          <a:p>
            <a:r>
              <a:rPr lang="uk-UA" sz="2900" b="1" dirty="0" smtClean="0">
                <a:solidFill>
                  <a:srgbClr val="002060"/>
                </a:solidFill>
              </a:rPr>
              <a:t>експертиза </a:t>
            </a:r>
            <a:r>
              <a:rPr lang="uk-UA" sz="2900" b="1" dirty="0">
                <a:solidFill>
                  <a:srgbClr val="002060"/>
                </a:solidFill>
              </a:rPr>
              <a:t>складу, змісту та якості проектної документації;  </a:t>
            </a:r>
            <a:endParaRPr lang="uk-UA" sz="2900" b="1" dirty="0" smtClean="0">
              <a:solidFill>
                <a:srgbClr val="002060"/>
              </a:solidFill>
            </a:endParaRPr>
          </a:p>
          <a:p>
            <a:r>
              <a:rPr lang="uk-UA" sz="2900" b="1" dirty="0" smtClean="0">
                <a:solidFill>
                  <a:srgbClr val="002060"/>
                </a:solidFill>
              </a:rPr>
              <a:t>аналіз </a:t>
            </a:r>
            <a:r>
              <a:rPr lang="uk-UA" sz="2900" b="1" dirty="0">
                <a:solidFill>
                  <a:srgbClr val="002060"/>
                </a:solidFill>
              </a:rPr>
              <a:t>логіко-правової схеми реалізації проекту на відповідність; </a:t>
            </a:r>
            <a:endParaRPr lang="uk-UA" sz="2900" b="1" dirty="0" smtClean="0">
              <a:solidFill>
                <a:srgbClr val="002060"/>
              </a:solidFill>
            </a:endParaRPr>
          </a:p>
          <a:p>
            <a:r>
              <a:rPr lang="uk-UA" sz="2900" b="1" dirty="0" smtClean="0">
                <a:solidFill>
                  <a:srgbClr val="002060"/>
                </a:solidFill>
              </a:rPr>
              <a:t>оцінка </a:t>
            </a:r>
            <a:r>
              <a:rPr lang="uk-UA" sz="2900" b="1" dirty="0">
                <a:solidFill>
                  <a:srgbClr val="002060"/>
                </a:solidFill>
              </a:rPr>
              <a:t>визначеності проекту; оцінка проектної документації на відповідність</a:t>
            </a:r>
            <a:r>
              <a:rPr lang="uk-UA" sz="29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uk-UA" sz="2900" b="1" dirty="0" smtClean="0">
                <a:solidFill>
                  <a:srgbClr val="002060"/>
                </a:solidFill>
              </a:rPr>
              <a:t> </a:t>
            </a:r>
            <a:r>
              <a:rPr lang="uk-UA" sz="2900" b="1" dirty="0">
                <a:solidFill>
                  <a:srgbClr val="002060"/>
                </a:solidFill>
              </a:rPr>
              <a:t>аналіз сценарію.</a:t>
            </a:r>
            <a:endParaRPr lang="ru-RU" sz="29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99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vitppt.com.ua/images/19/18820/960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265" y="14057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5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Концепція</a:t>
            </a:r>
            <a:r>
              <a:rPr lang="ru-RU" b="1" i="1" dirty="0" smtClean="0">
                <a:solidFill>
                  <a:srgbClr val="002060"/>
                </a:solidFill>
              </a:rPr>
              <a:t> рекламного/</a:t>
            </a:r>
            <a:r>
              <a:rPr lang="en-US" b="1" i="1" dirty="0" smtClean="0">
                <a:solidFill>
                  <a:srgbClr val="002060"/>
                </a:solidFill>
              </a:rPr>
              <a:t>PR- </a:t>
            </a:r>
            <a:r>
              <a:rPr lang="ru-RU" b="1" i="1" dirty="0" smtClean="0">
                <a:solidFill>
                  <a:srgbClr val="002060"/>
                </a:solidFill>
              </a:rPr>
              <a:t>проекту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виявляється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проект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перспективний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визначають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потрібну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розробки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інформацію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Результати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отримують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етапі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формування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ідеї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проекту,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оформлюють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вигляді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так званого резюме проекту 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аналітичної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записки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викладом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суті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проекту.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 err="1">
                <a:solidFill>
                  <a:srgbClr val="FF0000"/>
                </a:solidFill>
              </a:rPr>
              <a:t>Ідея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рекламного/</a:t>
            </a:r>
            <a:r>
              <a:rPr lang="en-US" i="1" dirty="0" smtClean="0">
                <a:solidFill>
                  <a:srgbClr val="FF0000"/>
                </a:solidFill>
              </a:rPr>
              <a:t>PR- </a:t>
            </a:r>
            <a:r>
              <a:rPr lang="ru-RU" i="1" dirty="0" smtClean="0">
                <a:solidFill>
                  <a:srgbClr val="FF0000"/>
                </a:solidFill>
              </a:rPr>
              <a:t>проекту </a:t>
            </a:r>
            <a:r>
              <a:rPr lang="ru-RU" i="1" dirty="0" err="1">
                <a:solidFill>
                  <a:srgbClr val="FF0000"/>
                </a:solidFill>
              </a:rPr>
              <a:t>вважається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визначеною</a:t>
            </a:r>
            <a:r>
              <a:rPr lang="ru-RU" i="1" dirty="0">
                <a:solidFill>
                  <a:srgbClr val="FF0000"/>
                </a:solidFill>
              </a:rPr>
              <a:t> за таких умов: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варіанти</a:t>
            </a:r>
            <a:r>
              <a:rPr lang="ru-RU" dirty="0"/>
              <a:t> й </a:t>
            </a:r>
            <a:r>
              <a:rPr lang="ru-RU" dirty="0" err="1"/>
              <a:t>альтернативи</a:t>
            </a:r>
            <a:r>
              <a:rPr lang="ru-RU" dirty="0"/>
              <a:t> проекту; </a:t>
            </a:r>
          </a:p>
          <a:p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; </a:t>
            </a:r>
          </a:p>
          <a:p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варіантів</a:t>
            </a:r>
            <a:r>
              <a:rPr lang="ru-RU" dirty="0"/>
              <a:t> проекту </a:t>
            </a:r>
            <a:r>
              <a:rPr lang="ru-RU" dirty="0" err="1"/>
              <a:t>підкріплений</a:t>
            </a:r>
            <a:r>
              <a:rPr lang="ru-RU" dirty="0"/>
              <a:t> </a:t>
            </a:r>
            <a:r>
              <a:rPr lang="ru-RU" dirty="0" err="1"/>
              <a:t>приблизною</a:t>
            </a:r>
            <a:r>
              <a:rPr lang="ru-RU" dirty="0"/>
              <a:t> </a:t>
            </a:r>
            <a:r>
              <a:rPr lang="ru-RU" dirty="0" err="1"/>
              <a:t>оцінкою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і </a:t>
            </a:r>
            <a:r>
              <a:rPr lang="ru-RU" dirty="0" err="1"/>
              <a:t>результатів</a:t>
            </a:r>
            <a:r>
              <a:rPr lang="ru-RU" dirty="0"/>
              <a:t>; </a:t>
            </a:r>
          </a:p>
          <a:p>
            <a:r>
              <a:rPr lang="ru-RU" dirty="0"/>
              <a:t>є </a:t>
            </a:r>
            <a:r>
              <a:rPr lang="ru-RU" dirty="0" err="1"/>
              <a:t>підстави</a:t>
            </a:r>
            <a:r>
              <a:rPr lang="ru-RU" dirty="0"/>
              <a:t> </a:t>
            </a:r>
            <a:r>
              <a:rPr lang="ru-RU" dirty="0" err="1"/>
              <a:t>очікувати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проект буде </a:t>
            </a:r>
            <a:r>
              <a:rPr lang="ru-RU" dirty="0" err="1"/>
              <a:t>профінансовано</a:t>
            </a:r>
            <a:r>
              <a:rPr lang="ru-RU" dirty="0"/>
              <a:t>; </a:t>
            </a:r>
          </a:p>
          <a:p>
            <a:r>
              <a:rPr lang="ru-RU" dirty="0"/>
              <a:t>створено </a:t>
            </a:r>
            <a:r>
              <a:rPr lang="ru-RU" dirty="0" err="1"/>
              <a:t>конкретну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проекту.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2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Основними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критеріями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прийняття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ідеї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проекту є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err="1" smtClean="0"/>
              <a:t>технічна</a:t>
            </a:r>
            <a:r>
              <a:rPr lang="ru-RU" sz="3200" dirty="0" smtClean="0"/>
              <a:t> </a:t>
            </a:r>
            <a:r>
              <a:rPr lang="ru-RU" sz="3200" dirty="0"/>
              <a:t>і </a:t>
            </a:r>
            <a:r>
              <a:rPr lang="ru-RU" sz="3200" dirty="0" err="1"/>
              <a:t>технологічна</a:t>
            </a:r>
            <a:r>
              <a:rPr lang="ru-RU" sz="3200" dirty="0"/>
              <a:t> </a:t>
            </a:r>
            <a:r>
              <a:rPr lang="ru-RU" sz="3200" dirty="0" err="1"/>
              <a:t>можливість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реалізації</a:t>
            </a:r>
            <a:r>
              <a:rPr lang="ru-RU" sz="3200" dirty="0"/>
              <a:t>; </a:t>
            </a:r>
          </a:p>
          <a:p>
            <a:r>
              <a:rPr lang="ru-RU" sz="3200" dirty="0" err="1"/>
              <a:t>довгострокова</a:t>
            </a:r>
            <a:r>
              <a:rPr lang="ru-RU" sz="3200" dirty="0"/>
              <a:t> </a:t>
            </a:r>
            <a:r>
              <a:rPr lang="ru-RU" sz="3200" dirty="0" err="1"/>
              <a:t>життєздатність</a:t>
            </a:r>
            <a:r>
              <a:rPr lang="ru-RU" sz="3200" dirty="0"/>
              <a:t>; </a:t>
            </a:r>
          </a:p>
          <a:p>
            <a:r>
              <a:rPr lang="ru-RU" sz="3200" dirty="0" err="1"/>
              <a:t>економічна</a:t>
            </a:r>
            <a:r>
              <a:rPr lang="ru-RU" sz="3200" dirty="0"/>
              <a:t> </a:t>
            </a:r>
            <a:r>
              <a:rPr lang="ru-RU" sz="3200" dirty="0" err="1"/>
              <a:t>ефективність</a:t>
            </a:r>
            <a:r>
              <a:rPr lang="ru-RU" sz="3200" dirty="0"/>
              <a:t>; </a:t>
            </a:r>
          </a:p>
          <a:p>
            <a:r>
              <a:rPr lang="ru-RU" sz="3200" dirty="0" err="1"/>
              <a:t>політична</a:t>
            </a:r>
            <a:r>
              <a:rPr lang="ru-RU" sz="3200" dirty="0"/>
              <a:t>, </a:t>
            </a:r>
            <a:r>
              <a:rPr lang="ru-RU" sz="3200" dirty="0" err="1"/>
              <a:t>фахова</a:t>
            </a:r>
            <a:r>
              <a:rPr lang="ru-RU" sz="3200" dirty="0"/>
              <a:t> і </a:t>
            </a:r>
            <a:r>
              <a:rPr lang="ru-RU" sz="3200" dirty="0" err="1"/>
              <a:t>екологічна</a:t>
            </a:r>
            <a:r>
              <a:rPr lang="ru-RU" sz="3200" dirty="0"/>
              <a:t> </a:t>
            </a:r>
            <a:r>
              <a:rPr lang="ru-RU" sz="3200" dirty="0" err="1"/>
              <a:t>прийнятність</a:t>
            </a:r>
            <a:r>
              <a:rPr lang="ru-RU" sz="3200" dirty="0"/>
              <a:t>; </a:t>
            </a:r>
          </a:p>
          <a:p>
            <a:r>
              <a:rPr lang="ru-RU" sz="3200" dirty="0" err="1"/>
              <a:t>відповідне</a:t>
            </a:r>
            <a:r>
              <a:rPr lang="ru-RU" sz="3200" dirty="0"/>
              <a:t> </a:t>
            </a:r>
            <a:r>
              <a:rPr lang="ru-RU" sz="3200" dirty="0" err="1"/>
              <a:t>організаційне</a:t>
            </a:r>
            <a:r>
              <a:rPr lang="ru-RU" sz="3200" dirty="0"/>
              <a:t> й </a:t>
            </a:r>
            <a:r>
              <a:rPr lang="ru-RU" sz="3200" dirty="0" err="1"/>
              <a:t>адміністративне</a:t>
            </a:r>
            <a:r>
              <a:rPr lang="ru-RU" sz="3200" dirty="0"/>
              <a:t> </a:t>
            </a:r>
            <a:r>
              <a:rPr lang="ru-RU" sz="3200" dirty="0" err="1"/>
              <a:t>забезпечення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31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Оцінка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життєздатності</a:t>
            </a:r>
            <a:r>
              <a:rPr lang="ru-RU" b="1" dirty="0">
                <a:solidFill>
                  <a:srgbClr val="C00000"/>
                </a:solidFill>
              </a:rPr>
              <a:t> проекту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Життєздатність</a:t>
            </a:r>
            <a:r>
              <a:rPr lang="ru-RU" dirty="0">
                <a:solidFill>
                  <a:srgbClr val="C00000"/>
                </a:solidFill>
              </a:rPr>
              <a:t> проекту </a:t>
            </a:r>
            <a:r>
              <a:rPr lang="ru-RU" dirty="0" err="1">
                <a:solidFill>
                  <a:srgbClr val="C00000"/>
                </a:solidFill>
              </a:rPr>
              <a:t>аналізують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оцінюють</a:t>
            </a:r>
            <a:r>
              <a:rPr lang="ru-RU" dirty="0">
                <a:solidFill>
                  <a:srgbClr val="C00000"/>
                </a:solidFill>
              </a:rPr>
              <a:t> у два </a:t>
            </a:r>
            <a:r>
              <a:rPr lang="ru-RU" dirty="0" err="1">
                <a:solidFill>
                  <a:srgbClr val="C00000"/>
                </a:solidFill>
              </a:rPr>
              <a:t>етапи</a:t>
            </a:r>
            <a:r>
              <a:rPr lang="ru-RU" dirty="0">
                <a:solidFill>
                  <a:srgbClr val="C00000"/>
                </a:solidFill>
              </a:rPr>
              <a:t>: з </a:t>
            </a:r>
            <a:r>
              <a:rPr lang="ru-RU" dirty="0" err="1">
                <a:solidFill>
                  <a:srgbClr val="C00000"/>
                </a:solidFill>
              </a:rPr>
              <a:t>альтернативних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варіантів</a:t>
            </a:r>
            <a:r>
              <a:rPr lang="ru-RU" dirty="0">
                <a:solidFill>
                  <a:srgbClr val="C00000"/>
                </a:solidFill>
              </a:rPr>
              <a:t> проекту </a:t>
            </a:r>
            <a:r>
              <a:rPr lang="ru-RU" dirty="0" err="1">
                <a:solidFill>
                  <a:srgbClr val="C00000"/>
                </a:solidFill>
              </a:rPr>
              <a:t>вибирають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життєздатніший</a:t>
            </a:r>
            <a:r>
              <a:rPr lang="ru-RU" dirty="0">
                <a:solidFill>
                  <a:srgbClr val="C00000"/>
                </a:solidFill>
              </a:rPr>
              <a:t>; </a:t>
            </a:r>
            <a:r>
              <a:rPr lang="ru-RU" dirty="0" err="1">
                <a:solidFill>
                  <a:srgbClr val="C00000"/>
                </a:solidFill>
              </a:rPr>
              <a:t>щодо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вибраного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варіанта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аналізують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методи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фінансування</a:t>
            </a:r>
            <a:r>
              <a:rPr lang="ru-RU" dirty="0">
                <a:solidFill>
                  <a:srgbClr val="C00000"/>
                </a:solidFill>
              </a:rPr>
              <a:t> та структуру </a:t>
            </a:r>
            <a:r>
              <a:rPr lang="ru-RU" dirty="0" err="1">
                <a:solidFill>
                  <a:srgbClr val="C00000"/>
                </a:solidFill>
              </a:rPr>
              <a:t>інвестицій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які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забезпечать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максимальну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життєздатність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проекту.</a:t>
            </a:r>
          </a:p>
          <a:p>
            <a:r>
              <a:rPr lang="ru-RU" dirty="0" err="1">
                <a:solidFill>
                  <a:srgbClr val="C00000"/>
                </a:solidFill>
              </a:rPr>
              <a:t>Ефективність</a:t>
            </a:r>
            <a:r>
              <a:rPr lang="ru-RU" dirty="0">
                <a:solidFill>
                  <a:srgbClr val="C00000"/>
                </a:solidFill>
              </a:rPr>
              <a:t> проекту </a:t>
            </a:r>
            <a:r>
              <a:rPr lang="ru-RU" dirty="0" err="1">
                <a:solidFill>
                  <a:srgbClr val="C00000"/>
                </a:solidFill>
              </a:rPr>
              <a:t>характеризується</a:t>
            </a:r>
            <a:r>
              <a:rPr lang="ru-RU" dirty="0">
                <a:solidFill>
                  <a:srgbClr val="C00000"/>
                </a:solidFill>
              </a:rPr>
              <a:t> системою </a:t>
            </a:r>
            <a:r>
              <a:rPr lang="ru-RU" dirty="0" err="1">
                <a:solidFill>
                  <a:srgbClr val="C00000"/>
                </a:solidFill>
              </a:rPr>
              <a:t>показників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які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виражають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співвідношення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вигід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витрат</a:t>
            </a:r>
            <a:r>
              <a:rPr lang="ru-RU" dirty="0">
                <a:solidFill>
                  <a:srgbClr val="C00000"/>
                </a:solidFill>
              </a:rPr>
              <a:t> проекту з </a:t>
            </a:r>
            <a:r>
              <a:rPr lang="ru-RU" dirty="0" err="1">
                <a:solidFill>
                  <a:srgbClr val="C00000"/>
                </a:solidFill>
              </a:rPr>
              <a:t>погляду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його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учасників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7916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495</Words>
  <Application>Microsoft Office PowerPoint</Application>
  <PresentationFormat>Широкоэкранный</PresentationFormat>
  <Paragraphs>60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Обґрунтування доцільності проекту та його ефективності.  </vt:lpstr>
      <vt:lpstr>Презентация PowerPoint</vt:lpstr>
      <vt:lpstr>Концепція рекламного/PR- проекту </vt:lpstr>
      <vt:lpstr>Концепція рекламного/PR- проекту</vt:lpstr>
      <vt:lpstr>Програма проектного аналізу в сфері зв’язків із громадськістю та реклами</vt:lpstr>
      <vt:lpstr>Презентация PowerPoint</vt:lpstr>
      <vt:lpstr>Концепція рекламного/PR- проекту</vt:lpstr>
      <vt:lpstr> Основними критеріями прийняття ідеї проекту є:  </vt:lpstr>
      <vt:lpstr>Оцінка життєздатності проекту </vt:lpstr>
      <vt:lpstr>Показники ефективності проекту </vt:lpstr>
      <vt:lpstr>Структура проектного аналізу (па) </vt:lpstr>
      <vt:lpstr>Презентация PowerPoint</vt:lpstr>
      <vt:lpstr>Основні форми проектних структур</vt:lpstr>
      <vt:lpstr>Проектна команда </vt:lpstr>
      <vt:lpstr>Перевагами проектної команди є: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Концепція проекту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Обґрунтування доцільності проекту та його ефективності.  </dc:title>
  <dc:creator>admin</dc:creator>
  <cp:lastModifiedBy>admin</cp:lastModifiedBy>
  <cp:revision>26</cp:revision>
  <dcterms:created xsi:type="dcterms:W3CDTF">2020-11-11T12:52:59Z</dcterms:created>
  <dcterms:modified xsi:type="dcterms:W3CDTF">2020-11-11T13:59:32Z</dcterms:modified>
</cp:coreProperties>
</file>