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7" r:id="rId4"/>
    <p:sldId id="286" r:id="rId5"/>
    <p:sldId id="303" r:id="rId6"/>
    <p:sldId id="267" r:id="rId7"/>
    <p:sldId id="304" r:id="rId8"/>
    <p:sldId id="310" r:id="rId9"/>
    <p:sldId id="322" r:id="rId10"/>
    <p:sldId id="323" r:id="rId11"/>
    <p:sldId id="305" r:id="rId12"/>
    <p:sldId id="288" r:id="rId13"/>
    <p:sldId id="309" r:id="rId14"/>
    <p:sldId id="289" r:id="rId15"/>
    <p:sldId id="306" r:id="rId16"/>
    <p:sldId id="290" r:id="rId17"/>
    <p:sldId id="292" r:id="rId18"/>
    <p:sldId id="307" r:id="rId19"/>
    <p:sldId id="311" r:id="rId20"/>
    <p:sldId id="315" r:id="rId21"/>
    <p:sldId id="313" r:id="rId22"/>
    <p:sldId id="312" r:id="rId23"/>
    <p:sldId id="316" r:id="rId24"/>
    <p:sldId id="317" r:id="rId25"/>
    <p:sldId id="319" r:id="rId26"/>
    <p:sldId id="318" r:id="rId27"/>
    <p:sldId id="320" r:id="rId28"/>
    <p:sldId id="321" r:id="rId29"/>
    <p:sldId id="314" r:id="rId30"/>
    <p:sldId id="2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8DA"/>
    <a:srgbClr val="E15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9"/>
    <p:restoredTop sz="94721"/>
  </p:normalViewPr>
  <p:slideViewPr>
    <p:cSldViewPr snapToGrid="0" snapToObjects="1">
      <p:cViewPr varScale="1">
        <p:scale>
          <a:sx n="109" d="100"/>
          <a:sy n="109" d="100"/>
        </p:scale>
        <p:origin x="2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wiki-data.uk-ua.nina.az/%D0%95%D1%84%D0%B5%D0%BA%D1%82_%D0%BF%D1%80%D0%B8%D1%94%D0%B4%D0%BD%D0%B0%D0%BD%D0%BD%D1%8F_%D0%B4%D0%BE_%D0%B1%D1%96%D0%BB%D1%8C%D1%88%D0%BE%D1%81%D1%82%D1%96.html#cite_note-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5A45B-724D-D14A-BD4D-63CAE61E0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72" y="2719285"/>
            <a:ext cx="8385048" cy="3255264"/>
          </a:xfrm>
        </p:spPr>
        <p:txBody>
          <a:bodyPr>
            <a:normAutofit fontScale="90000"/>
          </a:bodyPr>
          <a:lstStyle/>
          <a:p>
            <a:r>
              <a:rPr lang="uk-UA" sz="4900" b="1" dirty="0">
                <a:solidFill>
                  <a:srgbClr val="1428DA"/>
                </a:solidFill>
                <a:latin typeface="Book Antiqua" panose="02040602050305030304" pitchFamily="18" charset="0"/>
              </a:rPr>
              <a:t>ЛЕКЦІЯ 3. Громадськість та громадська думка в системі </a:t>
            </a:r>
            <a:r>
              <a:rPr lang="en" sz="49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4900" b="1" dirty="0">
                <a:solidFill>
                  <a:srgbClr val="1428DA"/>
                </a:solidFill>
                <a:latin typeface="Book Antiqua" panose="02040602050305030304" pitchFamily="18" charset="0"/>
              </a:rPr>
              <a:t>-комунікацій</a:t>
            </a:r>
            <a:b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                           </a:t>
            </a:r>
            <a:r>
              <a:rPr lang="uk-UA" sz="28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к.політ.н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ЛЕПСЬКА Н.В.</a:t>
            </a:r>
            <a:endParaRPr lang="uk-UA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Толпа шаржа с счастливыми людьми">
            <a:extLst>
              <a:ext uri="{FF2B5EF4-FFF2-40B4-BE49-F238E27FC236}">
                <a16:creationId xmlns:a16="http://schemas.microsoft.com/office/drawing/2014/main" id="{D8206330-4D23-304C-88FE-1A95A9642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 b="11730"/>
          <a:stretch/>
        </p:blipFill>
        <p:spPr bwMode="auto">
          <a:xfrm>
            <a:off x="6279133" y="0"/>
            <a:ext cx="5912867" cy="34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7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bg2">
                <a:lumMod val="20000"/>
                <a:lumOff val="8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ядя Сэм | Энциклопедия США">
            <a:extLst>
              <a:ext uri="{FF2B5EF4-FFF2-40B4-BE49-F238E27FC236}">
                <a16:creationId xmlns:a16="http://schemas.microsoft.com/office/drawing/2014/main" id="{2E4797F1-0695-8049-97E2-23F4047F3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56" y="3290120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жон Буль, дядя Сэм и Родина-Мать">
            <a:extLst>
              <a:ext uri="{FF2B5EF4-FFF2-40B4-BE49-F238E27FC236}">
                <a16:creationId xmlns:a16="http://schemas.microsoft.com/office/drawing/2014/main" id="{BC0C3EF8-88F3-8A4E-B20E-8AB78345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2" y="75380"/>
            <a:ext cx="2299939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о Дядю Сэма. Истории">
            <a:extLst>
              <a:ext uri="{FF2B5EF4-FFF2-40B4-BE49-F238E27FC236}">
                <a16:creationId xmlns:a16="http://schemas.microsoft.com/office/drawing/2014/main" id="{A5D25CE6-9CC0-BA49-A760-368CD00F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39" y="113480"/>
            <a:ext cx="24003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От Колумбии до Дяди Сэма: история американского символа - ForumDaily">
            <a:extLst>
              <a:ext uri="{FF2B5EF4-FFF2-40B4-BE49-F238E27FC236}">
                <a16:creationId xmlns:a16="http://schemas.microsoft.com/office/drawing/2014/main" id="{42D186CF-6A47-6B47-8239-F87BEFDF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39" y="3366320"/>
            <a:ext cx="24003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Желаем долгой и счастливой жизни, Дядюшка Сэм!">
            <a:extLst>
              <a:ext uri="{FF2B5EF4-FFF2-40B4-BE49-F238E27FC236}">
                <a16:creationId xmlns:a16="http://schemas.microsoft.com/office/drawing/2014/main" id="{CE085C4B-976E-A142-98AD-EC3704C6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912" y="75380"/>
            <a:ext cx="23876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Ты записался добровольцем? — Википедия">
            <a:extLst>
              <a:ext uri="{FF2B5EF4-FFF2-40B4-BE49-F238E27FC236}">
                <a16:creationId xmlns:a16="http://schemas.microsoft.com/office/drawing/2014/main" id="{81F2A1D9-1CAB-BF4A-ACA9-2BB4BDB2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82" y="3328220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Дядя Сэм — Википедия">
            <a:extLst>
              <a:ext uri="{FF2B5EF4-FFF2-40B4-BE49-F238E27FC236}">
                <a16:creationId xmlns:a16="http://schemas.microsoft.com/office/drawing/2014/main" id="{9B087F04-1A40-6A43-9C68-413E9FFC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14" y="75380"/>
            <a:ext cx="2299940" cy="34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7021A9-03E7-D042-957D-A9032DC7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514" y="150471"/>
            <a:ext cx="6180881" cy="65975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ПУБЛІКА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Публіка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соціальна група, об'єднана загальним джерелом інформації Габріель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Тард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(1843-1904)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«Публіка – це розсіяний натовп, де вплив розумів один на одного відбувається на відстані. Натовп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Лебона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– це соціальна група минулого, майбутнє належить публіці (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Г.Тард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).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Вірив у інтелектуальний прогрес, вважав, що майбутнє (ХХ) сторіччя буде не сторіччям натовпу, 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сторіччям космополітичної публіки – людей, опосередковано об'єднаних засобами масової інформації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Публіка значно ширша, численніша, аніж натовп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Поява публіки передбачає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більш значний розумовий та суспільний розвиток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ніж формування натовпу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Тип комунікації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більш сучасний, через ЗМІ (преса)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Тип лідера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впливає на людей (не менш гіпнотичним способом, як у натовпі)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публіцист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</a:p>
        </p:txBody>
      </p:sp>
      <p:pic>
        <p:nvPicPr>
          <p:cNvPr id="10242" name="Picture 2" descr="Как да превъзмогнем страха от говорене пред публика? - Economy.bg">
            <a:extLst>
              <a:ext uri="{FF2B5EF4-FFF2-40B4-BE49-F238E27FC236}">
                <a16:creationId xmlns:a16="http://schemas.microsoft.com/office/drawing/2014/main" id="{5836F188-B943-ED4B-B4DA-F195C211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9" y="2565051"/>
            <a:ext cx="5196305" cy="28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Видео — Новости мира: экс-президент США подал в суд иск против компаний  гугл, твиттер и фейсбук — Страница видео">
            <a:extLst>
              <a:ext uri="{FF2B5EF4-FFF2-40B4-BE49-F238E27FC236}">
                <a16:creationId xmlns:a16="http://schemas.microsoft.com/office/drawing/2014/main" id="{472206C8-6EB4-A549-94A8-8477F5AE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1306" cy="28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10 вдохновляющих советов твоего выступления в стиле TED">
            <a:extLst>
              <a:ext uri="{FF2B5EF4-FFF2-40B4-BE49-F238E27FC236}">
                <a16:creationId xmlns:a16="http://schemas.microsoft.com/office/drawing/2014/main" id="{54543729-150A-7F46-AA39-A810D82F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713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6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3C22BBCB-1C03-6C4D-8ED3-D71A69BC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853" y="128337"/>
            <a:ext cx="6817691" cy="66387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МАСА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Люди не знайомі, не пов'язані відносинами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Однак на відміну від натовпу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беруть участь в певній масовій поведінці значного масштабу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(загальнонаціонального, регіонального ), спрямовані на досягнення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єдиної мети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або охоплені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загальним бажанням досягти чогось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(«золота лихоманка», масова міграція населення)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Маса завжди прагне до збільшення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Маса об'єднує людей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різноманітного соціального стану, рівня культури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Індивіди зазвичай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відділені і не впливають один на одного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 у натовпі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Маса має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«рихлу організацію»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 може діяти так об'єднано як натовп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Вище роль організатора, ніж у натовпі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Індивід приєднаний до маси своїм інтересом до того загального (об'єкту або проблеми), що хвилює кожного, але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він ні з ким не об'єднується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самостійно вирішує цю проблему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Таким чином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індивідуальні лінії поведінки поступово вибудовуються в єдину, - масову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може у підсумку зіграти дуже важливу роль (через це виникає непрогнозований попит на якісь товари або кандидат програє/перемагає на виборах)</a:t>
            </a:r>
          </a:p>
          <a:p>
            <a:endParaRPr lang="uk-UA" dirty="0"/>
          </a:p>
        </p:txBody>
      </p:sp>
      <p:pic>
        <p:nvPicPr>
          <p:cNvPr id="12296" name="Picture 8" descr="Гібридна зброя Росії проти Заходу – як Путін використовує мігрантів">
            <a:extLst>
              <a:ext uri="{FF2B5EF4-FFF2-40B4-BE49-F238E27FC236}">
                <a16:creationId xmlns:a16="http://schemas.microsoft.com/office/drawing/2014/main" id="{68D16E72-3622-C64B-83FD-7E6A6FE9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" y="3790706"/>
            <a:ext cx="5099277" cy="29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Ответы Mail.ru: Зачем нужна &quot;Серая масса&quot; людей?">
            <a:extLst>
              <a:ext uri="{FF2B5EF4-FFF2-40B4-BE49-F238E27FC236}">
                <a16:creationId xmlns:a16="http://schemas.microsoft.com/office/drawing/2014/main" id="{B8E7CC70-1789-E64A-AD0B-DDD583CDE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9" y="283870"/>
            <a:ext cx="5069813" cy="33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EE66FE-F048-1845-9F77-B5A80FB9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596" y="112100"/>
            <a:ext cx="5390147" cy="512064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З. ФРОЙД: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1. «</a:t>
            </a:r>
            <a:r>
              <a:rPr lang="uk-UA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Маса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імпульсивна, мінлива та збудлива. Нею майже завжди керує несвідоме</a:t>
            </a:r>
          </a:p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2. </a:t>
            </a:r>
            <a:r>
              <a:rPr lang="uk-UA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Маса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легковірна та надзвичайно легко піддається впливу; вона некритична, неправдоподібного для неї не існує. Вона мислить </a:t>
            </a:r>
            <a:r>
              <a:rPr lang="uk-UA" b="1" u="sng" dirty="0">
                <a:solidFill>
                  <a:srgbClr val="7030A0"/>
                </a:solidFill>
                <a:latin typeface="Book Antiqua" panose="02040602050305030304" pitchFamily="18" charset="0"/>
              </a:rPr>
              <a:t>о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бразами і не знає ані сумнівів, ані невпевненості</a:t>
            </a:r>
          </a:p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3. </a:t>
            </a:r>
            <a:r>
              <a:rPr lang="uk-UA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Маса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схильна до будь-яких крайнощів, і той, хто бажає на неї впливати, не має потреби логічної перевірки своєї аргументації»</a:t>
            </a:r>
          </a:p>
          <a:p>
            <a:endParaRPr lang="uk-UA" dirty="0"/>
          </a:p>
        </p:txBody>
      </p:sp>
      <p:pic>
        <p:nvPicPr>
          <p:cNvPr id="5" name="Picture 2" descr="В Славянске рассматривают идею об установке памятника «распятому хунтой  русскоязычному мальчику» - НОВОСТИ - Slavgorod.com.ua">
            <a:extLst>
              <a:ext uri="{FF2B5EF4-FFF2-40B4-BE49-F238E27FC236}">
                <a16:creationId xmlns:a16="http://schemas.microsoft.com/office/drawing/2014/main" id="{40231BE1-B4A2-A54B-B68C-6BA1A62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05" y="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На Украине педагоги учат детей убивать снегирей">
            <a:extLst>
              <a:ext uri="{FF2B5EF4-FFF2-40B4-BE49-F238E27FC236}">
                <a16:creationId xmlns:a16="http://schemas.microsoft.com/office/drawing/2014/main" id="{1C1F2706-5E23-7942-B87C-F3B581E9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96" y="4584162"/>
            <a:ext cx="4233746" cy="20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осія на Радбезі ООН розповіла фейки про біологічну зброю України - 24 Канал">
            <a:extLst>
              <a:ext uri="{FF2B5EF4-FFF2-40B4-BE49-F238E27FC236}">
                <a16:creationId xmlns:a16="http://schemas.microsoft.com/office/drawing/2014/main" id="{0E422FD6-A72C-5542-B88A-0B603E33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7" y="3920235"/>
            <a:ext cx="5023405" cy="28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4">
            <a:extLst>
              <a:ext uri="{FF2B5EF4-FFF2-40B4-BE49-F238E27FC236}">
                <a16:creationId xmlns:a16="http://schemas.microsoft.com/office/drawing/2014/main" id="{7E5FC96C-9F97-DD4E-A665-579224F5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34" y="527191"/>
            <a:ext cx="6354501" cy="6103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ГРОМАДСЬКІСТЬ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Групування людей як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відгук на певну ситуацію, проблему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Це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аморфна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група, її склад </a:t>
            </a:r>
            <a:r>
              <a:rPr lang="uk-UA" b="1">
                <a:solidFill>
                  <a:srgbClr val="002060"/>
                </a:solidFill>
                <a:latin typeface="Book Antiqua" panose="02040602050305030304" pitchFamily="18" charset="0"/>
              </a:rPr>
              <a:t>може змінюватися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Індивіди знайомі або незнайомі, можуть регулярно зустрічатися або жити у різних країнах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Індивіди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обов'язково включені в обговорення проблеми, шукають її вирішення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тобто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громадськість в цьому сенсі виникає разом з проблемою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 має якоїсь організаційної форми, індивіди не мають якихось фіксованих ролей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Громадськість не відрізняється наявністю однієї думки, вона перебуває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 стані дискусії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буває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доходить до конфліктів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але ж це не заважає дійти до раціонального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колективного вирішення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Взаємодія індивідів всередині громадськості загострює їх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самосвідомість, здатність до критичного мислення</a:t>
            </a:r>
          </a:p>
          <a:p>
            <a:endParaRPr lang="uk-UA" dirty="0"/>
          </a:p>
        </p:txBody>
      </p:sp>
      <p:pic>
        <p:nvPicPr>
          <p:cNvPr id="13314" name="Picture 2" descr="У Вінниці мешканці не ініціюють громадські слухання через завищену  кількість голосів на підтримку та відсутність ресурсів | Громадський Простір">
            <a:extLst>
              <a:ext uri="{FF2B5EF4-FFF2-40B4-BE49-F238E27FC236}">
                <a16:creationId xmlns:a16="http://schemas.microsoft.com/office/drawing/2014/main" id="{E1F77B43-70B6-5740-B01E-D666EE01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" y="330264"/>
            <a:ext cx="5727783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омадськість та влада обговорювали як не перетворити Рівне на &quot;шанхай&quot; |  ВСЕ">
            <a:extLst>
              <a:ext uri="{FF2B5EF4-FFF2-40B4-BE49-F238E27FC236}">
                <a16:creationId xmlns:a16="http://schemas.microsoft.com/office/drawing/2014/main" id="{6D467728-FBC7-B34D-90CD-4BDC5B9C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" y="3658534"/>
            <a:ext cx="5637977" cy="29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2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FA42C0-5072-154B-A367-189E13F73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379" y="173620"/>
            <a:ext cx="5813479" cy="6285053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ГРУПА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30-ті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р.р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ХХ ст. фокус уваги зміщується від вивчення мас до груп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Група – певна кількість людей, які взаємодіють між собою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Завжди розвивається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Має певний набір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соціальних норм, що регулюють взаємодії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Має свою певну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рольову структуру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груп характерні групові інтереси, групові потреби, групові норми, групові цінності, групова думка, групові цілі</a:t>
            </a:r>
          </a:p>
        </p:txBody>
      </p:sp>
      <p:pic>
        <p:nvPicPr>
          <p:cNvPr id="14340" name="Picture 4" descr="Чим відрізняється колектив від групи?">
            <a:extLst>
              <a:ext uri="{FF2B5EF4-FFF2-40B4-BE49-F238E27FC236}">
                <a16:creationId xmlns:a16="http://schemas.microsoft.com/office/drawing/2014/main" id="{68FE3430-DE49-664D-969F-CF703521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16146"/>
            <a:ext cx="4688305" cy="34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Які основні ознаки соціальної групи? Характеристика соціальних груп">
            <a:extLst>
              <a:ext uri="{FF2B5EF4-FFF2-40B4-BE49-F238E27FC236}">
                <a16:creationId xmlns:a16="http://schemas.microsoft.com/office/drawing/2014/main" id="{E5F04207-80A2-FB48-A825-9A54C81E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2" y="173620"/>
            <a:ext cx="5273313" cy="29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796673-468F-554D-9458-6CAFC735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3890"/>
            <a:ext cx="5852347" cy="5794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Оскільки ПР – це комунікації, що базуються на рівноправному діалозі, спрямованому на партнерські взаємовідносини з цільовою аудиторією, то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саме стан «громадськості» найбільш сприятливий для ПР, а для налаштування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таргетованих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взаємовідносин – взаємодія з соціальними групами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Для досягнення необхідного результату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обов'язково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потрібно враховувати, в якому стані знаходиться об'єкт нашого впливу!!!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ЖАК СЕГЕЛА «ЯКІ У ВАС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PUBLIC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ТАКІ У ВАС І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RELATIONS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</a:p>
          <a:p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5362" name="Picture 2" descr="Топ-50 найкращих вчителів України">
            <a:extLst>
              <a:ext uri="{FF2B5EF4-FFF2-40B4-BE49-F238E27FC236}">
                <a16:creationId xmlns:a16="http://schemas.microsoft.com/office/drawing/2014/main" id="{4E908A87-4AF0-AE46-93DD-E8F1E0A1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041663" cy="37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8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C1AE3E-8934-1745-9D91-B3266BEA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296" y="164939"/>
            <a:ext cx="4411577" cy="6528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ЧИ МОЖНА НАТОВП ПЕРЕТВОРИТИ В ГРОМАДСЬКІСТЬ?</a:t>
            </a:r>
          </a:p>
          <a:p>
            <a:pPr marL="0" indent="0">
              <a:buNone/>
            </a:pPr>
            <a:endParaRPr lang="uk-UA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ЧИ МОЖНА ГРОМАДСЬКІСТЬ ПЕРЕТВОРИТИ У НАТОВП?</a:t>
            </a:r>
          </a:p>
        </p:txBody>
      </p:sp>
      <p:pic>
        <p:nvPicPr>
          <p:cNvPr id="5122" name="Picture 2" descr="ПСИХОЛОГИЯ ТОЛПЫ И ЛИЧНАЯ БЕЗОПАСНОСТЬ">
            <a:extLst>
              <a:ext uri="{FF2B5EF4-FFF2-40B4-BE49-F238E27FC236}">
                <a16:creationId xmlns:a16="http://schemas.microsoft.com/office/drawing/2014/main" id="{FD035F57-D5A1-7A4A-87E6-50457680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3" y="669250"/>
            <a:ext cx="7323368" cy="52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0261CD-8766-E84E-AFEB-BC7F0B3C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063" y="122527"/>
            <a:ext cx="7477385" cy="2676625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Г. </a:t>
            </a:r>
            <a:r>
              <a:rPr lang="uk-UA" sz="28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Лебон</a:t>
            </a: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: «З того самого моменту, коли люди опинилися у натовпі, невіглас і вчений стають однаково не здатними щось розуміти і думати»</a:t>
            </a:r>
          </a:p>
        </p:txBody>
      </p:sp>
      <p:pic>
        <p:nvPicPr>
          <p:cNvPr id="16386" name="Picture 2" descr="8 простых правил общения, когда вами манипулируют / AdMe">
            <a:extLst>
              <a:ext uri="{FF2B5EF4-FFF2-40B4-BE49-F238E27FC236}">
                <a16:creationId xmlns:a16="http://schemas.microsoft.com/office/drawing/2014/main" id="{90242F84-54D4-8941-AFF7-515E5880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35" y="2415865"/>
            <a:ext cx="7909639" cy="41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5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DE6C53-48D7-B04C-8D49-144C522D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746" y="0"/>
            <a:ext cx="6940222" cy="598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ГРОМАДСЬКА ДУМКА 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— специфічний вияв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масової свідомості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виражається у вербальних і невербальних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оцінках, судженнях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характеризує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ставлення людей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 суспільно значущих подій і фактів, актуальних проблем суспільного життя</a:t>
            </a:r>
          </a:p>
          <a:p>
            <a:pPr marL="0" indent="0" algn="ctr">
              <a:buNone/>
            </a:pP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“VOX POPULI – DEUS VOX”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(“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ГЛАС НАРОДУ – ГЛАС БОЖИЙ”,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XVIII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ст.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ГРОМАДСЬКА ДУМКА – ДИНАМІЧНИЙ ПРОЦЕС, А НЕ ЗАСТИГЛЕ УТВОРЕННЯ</a:t>
            </a: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9458" name="Picture 2" descr="Влияние общественного мнения на личность.">
            <a:extLst>
              <a:ext uri="{FF2B5EF4-FFF2-40B4-BE49-F238E27FC236}">
                <a16:creationId xmlns:a16="http://schemas.microsoft.com/office/drawing/2014/main" id="{23247BED-BCE8-9945-98E0-962605A2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302180"/>
            <a:ext cx="4708637" cy="42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0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E89AA6-775A-1D42-B0D2-BC8EA22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104" y="1605914"/>
            <a:ext cx="2834640" cy="90582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FD6C39-A5A4-014C-99C3-B70A088E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537" y="1605914"/>
            <a:ext cx="6026468" cy="512064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1. Поняття «громадськість» в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2. Типи колективної поведінки</a:t>
            </a: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3. Громадська думка як структурний елемент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Как выжить в толпе при панике: инструкция, которая может спасти вам жизнь -  ПолонСил.ру - социальная сеть здоровья - 30 сентября - 43417487410 -  Медиаплатформа МирТесен">
            <a:extLst>
              <a:ext uri="{FF2B5EF4-FFF2-40B4-BE49-F238E27FC236}">
                <a16:creationId xmlns:a16="http://schemas.microsoft.com/office/drawing/2014/main" id="{817E8521-9BB0-8E41-BC3D-42E37EFC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4" y="1559615"/>
            <a:ext cx="5834563" cy="38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6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1584B3-762C-C14E-817A-2A77CA40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070" y="762131"/>
            <a:ext cx="485438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!!! Громадська думка набуває саме цього статусу після того, як виражається  в певному тексті (тобто стає відомою суспільству, оформлюється у вигляді народних рухів, демонстрацій, народної творчості і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т.п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.)</a:t>
            </a:r>
          </a:p>
        </p:txBody>
      </p:sp>
      <p:pic>
        <p:nvPicPr>
          <p:cNvPr id="1026" name="Picture 2" descr="За маркой «Русский военный корабль, иди …» в Киеве выстроилась огромная  очередь — фотофакт">
            <a:extLst>
              <a:ext uri="{FF2B5EF4-FFF2-40B4-BE49-F238E27FC236}">
                <a16:creationId xmlns:a16="http://schemas.microsoft.com/office/drawing/2014/main" id="{CC30812F-1C78-074D-800B-74CCA2B1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2" y="904663"/>
            <a:ext cx="6781800" cy="5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5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D3D69C-87B4-754F-BC72-E340EEAB8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874" y="69272"/>
            <a:ext cx="6708094" cy="67194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ФУНКЦІЇ ГРОМАДСЬКОЇ ДУМКИ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Відображення певної позиції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щодо того або іншого суспільного явища, дій владних структур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Консультативна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громадська думка радить владі, як вирішити ту чи іншу соціальну проблему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надання інформації про суб'єктивний світ людини, її ставлення до подій і явищ дійсності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Нормативна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або регулятивна - формує соціальні, політичні, культурні моральні правила і норми в суспільств, цінності та їх установки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Оціночна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виявляється у формуванні ціннісного судження з якогось питання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Прогностична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уможливлює прогнозування суспільних змін, виявлення та усунення деструктивних факторів у суспільному житті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Виховна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забезпечує вплив на поведінку людини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Критична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вказує на наявні в суспільстві недоліки шляхом проведення мітингів, демонстрацій, страйків, виступів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Соціальний контроль</a:t>
            </a:r>
          </a:p>
        </p:txBody>
      </p:sp>
      <p:pic>
        <p:nvPicPr>
          <p:cNvPr id="21506" name="Picture 2" descr="Создать мем &quot;наркоманы наверное картинка, бабки у подъезда мем, бабушки на  лавочке&quot; - Картинки - Meme-arsenal.com">
            <a:extLst>
              <a:ext uri="{FF2B5EF4-FFF2-40B4-BE49-F238E27FC236}">
                <a16:creationId xmlns:a16="http://schemas.microsoft.com/office/drawing/2014/main" id="{416D6A79-E765-DA45-A4CB-56F356EA9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"/>
          <a:stretch/>
        </p:blipFill>
        <p:spPr bwMode="auto">
          <a:xfrm>
            <a:off x="43929" y="1750074"/>
            <a:ext cx="5183945" cy="36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6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0B9542-290B-924F-9127-34053590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018" y="110836"/>
            <a:ext cx="6192982" cy="674716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формується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внаслідок висловлювань групи людей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об'єднаних спільними інтересами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формується не з будь-яких питань, а лише із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суспільно значущих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характерні такі риси, як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вагомість, авторитетність, стабільність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є важливим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інструментом контролю суспільства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 владою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є способом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участі громадян у формуванні державної політики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(через ЗМІ, ГО, тощо)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є  формою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“зворотного зв'язку” влади із суспільством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є необхідним для дієвого та ефективного державного управління</a:t>
            </a:r>
          </a:p>
        </p:txBody>
      </p:sp>
      <p:pic>
        <p:nvPicPr>
          <p:cNvPr id="20484" name="Picture 4" descr="Власть большинства или правда меньшинства? Часть I — Институт развития  социально-экономических проектов и инициатив">
            <a:extLst>
              <a:ext uri="{FF2B5EF4-FFF2-40B4-BE49-F238E27FC236}">
                <a16:creationId xmlns:a16="http://schemas.microsoft.com/office/drawing/2014/main" id="{B42509DE-0454-2341-8D98-3318CD96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18" y="2078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Война в Украине разжигает страсти в Центральной Азии | Eurasianet">
            <a:extLst>
              <a:ext uri="{FF2B5EF4-FFF2-40B4-BE49-F238E27FC236}">
                <a16:creationId xmlns:a16="http://schemas.microsoft.com/office/drawing/2014/main" id="{8290B8B2-80B7-D240-A8A3-E9193C47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263486"/>
            <a:ext cx="3674919" cy="24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Общественное мнение в зеркале социологии: Вера в победу Тимошенко растет |  Выборы | АиФ Украина">
            <a:extLst>
              <a:ext uri="{FF2B5EF4-FFF2-40B4-BE49-F238E27FC236}">
                <a16:creationId xmlns:a16="http://schemas.microsoft.com/office/drawing/2014/main" id="{4984BC93-80BC-0143-B6C1-5C4072D9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68" y="4513120"/>
            <a:ext cx="34671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7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348C71-E7D6-524C-B378-8A91D4CC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588" y="1018256"/>
            <a:ext cx="5884971" cy="512064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Громадська думка –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«кінцевий» об'єкт управління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(адже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- діяльність з формування громадської думки (або з управління громадською думкою)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Цільові авдиторії, на які спрямований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-вплив, є носіями громадської думки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ЗМІНИТИ ГРОМАДСЬКУ ДУМКУ З БУДЬ-ЯКОЇ ПРОБЛЕМИ ВАЖЧЕ, НІЖ ЇЇ СФОРМУВАТИ</a:t>
            </a:r>
          </a:p>
          <a:p>
            <a:endParaRPr lang="uk-UA" dirty="0"/>
          </a:p>
        </p:txBody>
      </p:sp>
      <p:pic>
        <p:nvPicPr>
          <p:cNvPr id="2050" name="Picture 2" descr="Как легко сформировать общественное мнение. Факты. Примеры.">
            <a:extLst>
              <a:ext uri="{FF2B5EF4-FFF2-40B4-BE49-F238E27FC236}">
                <a16:creationId xmlns:a16="http://schemas.microsoft.com/office/drawing/2014/main" id="{286C5F47-D1A0-8347-907A-9BF342C3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9" y="685929"/>
            <a:ext cx="5557758" cy="51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5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439133-6AF3-2C44-909D-403AFAED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"/>
            <a:ext cx="583996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ЗРІЗИ ГРОМАДСЬКОЇ ДУМКИ ЯК МІШЕНІ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-ДІЯЛЬНОСТІ (Л.ФЕДОТОВА)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Персонал організації базисного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суб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’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єкта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(підлеглі, керівництво)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Бізнес-оточення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суб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’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єкта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Громадська думка мешканців навколишнього місцезнаходження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суб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’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єкта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 (його фірми, підприємства тощо)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Цільова авдиторія тих спеціальних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-заходів, які проводить конкретна агенція на замовлення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суб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’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єкта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Громадська думка національного, державного утворення, а можливо і світового масштабу</a:t>
            </a:r>
          </a:p>
        </p:txBody>
      </p:sp>
      <p:pic>
        <p:nvPicPr>
          <p:cNvPr id="3074" name="Picture 2" descr="Влияние общественного мнения на формирование личности | Проектная  деятельность">
            <a:extLst>
              <a:ext uri="{FF2B5EF4-FFF2-40B4-BE49-F238E27FC236}">
                <a16:creationId xmlns:a16="http://schemas.microsoft.com/office/drawing/2014/main" id="{D44264AC-2EDE-B14B-96C3-9C8CDA33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7" y="1687605"/>
            <a:ext cx="5934743" cy="34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2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AD3933-B517-A647-AB9D-3A65743DF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046" y="1003150"/>
            <a:ext cx="591186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СПОСОБИ УПРАВЛІННЯ ГРОМАДСЬКОЮ ДУМКОЮ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Стихійні (не запланована реакція на подію, що викликає широкий резонанс)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Раціональні (формується за допомогою певних технологій, які свідомо підбираються та впроваджуються)</a:t>
            </a:r>
          </a:p>
        </p:txBody>
      </p:sp>
      <p:pic>
        <p:nvPicPr>
          <p:cNvPr id="5124" name="Picture 4" descr="Война России против Украины - все новости на данный момент, онлайн 5 марта  | РБК Украина">
            <a:extLst>
              <a:ext uri="{FF2B5EF4-FFF2-40B4-BE49-F238E27FC236}">
                <a16:creationId xmlns:a16="http://schemas.microsoft.com/office/drawing/2014/main" id="{5FFC2090-84EF-ED4C-850F-1198F2E95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6" y="0"/>
            <a:ext cx="5582023" cy="33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 Госдепе подсчитали, сколько Россия ежегодно тратит на пропаганду |  АРГУМЕНТ">
            <a:extLst>
              <a:ext uri="{FF2B5EF4-FFF2-40B4-BE49-F238E27FC236}">
                <a16:creationId xmlns:a16="http://schemas.microsoft.com/office/drawing/2014/main" id="{6B59C58C-9C64-234C-B926-B3C2589C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6" y="3429000"/>
            <a:ext cx="5452782" cy="33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2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F2C009-620D-B24B-96EF-5B3AEE22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670" y="868680"/>
            <a:ext cx="508711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-спеціалісту обов'язково варто знати, як вивчається громадська думка і за можливістю володіти навичками проведення опитувань та інших засобів аналізу стану масової свідомості!!!</a:t>
            </a:r>
          </a:p>
        </p:txBody>
      </p:sp>
      <p:pic>
        <p:nvPicPr>
          <p:cNvPr id="4100" name="Picture 4" descr="Соцопрос: 87% граждан не хотят, чтобы их регион отделился от России">
            <a:extLst>
              <a:ext uri="{FF2B5EF4-FFF2-40B4-BE49-F238E27FC236}">
                <a16:creationId xmlns:a16="http://schemas.microsoft.com/office/drawing/2014/main" id="{D70FFC7D-7E58-D74F-8D0F-ED78BDB6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8" y="747735"/>
            <a:ext cx="6145306" cy="52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5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37C670-6AE0-014B-800B-20856DBC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680" y="685800"/>
            <a:ext cx="5804288" cy="512064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Дослідження – основа управління громадською думкою</a:t>
            </a:r>
          </a:p>
          <a:p>
            <a:pPr marL="0" indent="0">
              <a:buNone/>
            </a:pP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Раціональний спосіб формування громадської думки має починатися з її вивчення: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Соціологічні дослідження 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(з'ясування думок та визначення цільових аудиторій)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Комунікаційний аудит 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(застосовується у випадках неузгодження між базисним </a:t>
            </a:r>
            <a:r>
              <a:rPr lang="uk-UA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1428DA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-суб'єктом і ЦА, тобто наявний збій у комунікаціях і втрата довіри)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Неформальні дослідження 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(накопичення фактів, спостереження за взаємодією </a:t>
            </a:r>
            <a:r>
              <a:rPr lang="uk-UA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1428DA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-суб'єкта та його ЦА)</a:t>
            </a:r>
          </a:p>
        </p:txBody>
      </p:sp>
      <p:pic>
        <p:nvPicPr>
          <p:cNvPr id="6146" name="Picture 2" descr="Опитування громадської думки – що передбачає законопроект » Слово і Діло">
            <a:extLst>
              <a:ext uri="{FF2B5EF4-FFF2-40B4-BE49-F238E27FC236}">
                <a16:creationId xmlns:a16="http://schemas.microsoft.com/office/drawing/2014/main" id="{893B8846-6209-1247-8251-7231AE4F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" y="1668941"/>
            <a:ext cx="5970206" cy="33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8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8F91EF-7740-6341-B2DA-72710EFD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576" y="868680"/>
            <a:ext cx="4773706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Переконання – найважливіший спосіб управління громадською думкою – вплив на свідомість людей силою аргументів, доказів або за допомогою емоційних ефектів</a:t>
            </a:r>
          </a:p>
        </p:txBody>
      </p:sp>
      <p:pic>
        <p:nvPicPr>
          <p:cNvPr id="7170" name="Picture 2" descr="Твір на тему: Що таке переконання? / Шкільний твір | Поліанна М - читати на  «Проба Пера»">
            <a:extLst>
              <a:ext uri="{FF2B5EF4-FFF2-40B4-BE49-F238E27FC236}">
                <a16:creationId xmlns:a16="http://schemas.microsoft.com/office/drawing/2014/main" id="{63656352-646F-894E-A009-9031DBA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" y="669189"/>
            <a:ext cx="5567341" cy="551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9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48435B-9707-CC42-898B-B65DF0CF5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054" y="868680"/>
            <a:ext cx="5087112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ПЛІТКИ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VS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ГРОМАДСЬКА ДУМКА</a:t>
            </a:r>
          </a:p>
          <a:p>
            <a:pPr marL="0" indent="0" algn="ctr">
              <a:buNone/>
            </a:pP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ЧИ ВПЛИВАЮТЬ ПЛІТКИ НА ФОРМУВАННЯ ГРОМАДСЬКОЇ ДУМКИ?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(обговорюємо разом)</a:t>
            </a:r>
          </a:p>
        </p:txBody>
      </p:sp>
      <p:pic>
        <p:nvPicPr>
          <p:cNvPr id="22530" name="Picture 2" descr="слухи сплетни - Создать мем - Meme-arsenal.com">
            <a:extLst>
              <a:ext uri="{FF2B5EF4-FFF2-40B4-BE49-F238E27FC236}">
                <a16:creationId xmlns:a16="http://schemas.microsoft.com/office/drawing/2014/main" id="{AF1BED65-6FA1-E841-81A0-CBD677920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0" y="1008842"/>
            <a:ext cx="5981331" cy="46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1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2">
                <a:lumMod val="20000"/>
                <a:lumOff val="80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5D5865-C8CF-604D-8441-D9C39C6C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929" y="140677"/>
            <a:ext cx="6636850" cy="671732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Основна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формування ефективної системи комунікацій соціального суб'єкта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(суб'єкта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) з його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громадськістю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(конкретними цільовими групами громадськості); це управління громадськістю або способи впливу на неї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Жак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Сегела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«Які у вас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public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такі у вас і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relations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</a:p>
          <a:p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спрямовані на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оптимізацію комунікаційного середовища суб'єкт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– формування у нього символічного, нематеріального капіталу –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пабліцитного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капіталу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(іміджевий капітал, капітал відомості)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Суб'єкт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– замовник, ініціатор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(базисний суб'єкт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), а також виконавець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-діяльності (технологічний суб'єкт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Громадськість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(в соціології) – сукупність індивідів або соціальних спільнот, які функціонують публічній сфері, мають певні усвідомлені загальні інтереси та цінності, і залучені у відносини комунікації</a:t>
            </a:r>
          </a:p>
        </p:txBody>
      </p:sp>
      <p:pic>
        <p:nvPicPr>
          <p:cNvPr id="7172" name="Picture 4" descr="Внутрішня комунікація: як ефективно побудувати діалог в колективі .:  Ресурсний центр ГУРТ">
            <a:extLst>
              <a:ext uri="{FF2B5EF4-FFF2-40B4-BE49-F238E27FC236}">
                <a16:creationId xmlns:a16="http://schemas.microsoft.com/office/drawing/2014/main" id="{3FB4F942-FDAA-F547-9E7F-438D8F4D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4" y="3937611"/>
            <a:ext cx="4978400" cy="27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Громадськість Сумщини запрошують взяти участь в доопрацюванні стратегії  регіонального розвитку Сумської області на 2021-2027 роки — SumyToday">
            <a:extLst>
              <a:ext uri="{FF2B5EF4-FFF2-40B4-BE49-F238E27FC236}">
                <a16:creationId xmlns:a16="http://schemas.microsoft.com/office/drawing/2014/main" id="{664BF401-CBBF-5447-832F-E1CD4290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4" y="318219"/>
            <a:ext cx="4808999" cy="34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3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F3347D-EC7A-FE4C-A2EF-5D71F834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2916"/>
            <a:ext cx="5106573" cy="4802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 ЗА УВАГУ!</a:t>
            </a:r>
          </a:p>
        </p:txBody>
      </p:sp>
      <p:pic>
        <p:nvPicPr>
          <p:cNvPr id="17410" name="Picture 2" descr="Any size company can use public relations to drive sales">
            <a:extLst>
              <a:ext uri="{FF2B5EF4-FFF2-40B4-BE49-F238E27FC236}">
                <a16:creationId xmlns:a16="http://schemas.microsoft.com/office/drawing/2014/main" id="{DA8C7BD1-B6D6-8E4F-87C0-1FECA050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1168705"/>
            <a:ext cx="4058653" cy="44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2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bg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F2D8A1-50E2-994B-A4DA-DAF22995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898" y="1199146"/>
            <a:ext cx="5089570" cy="3958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піарології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громадськість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– елемент широкої громадськості, інтереси і цінності якого пов'язані з ринковою, соціально-політичною або іншою публічною діяльністю суб'єкта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 цільова громадськість /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-громадськість /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 своя громадськість</a:t>
            </a:r>
          </a:p>
        </p:txBody>
      </p:sp>
      <p:pic>
        <p:nvPicPr>
          <p:cNvPr id="9220" name="Picture 4" descr="Громадськість і бізнес представлять пропозиції щодо роботи Антирейдерської  міжвідомчої ради при Президентові України | СтопКор">
            <a:extLst>
              <a:ext uri="{FF2B5EF4-FFF2-40B4-BE49-F238E27FC236}">
                <a16:creationId xmlns:a16="http://schemas.microsoft.com/office/drawing/2014/main" id="{C2E0E0BC-B7FA-0945-A61F-36CFB7D0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1199146"/>
            <a:ext cx="6689558" cy="44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триховая стрелка вправо 3">
            <a:extLst>
              <a:ext uri="{FF2B5EF4-FFF2-40B4-BE49-F238E27FC236}">
                <a16:creationId xmlns:a16="http://schemas.microsoft.com/office/drawing/2014/main" id="{764ED6C7-E61A-4749-BC19-F51E10B45C7E}"/>
              </a:ext>
            </a:extLst>
          </p:cNvPr>
          <p:cNvSpPr/>
          <p:nvPr/>
        </p:nvSpPr>
        <p:spPr>
          <a:xfrm>
            <a:off x="6964898" y="4170555"/>
            <a:ext cx="657922" cy="3508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24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96313F-8402-7249-BED4-9A2E06FB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072" y="868680"/>
            <a:ext cx="3810039" cy="5120640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ТИПИ КОЛЕКТИВНОЇ ПОВЕДІНКИ</a:t>
            </a:r>
          </a:p>
          <a:p>
            <a:endParaRPr lang="uk-UA" dirty="0"/>
          </a:p>
        </p:txBody>
      </p:sp>
      <p:pic>
        <p:nvPicPr>
          <p:cNvPr id="4098" name="Picture 2" descr="Multitud De Niños Estampado Vectorial Sin Costura">
            <a:extLst>
              <a:ext uri="{FF2B5EF4-FFF2-40B4-BE49-F238E27FC236}">
                <a16:creationId xmlns:a16="http://schemas.microsoft.com/office/drawing/2014/main" id="{27BC88C6-6874-4145-9851-1F317008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7" y="502811"/>
            <a:ext cx="5643408" cy="526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FFE09B-30BB-DB4D-A797-16307FC6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62" y="188595"/>
            <a:ext cx="6529137" cy="6480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НАТОВП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елементарне колективне угруповання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Теорія Густава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Лебона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(1841-1931) про натовп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Незнайомі, не пов'язані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між собою ніякими відносинами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Об'єднані та організовані між собою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ситуацією або місцем події,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індивіди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підкорюються пристрастям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Скупчення, штовханина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Може бути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випадковою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хаотичною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(на певний час об'єднані інтересом до якоїсь події на кшталт пожежі, аварії,  концерту, вболівальники на стадіоні)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Натовп спонтанний, живе миттєвим теперішнім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Не є суспільством або культурною групою, тут взагалі нівелюються особистісні відмінності («єдиний розум і єдині почуття»)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Тип комунікації – традиційний: «з вуст в уста»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Лідер – харизматична людина</a:t>
            </a:r>
          </a:p>
        </p:txBody>
      </p:sp>
      <p:pic>
        <p:nvPicPr>
          <p:cNvPr id="2058" name="Picture 10" descr="Черная Пятница&quot; Дикие нравы распродажи США - ShipBox">
            <a:extLst>
              <a:ext uri="{FF2B5EF4-FFF2-40B4-BE49-F238E27FC236}">
                <a16:creationId xmlns:a16="http://schemas.microsoft.com/office/drawing/2014/main" id="{B1273EEB-D106-A549-B809-2083EC62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727"/>
            <a:ext cx="5662862" cy="33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Открытие первого магазина H&amp;M в Украине: тысячи покупателей и пробки в  Киеве - Новости на KP.UA">
            <a:extLst>
              <a:ext uri="{FF2B5EF4-FFF2-40B4-BE49-F238E27FC236}">
                <a16:creationId xmlns:a16="http://schemas.microsoft.com/office/drawing/2014/main" id="{1CFEBB52-3E76-F444-9434-AFDBA81F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2958974"/>
            <a:ext cx="39497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Матч Україна-Англія: на стадіон не пустили 52 вболівальників | Новини -  актуальні повідомлення про події в світі | DW | 04.07.2021">
            <a:extLst>
              <a:ext uri="{FF2B5EF4-FFF2-40B4-BE49-F238E27FC236}">
                <a16:creationId xmlns:a16="http://schemas.microsoft.com/office/drawing/2014/main" id="{28A2855F-FC15-374D-8EEA-8AB731DA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90" y="4606973"/>
            <a:ext cx="379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0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F82DE8-E7CD-BD41-BB4C-C5FB8333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947" y="159780"/>
            <a:ext cx="8465054" cy="40272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Індивід у натовпі не пов'язаний жодними обмеженнями,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втрачає критичне сприйняття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 самоконтроль, віддається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емоційному пориву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 піддається навіюванню в цей момент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Стан натовпу є оптимальним для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застосування маніпулятивних технологій впливу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для пропаганди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Вкидування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будь-якої інформації у натовп спричиняє потужний ефект!!!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7" name="Picture 2" descr="Вовки в овечій шкурі">
            <a:extLst>
              <a:ext uri="{FF2B5EF4-FFF2-40B4-BE49-F238E27FC236}">
                <a16:creationId xmlns:a16="http://schemas.microsoft.com/office/drawing/2014/main" id="{512CBB39-896C-5B44-9860-3703CD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6946" cy="37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Адольф Гитлер провозгласил образование Третьего рейха - Знаменательное  событие">
            <a:extLst>
              <a:ext uri="{FF2B5EF4-FFF2-40B4-BE49-F238E27FC236}">
                <a16:creationId xmlns:a16="http://schemas.microsoft.com/office/drawing/2014/main" id="{8D4E9004-8C99-B74C-8BE3-A3440AA5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59" y="3717320"/>
            <a:ext cx="3126626" cy="31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ZERKALO.AZ Трансляция выступления Путина в Лужниках на ТВ прервалась -">
            <a:extLst>
              <a:ext uri="{FF2B5EF4-FFF2-40B4-BE49-F238E27FC236}">
                <a16:creationId xmlns:a16="http://schemas.microsoft.com/office/drawing/2014/main" id="{8B5218F6-A24C-E940-A105-FFC837F9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67" y="3717320"/>
            <a:ext cx="4904633" cy="31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 психологии толпы: storm100 — LiveJournal">
            <a:extLst>
              <a:ext uri="{FF2B5EF4-FFF2-40B4-BE49-F238E27FC236}">
                <a16:creationId xmlns:a16="http://schemas.microsoft.com/office/drawing/2014/main" id="{8C1F716B-6C43-B24A-A4B2-0BBBBABC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320"/>
            <a:ext cx="4268976" cy="31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8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к попасть в Северную Корею, если очень хочется">
            <a:extLst>
              <a:ext uri="{FF2B5EF4-FFF2-40B4-BE49-F238E27FC236}">
                <a16:creationId xmlns:a16="http://schemas.microsoft.com/office/drawing/2014/main" id="{70D7BDDA-829D-B34F-980C-1B93E8C6F8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1" y="123108"/>
            <a:ext cx="7315200" cy="48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ервая годовщина смерти Ким Чен Ира">
            <a:extLst>
              <a:ext uri="{FF2B5EF4-FFF2-40B4-BE49-F238E27FC236}">
                <a16:creationId xmlns:a16="http://schemas.microsoft.com/office/drawing/2014/main" id="{EC74309D-9B91-B245-9570-7931A2D3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3" y="2738144"/>
            <a:ext cx="6914147" cy="40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8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bg2">
                <a:lumMod val="20000"/>
                <a:lumOff val="8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576415-6F70-0147-9238-E33CB88A1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812" y="370840"/>
            <a:ext cx="7315200" cy="6116320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Ефект приєднання до більшості (ефект наслідування, «ефект фургона з оркестром»)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— форма групового мислення, що виявляється в тому, що популярність певних переконань збільшується у міру того, як їх приймає дедалі більше людей</a:t>
            </a:r>
            <a:r>
              <a:rPr lang="uk-UA" b="1" baseline="30000" dirty="0">
                <a:solidFill>
                  <a:srgbClr val="00206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Ефект приєднання описує людей, які роблять певні речі тому, що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так роблять інші люди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незалежно від власних переконань, які вони можуть ігнорувати або міняти.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економіці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це означає збільшення споживчого попиту, пов'язаного з тим, що споживач, слідуючи загальноприйнятим нормам, купує той самий товар, який купують інші. Щойно продукт стає популярним, дедалі більше людей прагнуть потрапити в тренд і теж купити його.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політиці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ефект приєднання до більшості виникає в участі у певних масових політичних акціях або у голосуванні: деякі люди голосують за тих кандидатів чи партії, у яких більше шансів виграти (або якщо про такі шанси у них стверджують засоби масової інформації). Таким чином вони сподіваються в підсумку виявитися на «стороні переможця». </a:t>
            </a:r>
          </a:p>
        </p:txBody>
      </p:sp>
      <p:pic>
        <p:nvPicPr>
          <p:cNvPr id="2052" name="Picture 4" descr="Ефект приєднання до більшості — Вікіпедія">
            <a:extLst>
              <a:ext uri="{FF2B5EF4-FFF2-40B4-BE49-F238E27FC236}">
                <a16:creationId xmlns:a16="http://schemas.microsoft.com/office/drawing/2014/main" id="{788D2D3E-FDE5-174C-9C4C-C0817E8B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4" y="177800"/>
            <a:ext cx="4478106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первые после развала СССР на Красной площади пройдет первомайская  демонстрация 24.04.2014 | ВЕСТИ">
            <a:extLst>
              <a:ext uri="{FF2B5EF4-FFF2-40B4-BE49-F238E27FC236}">
                <a16:creationId xmlns:a16="http://schemas.microsoft.com/office/drawing/2014/main" id="{DF92DA72-A41D-0140-9CF1-25A4E09E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4" y="3194167"/>
            <a:ext cx="3879850" cy="30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8584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18270</TotalTime>
  <Words>1754</Words>
  <Application>Microsoft Macintosh PowerPoint</Application>
  <PresentationFormat>Широкоэкранный</PresentationFormat>
  <Paragraphs>124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Book Antiqua</vt:lpstr>
      <vt:lpstr>Corbel</vt:lpstr>
      <vt:lpstr>Wingdings</vt:lpstr>
      <vt:lpstr>Wingdings 2</vt:lpstr>
      <vt:lpstr>Рамка</vt:lpstr>
      <vt:lpstr>ЛЕКЦІЯ 3. Громадськість та громадська думка в системі PR-комунікацій                            к.політ.н. ЛЕПСЬКА Н.В.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Паблік Рилейшенз – що це таке?</dc:title>
  <dc:creator>Microsoft Office User</dc:creator>
  <cp:lastModifiedBy>Microsoft Office User</cp:lastModifiedBy>
  <cp:revision>18</cp:revision>
  <dcterms:created xsi:type="dcterms:W3CDTF">2022-02-18T18:38:30Z</dcterms:created>
  <dcterms:modified xsi:type="dcterms:W3CDTF">2023-03-18T12:28:05Z</dcterms:modified>
</cp:coreProperties>
</file>