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312" r:id="rId4"/>
    <p:sldId id="313" r:id="rId5"/>
    <p:sldId id="314" r:id="rId6"/>
    <p:sldId id="315" r:id="rId7"/>
    <p:sldId id="317" r:id="rId8"/>
    <p:sldId id="316" r:id="rId9"/>
    <p:sldId id="319" r:id="rId10"/>
    <p:sldId id="320" r:id="rId11"/>
    <p:sldId id="321" r:id="rId12"/>
    <p:sldId id="322" r:id="rId13"/>
    <p:sldId id="324" r:id="rId14"/>
    <p:sldId id="325" r:id="rId15"/>
    <p:sldId id="326" r:id="rId16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4T11:17:39.52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1A65B-E346-AE6C-7845-638E6EF36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BB549E-566A-77E9-79BE-56867BB6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E33B3-B257-D66E-F58C-8D32FA78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722D9-D4B3-6EA2-6200-64637B5D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29DA1-5B04-7DBC-86AB-D98DEDBF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772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39F9A-D85F-7C85-6477-596DC25F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61637-4E23-F8A3-382E-E090DFC24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55C47-D55D-4304-F8F1-293C944E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E405C-D549-28A7-E327-294E6DAD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FC91B-E87F-9F84-1AD3-4D43358A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829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14594E-4E8E-E46B-D20B-36F69F0E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1BB487-155D-8FEE-5527-28581621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EDA70-0B78-757B-0CA6-29FCBF95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42952-31DD-8EEC-16C3-5B8BADB6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CE42E-0274-4AA0-2990-C0DB6904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690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8BC1E-493C-FDC6-D863-095AB380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40B7F-DBD2-A0D8-6394-EB759BD4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7D04A-92E2-2929-C397-CBAAAE0D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832FA-5D71-46FC-C894-75C045DB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7F64D-CE45-559E-8B91-27D1D80F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726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1A70E-D2D9-2E4E-FB7C-DE523CAD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BB48E-5668-7C75-6750-C5F22EFB1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49104-ACC6-7152-8941-3F9078F9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A50BF-9CCD-FD5A-E851-2407ED19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B1430-2DD1-CF44-7F59-4BDEE964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049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D037A-D8A8-A0BD-D8E6-EAAA25A1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D8C54-8F99-5481-E32B-C3B081D3A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76681-E98B-D165-9817-902A6506D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ABB28-5EFE-D24E-5EE3-1C414BAD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47DEA8-539D-580E-56C3-2B46660C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F2106-F6F1-735C-4407-5A90FDC5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08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55D37-E349-AB33-F673-8CD6A241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8A3D51-150B-C106-8153-0AA396AD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528B0B-AEF9-7EB8-F34C-355CE80C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881BE9-A983-C5E2-ECE1-EFA305E9D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11D5B-E60B-8FBE-B474-B15EE1C9D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CCF53E-F037-19DF-F287-EFF9A376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E37912-6C0E-7E7F-B603-F6A96F14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CD9D13-E819-44E6-8E20-42B673AB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00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22D35-97AF-AB85-6BBE-60C2F31D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87E9F6-75F8-C910-FD4A-0DA7E8F9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4B9521-1817-910E-55F1-AC0B6877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39D4FC-B36D-8B29-7FAE-F76D2F12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224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752138-9F34-D1C5-6D27-DBD134B4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F47D99-92A0-E9E5-48C0-AC0010EE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3BDE23-1364-16EC-FA3B-56624B68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66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0034D-1349-98EA-D3BF-F6D965C9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AC4D4-C79C-F998-E030-9D5F587B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8F99BA-7649-EB30-4B92-58FFE217C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A26989-4BAC-E3A7-2256-1D48C5CD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69FB14-2AC2-F650-F7D4-90337598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738A44-0292-6951-DC3A-B69C94DD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50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960DD-8FEB-004C-5044-6A35C49A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C5716F-5FA6-32CE-FCDF-32FD7635F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BA3E95-7C37-F99D-25BB-9998F5156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1D38E9-9396-A9D3-AE7B-CB8A03BA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35B533-9D01-880F-E5BA-B6FFDC5D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F54F40-6FDE-B8FE-D76C-E8C3E5FB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821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78B4D-CD09-5E0B-9F15-0317AF70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E46CE0-382A-AA00-E685-96603356D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00D73-7152-8E83-73FD-2EBB37B18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5CB6-FD83-4B98-94D2-637C86B41ABC}" type="datetimeFigureOut">
              <a:rPr lang="LID4096" smtClean="0"/>
              <a:t>04/17/2024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5FAA7E-4D7E-DC45-E7B8-332A1FB82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A144-F45F-0E0B-833B-ADC70A4B3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7950-C55B-408F-BE6D-F98AB0D4ECF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949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4FE3B9-E689-4E9B-AFAD-14D671974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98" y="2180216"/>
            <a:ext cx="6248725" cy="28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EBAD48-3EE5-4D12-94F3-058A276747C7}"/>
              </a:ext>
            </a:extLst>
          </p:cNvPr>
          <p:cNvPicPr/>
          <p:nvPr/>
        </p:nvPicPr>
        <p:blipFill rotWithShape="1">
          <a:blip r:embed="rId3"/>
          <a:srcRect l="4618" t="21664" r="18162" b="60776"/>
          <a:stretch/>
        </p:blipFill>
        <p:spPr bwMode="auto">
          <a:xfrm>
            <a:off x="6096000" y="147332"/>
            <a:ext cx="5938885" cy="1021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6D36D-9A64-434B-8705-73E815DE8D61}"/>
              </a:ext>
            </a:extLst>
          </p:cNvPr>
          <p:cNvSpPr txBox="1"/>
          <p:nvPr/>
        </p:nvSpPr>
        <p:spPr>
          <a:xfrm>
            <a:off x="5610224" y="6341336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Запоріжжя 2024 р.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02E44-0ABB-434F-9065-897E317AF0E6}"/>
              </a:ext>
            </a:extLst>
          </p:cNvPr>
          <p:cNvSpPr txBox="1"/>
          <p:nvPr/>
        </p:nvSpPr>
        <p:spPr>
          <a:xfrm>
            <a:off x="852487" y="299541"/>
            <a:ext cx="95154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C</a:t>
            </a:r>
            <a:r>
              <a:rPr lang="ru-RU" sz="6000" b="1" dirty="0" err="1"/>
              <a:t>татистич</a:t>
            </a:r>
            <a:r>
              <a:rPr lang="uk-UA" sz="6000" b="1" dirty="0"/>
              <a:t>ні та </a:t>
            </a:r>
            <a:r>
              <a:rPr lang="uk-UA" sz="6000" b="1" dirty="0" err="1"/>
              <a:t>хемометричні</a:t>
            </a:r>
            <a:r>
              <a:rPr lang="uk-UA" sz="6000" b="1" dirty="0"/>
              <a:t> методи в хімії</a:t>
            </a:r>
            <a:endParaRPr lang="LID4096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98B93-45CF-40B0-97D9-6DB0E4FCB677}"/>
              </a:ext>
            </a:extLst>
          </p:cNvPr>
          <p:cNvSpPr txBox="1"/>
          <p:nvPr/>
        </p:nvSpPr>
        <p:spPr>
          <a:xfrm>
            <a:off x="852487" y="4378264"/>
            <a:ext cx="10356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/>
              <a:t>Тема 13. </a:t>
            </a:r>
            <a:endParaRPr lang="en-US" sz="5400" dirty="0"/>
          </a:p>
          <a:p>
            <a:r>
              <a:rPr lang="uk-UA" sz="5400" dirty="0"/>
              <a:t>Перевірка статистичних гіпотез.</a:t>
            </a:r>
            <a:endParaRPr lang="LID4096" sz="5400" dirty="0"/>
          </a:p>
        </p:txBody>
      </p:sp>
    </p:spTree>
    <p:extLst>
      <p:ext uri="{BB962C8B-B14F-4D97-AF65-F5344CB8AC3E}">
        <p14:creationId xmlns:p14="http://schemas.microsoft.com/office/powerpoint/2010/main" val="407584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1C718F-67BF-11DB-1643-9095C157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5" y="1541729"/>
            <a:ext cx="11871609" cy="41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9BD369-D925-6890-4DCB-39D9A46E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12192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0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F78097-7C6B-E5DA-B9B4-CD4DC75E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4" y="350148"/>
            <a:ext cx="12192000" cy="4056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07CCD4-F53C-0D8B-CFEA-C190A5A8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334" y="5012427"/>
            <a:ext cx="26574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2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45ECC4-439D-92FD-DBBD-2CF7035B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155"/>
            <a:ext cx="12192000" cy="49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F41FA-EEA3-6831-11AB-14DE03C6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9" y="205800"/>
            <a:ext cx="5848350" cy="1971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70C03-7F2C-A071-F2C0-155435C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4" y="2570837"/>
            <a:ext cx="116014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3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F41FA-EEA3-6831-11AB-14DE03C6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14" y="799188"/>
            <a:ext cx="5848350" cy="1971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4C921-CE84-0F06-6C62-44884A10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41" y="3639360"/>
            <a:ext cx="1704975" cy="571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41A689-A058-6E4A-18CF-E46BAB170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51" y="3506010"/>
            <a:ext cx="18002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1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EE3B0-6D87-434A-94D9-1DBAD4AE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190210"/>
            <a:ext cx="10515600" cy="802012"/>
          </a:xfrm>
        </p:spPr>
        <p:txBody>
          <a:bodyPr/>
          <a:lstStyle/>
          <a:p>
            <a:r>
              <a:rPr lang="uk-UA" b="1" dirty="0"/>
              <a:t>Перевірка статистичних гіпотез.</a:t>
            </a:r>
            <a:endParaRPr lang="LID4096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B94FB-423F-BB4A-63D9-9E2235F22BD5}"/>
              </a:ext>
            </a:extLst>
          </p:cNvPr>
          <p:cNvSpPr txBox="1"/>
          <p:nvPr/>
        </p:nvSpPr>
        <p:spPr>
          <a:xfrm>
            <a:off x="580418" y="1246171"/>
            <a:ext cx="10013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4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0" lvl="4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0" lvl="4"/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та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0000" lvl="4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Потужність критеріїв. </a:t>
            </a:r>
          </a:p>
          <a:p>
            <a:pPr marL="360000" lvl="4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Перевірка гіпотез про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ункції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розподілу. </a:t>
            </a:r>
          </a:p>
          <a:p>
            <a:pPr marL="360000" lvl="4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Критерій Х2, графічні способи перевірки гіпотез про функції розподілу.</a:t>
            </a:r>
            <a:endParaRPr lang="uk-UA" altLang="LID4096" sz="2400" i="1" dirty="0"/>
          </a:p>
        </p:txBody>
      </p:sp>
      <p:pic>
        <p:nvPicPr>
          <p:cNvPr id="1026" name="Picture 2" descr="Распределение Гаусса">
            <a:extLst>
              <a:ext uri="{FF2B5EF4-FFF2-40B4-BE49-F238E27FC236}">
                <a16:creationId xmlns:a16="http://schemas.microsoft.com/office/drawing/2014/main" id="{31B64416-0A05-B5FA-5F57-A7E5C507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0" y="4105985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спределение Пуассона — Википедия">
            <a:extLst>
              <a:ext uri="{FF2B5EF4-FFF2-40B4-BE49-F238E27FC236}">
                <a16:creationId xmlns:a16="http://schemas.microsoft.com/office/drawing/2014/main" id="{F92A4869-C2A1-2AF8-AD68-D4493A8A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35" y="4177589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иномиальное распределение - Wikiwand">
            <a:extLst>
              <a:ext uri="{FF2B5EF4-FFF2-40B4-BE49-F238E27FC236}">
                <a16:creationId xmlns:a16="http://schemas.microsoft.com/office/drawing/2014/main" id="{CA166034-A079-AB6F-0E62-0838F687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27" y="4024716"/>
            <a:ext cx="3230394" cy="21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EE3B0-6D87-434A-94D9-1DBAD4AE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190210"/>
            <a:ext cx="10515600" cy="802012"/>
          </a:xfrm>
        </p:spPr>
        <p:txBody>
          <a:bodyPr/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</a:t>
            </a:r>
            <a:r>
              <a:rPr lang="uk-UA" b="1" dirty="0"/>
              <a:t>.</a:t>
            </a:r>
            <a:endParaRPr lang="LID4096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1CE4F-27D7-9590-B2F5-B49310E0800F}"/>
              </a:ext>
            </a:extLst>
          </p:cNvPr>
          <p:cNvSpPr txBox="1"/>
          <p:nvPr/>
        </p:nvSpPr>
        <p:spPr>
          <a:xfrm>
            <a:off x="739301" y="1118680"/>
            <a:ext cx="1051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Статистична гіпотеза – будь-яке </a:t>
            </a:r>
            <a:r>
              <a:rPr lang="uk-UA" sz="3200" dirty="0" err="1"/>
              <a:t>непротиречива</a:t>
            </a:r>
            <a:r>
              <a:rPr lang="uk-UA" sz="3200" dirty="0"/>
              <a:t> множина стверджень </a:t>
            </a:r>
            <a:r>
              <a:rPr lang="en-US" sz="3200" dirty="0"/>
              <a:t>{</a:t>
            </a:r>
            <a:r>
              <a:rPr lang="en-US" sz="3200" i="1" dirty="0"/>
              <a:t>H</a:t>
            </a:r>
            <a:r>
              <a:rPr lang="en-US" sz="3200" i="1" baseline="-25000" dirty="0"/>
              <a:t>0</a:t>
            </a:r>
            <a:r>
              <a:rPr lang="en-US" sz="3200" i="1" dirty="0"/>
              <a:t>, H</a:t>
            </a:r>
            <a:r>
              <a:rPr lang="en-US" sz="3200" i="1" baseline="-25000" dirty="0"/>
              <a:t>1</a:t>
            </a:r>
            <a:r>
              <a:rPr lang="en-US" sz="3200" i="1" dirty="0"/>
              <a:t>, ….H</a:t>
            </a:r>
            <a:r>
              <a:rPr lang="en-US" sz="3200" i="1" baseline="-25000" dirty="0"/>
              <a:t>k-1</a:t>
            </a:r>
            <a:r>
              <a:rPr lang="en-US" sz="3200" dirty="0"/>
              <a:t>}</a:t>
            </a:r>
            <a:r>
              <a:rPr lang="uk-UA" sz="3200" dirty="0"/>
              <a:t>, відносно властивостей розподілу випадкової величини.  </a:t>
            </a:r>
            <a:endParaRPr lang="en-US" sz="3200" dirty="0"/>
          </a:p>
          <a:p>
            <a:endParaRPr lang="en-US" sz="3200" dirty="0"/>
          </a:p>
          <a:p>
            <a:r>
              <a:rPr lang="uk-UA" sz="3200" dirty="0"/>
              <a:t>Будь-яке із стверджень </a:t>
            </a:r>
            <a:r>
              <a:rPr lang="uk-UA" sz="3200" i="1" dirty="0"/>
              <a:t>Н</a:t>
            </a:r>
            <a:r>
              <a:rPr lang="uk-UA" sz="3200" i="1" baseline="-25000" dirty="0"/>
              <a:t> </a:t>
            </a:r>
            <a:r>
              <a:rPr lang="uk-UA" sz="3200" dirty="0"/>
              <a:t> називається альтернативною гіпотези.</a:t>
            </a:r>
          </a:p>
          <a:p>
            <a:endParaRPr lang="uk-UA" sz="3200" dirty="0"/>
          </a:p>
          <a:p>
            <a:r>
              <a:rPr lang="uk-UA" sz="3200" dirty="0"/>
              <a:t>Найпростіша гіпотеза </a:t>
            </a:r>
            <a:r>
              <a:rPr lang="uk-UA" sz="3200" dirty="0" err="1"/>
              <a:t>двохальтернативна</a:t>
            </a:r>
            <a:r>
              <a:rPr lang="uk-UA" sz="3200" dirty="0"/>
              <a:t> </a:t>
            </a:r>
            <a:r>
              <a:rPr lang="en-US" sz="3200" dirty="0"/>
              <a:t>{</a:t>
            </a:r>
            <a:r>
              <a:rPr lang="en-US" sz="3200" i="1" dirty="0"/>
              <a:t>H</a:t>
            </a:r>
            <a:r>
              <a:rPr lang="en-US" sz="3200" i="1" baseline="-25000" dirty="0"/>
              <a:t>0</a:t>
            </a:r>
            <a:r>
              <a:rPr lang="en-US" sz="3200" i="1" dirty="0"/>
              <a:t>, H</a:t>
            </a:r>
            <a:r>
              <a:rPr lang="en-US" sz="3200" i="1" baseline="-25000" dirty="0"/>
              <a:t>1</a:t>
            </a:r>
            <a:r>
              <a:rPr lang="en-US" sz="3200" i="1" dirty="0"/>
              <a:t>,</a:t>
            </a:r>
            <a:r>
              <a:rPr lang="en-US" sz="3200" dirty="0"/>
              <a:t>}. </a:t>
            </a:r>
            <a:r>
              <a:rPr lang="uk-UA" sz="3200" dirty="0"/>
              <a:t>В цьому випадку альтернативу Н0 називають нульовою гіпотезою, а </a:t>
            </a:r>
            <a:r>
              <a:rPr lang="uk-UA" sz="3200" i="1" dirty="0"/>
              <a:t>Н</a:t>
            </a:r>
            <a:r>
              <a:rPr lang="uk-UA" sz="3200" i="1" baseline="-25000" dirty="0"/>
              <a:t>1</a:t>
            </a:r>
            <a:r>
              <a:rPr lang="uk-UA" sz="3200" dirty="0"/>
              <a:t> – конкуруючою.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190095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EE3B0-6D87-434A-94D9-1DBAD4AE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190210"/>
            <a:ext cx="10515600" cy="802012"/>
          </a:xfrm>
        </p:spPr>
        <p:txBody>
          <a:bodyPr/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</a:t>
            </a:r>
            <a:r>
              <a:rPr lang="uk-UA" b="1" dirty="0"/>
              <a:t>.</a:t>
            </a:r>
            <a:endParaRPr lang="LID4096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1CE4F-27D7-9590-B2F5-B49310E0800F}"/>
              </a:ext>
            </a:extLst>
          </p:cNvPr>
          <p:cNvSpPr txBox="1"/>
          <p:nvPr/>
        </p:nvSpPr>
        <p:spPr>
          <a:xfrm>
            <a:off x="1160764" y="1448152"/>
            <a:ext cx="100505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Критерієм називається випадкова величина </a:t>
            </a:r>
            <a:r>
              <a:rPr lang="en-US" sz="2800" dirty="0"/>
              <a:t>U = f(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/>
              <a:t>, x</a:t>
            </a:r>
            <a:r>
              <a:rPr lang="en-US" sz="2800" i="1" baseline="-25000" dirty="0"/>
              <a:t>2</a:t>
            </a:r>
            <a:r>
              <a:rPr lang="en-US" sz="2800" i="1" dirty="0"/>
              <a:t>, …,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), </a:t>
            </a:r>
            <a:r>
              <a:rPr lang="uk-UA" sz="2800" dirty="0"/>
              <a:t>де Хі – значення вибірки.</a:t>
            </a:r>
          </a:p>
          <a:p>
            <a:endParaRPr lang="uk-UA" sz="2800" dirty="0"/>
          </a:p>
          <a:p>
            <a:r>
              <a:rPr lang="uk-UA" sz="2800" dirty="0"/>
              <a:t>При деяких значення </a:t>
            </a:r>
            <a:r>
              <a:rPr lang="en-US" sz="2800" b="1" i="1" dirty="0"/>
              <a:t>U</a:t>
            </a:r>
            <a:r>
              <a:rPr lang="en-US" sz="2800" dirty="0"/>
              <a:t> </a:t>
            </a:r>
            <a:r>
              <a:rPr lang="ru-RU" sz="2800" dirty="0"/>
              <a:t>г</a:t>
            </a:r>
            <a:r>
              <a:rPr lang="uk-UA" sz="2800" dirty="0" err="1"/>
              <a:t>іпотеза</a:t>
            </a:r>
            <a:r>
              <a:rPr lang="uk-UA" sz="2800" dirty="0"/>
              <a:t> </a:t>
            </a:r>
            <a:r>
              <a:rPr lang="uk-UA" sz="2800" b="1" i="1" dirty="0"/>
              <a:t>Н</a:t>
            </a:r>
            <a:r>
              <a:rPr lang="uk-UA" sz="2800" b="1" i="1" baseline="-25000" dirty="0"/>
              <a:t>0</a:t>
            </a:r>
            <a:r>
              <a:rPr lang="uk-UA" sz="2800" dirty="0"/>
              <a:t> відкидається ( ці значення утворюють критичну область </a:t>
            </a:r>
            <a:r>
              <a:rPr lang="uk-UA" sz="2800" dirty="0" err="1"/>
              <a:t>перевіряємої</a:t>
            </a:r>
            <a:r>
              <a:rPr lang="uk-UA" sz="2800" dirty="0"/>
              <a:t> гіпотези, значення критерію, при яких гіпотезу приймають, утворюють область прийняття гіпотези – область допустимих значень).- </a:t>
            </a:r>
          </a:p>
          <a:p>
            <a:endParaRPr lang="uk-UA" sz="2800" dirty="0"/>
          </a:p>
          <a:p>
            <a:r>
              <a:rPr lang="uk-UA" sz="2800" dirty="0"/>
              <a:t>Критичні точки відокремлюють критичну область від області прийняття гіпотези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2572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EE3B0-6D87-434A-94D9-1DBAD4AE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190210"/>
            <a:ext cx="10515600" cy="802012"/>
          </a:xfrm>
        </p:spPr>
        <p:txBody>
          <a:bodyPr/>
          <a:lstStyle/>
          <a:p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та ІІ роду</a:t>
            </a:r>
            <a:r>
              <a:rPr lang="uk-UA" b="1" dirty="0"/>
              <a:t>.</a:t>
            </a:r>
            <a:endParaRPr lang="LID4096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1CE4F-27D7-9590-B2F5-B49310E0800F}"/>
              </a:ext>
            </a:extLst>
          </p:cNvPr>
          <p:cNvSpPr txBox="1"/>
          <p:nvPr/>
        </p:nvSpPr>
        <p:spPr>
          <a:xfrm>
            <a:off x="703070" y="1295368"/>
            <a:ext cx="103189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Помилка І роду : відкинути вірну гіпотезу </a:t>
            </a:r>
            <a:r>
              <a:rPr lang="uk-UA" sz="2800" i="1" dirty="0"/>
              <a:t>Н</a:t>
            </a:r>
            <a:r>
              <a:rPr lang="uk-UA" sz="2800" i="1" baseline="-25000" dirty="0"/>
              <a:t>0</a:t>
            </a:r>
            <a:r>
              <a:rPr lang="uk-UA" sz="2800" dirty="0"/>
              <a:t> («пропуск цілі»)</a:t>
            </a:r>
          </a:p>
          <a:p>
            <a:endParaRPr lang="uk-UA" sz="2800" dirty="0"/>
          </a:p>
          <a:p>
            <a:r>
              <a:rPr lang="uk-UA" sz="2800" dirty="0"/>
              <a:t>Помилка ІІ роду: прийняти хибну гіпотезу</a:t>
            </a:r>
            <a:r>
              <a:rPr lang="uk-UA" sz="2800" i="1" dirty="0"/>
              <a:t> Н</a:t>
            </a:r>
            <a:r>
              <a:rPr lang="uk-UA" sz="2800" i="1" baseline="-25000" dirty="0"/>
              <a:t>0</a:t>
            </a:r>
            <a:r>
              <a:rPr lang="uk-UA" sz="2800" i="1" dirty="0"/>
              <a:t> </a:t>
            </a:r>
            <a:r>
              <a:rPr lang="uk-UA" sz="2800" dirty="0"/>
              <a:t>(«хибне спрацювання»)</a:t>
            </a:r>
          </a:p>
          <a:p>
            <a:endParaRPr lang="uk-UA" sz="2800" dirty="0"/>
          </a:p>
          <a:p>
            <a:r>
              <a:rPr lang="uk-UA" sz="2800" dirty="0" err="1"/>
              <a:t>Вірогіднсть</a:t>
            </a:r>
            <a:r>
              <a:rPr lang="uk-UA" sz="2800" dirty="0"/>
              <a:t>  здійснити похибку першого роду – рівень значимості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uk-UA" sz="2800" dirty="0"/>
              <a:t> (зазвичай приймають 5% або 1%)</a:t>
            </a:r>
          </a:p>
          <a:p>
            <a:r>
              <a:rPr lang="uk-UA" sz="2800" dirty="0"/>
              <a:t>Вірогідність здійснити похибку другого роду </a:t>
            </a:r>
            <a:r>
              <a:rPr lang="el-GR" sz="2800" dirty="0"/>
              <a:t>β</a:t>
            </a:r>
            <a:r>
              <a:rPr lang="uk-UA" sz="2800" dirty="0"/>
              <a:t>.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ru-RU" sz="2800" dirty="0"/>
              <a:t>В</a:t>
            </a:r>
            <a:r>
              <a:rPr lang="uk-UA" sz="2800" dirty="0" err="1"/>
              <a:t>ірогідність</a:t>
            </a:r>
            <a:r>
              <a:rPr lang="uk-UA" sz="2800" dirty="0"/>
              <a:t> не допустити похибку другого роду (1-</a:t>
            </a:r>
            <a:r>
              <a:rPr lang="el-GR" sz="2800" dirty="0"/>
              <a:t>β</a:t>
            </a:r>
            <a:r>
              <a:rPr lang="uk-UA" sz="2800" dirty="0"/>
              <a:t>) – потужність критерію.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08643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EE3B0-6D87-434A-94D9-1DBAD4AE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190210"/>
            <a:ext cx="10515600" cy="802012"/>
          </a:xfrm>
        </p:spPr>
        <p:txBody>
          <a:bodyPr/>
          <a:lstStyle/>
          <a:p>
            <a:r>
              <a:rPr lang="uk-UA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endParaRPr lang="LID4096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1CE4F-27D7-9590-B2F5-B49310E0800F}"/>
              </a:ext>
            </a:extLst>
          </p:cNvPr>
          <p:cNvSpPr txBox="1"/>
          <p:nvPr/>
        </p:nvSpPr>
        <p:spPr>
          <a:xfrm>
            <a:off x="729575" y="1121531"/>
            <a:ext cx="101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Критерії узгодження  </a:t>
            </a:r>
            <a:r>
              <a:rPr lang="uk-UA" dirty="0"/>
              <a:t>використовуються для перевірки гіпотез про імовірний закон </a:t>
            </a:r>
            <a:r>
              <a:rPr lang="uk-UA" dirty="0" err="1"/>
              <a:t>позподілу</a:t>
            </a:r>
            <a:r>
              <a:rPr lang="uk-UA" dirty="0"/>
              <a:t> випадкової величини.- </a:t>
            </a:r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AFA17-9A85-FAA9-5F52-5A23CF50B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23" t="52463" r="1" b="-1"/>
          <a:stretch/>
        </p:blipFill>
        <p:spPr>
          <a:xfrm>
            <a:off x="6935821" y="3398135"/>
            <a:ext cx="4546059" cy="3260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2D359-4ECC-7260-FAEE-6447A38680D4}"/>
              </a:ext>
            </a:extLst>
          </p:cNvPr>
          <p:cNvSpPr txBox="1"/>
          <p:nvPr/>
        </p:nvSpPr>
        <p:spPr>
          <a:xfrm>
            <a:off x="924128" y="2178996"/>
            <a:ext cx="140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Розпод</a:t>
            </a:r>
            <a:r>
              <a:rPr lang="uk-UA" dirty="0" err="1"/>
              <a:t>іл</a:t>
            </a:r>
            <a:r>
              <a:rPr lang="uk-UA" dirty="0"/>
              <a:t> Х2.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E823C-0E0C-3502-A2FF-6B73A7CD0F22}"/>
              </a:ext>
            </a:extLst>
          </p:cNvPr>
          <p:cNvSpPr txBox="1"/>
          <p:nvPr/>
        </p:nvSpPr>
        <p:spPr>
          <a:xfrm>
            <a:off x="1108953" y="2959462"/>
            <a:ext cx="122218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Нехай Х1, Х2, Х</a:t>
            </a:r>
            <a:r>
              <a:rPr lang="en-US" dirty="0"/>
              <a:t>n </a:t>
            </a:r>
            <a:r>
              <a:rPr lang="uk-UA" dirty="0"/>
              <a:t>– незалежні випадкові нормально розподілені величини з нульовим середнім та одиничною дисперсією.</a:t>
            </a:r>
          </a:p>
          <a:p>
            <a:endParaRPr lang="uk-UA" dirty="0"/>
          </a:p>
          <a:p>
            <a:r>
              <a:rPr lang="uk-UA" dirty="0" err="1"/>
              <a:t>Випадкови</a:t>
            </a:r>
            <a:r>
              <a:rPr lang="uk-UA" dirty="0"/>
              <a:t> величина 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Має розподіл хі-квадрат.</a:t>
            </a:r>
            <a:endParaRPr lang="LID409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9C2873-0BE8-DCE8-6618-AED26ACFD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93" t="48832" r="49619" b="36964"/>
          <a:stretch/>
        </p:blipFill>
        <p:spPr>
          <a:xfrm>
            <a:off x="3503250" y="3398135"/>
            <a:ext cx="1752930" cy="9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EE3B0-6D87-434A-94D9-1DBAD4AE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190210"/>
            <a:ext cx="10515600" cy="802012"/>
          </a:xfrm>
        </p:spPr>
        <p:txBody>
          <a:bodyPr/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uk-UA" b="1" dirty="0"/>
              <a:t>.</a:t>
            </a:r>
            <a:endParaRPr lang="LID4096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1CE4F-27D7-9590-B2F5-B49310E0800F}"/>
              </a:ext>
            </a:extLst>
          </p:cNvPr>
          <p:cNvSpPr txBox="1"/>
          <p:nvPr/>
        </p:nvSpPr>
        <p:spPr>
          <a:xfrm>
            <a:off x="1673158" y="961923"/>
            <a:ext cx="766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Критерій узгодження </a:t>
            </a:r>
            <a:r>
              <a:rPr lang="uk-UA" sz="3200" dirty="0" err="1"/>
              <a:t>Пірсона</a:t>
            </a:r>
            <a:r>
              <a:rPr lang="uk-UA" sz="3200" dirty="0"/>
              <a:t> (хі-квадрат). </a:t>
            </a:r>
            <a:endParaRPr lang="LID4096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2709B-B1F3-6390-BC2C-BD198A285E58}"/>
              </a:ext>
            </a:extLst>
          </p:cNvPr>
          <p:cNvSpPr txBox="1"/>
          <p:nvPr/>
        </p:nvSpPr>
        <p:spPr>
          <a:xfrm>
            <a:off x="642025" y="1556425"/>
            <a:ext cx="1035636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1 Задати рівень значимості.</a:t>
            </a:r>
          </a:p>
          <a:p>
            <a:r>
              <a:rPr lang="uk-UA" sz="2800" dirty="0"/>
              <a:t>2. Побудувати інтервальний статистичний ряд. Розрахувати частоти потрапляння випадкової величина в кожен із М </a:t>
            </a:r>
            <a:r>
              <a:rPr lang="uk-UA" sz="2800" dirty="0" err="1"/>
              <a:t>бінів</a:t>
            </a:r>
            <a:r>
              <a:rPr lang="uk-UA" sz="2800" dirty="0"/>
              <a:t>. Число спостережень в одному </a:t>
            </a:r>
            <a:r>
              <a:rPr lang="uk-UA" sz="2800" dirty="0" err="1"/>
              <a:t>біні</a:t>
            </a:r>
            <a:r>
              <a:rPr lang="uk-UA" sz="2800" dirty="0"/>
              <a:t> має буте не менше 4-5. Побудувати гістограму. </a:t>
            </a:r>
          </a:p>
          <a:p>
            <a:r>
              <a:rPr lang="uk-UA" sz="2800" dirty="0"/>
              <a:t>3. По виду гістограми висунути гіпотезу.</a:t>
            </a:r>
          </a:p>
          <a:p>
            <a:r>
              <a:rPr lang="uk-UA" sz="2800" dirty="0"/>
              <a:t>Н- - величина Х розподілена за певним законом. </a:t>
            </a:r>
            <a:r>
              <a:rPr lang="en-US" sz="2800" i="1" dirty="0"/>
              <a:t>f</a:t>
            </a:r>
            <a:r>
              <a:rPr lang="en-US" sz="2800" dirty="0"/>
              <a:t>(x) = </a:t>
            </a:r>
            <a:r>
              <a:rPr lang="en-US" sz="2800" i="1" dirty="0"/>
              <a:t>f</a:t>
            </a:r>
            <a:r>
              <a:rPr lang="en-US" sz="2800" i="1" baseline="-25000" dirty="0"/>
              <a:t>0</a:t>
            </a:r>
            <a:r>
              <a:rPr lang="en-US" sz="2800" dirty="0"/>
              <a:t>(x)</a:t>
            </a:r>
          </a:p>
          <a:p>
            <a:r>
              <a:rPr lang="en-US" sz="2800" dirty="0"/>
              <a:t>H1 – </a:t>
            </a:r>
            <a:r>
              <a:rPr lang="uk-UA" sz="2800" dirty="0"/>
              <a:t>величина Х не розподілена за таким-то законом </a:t>
            </a:r>
            <a:r>
              <a:rPr lang="en-US" sz="2800" i="1" dirty="0"/>
              <a:t>f</a:t>
            </a:r>
            <a:r>
              <a:rPr lang="en-US" sz="2800" dirty="0"/>
              <a:t>(x) ≠ </a:t>
            </a:r>
            <a:r>
              <a:rPr lang="en-US" sz="2800" i="1" dirty="0"/>
              <a:t>f</a:t>
            </a:r>
            <a:r>
              <a:rPr lang="en-US" sz="2800" i="1" baseline="-25000" dirty="0"/>
              <a:t>0</a:t>
            </a:r>
            <a:r>
              <a:rPr lang="en-US" sz="2800" dirty="0"/>
              <a:t>(x) ,</a:t>
            </a:r>
          </a:p>
          <a:p>
            <a:r>
              <a:rPr lang="uk-UA" sz="2800" dirty="0"/>
              <a:t>Де </a:t>
            </a:r>
            <a:r>
              <a:rPr lang="en-US" sz="2800" i="1" dirty="0"/>
              <a:t>f</a:t>
            </a:r>
            <a:r>
              <a:rPr lang="en-US" sz="2800" i="1" baseline="-25000" dirty="0"/>
              <a:t>0</a:t>
            </a:r>
            <a:r>
              <a:rPr lang="en-US" sz="2800" dirty="0"/>
              <a:t>(x) </a:t>
            </a:r>
            <a:r>
              <a:rPr lang="uk-UA" sz="2800" dirty="0"/>
              <a:t>, </a:t>
            </a:r>
            <a:r>
              <a:rPr lang="en-US" sz="2800" i="1" dirty="0"/>
              <a:t>F</a:t>
            </a:r>
            <a:r>
              <a:rPr lang="en-US" sz="2800" i="1" baseline="-25000" dirty="0"/>
              <a:t>0</a:t>
            </a:r>
            <a:r>
              <a:rPr lang="en-US" sz="2800" dirty="0"/>
              <a:t>(x)  </a:t>
            </a:r>
            <a:r>
              <a:rPr lang="uk-UA" sz="2800" dirty="0"/>
              <a:t>щільність та функція гіпотетичного закону розподілу.</a:t>
            </a:r>
          </a:p>
          <a:p>
            <a:r>
              <a:rPr lang="uk-UA" sz="2800" dirty="0"/>
              <a:t>4. Знайти оцінки </a:t>
            </a:r>
            <a:r>
              <a:rPr lang="en-US" sz="2800" dirty="0"/>
              <a:t>s </a:t>
            </a:r>
            <a:r>
              <a:rPr lang="uk-UA" sz="2800" dirty="0"/>
              <a:t>невідомих параметрів гіпотетичного закону розподілу.</a:t>
            </a:r>
            <a:endParaRPr lang="en-US" sz="2800" dirty="0"/>
          </a:p>
          <a:p>
            <a:endParaRPr lang="uk-UA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8732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11CE4F-27D7-9590-B2F5-B49310E0800F}"/>
              </a:ext>
            </a:extLst>
          </p:cNvPr>
          <p:cNvSpPr txBox="1"/>
          <p:nvPr/>
        </p:nvSpPr>
        <p:spPr>
          <a:xfrm>
            <a:off x="475893" y="931776"/>
            <a:ext cx="1125566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5. Розрахувати теоретичні вірогідності потрапляння випадкової величина у кожен із </a:t>
            </a:r>
            <a:r>
              <a:rPr lang="uk-UA" sz="3200" dirty="0" err="1"/>
              <a:t>бінів</a:t>
            </a:r>
            <a:r>
              <a:rPr lang="uk-UA" sz="3200" dirty="0"/>
              <a:t> (</a:t>
            </a:r>
            <a:r>
              <a:rPr lang="en-US" sz="3200" i="1" dirty="0" err="1"/>
              <a:t>p</a:t>
            </a:r>
            <a:r>
              <a:rPr lang="en-US" sz="3200" i="1" baseline="-25000" dirty="0" err="1"/>
              <a:t>j</a:t>
            </a:r>
            <a:r>
              <a:rPr lang="en-US" sz="3200" dirty="0"/>
              <a:t>).</a:t>
            </a:r>
          </a:p>
          <a:p>
            <a:r>
              <a:rPr lang="en-US" sz="3200" dirty="0"/>
              <a:t>6</a:t>
            </a:r>
            <a:r>
              <a:rPr lang="ru-RU" sz="3200" dirty="0"/>
              <a:t>. </a:t>
            </a:r>
            <a:r>
              <a:rPr lang="ru-RU" sz="3200" dirty="0" err="1"/>
              <a:t>Знайти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 статистики хи-квадрат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7. </a:t>
            </a:r>
            <a:r>
              <a:rPr lang="ru-RU" sz="3200" dirty="0" err="1"/>
              <a:t>Порівняти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 статистики з </a:t>
            </a:r>
            <a:r>
              <a:rPr lang="ru-RU" sz="3200" dirty="0" err="1"/>
              <a:t>критичним</a:t>
            </a:r>
            <a:r>
              <a:rPr lang="ru-RU" sz="3200" dirty="0"/>
              <a:t> </a:t>
            </a:r>
            <a:r>
              <a:rPr lang="ru-RU" sz="3200" dirty="0" err="1"/>
              <a:t>значенням</a:t>
            </a:r>
            <a:r>
              <a:rPr lang="ru-RU" sz="3200" dirty="0"/>
              <a:t> </a:t>
            </a:r>
          </a:p>
          <a:p>
            <a:endParaRPr lang="ru-RU" sz="3200" dirty="0"/>
          </a:p>
          <a:p>
            <a:r>
              <a:rPr lang="ru-RU" sz="3200" dirty="0"/>
              <a:t>Число </a:t>
            </a:r>
            <a:r>
              <a:rPr lang="ru-RU" sz="3200" dirty="0" err="1"/>
              <a:t>ступен</a:t>
            </a:r>
            <a:r>
              <a:rPr lang="uk-UA" sz="3200" dirty="0" err="1"/>
              <a:t>ів</a:t>
            </a:r>
            <a:r>
              <a:rPr lang="uk-UA" sz="3200" dirty="0"/>
              <a:t> свободи </a:t>
            </a:r>
            <a:r>
              <a:rPr lang="en-US" sz="3200" dirty="0"/>
              <a:t>k=M-1-s</a:t>
            </a:r>
          </a:p>
          <a:p>
            <a:endParaRPr lang="en-US" sz="3200" dirty="0"/>
          </a:p>
          <a:p>
            <a:r>
              <a:rPr lang="en-US" sz="3200" dirty="0"/>
              <a:t>8. </a:t>
            </a:r>
            <a:r>
              <a:rPr lang="uk-UA" sz="3200" dirty="0"/>
              <a:t>Прийняти або </a:t>
            </a:r>
            <a:r>
              <a:rPr lang="uk-UA" sz="3200" dirty="0" err="1"/>
              <a:t>відкиниту</a:t>
            </a:r>
            <a:r>
              <a:rPr lang="uk-UA" sz="3200" dirty="0"/>
              <a:t> гіпотезу </a:t>
            </a:r>
            <a:r>
              <a:rPr lang="uk-UA" sz="3200" i="1" dirty="0"/>
              <a:t>Н</a:t>
            </a:r>
            <a:r>
              <a:rPr lang="uk-UA" sz="3200" i="1" baseline="-25000" dirty="0"/>
              <a:t>0</a:t>
            </a:r>
            <a:endParaRPr lang="ru-RU" sz="3200" i="1" baseline="-25000" dirty="0"/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2FAACF-D3B8-5719-E747-C47209934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50" t="61602" r="5750" b="1844"/>
          <a:stretch/>
        </p:blipFill>
        <p:spPr>
          <a:xfrm>
            <a:off x="8044775" y="4534700"/>
            <a:ext cx="3151762" cy="250682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CCCC811-8EB3-ACD7-6E33-AEEE3E51B881}"/>
              </a:ext>
            </a:extLst>
          </p:cNvPr>
          <p:cNvSpPr txBox="1">
            <a:spLocks/>
          </p:cNvSpPr>
          <p:nvPr/>
        </p:nvSpPr>
        <p:spPr>
          <a:xfrm>
            <a:off x="475893" y="129764"/>
            <a:ext cx="10515600" cy="80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uk-UA" b="1" dirty="0"/>
              <a:t>.</a:t>
            </a:r>
            <a:endParaRPr lang="LID4096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E6E775-6534-0800-BA96-CEBB54047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9" t="26178" r="24027" b="51270"/>
          <a:stretch/>
        </p:blipFill>
        <p:spPr>
          <a:xfrm>
            <a:off x="2876253" y="2625919"/>
            <a:ext cx="4982016" cy="12016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531CB4-1F08-8E92-0CBC-FB6D59674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68" t="50000" r="5637" b="38894"/>
          <a:stretch/>
        </p:blipFill>
        <p:spPr>
          <a:xfrm>
            <a:off x="10666377" y="3773074"/>
            <a:ext cx="797669" cy="7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C92E6A6-228E-AC39-0A6E-F5A2BA97B1CC}"/>
              </a:ext>
            </a:extLst>
          </p:cNvPr>
          <p:cNvSpPr txBox="1">
            <a:spLocks/>
          </p:cNvSpPr>
          <p:nvPr/>
        </p:nvSpPr>
        <p:spPr>
          <a:xfrm>
            <a:off x="624191" y="324316"/>
            <a:ext cx="10515600" cy="80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/>
              <a:t>.</a:t>
            </a:r>
            <a:endParaRPr lang="LID4096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C77E3-4577-E7E2-3744-350EFADA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63" y="2451249"/>
            <a:ext cx="10771274" cy="1669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316BE-EC39-8F77-6D1A-407DD4A62437}"/>
              </a:ext>
            </a:extLst>
          </p:cNvPr>
          <p:cNvSpPr txBox="1"/>
          <p:nvPr/>
        </p:nvSpPr>
        <p:spPr>
          <a:xfrm>
            <a:off x="982494" y="1809345"/>
            <a:ext cx="349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Маємо певний набір </a:t>
            </a:r>
            <a:r>
              <a:rPr lang="uk-UA" dirty="0" err="1"/>
              <a:t>вимірювать</a:t>
            </a:r>
            <a:r>
              <a:rPr lang="uk-UA" dirty="0"/>
              <a:t>.</a:t>
            </a:r>
            <a:endParaRPr lang="LID4096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76B025-3CDB-9607-AD89-088405FCB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31" y="4264719"/>
            <a:ext cx="4000500" cy="2362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79D076-EC3A-BAB3-9FF4-5E26EFBED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888" y="4377546"/>
            <a:ext cx="5012379" cy="21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475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Перевірка статистичних гіпотез.</vt:lpstr>
      <vt:lpstr>Задача перевірки статистичних гіпотез.</vt:lpstr>
      <vt:lpstr>Задача перевірки статистичних гіпотез.</vt:lpstr>
      <vt:lpstr>Помилки І та ІІ роду.</vt:lpstr>
      <vt:lpstr>Критерії</vt:lpstr>
      <vt:lpstr>Схема перевірки гіпотези.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sedash.iurii sedash.iurii</dc:creator>
  <cp:lastModifiedBy>sedash.iurii sedash.iurii</cp:lastModifiedBy>
  <cp:revision>6</cp:revision>
  <dcterms:created xsi:type="dcterms:W3CDTF">2024-04-17T06:22:19Z</dcterms:created>
  <dcterms:modified xsi:type="dcterms:W3CDTF">2024-04-17T11:06:14Z</dcterms:modified>
</cp:coreProperties>
</file>