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Лекція</a:t>
            </a:r>
            <a:r>
              <a:rPr lang="ru-RU"/>
              <a:t> </a:t>
            </a:r>
            <a:r>
              <a:rPr lang="ru-RU" smtClean="0"/>
              <a:t>3.1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6408712" cy="34563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1. </a:t>
            </a:r>
            <a:r>
              <a:rPr lang="ru-RU" dirty="0" err="1">
                <a:solidFill>
                  <a:schemeClr val="tx1"/>
                </a:solidFill>
              </a:rPr>
              <a:t>Поняття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розвитку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формування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особистості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Виховання</a:t>
            </a:r>
            <a:r>
              <a:rPr lang="ru-RU" dirty="0">
                <a:solidFill>
                  <a:schemeClr val="tx1"/>
                </a:solidFill>
              </a:rPr>
              <a:t> як </a:t>
            </a:r>
            <a:r>
              <a:rPr lang="ru-RU" dirty="0" err="1">
                <a:solidFill>
                  <a:schemeClr val="tx1"/>
                </a:solidFill>
              </a:rPr>
              <a:t>провідний</a:t>
            </a:r>
            <a:r>
              <a:rPr lang="ru-RU" dirty="0">
                <a:solidFill>
                  <a:schemeClr val="tx1"/>
                </a:solidFill>
              </a:rPr>
              <a:t> фактор </a:t>
            </a:r>
            <a:r>
              <a:rPr lang="ru-RU" dirty="0" err="1">
                <a:solidFill>
                  <a:schemeClr val="tx1"/>
                </a:solidFill>
              </a:rPr>
              <a:t>розвитку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формування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особистості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2. Роль </a:t>
            </a:r>
            <a:r>
              <a:rPr lang="ru-RU" dirty="0" err="1">
                <a:solidFill>
                  <a:schemeClr val="tx1"/>
                </a:solidFill>
              </a:rPr>
              <a:t>спадковості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середовища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розвитку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формуванні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особистості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3. </a:t>
            </a:r>
            <a:r>
              <a:rPr lang="ru-RU" dirty="0" err="1">
                <a:solidFill>
                  <a:schemeClr val="tx1"/>
                </a:solidFill>
              </a:rPr>
              <a:t>Вікові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етапи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розвитку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особистості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>
                <a:solidFill>
                  <a:schemeClr val="tx1"/>
                </a:solidFill>
              </a:rPr>
              <a:t>школяра</a:t>
            </a:r>
            <a:r>
              <a:rPr lang="ru-RU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5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Здібності</a:t>
            </a:r>
            <a:r>
              <a:rPr lang="ru-RU" dirty="0"/>
              <a:t> - </a:t>
            </a:r>
            <a:r>
              <a:rPr lang="ru-RU" dirty="0" err="1"/>
              <a:t>індивідуальні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суб'єктивними</a:t>
            </a:r>
            <a:r>
              <a:rPr lang="ru-RU" dirty="0"/>
              <a:t>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успішного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роду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Здібності</a:t>
            </a:r>
            <a:r>
              <a:rPr lang="ru-RU" dirty="0"/>
              <a:t> не </a:t>
            </a:r>
            <a:r>
              <a:rPr lang="ru-RU" dirty="0" err="1"/>
              <a:t>зводяться</a:t>
            </a:r>
            <a:r>
              <a:rPr lang="ru-RU" dirty="0"/>
              <a:t> до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умінь</a:t>
            </a:r>
            <a:r>
              <a:rPr lang="ru-RU" dirty="0"/>
              <a:t> і </a:t>
            </a:r>
            <a:r>
              <a:rPr lang="ru-RU" dirty="0" err="1"/>
              <a:t>навичок</a:t>
            </a:r>
            <a:r>
              <a:rPr lang="ru-RU" dirty="0"/>
              <a:t>. Вони </a:t>
            </a:r>
            <a:r>
              <a:rPr lang="ru-RU" dirty="0" err="1"/>
              <a:t>проявляються</a:t>
            </a:r>
            <a:r>
              <a:rPr lang="ru-RU" dirty="0"/>
              <a:t> у </a:t>
            </a:r>
            <a:r>
              <a:rPr lang="ru-RU" dirty="0" err="1"/>
              <a:t>швидкості</a:t>
            </a:r>
            <a:r>
              <a:rPr lang="ru-RU" dirty="0"/>
              <a:t>, </a:t>
            </a:r>
            <a:r>
              <a:rPr lang="ru-RU" dirty="0" err="1"/>
              <a:t>глибині</a:t>
            </a:r>
            <a:r>
              <a:rPr lang="ru-RU" dirty="0"/>
              <a:t> і </a:t>
            </a:r>
            <a:r>
              <a:rPr lang="ru-RU" dirty="0" err="1"/>
              <a:t>міцності</a:t>
            </a:r>
            <a:r>
              <a:rPr lang="ru-RU" dirty="0"/>
              <a:t> </a:t>
            </a:r>
            <a:r>
              <a:rPr lang="ru-RU" dirty="0" err="1"/>
              <a:t>оволодіння</a:t>
            </a:r>
            <a:r>
              <a:rPr lang="ru-RU" dirty="0"/>
              <a:t> способами і </a:t>
            </a:r>
            <a:r>
              <a:rPr lang="ru-RU" dirty="0" err="1"/>
              <a:t>прийомами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 - талант, </a:t>
            </a:r>
            <a:r>
              <a:rPr lang="ru-RU" dirty="0" err="1"/>
              <a:t>геніальність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556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Спеціальними</a:t>
            </a:r>
            <a:r>
              <a:rPr lang="ru-RU" dirty="0"/>
              <a:t> </a:t>
            </a:r>
            <a:r>
              <a:rPr lang="ru-RU" dirty="0" err="1"/>
              <a:t>називаються</a:t>
            </a:r>
            <a:r>
              <a:rPr lang="ru-RU" dirty="0"/>
              <a:t> задатки до </a:t>
            </a:r>
            <a:r>
              <a:rPr lang="ru-RU" dirty="0" err="1"/>
              <a:t>певного</a:t>
            </a:r>
            <a:r>
              <a:rPr lang="ru-RU" dirty="0"/>
              <a:t> виду </a:t>
            </a:r>
            <a:r>
              <a:rPr lang="ru-RU" dirty="0" err="1"/>
              <a:t>діяльності</a:t>
            </a:r>
            <a:r>
              <a:rPr lang="ru-RU" dirty="0"/>
              <a:t>. До </a:t>
            </a:r>
            <a:r>
              <a:rPr lang="ru-RU" dirty="0" err="1"/>
              <a:t>спеціальних</a:t>
            </a:r>
            <a:r>
              <a:rPr lang="ru-RU" dirty="0"/>
              <a:t> належать </a:t>
            </a:r>
            <a:r>
              <a:rPr lang="ru-RU" dirty="0" err="1"/>
              <a:t>музичні</a:t>
            </a:r>
            <a:r>
              <a:rPr lang="ru-RU" dirty="0"/>
              <a:t>, </a:t>
            </a:r>
            <a:r>
              <a:rPr lang="ru-RU" dirty="0" err="1"/>
              <a:t>художні</a:t>
            </a:r>
            <a:r>
              <a:rPr lang="ru-RU" dirty="0"/>
              <a:t>, </a:t>
            </a:r>
            <a:r>
              <a:rPr lang="ru-RU" dirty="0" err="1"/>
              <a:t>математичні</a:t>
            </a:r>
            <a:r>
              <a:rPr lang="ru-RU" dirty="0"/>
              <a:t>, </a:t>
            </a:r>
            <a:r>
              <a:rPr lang="ru-RU" dirty="0" err="1"/>
              <a:t>лінгвістичні</a:t>
            </a:r>
            <a:r>
              <a:rPr lang="ru-RU" dirty="0"/>
              <a:t>, </a:t>
            </a:r>
            <a:r>
              <a:rPr lang="ru-RU" dirty="0" err="1"/>
              <a:t>спортивні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нахили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Спеціальні</a:t>
            </a:r>
            <a:r>
              <a:rPr lang="ru-RU" dirty="0"/>
              <a:t> задатки </a:t>
            </a:r>
            <a:r>
              <a:rPr lang="ru-RU" dirty="0" err="1"/>
              <a:t>успадковуються</a:t>
            </a:r>
            <a:r>
              <a:rPr lang="ru-RU" dirty="0"/>
              <a:t>.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людства</a:t>
            </a:r>
            <a:r>
              <a:rPr lang="ru-RU" dirty="0"/>
              <a:t> </a:t>
            </a:r>
            <a:r>
              <a:rPr lang="ru-RU" dirty="0" err="1"/>
              <a:t>траплялося</a:t>
            </a:r>
            <a:r>
              <a:rPr lang="ru-RU" dirty="0"/>
              <a:t> </a:t>
            </a:r>
            <a:r>
              <a:rPr lang="ru-RU" dirty="0" err="1"/>
              <a:t>чимало</a:t>
            </a:r>
            <a:r>
              <a:rPr lang="ru-RU" dirty="0"/>
              <a:t> </a:t>
            </a:r>
            <a:r>
              <a:rPr lang="ru-RU" dirty="0" err="1"/>
              <a:t>потомствених</a:t>
            </a:r>
            <a:r>
              <a:rPr lang="ru-RU" dirty="0"/>
              <a:t> </a:t>
            </a:r>
            <a:r>
              <a:rPr lang="ru-RU" dirty="0" err="1"/>
              <a:t>обдарувань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322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Фактори розвитку особистості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/>
              <a:t>спадковості</a:t>
            </a:r>
            <a:r>
              <a:rPr lang="ru-RU" dirty="0"/>
              <a:t> </a:t>
            </a:r>
            <a:r>
              <a:rPr lang="ru-RU" dirty="0" err="1"/>
              <a:t>визначальним</a:t>
            </a:r>
            <a:r>
              <a:rPr lang="ru-RU" dirty="0"/>
              <a:t> фактором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є </a:t>
            </a:r>
            <a:r>
              <a:rPr lang="ru-RU" dirty="0" err="1"/>
              <a:t>середовище</a:t>
            </a:r>
            <a:r>
              <a:rPr lang="ru-RU" dirty="0"/>
              <a:t>. </a:t>
            </a:r>
            <a:r>
              <a:rPr lang="ru-RU" dirty="0" err="1"/>
              <a:t>Середовище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реальна </a:t>
            </a:r>
            <a:r>
              <a:rPr lang="ru-RU" dirty="0" err="1"/>
              <a:t>дійсність</a:t>
            </a:r>
            <a:r>
              <a:rPr lang="ru-RU" dirty="0"/>
              <a:t>,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На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</a:t>
            </a:r>
            <a:r>
              <a:rPr lang="ru-RU" dirty="0" err="1" smtClean="0"/>
              <a:t>географічне</a:t>
            </a:r>
            <a:r>
              <a:rPr lang="ru-RU" dirty="0" smtClean="0"/>
              <a:t>, </a:t>
            </a:r>
            <a:r>
              <a:rPr lang="ru-RU" dirty="0" err="1" smtClean="0"/>
              <a:t>національне</a:t>
            </a:r>
            <a:r>
              <a:rPr lang="ru-RU" dirty="0" smtClean="0"/>
              <a:t>, </a:t>
            </a:r>
            <a:r>
              <a:rPr lang="ru-RU" dirty="0" err="1" smtClean="0"/>
              <a:t>шкільне</a:t>
            </a:r>
            <a:r>
              <a:rPr lang="ru-RU" dirty="0" smtClean="0"/>
              <a:t>, </a:t>
            </a:r>
            <a:r>
              <a:rPr lang="ru-RU" dirty="0" err="1" smtClean="0"/>
              <a:t>сімейне</a:t>
            </a:r>
            <a:r>
              <a:rPr lang="ru-RU" dirty="0" smtClean="0"/>
              <a:t>,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52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одна з </a:t>
            </a:r>
            <a:r>
              <a:rPr lang="ru-RU" dirty="0" err="1"/>
              <a:t>універсальних</a:t>
            </a:r>
            <a:r>
              <a:rPr lang="ru-RU" dirty="0"/>
              <a:t> форм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(</a:t>
            </a:r>
            <a:r>
              <a:rPr lang="ru-RU" dirty="0" err="1"/>
              <a:t>поряд</a:t>
            </a:r>
            <a:r>
              <a:rPr lang="ru-RU" dirty="0"/>
              <a:t> з </a:t>
            </a:r>
            <a:r>
              <a:rPr lang="ru-RU" dirty="0" err="1"/>
              <a:t>пізнанням</a:t>
            </a:r>
            <a:r>
              <a:rPr lang="ru-RU" dirty="0"/>
              <a:t>, </a:t>
            </a:r>
            <a:r>
              <a:rPr lang="ru-RU" dirty="0" err="1"/>
              <a:t>працею</a:t>
            </a:r>
            <a:r>
              <a:rPr lang="ru-RU" dirty="0"/>
              <a:t>, </a:t>
            </a:r>
            <a:r>
              <a:rPr lang="ru-RU" dirty="0" err="1"/>
              <a:t>грою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у </a:t>
            </a:r>
            <a:r>
              <a:rPr lang="ru-RU" dirty="0" err="1"/>
              <a:t>встановленні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людьми, у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міжособистісних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48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як один з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 собою систему </a:t>
            </a:r>
            <a:r>
              <a:rPr lang="ru-RU" dirty="0" err="1"/>
              <a:t>цілеспрямованих</a:t>
            </a:r>
            <a:r>
              <a:rPr lang="ru-RU" dirty="0"/>
              <a:t> </a:t>
            </a:r>
            <a:r>
              <a:rPr lang="ru-RU" dirty="0" err="1"/>
              <a:t>формуючих</a:t>
            </a:r>
            <a:r>
              <a:rPr lang="ru-RU" dirty="0"/>
              <a:t> </a:t>
            </a:r>
            <a:r>
              <a:rPr lang="ru-RU" dirty="0" err="1"/>
              <a:t>впливів</a:t>
            </a:r>
            <a:r>
              <a:rPr lang="ru-RU" dirty="0"/>
              <a:t>, </a:t>
            </a:r>
            <a:r>
              <a:rPr lang="ru-RU" dirty="0" err="1"/>
              <a:t>взаємодій</a:t>
            </a:r>
            <a:r>
              <a:rPr lang="ru-RU" dirty="0"/>
              <a:t> і </a:t>
            </a:r>
            <a:r>
              <a:rPr lang="ru-RU" dirty="0" err="1"/>
              <a:t>взаємин</a:t>
            </a:r>
            <a:r>
              <a:rPr lang="ru-RU" dirty="0"/>
              <a:t>, </a:t>
            </a:r>
            <a:r>
              <a:rPr lang="ru-RU" dirty="0" err="1"/>
              <a:t>здійснюваних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сферах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. </a:t>
            </a:r>
            <a:r>
              <a:rPr lang="ru-RU" dirty="0" err="1"/>
              <a:t>Виховання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цілеспрямованої</a:t>
            </a:r>
            <a:r>
              <a:rPr lang="ru-RU" dirty="0"/>
              <a:t> і </a:t>
            </a:r>
            <a:r>
              <a:rPr lang="ru-RU" dirty="0" err="1"/>
              <a:t>свідомо</a:t>
            </a:r>
            <a:r>
              <a:rPr lang="ru-RU" dirty="0"/>
              <a:t> </a:t>
            </a:r>
            <a:r>
              <a:rPr lang="ru-RU" dirty="0" err="1"/>
              <a:t>контрольованої</a:t>
            </a:r>
            <a:r>
              <a:rPr lang="ru-RU" dirty="0"/>
              <a:t> </a:t>
            </a:r>
            <a:r>
              <a:rPr lang="ru-RU" dirty="0" err="1"/>
              <a:t>соціалізації</a:t>
            </a:r>
            <a:r>
              <a:rPr lang="ru-RU" dirty="0"/>
              <a:t> (</a:t>
            </a:r>
            <a:r>
              <a:rPr lang="ru-RU" dirty="0" err="1"/>
              <a:t>сімейне</a:t>
            </a:r>
            <a:r>
              <a:rPr lang="ru-RU" dirty="0"/>
              <a:t>, </a:t>
            </a:r>
            <a:r>
              <a:rPr lang="ru-RU" dirty="0" err="1"/>
              <a:t>релігійне</a:t>
            </a:r>
            <a:r>
              <a:rPr lang="ru-RU" dirty="0"/>
              <a:t>, </a:t>
            </a:r>
            <a:r>
              <a:rPr lang="ru-RU" dirty="0" err="1"/>
              <a:t>шкільне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),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своєрідним</a:t>
            </a:r>
            <a:r>
              <a:rPr lang="ru-RU" dirty="0"/>
              <a:t> </a:t>
            </a:r>
            <a:r>
              <a:rPr lang="ru-RU" dirty="0" err="1"/>
              <a:t>механізмом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процесами</a:t>
            </a:r>
            <a:r>
              <a:rPr lang="ru-RU" dirty="0"/>
              <a:t> </a:t>
            </a:r>
            <a:r>
              <a:rPr lang="ru-RU" dirty="0" err="1"/>
              <a:t>соціалізації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148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uk-UA" dirty="0" smtClean="0"/>
              <a:t>4. Виховна система</a:t>
            </a:r>
          </a:p>
          <a:p>
            <a:pPr marL="0" indent="0">
              <a:buNone/>
            </a:pPr>
            <a:r>
              <a:rPr lang="uk-UA" dirty="0" smtClean="0"/>
              <a:t>5. Діяльність</a:t>
            </a:r>
          </a:p>
          <a:p>
            <a:pPr marL="0" indent="0">
              <a:buNone/>
            </a:pPr>
            <a:r>
              <a:rPr lang="uk-UA" dirty="0" smtClean="0"/>
              <a:t>6. Колективна діяльність</a:t>
            </a:r>
          </a:p>
          <a:p>
            <a:pPr marL="0" indent="0">
              <a:buNone/>
            </a:pPr>
            <a:r>
              <a:rPr lang="uk-UA" dirty="0" smtClean="0"/>
              <a:t>7. Самовиховання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17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28215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dirty="0" err="1"/>
              <a:t>Залежно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особливостей</a:t>
            </a:r>
            <a:r>
              <a:rPr lang="ru-RU" sz="3200" dirty="0"/>
              <a:t> анатомо-</a:t>
            </a:r>
            <a:r>
              <a:rPr lang="ru-RU" sz="3200" dirty="0" err="1"/>
              <a:t>фізіологічного</a:t>
            </a:r>
            <a:r>
              <a:rPr lang="ru-RU" sz="3200" dirty="0"/>
              <a:t> та </a:t>
            </a:r>
            <a:r>
              <a:rPr lang="ru-RU" sz="3200" dirty="0" err="1"/>
              <a:t>психічного</a:t>
            </a:r>
            <a:r>
              <a:rPr lang="ru-RU" sz="3200" dirty="0"/>
              <a:t> </a:t>
            </a:r>
            <a:r>
              <a:rPr lang="ru-RU" sz="3200" dirty="0" err="1"/>
              <a:t>розвитку</a:t>
            </a:r>
            <a:r>
              <a:rPr lang="ru-RU" sz="3200" dirty="0"/>
              <a:t> </a:t>
            </a:r>
            <a:r>
              <a:rPr lang="ru-RU" sz="3200" dirty="0" err="1"/>
              <a:t>дітей</a:t>
            </a:r>
            <a:r>
              <a:rPr lang="ru-RU" sz="3200" dirty="0"/>
              <a:t> </a:t>
            </a:r>
            <a:r>
              <a:rPr lang="ru-RU" sz="3200" dirty="0" err="1"/>
              <a:t>поділяють</a:t>
            </a:r>
            <a:r>
              <a:rPr lang="ru-RU" sz="3200" dirty="0"/>
              <a:t> на </a:t>
            </a:r>
            <a:r>
              <a:rPr lang="ru-RU" sz="3200" dirty="0" err="1"/>
              <a:t>такі</a:t>
            </a:r>
            <a:r>
              <a:rPr lang="ru-RU" sz="3200" dirty="0"/>
              <a:t> </a:t>
            </a:r>
            <a:r>
              <a:rPr lang="ru-RU" sz="3200" dirty="0" err="1"/>
              <a:t>вікові</a:t>
            </a:r>
            <a:r>
              <a:rPr lang="ru-RU" sz="3200" dirty="0"/>
              <a:t> </a:t>
            </a:r>
            <a:r>
              <a:rPr lang="ru-RU" sz="3200" dirty="0" err="1"/>
              <a:t>групи</a:t>
            </a:r>
            <a:r>
              <a:rPr lang="ru-RU" sz="3200" dirty="0"/>
              <a:t> та </a:t>
            </a:r>
            <a:r>
              <a:rPr lang="ru-RU" sz="3200" dirty="0" err="1"/>
              <a:t>підгрупи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•</a:t>
            </a:r>
            <a:r>
              <a:rPr lang="ru-RU" dirty="0"/>
              <a:t>	1. Перед </a:t>
            </a:r>
            <a:r>
              <a:rPr lang="ru-RU" dirty="0" err="1"/>
              <a:t>дошкільний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:</a:t>
            </a:r>
          </a:p>
          <a:p>
            <a:r>
              <a:rPr lang="ru-RU" dirty="0"/>
              <a:t>•	1.1. </a:t>
            </a:r>
            <a:r>
              <a:rPr lang="ru-RU" dirty="0" err="1"/>
              <a:t>Грудний</a:t>
            </a:r>
            <a:r>
              <a:rPr lang="ru-RU" dirty="0"/>
              <a:t> — 0—12 </a:t>
            </a:r>
            <a:r>
              <a:rPr lang="ru-RU" dirty="0" err="1"/>
              <a:t>міс</a:t>
            </a:r>
            <a:r>
              <a:rPr lang="ru-RU" dirty="0"/>
              <a:t>.;</a:t>
            </a:r>
          </a:p>
          <a:p>
            <a:r>
              <a:rPr lang="ru-RU" dirty="0"/>
              <a:t>•	1.2. </a:t>
            </a:r>
            <a:r>
              <a:rPr lang="ru-RU" dirty="0" err="1"/>
              <a:t>Ясельний</a:t>
            </a:r>
            <a:r>
              <a:rPr lang="ru-RU" dirty="0"/>
              <a:t> —1—3 роки.</a:t>
            </a:r>
          </a:p>
          <a:p>
            <a:r>
              <a:rPr lang="ru-RU" dirty="0"/>
              <a:t>•	2. </a:t>
            </a:r>
            <a:r>
              <a:rPr lang="ru-RU" dirty="0" err="1"/>
              <a:t>Дошкільний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:</a:t>
            </a:r>
          </a:p>
          <a:p>
            <a:r>
              <a:rPr lang="ru-RU" dirty="0"/>
              <a:t>•	2.1. </a:t>
            </a:r>
            <a:r>
              <a:rPr lang="ru-RU" dirty="0" err="1"/>
              <a:t>Молодший</a:t>
            </a:r>
            <a:r>
              <a:rPr lang="ru-RU" dirty="0"/>
              <a:t> — 3—4 роки;</a:t>
            </a:r>
          </a:p>
          <a:p>
            <a:r>
              <a:rPr lang="ru-RU" dirty="0"/>
              <a:t>•	2.2. </a:t>
            </a:r>
            <a:r>
              <a:rPr lang="ru-RU" dirty="0" err="1"/>
              <a:t>Середній</a:t>
            </a:r>
            <a:r>
              <a:rPr lang="ru-RU" dirty="0"/>
              <a:t> — 4—5 </a:t>
            </a:r>
            <a:r>
              <a:rPr lang="ru-RU" dirty="0" err="1"/>
              <a:t>років</a:t>
            </a:r>
            <a:r>
              <a:rPr lang="ru-RU" dirty="0"/>
              <a:t>;</a:t>
            </a:r>
          </a:p>
          <a:p>
            <a:r>
              <a:rPr lang="ru-RU" dirty="0"/>
              <a:t>•	2.3. Старший — 5—6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r>
              <a:rPr lang="ru-RU" dirty="0"/>
              <a:t>•	3. </a:t>
            </a:r>
            <a:r>
              <a:rPr lang="ru-RU" dirty="0" err="1"/>
              <a:t>Шкільний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:</a:t>
            </a:r>
          </a:p>
          <a:p>
            <a:r>
              <a:rPr lang="ru-RU" dirty="0"/>
              <a:t>•	3.1. </a:t>
            </a:r>
            <a:r>
              <a:rPr lang="ru-RU" dirty="0" err="1"/>
              <a:t>Молодший</a:t>
            </a:r>
            <a:r>
              <a:rPr lang="ru-RU" dirty="0"/>
              <a:t> — 6—11 </a:t>
            </a:r>
            <a:r>
              <a:rPr lang="ru-RU" dirty="0" err="1"/>
              <a:t>років</a:t>
            </a:r>
            <a:r>
              <a:rPr lang="ru-RU" dirty="0"/>
              <a:t>;</a:t>
            </a:r>
          </a:p>
          <a:p>
            <a:r>
              <a:rPr lang="ru-RU" dirty="0"/>
              <a:t>•	3.2. </a:t>
            </a:r>
            <a:r>
              <a:rPr lang="ru-RU" dirty="0" err="1"/>
              <a:t>Середній</a:t>
            </a:r>
            <a:r>
              <a:rPr lang="ru-RU" dirty="0"/>
              <a:t> — 11—14 </a:t>
            </a:r>
            <a:r>
              <a:rPr lang="ru-RU" dirty="0" err="1"/>
              <a:t>років</a:t>
            </a:r>
            <a:r>
              <a:rPr lang="ru-RU" dirty="0"/>
              <a:t>;</a:t>
            </a:r>
          </a:p>
          <a:p>
            <a:r>
              <a:rPr lang="ru-RU" dirty="0"/>
              <a:t>•	3.3. Старший —14—18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34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dirty="0" smtClean="0"/>
              <a:t>1. </a:t>
            </a:r>
            <a:r>
              <a:rPr lang="ru-RU" sz="2800" dirty="0" err="1" smtClean="0"/>
              <a:t>Поняття</a:t>
            </a:r>
            <a:r>
              <a:rPr lang="ru-RU" sz="2800" dirty="0" smtClean="0"/>
              <a:t> </a:t>
            </a:r>
            <a:r>
              <a:rPr lang="ru-RU" sz="2800" dirty="0" err="1"/>
              <a:t>розвитку</a:t>
            </a:r>
            <a:r>
              <a:rPr lang="ru-RU" sz="2800" dirty="0"/>
              <a:t> і </a:t>
            </a:r>
            <a:r>
              <a:rPr lang="ru-RU" sz="2800" dirty="0" err="1"/>
              <a:t>формування</a:t>
            </a:r>
            <a:r>
              <a:rPr lang="ru-RU" sz="2800" dirty="0"/>
              <a:t> </a:t>
            </a:r>
            <a:r>
              <a:rPr lang="ru-RU" sz="2800" dirty="0" err="1"/>
              <a:t>особистості</a:t>
            </a:r>
            <a:r>
              <a:rPr lang="ru-RU" sz="2800" dirty="0"/>
              <a:t>. </a:t>
            </a:r>
            <a:r>
              <a:rPr lang="ru-RU" sz="2800" dirty="0" err="1"/>
              <a:t>Виховання</a:t>
            </a:r>
            <a:r>
              <a:rPr lang="ru-RU" sz="2800" dirty="0"/>
              <a:t> як </a:t>
            </a:r>
            <a:r>
              <a:rPr lang="ru-RU" sz="2800" dirty="0" err="1"/>
              <a:t>провідний</a:t>
            </a:r>
            <a:r>
              <a:rPr lang="ru-RU" sz="2800" dirty="0"/>
              <a:t> фактор </a:t>
            </a:r>
            <a:r>
              <a:rPr lang="ru-RU" sz="2800" dirty="0" err="1"/>
              <a:t>розвитку</a:t>
            </a:r>
            <a:r>
              <a:rPr lang="ru-RU" sz="2800" dirty="0"/>
              <a:t> і </a:t>
            </a:r>
            <a:r>
              <a:rPr lang="ru-RU" sz="2800" dirty="0" err="1"/>
              <a:t>формування</a:t>
            </a:r>
            <a:r>
              <a:rPr lang="ru-RU" sz="2800" dirty="0"/>
              <a:t> </a:t>
            </a:r>
            <a:r>
              <a:rPr lang="ru-RU" sz="2800" dirty="0" err="1"/>
              <a:t>особистості</a:t>
            </a:r>
            <a:r>
              <a:rPr lang="ru-RU" sz="28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Розвиток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специфічний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результатом </a:t>
            </a:r>
            <a:r>
              <a:rPr lang="ru-RU" dirty="0" err="1"/>
              <a:t>якого</a:t>
            </a:r>
            <a:r>
              <a:rPr lang="ru-RU" dirty="0"/>
              <a:t> є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якісно</a:t>
            </a:r>
            <a:r>
              <a:rPr lang="ru-RU" dirty="0"/>
              <a:t> нового, </a:t>
            </a:r>
            <a:r>
              <a:rPr lang="ru-RU" dirty="0" err="1" smtClean="0"/>
              <a:t>поступовий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/>
              <a:t>сходження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нижчого</a:t>
            </a:r>
            <a:r>
              <a:rPr lang="ru-RU" dirty="0"/>
              <a:t> до </a:t>
            </a:r>
            <a:r>
              <a:rPr lang="ru-RU" dirty="0" err="1"/>
              <a:t>вищого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простого до складного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98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dirty="0" err="1"/>
              <a:t>Фізичний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кількісні</a:t>
            </a:r>
            <a:r>
              <a:rPr lang="ru-RU" dirty="0"/>
              <a:t> та </a:t>
            </a:r>
            <a:r>
              <a:rPr lang="ru-RU" dirty="0" err="1"/>
              <a:t>якісні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.</a:t>
            </a:r>
          </a:p>
          <a:p>
            <a:r>
              <a:rPr lang="ru-RU" dirty="0" err="1"/>
              <a:t>Психічний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процесами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і </a:t>
            </a:r>
            <a:r>
              <a:rPr lang="ru-RU" dirty="0" err="1"/>
              <a:t>становлення</a:t>
            </a:r>
            <a:r>
              <a:rPr lang="ru-RU" dirty="0"/>
              <a:t> </a:t>
            </a:r>
            <a:r>
              <a:rPr lang="ru-RU" dirty="0" err="1"/>
              <a:t>психіки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</a:t>
            </a:r>
          </a:p>
          <a:p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вирізняється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 </a:t>
            </a:r>
            <a:r>
              <a:rPr lang="ru-RU" dirty="0" err="1"/>
              <a:t>оволодіння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 </a:t>
            </a:r>
            <a:r>
              <a:rPr lang="ru-RU" dirty="0" err="1"/>
              <a:t>соціальним</a:t>
            </a:r>
            <a:r>
              <a:rPr lang="ru-RU" dirty="0"/>
              <a:t> </a:t>
            </a:r>
            <a:r>
              <a:rPr lang="ru-RU" dirty="0" err="1"/>
              <a:t>досвідом</a:t>
            </a:r>
            <a:r>
              <a:rPr lang="ru-RU" dirty="0"/>
              <a:t> (</a:t>
            </a:r>
            <a:r>
              <a:rPr lang="ru-RU" dirty="0" err="1"/>
              <a:t>мовою</a:t>
            </a:r>
            <a:r>
              <a:rPr lang="ru-RU" dirty="0"/>
              <a:t>, </a:t>
            </a:r>
            <a:r>
              <a:rPr lang="ru-RU" dirty="0" err="1"/>
              <a:t>моральними</a:t>
            </a:r>
            <a:r>
              <a:rPr lang="ru-RU" dirty="0"/>
              <a:t> </a:t>
            </a:r>
            <a:r>
              <a:rPr lang="ru-RU" dirty="0" err="1"/>
              <a:t>якостями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93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складний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як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виховання</a:t>
            </a:r>
            <a:r>
              <a:rPr lang="ru-RU" dirty="0"/>
              <a:t>; </a:t>
            </a:r>
            <a:r>
              <a:rPr lang="ru-RU" dirty="0" err="1"/>
              <a:t>цілеспрямований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соціалізації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завершеністю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2580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Рушійною</a:t>
            </a:r>
            <a:r>
              <a:rPr lang="ru-RU" dirty="0"/>
              <a:t> силою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є результат </a:t>
            </a:r>
            <a:r>
              <a:rPr lang="ru-RU" dirty="0" err="1"/>
              <a:t>суперечностей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фізичними</a:t>
            </a:r>
            <a:r>
              <a:rPr lang="ru-RU" dirty="0"/>
              <a:t> та </a:t>
            </a:r>
            <a:r>
              <a:rPr lang="ru-RU" dirty="0" err="1"/>
              <a:t>соціально-психічними</a:t>
            </a:r>
            <a:r>
              <a:rPr lang="ru-RU" dirty="0"/>
              <a:t> потребами </a:t>
            </a:r>
            <a:r>
              <a:rPr lang="ru-RU" dirty="0" err="1"/>
              <a:t>людини</a:t>
            </a:r>
            <a:r>
              <a:rPr lang="ru-RU" dirty="0"/>
              <a:t> — з одного боку та </a:t>
            </a:r>
            <a:r>
              <a:rPr lang="ru-RU" dirty="0" err="1"/>
              <a:t>наявним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, </a:t>
            </a:r>
            <a:r>
              <a:rPr lang="ru-RU" dirty="0" err="1"/>
              <a:t>психічного</a:t>
            </a:r>
            <a:r>
              <a:rPr lang="ru-RU" dirty="0"/>
              <a:t> і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— з другого.</a:t>
            </a:r>
          </a:p>
        </p:txBody>
      </p:sp>
    </p:spTree>
    <p:extLst>
      <p:ext uri="{BB962C8B-B14F-4D97-AF65-F5344CB8AC3E}">
        <p14:creationId xmlns:p14="http://schemas.microsoft.com/office/powerpoint/2010/main" val="85931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b="1" dirty="0"/>
              <a:t>Людина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біологічна</a:t>
            </a:r>
            <a:r>
              <a:rPr lang="ru-RU" dirty="0"/>
              <a:t> </a:t>
            </a:r>
            <a:r>
              <a:rPr lang="ru-RU" dirty="0" err="1"/>
              <a:t>істота</a:t>
            </a:r>
            <a:r>
              <a:rPr lang="ru-RU" dirty="0"/>
              <a:t>, яка </a:t>
            </a:r>
            <a:r>
              <a:rPr lang="ru-RU" dirty="0" err="1"/>
              <a:t>характеризується</a:t>
            </a:r>
            <a:r>
              <a:rPr lang="ru-RU" dirty="0"/>
              <a:t> такими </a:t>
            </a:r>
            <a:r>
              <a:rPr lang="ru-RU" dirty="0" err="1"/>
              <a:t>фізіологічними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, як пряма хода, </a:t>
            </a:r>
            <a:r>
              <a:rPr lang="ru-RU" dirty="0" err="1"/>
              <a:t>розвинена</a:t>
            </a:r>
            <a:r>
              <a:rPr lang="ru-RU" dirty="0"/>
              <a:t> </a:t>
            </a:r>
            <a:r>
              <a:rPr lang="ru-RU" dirty="0" err="1"/>
              <a:t>черепна</a:t>
            </a:r>
            <a:r>
              <a:rPr lang="ru-RU" dirty="0"/>
              <a:t> коробка та </a:t>
            </a:r>
            <a:r>
              <a:rPr lang="ru-RU" dirty="0" err="1"/>
              <a:t>передні</a:t>
            </a:r>
            <a:r>
              <a:rPr lang="ru-RU" dirty="0"/>
              <a:t> </a:t>
            </a:r>
            <a:r>
              <a:rPr lang="ru-RU" dirty="0" err="1"/>
              <a:t>кінцівки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поняттям</a:t>
            </a:r>
            <a:r>
              <a:rPr lang="ru-RU" dirty="0"/>
              <a:t> широко </a:t>
            </a:r>
            <a:r>
              <a:rPr lang="ru-RU" dirty="0" err="1"/>
              <a:t>оперують</a:t>
            </a:r>
            <a:r>
              <a:rPr lang="ru-RU" dirty="0"/>
              <a:t> у </a:t>
            </a:r>
            <a:r>
              <a:rPr lang="ru-RU" dirty="0" err="1"/>
              <a:t>фізіології</a:t>
            </a:r>
            <a:r>
              <a:rPr lang="ru-RU" dirty="0"/>
              <a:t>, </a:t>
            </a:r>
            <a:r>
              <a:rPr lang="ru-RU" dirty="0" err="1"/>
              <a:t>анатомії</a:t>
            </a:r>
            <a:r>
              <a:rPr lang="ru-RU" dirty="0"/>
              <a:t>, </a:t>
            </a:r>
            <a:r>
              <a:rPr lang="ru-RU" dirty="0" err="1"/>
              <a:t>медицині</a:t>
            </a:r>
            <a:r>
              <a:rPr lang="ru-RU" dirty="0"/>
              <a:t>.</a:t>
            </a:r>
          </a:p>
          <a:p>
            <a:r>
              <a:rPr lang="ru-RU" b="1" dirty="0" err="1"/>
              <a:t>Особистість</a:t>
            </a:r>
            <a:r>
              <a:rPr lang="ru-RU" dirty="0"/>
              <a:t> є </a:t>
            </a:r>
            <a:r>
              <a:rPr lang="ru-RU" dirty="0" err="1"/>
              <a:t>соціальним</a:t>
            </a:r>
            <a:r>
              <a:rPr lang="ru-RU" dirty="0"/>
              <a:t> </a:t>
            </a:r>
            <a:r>
              <a:rPr lang="ru-RU" dirty="0" err="1"/>
              <a:t>поняттям</a:t>
            </a:r>
            <a:r>
              <a:rPr lang="ru-RU" dirty="0"/>
              <a:t>; </a:t>
            </a:r>
            <a:r>
              <a:rPr lang="ru-RU" dirty="0" err="1"/>
              <a:t>людину</a:t>
            </a:r>
            <a:r>
              <a:rPr lang="ru-RU" dirty="0"/>
              <a:t> з </a:t>
            </a:r>
            <a:r>
              <a:rPr lang="ru-RU" dirty="0" err="1"/>
              <a:t>соціально-психологічного</a:t>
            </a:r>
            <a:r>
              <a:rPr lang="ru-RU" dirty="0"/>
              <a:t> </a:t>
            </a:r>
            <a:r>
              <a:rPr lang="ru-RU" dirty="0" err="1"/>
              <a:t>погляду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психіки</a:t>
            </a:r>
            <a:r>
              <a:rPr lang="ru-RU" dirty="0"/>
              <a:t>,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,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людьми.</a:t>
            </a:r>
          </a:p>
          <a:p>
            <a:r>
              <a:rPr lang="ru-RU" b="1" dirty="0" err="1"/>
              <a:t>Індивідуальність</a:t>
            </a:r>
            <a:r>
              <a:rPr lang="ru-RU" dirty="0"/>
              <a:t> — </a:t>
            </a:r>
            <a:r>
              <a:rPr lang="ru-RU" dirty="0" err="1"/>
              <a:t>особистість</a:t>
            </a:r>
            <a:r>
              <a:rPr lang="ru-RU" dirty="0"/>
              <a:t>, яка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унікальними</a:t>
            </a:r>
            <a:r>
              <a:rPr lang="ru-RU" dirty="0"/>
              <a:t>, </a:t>
            </a:r>
            <a:r>
              <a:rPr lang="ru-RU" dirty="0" err="1"/>
              <a:t>неповторними</a:t>
            </a:r>
            <a:r>
              <a:rPr lang="ru-RU" dirty="0"/>
              <a:t> </a:t>
            </a:r>
            <a:r>
              <a:rPr lang="ru-RU" dirty="0" err="1"/>
              <a:t>соціально-психічними</a:t>
            </a:r>
            <a:r>
              <a:rPr lang="ru-RU" dirty="0"/>
              <a:t> </a:t>
            </a:r>
            <a:r>
              <a:rPr lang="ru-RU" dirty="0" err="1"/>
              <a:t>якостями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помітно</a:t>
            </a:r>
            <a:r>
              <a:rPr lang="ru-RU" dirty="0"/>
              <a:t> </a:t>
            </a:r>
            <a:r>
              <a:rPr lang="ru-RU" dirty="0" err="1"/>
              <a:t>вирізняють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особистостей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12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dirty="0"/>
              <a:t>2. Роль </a:t>
            </a:r>
            <a:r>
              <a:rPr lang="ru-RU" sz="3200" dirty="0" err="1"/>
              <a:t>спадковості</a:t>
            </a:r>
            <a:r>
              <a:rPr lang="ru-RU" sz="3200" dirty="0"/>
              <a:t> і </a:t>
            </a:r>
            <a:r>
              <a:rPr lang="ru-RU" sz="3200" dirty="0" err="1"/>
              <a:t>середовища</a:t>
            </a:r>
            <a:r>
              <a:rPr lang="ru-RU" sz="3200" dirty="0"/>
              <a:t> в </a:t>
            </a:r>
            <a:r>
              <a:rPr lang="ru-RU" sz="3200" dirty="0" err="1"/>
              <a:t>розвитку</a:t>
            </a:r>
            <a:r>
              <a:rPr lang="ru-RU" sz="3200" dirty="0"/>
              <a:t> і </a:t>
            </a:r>
            <a:r>
              <a:rPr lang="ru-RU" sz="3200" dirty="0" err="1"/>
              <a:t>формуванні</a:t>
            </a:r>
            <a:r>
              <a:rPr lang="ru-RU" sz="3200" dirty="0"/>
              <a:t> </a:t>
            </a:r>
            <a:r>
              <a:rPr lang="ru-RU" sz="3200" dirty="0" err="1"/>
              <a:t>особистості</a:t>
            </a:r>
            <a:r>
              <a:rPr lang="ru-RU" sz="3200" dirty="0"/>
              <a:t>.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Спадковість</a:t>
            </a:r>
            <a:r>
              <a:rPr lang="ru-RU" dirty="0" smtClean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здатністю</a:t>
            </a:r>
            <a:r>
              <a:rPr lang="ru-RU" dirty="0"/>
              <a:t>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 </a:t>
            </a:r>
            <a:r>
              <a:rPr lang="ru-RU" dirty="0" err="1"/>
              <a:t>передавати</a:t>
            </a:r>
            <a:r>
              <a:rPr lang="ru-RU" dirty="0"/>
              <a:t> задатки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нащадкам</a:t>
            </a:r>
            <a:r>
              <a:rPr lang="ru-RU" dirty="0" smtClean="0"/>
              <a:t>.</a:t>
            </a:r>
          </a:p>
          <a:p>
            <a:r>
              <a:rPr lang="ru-RU" dirty="0" err="1"/>
              <a:t>Спадковість</a:t>
            </a:r>
            <a:r>
              <a:rPr lang="ru-RU" dirty="0"/>
              <a:t> - </a:t>
            </a:r>
            <a:r>
              <a:rPr lang="ru-RU" dirty="0" err="1"/>
              <a:t>властивість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 </a:t>
            </a:r>
            <a:r>
              <a:rPr lang="ru-RU" dirty="0" err="1"/>
              <a:t>передавати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до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і </a:t>
            </a:r>
            <a:r>
              <a:rPr lang="ru-RU" dirty="0" err="1"/>
              <a:t>особливості</a:t>
            </a:r>
            <a:r>
              <a:rPr lang="ru-RU" dirty="0"/>
              <a:t>. </a:t>
            </a:r>
            <a:r>
              <a:rPr lang="ru-RU" dirty="0" err="1"/>
              <a:t>Спадковість</a:t>
            </a:r>
            <a:r>
              <a:rPr lang="ru-RU" dirty="0"/>
              <a:t> </a:t>
            </a:r>
            <a:r>
              <a:rPr lang="ru-RU" dirty="0" err="1"/>
              <a:t>обумовлена</a:t>
            </a:r>
            <a:r>
              <a:rPr lang="ru-RU" dirty="0"/>
              <a:t> генами (в </a:t>
            </a:r>
            <a:r>
              <a:rPr lang="ru-RU" dirty="0" err="1"/>
              <a:t>перекладі</a:t>
            </a:r>
            <a:r>
              <a:rPr lang="ru-RU" dirty="0"/>
              <a:t> з </a:t>
            </a:r>
            <a:r>
              <a:rPr lang="ru-RU" dirty="0" err="1"/>
              <a:t>грецького</a:t>
            </a:r>
            <a:r>
              <a:rPr lang="ru-RU" dirty="0"/>
              <a:t> "ген" </a:t>
            </a:r>
            <a:r>
              <a:rPr lang="ru-RU" dirty="0" err="1"/>
              <a:t>означає</a:t>
            </a:r>
            <a:r>
              <a:rPr lang="ru-RU" dirty="0"/>
              <a:t> "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породжує</a:t>
            </a:r>
            <a:r>
              <a:rPr lang="ru-RU" dirty="0" smtClean="0"/>
              <a:t>")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322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>У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до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/>
              <a:t>•</a:t>
            </a:r>
            <a:r>
              <a:rPr lang="ru-RU" dirty="0"/>
              <a:t>	</a:t>
            </a:r>
            <a:r>
              <a:rPr lang="ru-RU" dirty="0" smtClean="0"/>
              <a:t>анатомо-</a:t>
            </a:r>
            <a:r>
              <a:rPr lang="ru-RU" dirty="0" err="1" smtClean="0"/>
              <a:t>фізіологічна</a:t>
            </a:r>
            <a:r>
              <a:rPr lang="ru-RU" dirty="0" smtClean="0"/>
              <a:t> </a:t>
            </a:r>
            <a:r>
              <a:rPr lang="ru-RU" dirty="0"/>
              <a:t>структура, яка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видові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індивіда</a:t>
            </a:r>
            <a:r>
              <a:rPr lang="ru-RU" dirty="0"/>
              <a:t> як </a:t>
            </a:r>
            <a:r>
              <a:rPr lang="ru-RU" dirty="0" err="1"/>
              <a:t>представника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роду (</a:t>
            </a:r>
            <a:r>
              <a:rPr lang="en-US" dirty="0"/>
              <a:t>Homo sapiens): </a:t>
            </a:r>
            <a:r>
              <a:rPr lang="ru-RU" dirty="0"/>
              <a:t>задатки 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прямоходіння</a:t>
            </a:r>
            <a:r>
              <a:rPr lang="ru-RU" dirty="0"/>
              <a:t>, </a:t>
            </a:r>
            <a:r>
              <a:rPr lang="ru-RU" dirty="0" err="1"/>
              <a:t>мислення</a:t>
            </a:r>
            <a:r>
              <a:rPr lang="ru-RU" dirty="0"/>
              <a:t>, </a:t>
            </a:r>
            <a:r>
              <a:rPr lang="ru-RU" dirty="0" err="1"/>
              <a:t>трудової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/>
              <a:t>дані</a:t>
            </a:r>
            <a:r>
              <a:rPr lang="ru-RU" dirty="0"/>
              <a:t>: </a:t>
            </a:r>
            <a:r>
              <a:rPr lang="ru-RU" dirty="0" err="1"/>
              <a:t>зовнішні</a:t>
            </a:r>
            <a:r>
              <a:rPr lang="ru-RU" dirty="0"/>
              <a:t> </a:t>
            </a:r>
            <a:r>
              <a:rPr lang="ru-RU" dirty="0" err="1"/>
              <a:t>расові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,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статури</a:t>
            </a:r>
            <a:r>
              <a:rPr lang="ru-RU" dirty="0"/>
              <a:t>, </a:t>
            </a:r>
            <a:r>
              <a:rPr lang="ru-RU" dirty="0" err="1"/>
              <a:t>конституції</a:t>
            </a:r>
            <a:r>
              <a:rPr lang="ru-RU" dirty="0"/>
              <a:t>,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обличчя</a:t>
            </a:r>
            <a:r>
              <a:rPr lang="ru-RU" dirty="0"/>
              <a:t>, </a:t>
            </a:r>
            <a:r>
              <a:rPr lang="ru-RU" dirty="0" err="1"/>
              <a:t>колір</a:t>
            </a:r>
            <a:r>
              <a:rPr lang="ru-RU" dirty="0"/>
              <a:t> </a:t>
            </a:r>
            <a:r>
              <a:rPr lang="ru-RU" dirty="0" err="1"/>
              <a:t>волосся</a:t>
            </a:r>
            <a:r>
              <a:rPr lang="ru-RU" dirty="0"/>
              <a:t>, очей, </a:t>
            </a:r>
            <a:r>
              <a:rPr lang="ru-RU" dirty="0" err="1"/>
              <a:t>шкіри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 smtClean="0"/>
              <a:t>фізіологічні</a:t>
            </a:r>
            <a:r>
              <a:rPr lang="ru-RU" dirty="0" smtClean="0"/>
              <a:t> </a:t>
            </a:r>
            <a:r>
              <a:rPr lang="ru-RU" dirty="0" err="1"/>
              <a:t>особливості</a:t>
            </a:r>
            <a:r>
              <a:rPr lang="ru-RU" dirty="0"/>
              <a:t>: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артеріальний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і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, резус-фактор,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дозрівання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: </a:t>
            </a:r>
            <a:r>
              <a:rPr lang="ru-RU" dirty="0" err="1"/>
              <a:t>будова</a:t>
            </a:r>
            <a:r>
              <a:rPr lang="ru-RU" dirty="0"/>
              <a:t> кори головного </a:t>
            </a:r>
            <a:r>
              <a:rPr lang="ru-RU" dirty="0" err="1"/>
              <a:t>мозку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периферичних</a:t>
            </a:r>
            <a:r>
              <a:rPr lang="ru-RU" dirty="0"/>
              <a:t> </a:t>
            </a:r>
            <a:r>
              <a:rPr lang="ru-RU" dirty="0" err="1"/>
              <a:t>апаратів</a:t>
            </a:r>
            <a:r>
              <a:rPr lang="ru-RU" dirty="0"/>
              <a:t> (</a:t>
            </a:r>
            <a:r>
              <a:rPr lang="ru-RU" dirty="0" err="1"/>
              <a:t>зорового</a:t>
            </a:r>
            <a:r>
              <a:rPr lang="ru-RU" dirty="0"/>
              <a:t>, слухового, </a:t>
            </a:r>
            <a:r>
              <a:rPr lang="ru-RU" dirty="0" err="1"/>
              <a:t>нюхового</a:t>
            </a:r>
            <a:r>
              <a:rPr lang="ru-RU" dirty="0"/>
              <a:t> і </a:t>
            </a:r>
            <a:r>
              <a:rPr lang="ru-RU" dirty="0" err="1"/>
              <a:t>ін</a:t>
            </a:r>
            <a:r>
              <a:rPr lang="ru-RU" dirty="0"/>
              <a:t>.), </a:t>
            </a:r>
            <a:r>
              <a:rPr lang="ru-RU" dirty="0" err="1"/>
              <a:t>Своєрідність</a:t>
            </a:r>
            <a:r>
              <a:rPr lang="ru-RU" dirty="0"/>
              <a:t> </a:t>
            </a:r>
            <a:r>
              <a:rPr lang="ru-RU" dirty="0" err="1"/>
              <a:t>нервових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обумовлює</a:t>
            </a:r>
            <a:r>
              <a:rPr lang="ru-RU" dirty="0"/>
              <a:t> характер і </a:t>
            </a:r>
            <a:r>
              <a:rPr lang="ru-RU" dirty="0" err="1"/>
              <a:t>певний</a:t>
            </a:r>
            <a:r>
              <a:rPr lang="ru-RU" dirty="0"/>
              <a:t> тип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 smtClean="0"/>
              <a:t>аномалії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: </a:t>
            </a:r>
            <a:r>
              <a:rPr lang="ru-RU" dirty="0" err="1"/>
              <a:t>дальтонізм</a:t>
            </a:r>
            <a:r>
              <a:rPr lang="ru-RU" dirty="0"/>
              <a:t> (</a:t>
            </a:r>
            <a:r>
              <a:rPr lang="ru-RU" dirty="0" err="1"/>
              <a:t>часткова</a:t>
            </a:r>
            <a:r>
              <a:rPr lang="ru-RU" dirty="0"/>
              <a:t> </a:t>
            </a:r>
            <a:r>
              <a:rPr lang="ru-RU" dirty="0" err="1"/>
              <a:t>колірна</a:t>
            </a:r>
            <a:r>
              <a:rPr lang="ru-RU" dirty="0"/>
              <a:t> </a:t>
            </a:r>
            <a:r>
              <a:rPr lang="ru-RU" dirty="0" err="1"/>
              <a:t>сліпота</a:t>
            </a:r>
            <a:r>
              <a:rPr lang="ru-RU" dirty="0"/>
              <a:t>), "</a:t>
            </a:r>
            <a:r>
              <a:rPr lang="ru-RU" dirty="0" err="1"/>
              <a:t>заяча</a:t>
            </a:r>
            <a:r>
              <a:rPr lang="ru-RU" dirty="0"/>
              <a:t> губа", "</a:t>
            </a:r>
            <a:r>
              <a:rPr lang="ru-RU" dirty="0" err="1"/>
              <a:t>вовча</a:t>
            </a:r>
            <a:r>
              <a:rPr lang="ru-RU" dirty="0"/>
              <a:t> </a:t>
            </a:r>
            <a:r>
              <a:rPr lang="ru-RU" dirty="0" err="1"/>
              <a:t>паща</a:t>
            </a:r>
            <a:r>
              <a:rPr lang="ru-RU" dirty="0"/>
              <a:t>";</a:t>
            </a:r>
          </a:p>
          <a:p>
            <a:r>
              <a:rPr lang="ru-RU" dirty="0"/>
              <a:t>•	</a:t>
            </a:r>
            <a:r>
              <a:rPr lang="ru-RU" dirty="0" err="1" smtClean="0"/>
              <a:t>схильність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характеру: </a:t>
            </a:r>
            <a:r>
              <a:rPr lang="ru-RU" dirty="0" err="1"/>
              <a:t>гемофілії</a:t>
            </a:r>
            <a:r>
              <a:rPr lang="ru-RU" dirty="0"/>
              <a:t> (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), </a:t>
            </a:r>
            <a:r>
              <a:rPr lang="ru-RU" dirty="0" err="1"/>
              <a:t>цукрового</a:t>
            </a:r>
            <a:r>
              <a:rPr lang="ru-RU" dirty="0"/>
              <a:t> </a:t>
            </a:r>
            <a:r>
              <a:rPr lang="ru-RU" dirty="0" err="1"/>
              <a:t>діабету</a:t>
            </a:r>
            <a:r>
              <a:rPr lang="ru-RU" dirty="0"/>
              <a:t>, </a:t>
            </a:r>
            <a:r>
              <a:rPr lang="ru-RU" dirty="0" err="1"/>
              <a:t>шизофренії</a:t>
            </a:r>
            <a:r>
              <a:rPr lang="ru-RU" dirty="0"/>
              <a:t>, </a:t>
            </a:r>
            <a:r>
              <a:rPr lang="ru-RU" dirty="0" err="1"/>
              <a:t>ендокринних</a:t>
            </a:r>
            <a:r>
              <a:rPr lang="ru-RU" dirty="0"/>
              <a:t> </a:t>
            </a:r>
            <a:r>
              <a:rPr lang="ru-RU" dirty="0" err="1"/>
              <a:t>розладів</a:t>
            </a:r>
            <a:r>
              <a:rPr lang="ru-RU" dirty="0"/>
              <a:t> (</a:t>
            </a:r>
            <a:r>
              <a:rPr lang="ru-RU" dirty="0" err="1"/>
              <a:t>карликовості</a:t>
            </a:r>
            <a:r>
              <a:rPr lang="ru-RU" dirty="0"/>
              <a:t> і </a:t>
            </a:r>
            <a:r>
              <a:rPr lang="ru-RU" dirty="0" err="1"/>
              <a:t>ін</a:t>
            </a:r>
            <a:r>
              <a:rPr lang="ru-RU" dirty="0"/>
              <a:t>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070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/>
              <a:t>Задатки - </a:t>
            </a:r>
            <a:r>
              <a:rPr lang="ru-RU" dirty="0" err="1"/>
              <a:t>це</a:t>
            </a:r>
            <a:r>
              <a:rPr lang="ru-RU" dirty="0"/>
              <a:t> анатомо-</a:t>
            </a:r>
            <a:r>
              <a:rPr lang="ru-RU" dirty="0" err="1"/>
              <a:t>фізіологічні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передумовами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. Задатки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схильність</a:t>
            </a:r>
            <a:r>
              <a:rPr lang="ru-RU" dirty="0"/>
              <a:t> до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r>
              <a:rPr lang="ru-RU" dirty="0" err="1"/>
              <a:t>Розрізняють</a:t>
            </a:r>
            <a:r>
              <a:rPr lang="ru-RU" dirty="0"/>
              <a:t> задатки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:</a:t>
            </a:r>
          </a:p>
          <a:p>
            <a:r>
              <a:rPr lang="ru-RU" dirty="0"/>
              <a:t>•	а) </a:t>
            </a:r>
            <a:r>
              <a:rPr lang="ru-RU" dirty="0" err="1"/>
              <a:t>загальнолюдські</a:t>
            </a:r>
            <a:r>
              <a:rPr lang="ru-RU" dirty="0"/>
              <a:t> (</a:t>
            </a:r>
            <a:r>
              <a:rPr lang="ru-RU" dirty="0" err="1"/>
              <a:t>будова</a:t>
            </a:r>
            <a:r>
              <a:rPr lang="ru-RU" dirty="0"/>
              <a:t> </a:t>
            </a:r>
            <a:r>
              <a:rPr lang="ru-RU" dirty="0" err="1"/>
              <a:t>мозку</a:t>
            </a:r>
            <a:r>
              <a:rPr lang="ru-RU" dirty="0"/>
              <a:t>, </a:t>
            </a:r>
            <a:r>
              <a:rPr lang="ru-RU" dirty="0" err="1"/>
              <a:t>центральної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рецепторів</a:t>
            </a:r>
            <a:r>
              <a:rPr lang="ru-RU" dirty="0"/>
              <a:t>);</a:t>
            </a:r>
          </a:p>
          <a:p>
            <a:r>
              <a:rPr lang="ru-RU" dirty="0"/>
              <a:t>•	б) </a:t>
            </a:r>
            <a:r>
              <a:rPr lang="ru-RU" dirty="0" err="1"/>
              <a:t>індивідуальні</a:t>
            </a:r>
            <a:r>
              <a:rPr lang="ru-RU" dirty="0"/>
              <a:t> (</a:t>
            </a:r>
            <a:r>
              <a:rPr lang="ru-RU" dirty="0" err="1"/>
              <a:t>типологічні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тимчасових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міцність</a:t>
            </a:r>
            <a:r>
              <a:rPr lang="ru-RU" dirty="0"/>
              <a:t>, сила </a:t>
            </a:r>
            <a:r>
              <a:rPr lang="ru-RU" dirty="0" err="1"/>
              <a:t>зосередженої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, </a:t>
            </a:r>
            <a:r>
              <a:rPr lang="ru-RU" dirty="0" err="1"/>
              <a:t>розумова</a:t>
            </a:r>
            <a:r>
              <a:rPr lang="ru-RU" dirty="0"/>
              <a:t> </a:t>
            </a:r>
            <a:r>
              <a:rPr lang="ru-RU" dirty="0" err="1"/>
              <a:t>працездатність</a:t>
            </a:r>
            <a:r>
              <a:rPr lang="ru-RU" dirty="0"/>
              <a:t>;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будови</a:t>
            </a:r>
            <a:r>
              <a:rPr lang="ru-RU" dirty="0"/>
              <a:t> </a:t>
            </a:r>
            <a:r>
              <a:rPr lang="ru-RU" dirty="0" err="1"/>
              <a:t>аналізаторів</a:t>
            </a:r>
            <a:r>
              <a:rPr lang="ru-RU" dirty="0"/>
              <a:t>, </a:t>
            </a:r>
            <a:r>
              <a:rPr lang="ru-RU" dirty="0" err="1"/>
              <a:t>окремих</a:t>
            </a:r>
            <a:r>
              <a:rPr lang="ru-RU" dirty="0"/>
              <a:t> областей кори головного </a:t>
            </a:r>
            <a:r>
              <a:rPr lang="ru-RU" dirty="0" err="1"/>
              <a:t>мозку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і </a:t>
            </a:r>
            <a:r>
              <a:rPr lang="ru-RU" dirty="0" err="1"/>
              <a:t>ін</a:t>
            </a:r>
            <a:r>
              <a:rPr lang="ru-RU" dirty="0"/>
              <a:t>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07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600</Words>
  <Application>Microsoft Office PowerPoint</Application>
  <PresentationFormat>Экран (4:3)</PresentationFormat>
  <Paragraphs>51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Тема Office</vt:lpstr>
      <vt:lpstr>Лекція 3.1 Особливості розвитку особистості</vt:lpstr>
      <vt:lpstr>1. Поняття розвитку і формування особистості. Виховання як провідний фактор розвитку і формування особистості.</vt:lpstr>
      <vt:lpstr>Презентация PowerPoint</vt:lpstr>
      <vt:lpstr>Презентация PowerPoint</vt:lpstr>
      <vt:lpstr>Презентация PowerPoint</vt:lpstr>
      <vt:lpstr>Презентация PowerPoint</vt:lpstr>
      <vt:lpstr>2. Роль спадковості і середовища в розвитку і формуванні особистості. </vt:lpstr>
      <vt:lpstr>У спадщину від батьків до дітей передаються:</vt:lpstr>
      <vt:lpstr>Презентация PowerPoint</vt:lpstr>
      <vt:lpstr>Презентация PowerPoint</vt:lpstr>
      <vt:lpstr>Презентация PowerPoint</vt:lpstr>
      <vt:lpstr>Фактори розвитку особистості</vt:lpstr>
      <vt:lpstr>Презентация PowerPoint</vt:lpstr>
      <vt:lpstr>Презентация PowerPoint</vt:lpstr>
      <vt:lpstr>Презентация PowerPoint</vt:lpstr>
      <vt:lpstr>Залежно від особливостей анатомо-фізіологічного та психічного розвитку дітей поділяють на такі вікові групи та підгрупи: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2. Особливості розвитку особистості</dc:title>
  <dc:creator>user</dc:creator>
  <cp:lastModifiedBy>Татьяна</cp:lastModifiedBy>
  <cp:revision>12</cp:revision>
  <dcterms:created xsi:type="dcterms:W3CDTF">2020-10-05T06:12:43Z</dcterms:created>
  <dcterms:modified xsi:type="dcterms:W3CDTF">2022-09-29T06:54:52Z</dcterms:modified>
</cp:coreProperties>
</file>