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7" r:id="rId3"/>
    <p:sldMasterId id="2147483700" r:id="rId4"/>
  </p:sldMasterIdLst>
  <p:notesMasterIdLst>
    <p:notesMasterId r:id="rId66"/>
  </p:notesMasterIdLst>
  <p:sldIdLst>
    <p:sldId id="256" r:id="rId5"/>
    <p:sldId id="257" r:id="rId6"/>
    <p:sldId id="258" r:id="rId7"/>
    <p:sldId id="311" r:id="rId8"/>
    <p:sldId id="259" r:id="rId9"/>
    <p:sldId id="321" r:id="rId10"/>
    <p:sldId id="315" r:id="rId11"/>
    <p:sldId id="316" r:id="rId12"/>
    <p:sldId id="317" r:id="rId13"/>
    <p:sldId id="318" r:id="rId14"/>
    <p:sldId id="319" r:id="rId15"/>
    <p:sldId id="324" r:id="rId16"/>
    <p:sldId id="348" r:id="rId17"/>
    <p:sldId id="260" r:id="rId18"/>
    <p:sldId id="325" r:id="rId19"/>
    <p:sldId id="326" r:id="rId20"/>
    <p:sldId id="288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340" r:id="rId35"/>
    <p:sldId id="341" r:id="rId36"/>
    <p:sldId id="342" r:id="rId37"/>
    <p:sldId id="343" r:id="rId38"/>
    <p:sldId id="290" r:id="rId39"/>
    <p:sldId id="291" r:id="rId40"/>
    <p:sldId id="344" r:id="rId41"/>
    <p:sldId id="292" r:id="rId42"/>
    <p:sldId id="293" r:id="rId43"/>
    <p:sldId id="294" r:id="rId44"/>
    <p:sldId id="295" r:id="rId45"/>
    <p:sldId id="345" r:id="rId46"/>
    <p:sldId id="296" r:id="rId47"/>
    <p:sldId id="346" r:id="rId48"/>
    <p:sldId id="347" r:id="rId49"/>
    <p:sldId id="297" r:id="rId50"/>
    <p:sldId id="298" r:id="rId51"/>
    <p:sldId id="299" r:id="rId52"/>
    <p:sldId id="286" r:id="rId53"/>
    <p:sldId id="300" r:id="rId54"/>
    <p:sldId id="301" r:id="rId55"/>
    <p:sldId id="304" r:id="rId56"/>
    <p:sldId id="302" r:id="rId57"/>
    <p:sldId id="303" r:id="rId58"/>
    <p:sldId id="305" r:id="rId59"/>
    <p:sldId id="306" r:id="rId60"/>
    <p:sldId id="307" r:id="rId61"/>
    <p:sldId id="308" r:id="rId62"/>
    <p:sldId id="309" r:id="rId63"/>
    <p:sldId id="310" r:id="rId64"/>
    <p:sldId id="287" r:id="rId65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420B9-AAE9-4B3A-BB4C-0EFCC8B89870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4C52B-6E09-4232-ABCC-3C5EE27E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1"/>
          <p:cNvGrpSpPr/>
          <p:nvPr/>
        </p:nvGrpSpPr>
        <p:grpSpPr>
          <a:xfrm>
            <a:off x="0" y="228600"/>
            <a:ext cx="2849400" cy="6636600"/>
            <a:chOff x="0" y="228600"/>
            <a:chExt cx="2849400" cy="6636600"/>
          </a:xfrm>
        </p:grpSpPr>
        <p:sp>
          <p:nvSpPr>
            <p:cNvPr id="31" name="CustomShape 2"/>
            <p:cNvSpPr/>
            <p:nvPr/>
          </p:nvSpPr>
          <p:spPr>
            <a:xfrm>
              <a:off x="0" y="2575080"/>
              <a:ext cx="98640" cy="62388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" name="CustomShape 3"/>
            <p:cNvSpPr/>
            <p:nvPr/>
          </p:nvSpPr>
          <p:spPr>
            <a:xfrm>
              <a:off x="128520" y="3156480"/>
              <a:ext cx="644400" cy="232020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807120" y="5447160"/>
              <a:ext cx="607320" cy="141804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59760" y="6503760"/>
              <a:ext cx="169200" cy="36144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100800" y="3201120"/>
              <a:ext cx="819720" cy="332640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22320" y="228600"/>
              <a:ext cx="104040" cy="292572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78120" y="2944080"/>
              <a:ext cx="75960" cy="49176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769680" y="5478840"/>
              <a:ext cx="187920" cy="102276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775440" y="1398960"/>
              <a:ext cx="2073960" cy="404604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922680" y="6530040"/>
              <a:ext cx="159840" cy="33516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12"/>
            <p:cNvSpPr/>
            <p:nvPr/>
          </p:nvSpPr>
          <p:spPr>
            <a:xfrm>
              <a:off x="769680" y="5359320"/>
              <a:ext cx="35280" cy="21960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CustomShape 13"/>
            <p:cNvSpPr/>
            <p:nvPr/>
          </p:nvSpPr>
          <p:spPr>
            <a:xfrm>
              <a:off x="849960" y="6244560"/>
              <a:ext cx="236520" cy="62028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3" name="Group 14"/>
          <p:cNvGrpSpPr/>
          <p:nvPr/>
        </p:nvGrpSpPr>
        <p:grpSpPr>
          <a:xfrm>
            <a:off x="27360" y="-720"/>
            <a:ext cx="2354400" cy="6851880"/>
            <a:chOff x="27360" y="-720"/>
            <a:chExt cx="2354400" cy="6851880"/>
          </a:xfrm>
        </p:grpSpPr>
        <p:sp>
          <p:nvSpPr>
            <p:cNvPr id="14" name="CustomShape 15"/>
            <p:cNvSpPr/>
            <p:nvPr/>
          </p:nvSpPr>
          <p:spPr>
            <a:xfrm>
              <a:off x="27360" y="-720"/>
              <a:ext cx="492120" cy="439884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550440" y="4316400"/>
              <a:ext cx="421200" cy="157860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1006200" y="5862600"/>
              <a:ext cx="428760" cy="98856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521640" y="4364280"/>
              <a:ext cx="549720" cy="223380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468000" y="1289160"/>
              <a:ext cx="172080" cy="302508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1111680" y="6571440"/>
              <a:ext cx="132120" cy="27936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502560" y="4107600"/>
              <a:ext cx="80280" cy="50940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973800" y="3145680"/>
              <a:ext cx="1407960" cy="271476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23"/>
            <p:cNvSpPr/>
            <p:nvPr/>
          </p:nvSpPr>
          <p:spPr>
            <a:xfrm>
              <a:off x="1073520" y="6600240"/>
              <a:ext cx="118440" cy="25092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24"/>
            <p:cNvSpPr/>
            <p:nvPr/>
          </p:nvSpPr>
          <p:spPr>
            <a:xfrm>
              <a:off x="973800" y="5897160"/>
              <a:ext cx="135720" cy="67212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25"/>
            <p:cNvSpPr/>
            <p:nvPr/>
          </p:nvSpPr>
          <p:spPr>
            <a:xfrm>
              <a:off x="973800" y="5772600"/>
              <a:ext cx="36000" cy="22572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26"/>
            <p:cNvSpPr/>
            <p:nvPr/>
          </p:nvSpPr>
          <p:spPr>
            <a:xfrm>
              <a:off x="1006200" y="6322680"/>
              <a:ext cx="208440" cy="52848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6" name="CustomShape 27"/>
          <p:cNvSpPr/>
          <p:nvPr/>
        </p:nvSpPr>
        <p:spPr>
          <a:xfrm>
            <a:off x="0" y="0"/>
            <a:ext cx="180720" cy="68558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7" name="CustomShape 28"/>
          <p:cNvSpPr/>
          <p:nvPr/>
        </p:nvSpPr>
        <p:spPr>
          <a:xfrm>
            <a:off x="0" y="4323960"/>
            <a:ext cx="1742400" cy="776520"/>
          </a:xfrm>
          <a:custGeom>
            <a:avLst/>
            <a:gdLst/>
            <a:ahLst/>
            <a:cxnLst/>
            <a:rect l="l" t="t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" name="PlaceHolder 29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9" name="PlaceHolder 3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1"/>
          <p:cNvGrpSpPr/>
          <p:nvPr/>
        </p:nvGrpSpPr>
        <p:grpSpPr>
          <a:xfrm>
            <a:off x="0" y="228600"/>
            <a:ext cx="2849400" cy="6636600"/>
            <a:chOff x="0" y="228600"/>
            <a:chExt cx="2849400" cy="6636600"/>
          </a:xfrm>
        </p:grpSpPr>
        <p:sp>
          <p:nvSpPr>
            <p:cNvPr id="67" name="CustomShape 2"/>
            <p:cNvSpPr/>
            <p:nvPr/>
          </p:nvSpPr>
          <p:spPr>
            <a:xfrm>
              <a:off x="0" y="2575080"/>
              <a:ext cx="98640" cy="62388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8" name="CustomShape 3"/>
            <p:cNvSpPr/>
            <p:nvPr/>
          </p:nvSpPr>
          <p:spPr>
            <a:xfrm>
              <a:off x="128520" y="3156480"/>
              <a:ext cx="644400" cy="232020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" name="CustomShape 4"/>
            <p:cNvSpPr/>
            <p:nvPr/>
          </p:nvSpPr>
          <p:spPr>
            <a:xfrm>
              <a:off x="807120" y="5447160"/>
              <a:ext cx="607320" cy="141804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CustomShape 5"/>
            <p:cNvSpPr/>
            <p:nvPr/>
          </p:nvSpPr>
          <p:spPr>
            <a:xfrm>
              <a:off x="959760" y="6503760"/>
              <a:ext cx="169200" cy="36144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CustomShape 6"/>
            <p:cNvSpPr/>
            <p:nvPr/>
          </p:nvSpPr>
          <p:spPr>
            <a:xfrm>
              <a:off x="100800" y="3201120"/>
              <a:ext cx="819720" cy="332640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CustomShape 7"/>
            <p:cNvSpPr/>
            <p:nvPr/>
          </p:nvSpPr>
          <p:spPr>
            <a:xfrm>
              <a:off x="22320" y="228600"/>
              <a:ext cx="104040" cy="292572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CustomShape 8"/>
            <p:cNvSpPr/>
            <p:nvPr/>
          </p:nvSpPr>
          <p:spPr>
            <a:xfrm>
              <a:off x="78120" y="2944080"/>
              <a:ext cx="75960" cy="49176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CustomShape 9"/>
            <p:cNvSpPr/>
            <p:nvPr/>
          </p:nvSpPr>
          <p:spPr>
            <a:xfrm>
              <a:off x="769680" y="5478840"/>
              <a:ext cx="187920" cy="102276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CustomShape 10"/>
            <p:cNvSpPr/>
            <p:nvPr/>
          </p:nvSpPr>
          <p:spPr>
            <a:xfrm>
              <a:off x="775440" y="1398960"/>
              <a:ext cx="2073960" cy="404604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CustomShape 11"/>
            <p:cNvSpPr/>
            <p:nvPr/>
          </p:nvSpPr>
          <p:spPr>
            <a:xfrm>
              <a:off x="922680" y="6530040"/>
              <a:ext cx="159840" cy="33516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CustomShape 12"/>
            <p:cNvSpPr/>
            <p:nvPr/>
          </p:nvSpPr>
          <p:spPr>
            <a:xfrm>
              <a:off x="769680" y="5359320"/>
              <a:ext cx="35280" cy="21960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CustomShape 13"/>
            <p:cNvSpPr/>
            <p:nvPr/>
          </p:nvSpPr>
          <p:spPr>
            <a:xfrm>
              <a:off x="849960" y="6244560"/>
              <a:ext cx="236520" cy="62028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9" name="Group 14"/>
          <p:cNvGrpSpPr/>
          <p:nvPr/>
        </p:nvGrpSpPr>
        <p:grpSpPr>
          <a:xfrm>
            <a:off x="27360" y="-720"/>
            <a:ext cx="2354400" cy="6851880"/>
            <a:chOff x="27360" y="-720"/>
            <a:chExt cx="2354400" cy="6851880"/>
          </a:xfrm>
        </p:grpSpPr>
        <p:sp>
          <p:nvSpPr>
            <p:cNvPr id="80" name="CustomShape 15"/>
            <p:cNvSpPr/>
            <p:nvPr/>
          </p:nvSpPr>
          <p:spPr>
            <a:xfrm>
              <a:off x="27360" y="-720"/>
              <a:ext cx="492120" cy="439884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CustomShape 16"/>
            <p:cNvSpPr/>
            <p:nvPr/>
          </p:nvSpPr>
          <p:spPr>
            <a:xfrm>
              <a:off x="550440" y="4316400"/>
              <a:ext cx="421200" cy="157860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CustomShape 17"/>
            <p:cNvSpPr/>
            <p:nvPr/>
          </p:nvSpPr>
          <p:spPr>
            <a:xfrm>
              <a:off x="1006200" y="5862600"/>
              <a:ext cx="428760" cy="98856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CustomShape 18"/>
            <p:cNvSpPr/>
            <p:nvPr/>
          </p:nvSpPr>
          <p:spPr>
            <a:xfrm>
              <a:off x="521640" y="4364280"/>
              <a:ext cx="549720" cy="223380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CustomShape 19"/>
            <p:cNvSpPr/>
            <p:nvPr/>
          </p:nvSpPr>
          <p:spPr>
            <a:xfrm>
              <a:off x="468000" y="1289160"/>
              <a:ext cx="172080" cy="302508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" name="CustomShape 20"/>
            <p:cNvSpPr/>
            <p:nvPr/>
          </p:nvSpPr>
          <p:spPr>
            <a:xfrm>
              <a:off x="1111680" y="6571440"/>
              <a:ext cx="132120" cy="27936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" name="CustomShape 21"/>
            <p:cNvSpPr/>
            <p:nvPr/>
          </p:nvSpPr>
          <p:spPr>
            <a:xfrm>
              <a:off x="502560" y="4107600"/>
              <a:ext cx="80280" cy="50940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7" name="CustomShape 22"/>
            <p:cNvSpPr/>
            <p:nvPr/>
          </p:nvSpPr>
          <p:spPr>
            <a:xfrm>
              <a:off x="973800" y="3145680"/>
              <a:ext cx="1407960" cy="271476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8" name="CustomShape 23"/>
            <p:cNvSpPr/>
            <p:nvPr/>
          </p:nvSpPr>
          <p:spPr>
            <a:xfrm>
              <a:off x="1073520" y="6600240"/>
              <a:ext cx="118440" cy="25092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9" name="CustomShape 24"/>
            <p:cNvSpPr/>
            <p:nvPr/>
          </p:nvSpPr>
          <p:spPr>
            <a:xfrm>
              <a:off x="973800" y="5897160"/>
              <a:ext cx="135720" cy="67212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0" name="CustomShape 25"/>
            <p:cNvSpPr/>
            <p:nvPr/>
          </p:nvSpPr>
          <p:spPr>
            <a:xfrm>
              <a:off x="973800" y="5772600"/>
              <a:ext cx="36000" cy="22572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1" name="CustomShape 26"/>
            <p:cNvSpPr/>
            <p:nvPr/>
          </p:nvSpPr>
          <p:spPr>
            <a:xfrm>
              <a:off x="1006200" y="6322680"/>
              <a:ext cx="208440" cy="52848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2" name="CustomShape 27"/>
          <p:cNvSpPr/>
          <p:nvPr/>
        </p:nvSpPr>
        <p:spPr>
          <a:xfrm>
            <a:off x="0" y="0"/>
            <a:ext cx="180720" cy="68558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3" name="CustomShape 28"/>
          <p:cNvSpPr/>
          <p:nvPr/>
        </p:nvSpPr>
        <p:spPr>
          <a:xfrm flipV="1">
            <a:off x="-2160" y="709920"/>
            <a:ext cx="1586520" cy="50508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PlaceHolder 29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95" name="PlaceHolder 3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roup 1"/>
          <p:cNvGrpSpPr/>
          <p:nvPr/>
        </p:nvGrpSpPr>
        <p:grpSpPr>
          <a:xfrm>
            <a:off x="0" y="228600"/>
            <a:ext cx="2849400" cy="6636600"/>
            <a:chOff x="0" y="228600"/>
            <a:chExt cx="2849400" cy="6636600"/>
          </a:xfrm>
        </p:grpSpPr>
        <p:sp>
          <p:nvSpPr>
            <p:cNvPr id="199" name="CustomShape 2"/>
            <p:cNvSpPr/>
            <p:nvPr/>
          </p:nvSpPr>
          <p:spPr>
            <a:xfrm>
              <a:off x="0" y="2575080"/>
              <a:ext cx="98640" cy="62388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0" name="CustomShape 3"/>
            <p:cNvSpPr/>
            <p:nvPr/>
          </p:nvSpPr>
          <p:spPr>
            <a:xfrm>
              <a:off x="128520" y="3156480"/>
              <a:ext cx="644400" cy="232020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1" name="CustomShape 4"/>
            <p:cNvSpPr/>
            <p:nvPr/>
          </p:nvSpPr>
          <p:spPr>
            <a:xfrm>
              <a:off x="807120" y="5447160"/>
              <a:ext cx="607320" cy="141804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2" name="CustomShape 5"/>
            <p:cNvSpPr/>
            <p:nvPr/>
          </p:nvSpPr>
          <p:spPr>
            <a:xfrm>
              <a:off x="959760" y="6503760"/>
              <a:ext cx="169200" cy="36144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3" name="CustomShape 6"/>
            <p:cNvSpPr/>
            <p:nvPr/>
          </p:nvSpPr>
          <p:spPr>
            <a:xfrm>
              <a:off x="100800" y="3201120"/>
              <a:ext cx="819720" cy="332640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4" name="CustomShape 7"/>
            <p:cNvSpPr/>
            <p:nvPr/>
          </p:nvSpPr>
          <p:spPr>
            <a:xfrm>
              <a:off x="22320" y="228600"/>
              <a:ext cx="104040" cy="292572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5" name="CustomShape 8"/>
            <p:cNvSpPr/>
            <p:nvPr/>
          </p:nvSpPr>
          <p:spPr>
            <a:xfrm>
              <a:off x="78120" y="2944080"/>
              <a:ext cx="75960" cy="49176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6" name="CustomShape 9"/>
            <p:cNvSpPr/>
            <p:nvPr/>
          </p:nvSpPr>
          <p:spPr>
            <a:xfrm>
              <a:off x="769680" y="5478840"/>
              <a:ext cx="187920" cy="102276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7" name="CustomShape 10"/>
            <p:cNvSpPr/>
            <p:nvPr/>
          </p:nvSpPr>
          <p:spPr>
            <a:xfrm>
              <a:off x="775440" y="1398960"/>
              <a:ext cx="2073960" cy="404604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8" name="CustomShape 11"/>
            <p:cNvSpPr/>
            <p:nvPr/>
          </p:nvSpPr>
          <p:spPr>
            <a:xfrm>
              <a:off x="922680" y="6530040"/>
              <a:ext cx="159840" cy="33516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9" name="CustomShape 12"/>
            <p:cNvSpPr/>
            <p:nvPr/>
          </p:nvSpPr>
          <p:spPr>
            <a:xfrm>
              <a:off x="769680" y="5359320"/>
              <a:ext cx="35280" cy="21960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0" name="CustomShape 13"/>
            <p:cNvSpPr/>
            <p:nvPr/>
          </p:nvSpPr>
          <p:spPr>
            <a:xfrm>
              <a:off x="849960" y="6244560"/>
              <a:ext cx="236520" cy="62028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11" name="Group 14"/>
          <p:cNvGrpSpPr/>
          <p:nvPr/>
        </p:nvGrpSpPr>
        <p:grpSpPr>
          <a:xfrm>
            <a:off x="27360" y="-720"/>
            <a:ext cx="2354400" cy="6851880"/>
            <a:chOff x="27360" y="-720"/>
            <a:chExt cx="2354400" cy="6851880"/>
          </a:xfrm>
        </p:grpSpPr>
        <p:sp>
          <p:nvSpPr>
            <p:cNvPr id="212" name="CustomShape 15"/>
            <p:cNvSpPr/>
            <p:nvPr/>
          </p:nvSpPr>
          <p:spPr>
            <a:xfrm>
              <a:off x="27360" y="-720"/>
              <a:ext cx="492120" cy="439884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3" name="CustomShape 16"/>
            <p:cNvSpPr/>
            <p:nvPr/>
          </p:nvSpPr>
          <p:spPr>
            <a:xfrm>
              <a:off x="550440" y="4316400"/>
              <a:ext cx="421200" cy="157860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4" name="CustomShape 17"/>
            <p:cNvSpPr/>
            <p:nvPr/>
          </p:nvSpPr>
          <p:spPr>
            <a:xfrm>
              <a:off x="1006200" y="5862600"/>
              <a:ext cx="428760" cy="98856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5" name="CustomShape 18"/>
            <p:cNvSpPr/>
            <p:nvPr/>
          </p:nvSpPr>
          <p:spPr>
            <a:xfrm>
              <a:off x="521640" y="4364280"/>
              <a:ext cx="549720" cy="223380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6" name="CustomShape 19"/>
            <p:cNvSpPr/>
            <p:nvPr/>
          </p:nvSpPr>
          <p:spPr>
            <a:xfrm>
              <a:off x="468000" y="1289160"/>
              <a:ext cx="172080" cy="302508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7" name="CustomShape 20"/>
            <p:cNvSpPr/>
            <p:nvPr/>
          </p:nvSpPr>
          <p:spPr>
            <a:xfrm>
              <a:off x="1111680" y="6571440"/>
              <a:ext cx="132120" cy="27936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8" name="CustomShape 21"/>
            <p:cNvSpPr/>
            <p:nvPr/>
          </p:nvSpPr>
          <p:spPr>
            <a:xfrm>
              <a:off x="502560" y="4107600"/>
              <a:ext cx="80280" cy="50940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9" name="CustomShape 22"/>
            <p:cNvSpPr/>
            <p:nvPr/>
          </p:nvSpPr>
          <p:spPr>
            <a:xfrm>
              <a:off x="973800" y="3145680"/>
              <a:ext cx="1407960" cy="271476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0" name="CustomShape 23"/>
            <p:cNvSpPr/>
            <p:nvPr/>
          </p:nvSpPr>
          <p:spPr>
            <a:xfrm>
              <a:off x="1073520" y="6600240"/>
              <a:ext cx="118440" cy="25092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" name="CustomShape 24"/>
            <p:cNvSpPr/>
            <p:nvPr/>
          </p:nvSpPr>
          <p:spPr>
            <a:xfrm>
              <a:off x="973800" y="5897160"/>
              <a:ext cx="135720" cy="67212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2" name="CustomShape 25"/>
            <p:cNvSpPr/>
            <p:nvPr/>
          </p:nvSpPr>
          <p:spPr>
            <a:xfrm>
              <a:off x="973800" y="5772600"/>
              <a:ext cx="36000" cy="22572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CustomShape 26"/>
            <p:cNvSpPr/>
            <p:nvPr/>
          </p:nvSpPr>
          <p:spPr>
            <a:xfrm>
              <a:off x="1006200" y="6322680"/>
              <a:ext cx="208440" cy="52848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24" name="CustomShape 27"/>
          <p:cNvSpPr/>
          <p:nvPr/>
        </p:nvSpPr>
        <p:spPr>
          <a:xfrm>
            <a:off x="0" y="0"/>
            <a:ext cx="180720" cy="68558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5" name="CustomShape 28"/>
          <p:cNvSpPr/>
          <p:nvPr/>
        </p:nvSpPr>
        <p:spPr>
          <a:xfrm flipV="1">
            <a:off x="-2160" y="709920"/>
            <a:ext cx="1586520" cy="50508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PlaceHolder 29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27" name="PlaceHolder 3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roup 1"/>
          <p:cNvGrpSpPr/>
          <p:nvPr/>
        </p:nvGrpSpPr>
        <p:grpSpPr>
          <a:xfrm>
            <a:off x="0" y="228600"/>
            <a:ext cx="2849400" cy="6636600"/>
            <a:chOff x="0" y="228600"/>
            <a:chExt cx="2849400" cy="6636600"/>
          </a:xfrm>
        </p:grpSpPr>
        <p:sp>
          <p:nvSpPr>
            <p:cNvPr id="265" name="CustomShape 2"/>
            <p:cNvSpPr/>
            <p:nvPr/>
          </p:nvSpPr>
          <p:spPr>
            <a:xfrm>
              <a:off x="0" y="2575080"/>
              <a:ext cx="98640" cy="62388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6" name="CustomShape 3"/>
            <p:cNvSpPr/>
            <p:nvPr/>
          </p:nvSpPr>
          <p:spPr>
            <a:xfrm>
              <a:off x="128520" y="3156480"/>
              <a:ext cx="644400" cy="232020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7" name="CustomShape 4"/>
            <p:cNvSpPr/>
            <p:nvPr/>
          </p:nvSpPr>
          <p:spPr>
            <a:xfrm>
              <a:off x="807120" y="5447160"/>
              <a:ext cx="607320" cy="141804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8" name="CustomShape 5"/>
            <p:cNvSpPr/>
            <p:nvPr/>
          </p:nvSpPr>
          <p:spPr>
            <a:xfrm>
              <a:off x="959760" y="6503760"/>
              <a:ext cx="169200" cy="36144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9" name="CustomShape 6"/>
            <p:cNvSpPr/>
            <p:nvPr/>
          </p:nvSpPr>
          <p:spPr>
            <a:xfrm>
              <a:off x="100800" y="3201120"/>
              <a:ext cx="819720" cy="332640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0" name="CustomShape 7"/>
            <p:cNvSpPr/>
            <p:nvPr/>
          </p:nvSpPr>
          <p:spPr>
            <a:xfrm>
              <a:off x="22320" y="228600"/>
              <a:ext cx="104040" cy="292572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1" name="CustomShape 8"/>
            <p:cNvSpPr/>
            <p:nvPr/>
          </p:nvSpPr>
          <p:spPr>
            <a:xfrm>
              <a:off x="78120" y="2944080"/>
              <a:ext cx="75960" cy="49176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2" name="CustomShape 9"/>
            <p:cNvSpPr/>
            <p:nvPr/>
          </p:nvSpPr>
          <p:spPr>
            <a:xfrm>
              <a:off x="769680" y="5478840"/>
              <a:ext cx="187920" cy="102276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3" name="CustomShape 10"/>
            <p:cNvSpPr/>
            <p:nvPr/>
          </p:nvSpPr>
          <p:spPr>
            <a:xfrm>
              <a:off x="775440" y="1398960"/>
              <a:ext cx="2073960" cy="404604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4" name="CustomShape 11"/>
            <p:cNvSpPr/>
            <p:nvPr/>
          </p:nvSpPr>
          <p:spPr>
            <a:xfrm>
              <a:off x="922680" y="6530040"/>
              <a:ext cx="159840" cy="33516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5" name="CustomShape 12"/>
            <p:cNvSpPr/>
            <p:nvPr/>
          </p:nvSpPr>
          <p:spPr>
            <a:xfrm>
              <a:off x="769680" y="5359320"/>
              <a:ext cx="35280" cy="21960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6" name="CustomShape 13"/>
            <p:cNvSpPr/>
            <p:nvPr/>
          </p:nvSpPr>
          <p:spPr>
            <a:xfrm>
              <a:off x="849960" y="6244560"/>
              <a:ext cx="236520" cy="62028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77" name="Group 14"/>
          <p:cNvGrpSpPr/>
          <p:nvPr/>
        </p:nvGrpSpPr>
        <p:grpSpPr>
          <a:xfrm>
            <a:off x="27360" y="-720"/>
            <a:ext cx="2354400" cy="6851880"/>
            <a:chOff x="27360" y="-720"/>
            <a:chExt cx="2354400" cy="6851880"/>
          </a:xfrm>
        </p:grpSpPr>
        <p:sp>
          <p:nvSpPr>
            <p:cNvPr id="278" name="CustomShape 15"/>
            <p:cNvSpPr/>
            <p:nvPr/>
          </p:nvSpPr>
          <p:spPr>
            <a:xfrm>
              <a:off x="27360" y="-720"/>
              <a:ext cx="492120" cy="439884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9" name="CustomShape 16"/>
            <p:cNvSpPr/>
            <p:nvPr/>
          </p:nvSpPr>
          <p:spPr>
            <a:xfrm>
              <a:off x="550440" y="4316400"/>
              <a:ext cx="421200" cy="157860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0" name="CustomShape 17"/>
            <p:cNvSpPr/>
            <p:nvPr/>
          </p:nvSpPr>
          <p:spPr>
            <a:xfrm>
              <a:off x="1006200" y="5862600"/>
              <a:ext cx="428760" cy="98856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1" name="CustomShape 18"/>
            <p:cNvSpPr/>
            <p:nvPr/>
          </p:nvSpPr>
          <p:spPr>
            <a:xfrm>
              <a:off x="521640" y="4364280"/>
              <a:ext cx="549720" cy="223380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2" name="CustomShape 19"/>
            <p:cNvSpPr/>
            <p:nvPr/>
          </p:nvSpPr>
          <p:spPr>
            <a:xfrm>
              <a:off x="468000" y="1289160"/>
              <a:ext cx="172080" cy="302508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3" name="CustomShape 20"/>
            <p:cNvSpPr/>
            <p:nvPr/>
          </p:nvSpPr>
          <p:spPr>
            <a:xfrm>
              <a:off x="1111680" y="6571440"/>
              <a:ext cx="132120" cy="27936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4" name="CustomShape 21"/>
            <p:cNvSpPr/>
            <p:nvPr/>
          </p:nvSpPr>
          <p:spPr>
            <a:xfrm>
              <a:off x="502560" y="4107600"/>
              <a:ext cx="80280" cy="50940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5" name="CustomShape 22"/>
            <p:cNvSpPr/>
            <p:nvPr/>
          </p:nvSpPr>
          <p:spPr>
            <a:xfrm>
              <a:off x="973800" y="3145680"/>
              <a:ext cx="1407960" cy="271476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6" name="CustomShape 23"/>
            <p:cNvSpPr/>
            <p:nvPr/>
          </p:nvSpPr>
          <p:spPr>
            <a:xfrm>
              <a:off x="1073520" y="6600240"/>
              <a:ext cx="118440" cy="25092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7" name="CustomShape 24"/>
            <p:cNvSpPr/>
            <p:nvPr/>
          </p:nvSpPr>
          <p:spPr>
            <a:xfrm>
              <a:off x="973800" y="5897160"/>
              <a:ext cx="135720" cy="67212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8" name="CustomShape 25"/>
            <p:cNvSpPr/>
            <p:nvPr/>
          </p:nvSpPr>
          <p:spPr>
            <a:xfrm>
              <a:off x="973800" y="5772600"/>
              <a:ext cx="36000" cy="22572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9" name="CustomShape 26"/>
            <p:cNvSpPr/>
            <p:nvPr/>
          </p:nvSpPr>
          <p:spPr>
            <a:xfrm>
              <a:off x="1006200" y="6322680"/>
              <a:ext cx="208440" cy="52848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90" name="CustomShape 27"/>
          <p:cNvSpPr/>
          <p:nvPr/>
        </p:nvSpPr>
        <p:spPr>
          <a:xfrm>
            <a:off x="0" y="0"/>
            <a:ext cx="180720" cy="68558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91" name="CustomShape 28"/>
          <p:cNvSpPr/>
          <p:nvPr/>
        </p:nvSpPr>
        <p:spPr>
          <a:xfrm flipV="1">
            <a:off x="-2160" y="709920"/>
            <a:ext cx="1586520" cy="50508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PlaceHolder 29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93" name="PlaceHolder 3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ustomShape 1"/>
          <p:cNvSpPr/>
          <p:nvPr/>
        </p:nvSpPr>
        <p:spPr>
          <a:xfrm>
            <a:off x="1523880" y="857160"/>
            <a:ext cx="10142640" cy="3286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86500"/>
          </a:bodyPr>
          <a:lstStyle/>
          <a:p>
            <a:pPr algn="ctr">
              <a:lnSpc>
                <a:spcPct val="100000"/>
              </a:lnSpc>
            </a:pPr>
            <a:r>
              <a:rPr lang="ru-RU" sz="5400" b="1" strike="noStrike" spc="-1" dirty="0" err="1">
                <a:solidFill>
                  <a:srgbClr val="FF0000"/>
                </a:solidFill>
                <a:latin typeface="Century Gothic"/>
                <a:ea typeface="DejaVu Sans"/>
              </a:rPr>
              <a:t>Лекція</a:t>
            </a:r>
            <a:r>
              <a:rPr lang="ru-RU" sz="5400" b="1" strike="noStrike" spc="-1" dirty="0">
                <a:solidFill>
                  <a:srgbClr val="FF0000"/>
                </a:solidFill>
                <a:latin typeface="Century Gothic"/>
                <a:ea typeface="DejaVu Sans"/>
              </a:rPr>
              <a:t> № </a:t>
            </a:r>
            <a:r>
              <a:rPr lang="en-US" sz="5400" b="1" strike="noStrike" spc="-1" dirty="0" smtClean="0">
                <a:solidFill>
                  <a:srgbClr val="FF0000"/>
                </a:solidFill>
                <a:latin typeface="Century Gothic"/>
                <a:ea typeface="DejaVu Sans"/>
              </a:rPr>
              <a:t>6-7</a:t>
            </a:r>
            <a:endParaRPr lang="ru-RU" sz="5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t/>
            </a:r>
            <a:br/>
            <a:r>
              <a:rPr lang="ru-RU" sz="32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Тема: </a:t>
            </a:r>
            <a:r>
              <a:rPr lang="ru-RU" sz="4700" b="1" spc="-1" dirty="0" err="1" smtClean="0">
                <a:solidFill>
                  <a:srgbClr val="7030A0"/>
                </a:solidFill>
              </a:rPr>
              <a:t>Рекреаційна</a:t>
            </a:r>
            <a:r>
              <a:rPr lang="ru-RU" sz="4700" b="1" spc="-1" dirty="0" smtClean="0">
                <a:solidFill>
                  <a:srgbClr val="7030A0"/>
                </a:solidFill>
              </a:rPr>
              <a:t> </a:t>
            </a:r>
            <a:r>
              <a:rPr lang="ru-RU" sz="4700" b="1" spc="-1" dirty="0" err="1" smtClean="0">
                <a:solidFill>
                  <a:srgbClr val="7030A0"/>
                </a:solidFill>
              </a:rPr>
              <a:t>оцінка</a:t>
            </a:r>
            <a:r>
              <a:rPr lang="ru-RU" sz="4700" b="1" spc="-1" dirty="0" smtClean="0">
                <a:solidFill>
                  <a:srgbClr val="7030A0"/>
                </a:solidFill>
              </a:rPr>
              <a:t> </a:t>
            </a:r>
            <a:r>
              <a:rPr lang="ru-RU" sz="4700" b="1" spc="-1" dirty="0" err="1" smtClean="0">
                <a:solidFill>
                  <a:srgbClr val="7030A0"/>
                </a:solidFill>
              </a:rPr>
              <a:t>ландшафтів</a:t>
            </a:r>
            <a:r>
              <a:rPr lang="en-US" sz="4700" b="1" spc="-1" dirty="0" smtClean="0">
                <a:solidFill>
                  <a:srgbClr val="7030A0"/>
                </a:solidFill>
              </a:rPr>
              <a:t>.</a:t>
            </a:r>
          </a:p>
          <a:p>
            <a:pPr algn="ctr">
              <a:lnSpc>
                <a:spcPct val="100000"/>
              </a:lnSpc>
            </a:pPr>
            <a:r>
              <a:rPr lang="ru-RU" sz="4700" b="1" spc="-1" dirty="0" smtClean="0">
                <a:solidFill>
                  <a:srgbClr val="7030A0"/>
                </a:solidFill>
              </a:rPr>
              <a:t> </a:t>
            </a:r>
            <a:r>
              <a:rPr lang="ru-RU" sz="4700" b="1" spc="-1" dirty="0" err="1" smtClean="0">
                <a:solidFill>
                  <a:srgbClr val="7030A0"/>
                </a:solidFill>
              </a:rPr>
              <a:t>Рекреаційна</a:t>
            </a:r>
            <a:r>
              <a:rPr lang="ru-RU" sz="4700" b="1" spc="-1" dirty="0" smtClean="0">
                <a:solidFill>
                  <a:srgbClr val="7030A0"/>
                </a:solidFill>
              </a:rPr>
              <a:t> </a:t>
            </a:r>
            <a:r>
              <a:rPr lang="ru-RU" sz="4700" b="1" spc="-1" dirty="0" err="1" smtClean="0">
                <a:solidFill>
                  <a:srgbClr val="7030A0"/>
                </a:solidFill>
              </a:rPr>
              <a:t>оцінка</a:t>
            </a:r>
            <a:r>
              <a:rPr lang="ru-RU" sz="4700" b="1" spc="-1" dirty="0" smtClean="0">
                <a:solidFill>
                  <a:srgbClr val="7030A0"/>
                </a:solidFill>
              </a:rPr>
              <a:t> </a:t>
            </a:r>
            <a:r>
              <a:rPr lang="ru-RU" sz="4700" b="1" spc="-1" dirty="0" err="1" smtClean="0">
                <a:solidFill>
                  <a:srgbClr val="7030A0"/>
                </a:solidFill>
              </a:rPr>
              <a:t>водних</a:t>
            </a:r>
            <a:r>
              <a:rPr lang="ru-RU" sz="4700" b="1" spc="-1" dirty="0" smtClean="0">
                <a:solidFill>
                  <a:srgbClr val="7030A0"/>
                </a:solidFill>
              </a:rPr>
              <a:t> </a:t>
            </a:r>
            <a:r>
              <a:rPr lang="ru-RU" sz="4700" b="1" spc="-1" dirty="0" err="1" smtClean="0">
                <a:solidFill>
                  <a:srgbClr val="7030A0"/>
                </a:solidFill>
              </a:rPr>
              <a:t>об’єктів</a:t>
            </a:r>
            <a:r>
              <a:rPr lang="ru-RU" sz="4700" b="1" spc="-1" dirty="0" smtClean="0">
                <a:solidFill>
                  <a:srgbClr val="7030A0"/>
                </a:solidFill>
              </a:rPr>
              <a:t> </a:t>
            </a:r>
            <a:endParaRPr lang="en-US" sz="4700" b="1" spc="-1" dirty="0" smtClean="0">
              <a:solidFill>
                <a:srgbClr val="7030A0"/>
              </a:solidFill>
            </a:endParaRPr>
          </a:p>
          <a:p>
            <a:pPr algn="ctr">
              <a:lnSpc>
                <a:spcPct val="100000"/>
              </a:lnSpc>
            </a:pPr>
            <a:endParaRPr lang="ru-RU" sz="3800" b="0" strike="noStrike" spc="-1" dirty="0">
              <a:solidFill>
                <a:srgbClr val="7030A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s://funsochi.ru/gallery/albums/userpics/100001/normal_IMG_77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46" y="0"/>
            <a:ext cx="6667500" cy="4438651"/>
          </a:xfrm>
          <a:prstGeom prst="rect">
            <a:avLst/>
          </a:prstGeom>
          <a:noFill/>
        </p:spPr>
      </p:pic>
      <p:pic>
        <p:nvPicPr>
          <p:cNvPr id="93188" name="Picture 4" descr="https://funsochi.ru/gallery/albums/userpics/100001/normal_IMG_77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4500" y="2419349"/>
            <a:ext cx="6667500" cy="44386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s://funsochi.ru/gallery/albums/userpics/100001/normal_IMG_7767~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376" y="1124744"/>
            <a:ext cx="6667500" cy="4438651"/>
          </a:xfrm>
          <a:prstGeom prst="rect">
            <a:avLst/>
          </a:prstGeom>
          <a:noFill/>
        </p:spPr>
      </p:pic>
      <p:pic>
        <p:nvPicPr>
          <p:cNvPr id="94212" name="Picture 4" descr="https://funsochi.ru/gallery/albums/userpics/100001/normal_IMG_77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4694" y="103079"/>
            <a:ext cx="5000660" cy="67549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Ð¢ÐµÑÐ½Ð¸ÐºÐ° ÑÐºÐ°Ð½Ð´Ð¸Ð½Ð°Ð²ÑÐºÐ¾Ð¹ ÑÐ¾Ð´ÑÐ±Ñ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713" y="160337"/>
            <a:ext cx="6429420" cy="3706372"/>
          </a:xfrm>
          <a:prstGeom prst="rect">
            <a:avLst/>
          </a:prstGeom>
          <a:noFill/>
        </p:spPr>
      </p:pic>
      <p:pic>
        <p:nvPicPr>
          <p:cNvPr id="100356" name="Picture 4" descr="Ð¡ÐºÐ°Ð½Ð´Ð¸Ð½Ð°Ð²ÑÐºÐ°Ñ ÑÐ¾Ð´ÑÐ±Ð°. ÐÑÐ¾ÑÐ¸Ð²Ð¾Ð¿Ð¾ÐºÐ°Ð·Ð°Ð½Ð¸Ñ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5161" y="4133123"/>
            <a:ext cx="3875052" cy="2707210"/>
          </a:xfrm>
          <a:prstGeom prst="rect">
            <a:avLst/>
          </a:prstGeom>
          <a:noFill/>
        </p:spPr>
      </p:pic>
      <p:pic>
        <p:nvPicPr>
          <p:cNvPr id="100360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464" y="3959676"/>
            <a:ext cx="2952728" cy="2571744"/>
          </a:xfrm>
          <a:prstGeom prst="rect">
            <a:avLst/>
          </a:prstGeom>
          <a:noFill/>
        </p:spPr>
      </p:pic>
      <p:pic>
        <p:nvPicPr>
          <p:cNvPr id="1026" name="Picture 2" descr="Палиці для Скандинавської ходьби Палки для нордичної ходьби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213" y="761066"/>
            <a:ext cx="4725662" cy="47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Палиці для скандинавської ходьби походу в гори спортивної прогулянки трекінгу хайкінгу літніх скандинавські трекінгові телескопічні алюмінієві 2 шт сині Hechpro АН33921 + накінечники у подарунок - зображення 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Палиці для скандинавської ходьби походу в гори спортивної прогулянки трекінгу хайкінгу літніх скандинавські трекінгові телескопічні алюмінієві 2 шт сині Hechpro АН33921 + накінечники у подарунок - зображення 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752184" y="5885120"/>
            <a:ext cx="2849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https://rozetka.com.ua/ua/388795557/p388795557/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content2.rozetka.com.ua/goods/images/big/47196676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29253"/>
            <a:ext cx="5544616" cy="662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45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extShape 1"/>
          <p:cNvSpPr txBox="1"/>
          <p:nvPr/>
        </p:nvSpPr>
        <p:spPr>
          <a:xfrm>
            <a:off x="666712" y="142852"/>
            <a:ext cx="11287204" cy="706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just"/>
            <a:r>
              <a:rPr lang="ru-RU" sz="2000" b="1" spc="-1" dirty="0" smtClean="0">
                <a:solidFill>
                  <a:srgbClr val="FF0000"/>
                </a:solidFill>
              </a:rPr>
              <a:t>2. </a:t>
            </a:r>
            <a:r>
              <a:rPr lang="ru-RU" sz="2000" b="1" spc="-1" dirty="0" err="1" smtClean="0">
                <a:solidFill>
                  <a:srgbClr val="FF0000"/>
                </a:solidFill>
              </a:rPr>
              <a:t>Оцінка</a:t>
            </a:r>
            <a:r>
              <a:rPr lang="ru-RU" sz="2000" b="1" spc="-1" dirty="0" smtClean="0">
                <a:solidFill>
                  <a:srgbClr val="FF0000"/>
                </a:solidFill>
              </a:rPr>
              <a:t> </a:t>
            </a:r>
            <a:r>
              <a:rPr lang="ru-RU" sz="2000" b="1" spc="-1" dirty="0" err="1" smtClean="0">
                <a:solidFill>
                  <a:srgbClr val="FF0000"/>
                </a:solidFill>
              </a:rPr>
              <a:t>рельєфу</a:t>
            </a:r>
            <a:r>
              <a:rPr lang="ru-RU" sz="2000" b="1" spc="-1" dirty="0" smtClean="0">
                <a:solidFill>
                  <a:srgbClr val="FF0000"/>
                </a:solidFill>
              </a:rPr>
              <a:t> для спортивного туризму: </a:t>
            </a:r>
            <a:r>
              <a:rPr lang="ru-RU" sz="2000" b="1" spc="-1" dirty="0" err="1" smtClean="0">
                <a:solidFill>
                  <a:srgbClr val="FF0000"/>
                </a:solidFill>
              </a:rPr>
              <a:t>пішохідний</a:t>
            </a:r>
            <a:r>
              <a:rPr lang="ru-RU" sz="2000" b="1" spc="-1" dirty="0" smtClean="0">
                <a:solidFill>
                  <a:srgbClr val="FF0000"/>
                </a:solidFill>
              </a:rPr>
              <a:t> туризм, </a:t>
            </a:r>
            <a:r>
              <a:rPr lang="ru-RU" sz="2000" b="1" spc="-1" dirty="0" err="1" smtClean="0">
                <a:solidFill>
                  <a:srgbClr val="FF0000"/>
                </a:solidFill>
              </a:rPr>
              <a:t>гірський</a:t>
            </a:r>
            <a:r>
              <a:rPr lang="ru-RU" sz="2000" b="1" spc="-1" dirty="0" smtClean="0">
                <a:solidFill>
                  <a:srgbClr val="FF0000"/>
                </a:solidFill>
              </a:rPr>
              <a:t> туризм, </a:t>
            </a:r>
            <a:r>
              <a:rPr lang="ru-RU" sz="2000" b="1" spc="-1" dirty="0" err="1" smtClean="0">
                <a:solidFill>
                  <a:srgbClr val="FF0000"/>
                </a:solidFill>
              </a:rPr>
              <a:t>альпінізм</a:t>
            </a:r>
            <a:r>
              <a:rPr lang="ru-RU" sz="2000" b="1" spc="-1" dirty="0" smtClean="0">
                <a:solidFill>
                  <a:srgbClr val="FF0000"/>
                </a:solidFill>
              </a:rPr>
              <a:t>, </a:t>
            </a:r>
            <a:r>
              <a:rPr lang="ru-RU" sz="2000" b="1" spc="-1" dirty="0" err="1" smtClean="0">
                <a:solidFill>
                  <a:srgbClr val="FF0000"/>
                </a:solidFill>
              </a:rPr>
              <a:t>спелеотуризм</a:t>
            </a:r>
            <a:r>
              <a:rPr lang="ru-RU" sz="2000" b="1" spc="-1" dirty="0" smtClean="0">
                <a:solidFill>
                  <a:srgbClr val="FF0000"/>
                </a:solidFill>
              </a:rPr>
              <a:t>, </a:t>
            </a:r>
            <a:r>
              <a:rPr lang="ru-RU" sz="2000" b="1" spc="-1" dirty="0" err="1" smtClean="0">
                <a:solidFill>
                  <a:srgbClr val="FF0000"/>
                </a:solidFill>
              </a:rPr>
              <a:t>гірськолижні</a:t>
            </a:r>
            <a:r>
              <a:rPr lang="ru-RU" sz="2000" b="1" spc="-1" dirty="0" smtClean="0">
                <a:solidFill>
                  <a:srgbClr val="FF0000"/>
                </a:solidFill>
              </a:rPr>
              <a:t> </a:t>
            </a:r>
            <a:r>
              <a:rPr lang="ru-RU" sz="2000" b="1" spc="-1" dirty="0" err="1" smtClean="0">
                <a:solidFill>
                  <a:srgbClr val="FF0000"/>
                </a:solidFill>
              </a:rPr>
              <a:t>курорти</a:t>
            </a:r>
            <a:r>
              <a:rPr lang="ru-RU" sz="2000" b="1" spc="-1" dirty="0" smtClean="0">
                <a:solidFill>
                  <a:srgbClr val="FF0000"/>
                </a:solidFill>
              </a:rPr>
              <a:t>. </a:t>
            </a:r>
            <a:endParaRPr lang="ru-RU" sz="2000" b="1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0960" y="1020152"/>
            <a:ext cx="11644394" cy="53553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i="1" dirty="0" err="1" smtClean="0">
                <a:solidFill>
                  <a:srgbClr val="FF0000"/>
                </a:solidFill>
              </a:rPr>
              <a:t>Пішохідний</a:t>
            </a:r>
            <a:r>
              <a:rPr lang="ru-RU" b="1" i="1" dirty="0" smtClean="0">
                <a:solidFill>
                  <a:srgbClr val="FF0000"/>
                </a:solidFill>
              </a:rPr>
              <a:t> туризм. </a:t>
            </a:r>
            <a:r>
              <a:rPr lang="ru-RU" b="1" dirty="0" err="1" smtClean="0"/>
              <a:t>Категорійні</a:t>
            </a:r>
            <a:r>
              <a:rPr lang="ru-RU" b="1" dirty="0" smtClean="0"/>
              <a:t> походи </a:t>
            </a:r>
            <a:r>
              <a:rPr lang="ru-RU" b="1" dirty="0" err="1" smtClean="0"/>
              <a:t>проводяться</a:t>
            </a:r>
            <a:r>
              <a:rPr lang="ru-RU" b="1" dirty="0" smtClean="0"/>
              <a:t> в </a:t>
            </a:r>
            <a:r>
              <a:rPr lang="ru-RU" b="1" dirty="0" err="1" smtClean="0"/>
              <a:t>рівнинній</a:t>
            </a:r>
            <a:r>
              <a:rPr lang="ru-RU" b="1" dirty="0" smtClean="0"/>
              <a:t>, </a:t>
            </a:r>
            <a:r>
              <a:rPr lang="ru-RU" b="1" dirty="0" err="1" smtClean="0"/>
              <a:t>передгірній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гірській</a:t>
            </a:r>
            <a:r>
              <a:rPr lang="ru-RU" b="1" dirty="0" smtClean="0"/>
              <a:t> </a:t>
            </a:r>
            <a:r>
              <a:rPr lang="ru-RU" b="1" dirty="0" err="1" smtClean="0"/>
              <a:t>місцевостях</a:t>
            </a:r>
            <a:r>
              <a:rPr lang="ru-RU" b="1" dirty="0" smtClean="0"/>
              <a:t>. </a:t>
            </a:r>
            <a:r>
              <a:rPr lang="ru-RU" b="1" dirty="0" err="1" smtClean="0"/>
              <a:t>Складність</a:t>
            </a:r>
            <a:r>
              <a:rPr lang="ru-RU" b="1" dirty="0" smtClean="0"/>
              <a:t> маршруту </a:t>
            </a:r>
            <a:r>
              <a:rPr lang="ru-RU" b="1" dirty="0" err="1" smtClean="0"/>
              <a:t>залежить</a:t>
            </a:r>
            <a:r>
              <a:rPr lang="ru-RU" b="1" dirty="0" smtClean="0"/>
              <a:t> </a:t>
            </a:r>
            <a:r>
              <a:rPr lang="ru-RU" b="1" dirty="0" err="1" smtClean="0"/>
              <a:t>від</a:t>
            </a:r>
            <a:r>
              <a:rPr lang="ru-RU" b="1" dirty="0" smtClean="0"/>
              <a:t> </a:t>
            </a:r>
            <a:r>
              <a:rPr lang="ru-RU" b="1" dirty="0" err="1" smtClean="0"/>
              <a:t>висоти</a:t>
            </a:r>
            <a:r>
              <a:rPr lang="ru-RU" b="1" dirty="0" smtClean="0"/>
              <a:t> </a:t>
            </a:r>
            <a:r>
              <a:rPr lang="ru-RU" b="1" dirty="0" err="1" smtClean="0"/>
              <a:t>місцевості</a:t>
            </a:r>
            <a:r>
              <a:rPr lang="ru-RU" b="1" dirty="0" smtClean="0"/>
              <a:t>, </a:t>
            </a:r>
            <a:r>
              <a:rPr lang="ru-RU" b="1" dirty="0" err="1" smtClean="0"/>
              <a:t>крутизни</a:t>
            </a:r>
            <a:r>
              <a:rPr lang="ru-RU" b="1" dirty="0" smtClean="0"/>
              <a:t> </a:t>
            </a:r>
            <a:r>
              <a:rPr lang="ru-RU" b="1" dirty="0" err="1" smtClean="0"/>
              <a:t>схилів</a:t>
            </a:r>
            <a:r>
              <a:rPr lang="ru-RU" b="1" dirty="0" smtClean="0"/>
              <a:t>, </a:t>
            </a:r>
            <a:r>
              <a:rPr lang="ru-RU" b="1" dirty="0" err="1" smtClean="0"/>
              <a:t>його</a:t>
            </a:r>
            <a:r>
              <a:rPr lang="ru-RU" b="1" dirty="0" smtClean="0"/>
              <a:t> </a:t>
            </a:r>
            <a:r>
              <a:rPr lang="ru-RU" b="1" dirty="0" err="1" smtClean="0"/>
              <a:t>протяжності</a:t>
            </a:r>
            <a:r>
              <a:rPr lang="ru-RU" b="1" dirty="0" smtClean="0"/>
              <a:t> та </a:t>
            </a:r>
            <a:r>
              <a:rPr lang="ru-RU" b="1" dirty="0" err="1" smtClean="0"/>
              <a:t>наявності</a:t>
            </a:r>
            <a:r>
              <a:rPr lang="ru-RU" b="1" dirty="0" smtClean="0"/>
              <a:t> </a:t>
            </a:r>
            <a:r>
              <a:rPr lang="ru-RU" b="1" dirty="0" err="1" smtClean="0"/>
              <a:t>перешкод</a:t>
            </a:r>
            <a:r>
              <a:rPr lang="ru-RU" b="1" dirty="0" smtClean="0"/>
              <a:t> на </a:t>
            </a:r>
            <a:r>
              <a:rPr lang="ru-RU" b="1" dirty="0" err="1" smtClean="0"/>
              <a:t>трасі</a:t>
            </a:r>
            <a:r>
              <a:rPr lang="ru-RU" b="1" dirty="0" smtClean="0"/>
              <a:t>. </a:t>
            </a:r>
            <a:r>
              <a:rPr lang="ru-RU" b="1" dirty="0" err="1" smtClean="0"/>
              <a:t>Найбільш</a:t>
            </a:r>
            <a:r>
              <a:rPr lang="ru-RU" b="1" dirty="0" smtClean="0"/>
              <a:t> </a:t>
            </a:r>
            <a:r>
              <a:rPr lang="ru-RU" b="1" dirty="0" err="1" smtClean="0"/>
              <a:t>перешкодами</a:t>
            </a:r>
            <a:r>
              <a:rPr lang="ru-RU" b="1" dirty="0" smtClean="0"/>
              <a:t>, </a:t>
            </a:r>
            <a:r>
              <a:rPr lang="ru-RU" b="1" dirty="0" err="1" smtClean="0"/>
              <a:t>що</a:t>
            </a:r>
            <a:r>
              <a:rPr lang="ru-RU" b="1" dirty="0" smtClean="0"/>
              <a:t> часто </a:t>
            </a:r>
            <a:r>
              <a:rPr lang="ru-RU" b="1" dirty="0" err="1" smtClean="0"/>
              <a:t>зустрічаються</a:t>
            </a:r>
            <a:r>
              <a:rPr lang="ru-RU" b="1" dirty="0" smtClean="0"/>
              <a:t>, </a:t>
            </a:r>
            <a:r>
              <a:rPr lang="ru-RU" b="1" dirty="0" err="1" smtClean="0"/>
              <a:t>є</a:t>
            </a:r>
            <a:r>
              <a:rPr lang="ru-RU" b="1" dirty="0" smtClean="0"/>
              <a:t> болота, яри, </a:t>
            </a:r>
            <a:r>
              <a:rPr lang="ru-RU" b="1" dirty="0" err="1" smtClean="0"/>
              <a:t>крупні</a:t>
            </a:r>
            <a:r>
              <a:rPr lang="ru-RU" b="1" dirty="0" smtClean="0"/>
              <a:t> </a:t>
            </a:r>
            <a:r>
              <a:rPr lang="ru-RU" b="1" dirty="0" err="1" smtClean="0"/>
              <a:t>лісові</a:t>
            </a:r>
            <a:r>
              <a:rPr lang="ru-RU" b="1" dirty="0" smtClean="0"/>
              <a:t> </a:t>
            </a:r>
            <a:r>
              <a:rPr lang="ru-RU" b="1" dirty="0" err="1" smtClean="0"/>
              <a:t>масиви</a:t>
            </a:r>
            <a:r>
              <a:rPr lang="ru-RU" b="1" dirty="0" smtClean="0"/>
              <a:t>, </a:t>
            </a:r>
            <a:r>
              <a:rPr lang="ru-RU" b="1" dirty="0" err="1" smtClean="0"/>
              <a:t>чагарникові</a:t>
            </a:r>
            <a:r>
              <a:rPr lang="ru-RU" b="1" dirty="0" smtClean="0"/>
              <a:t> </a:t>
            </a:r>
            <a:r>
              <a:rPr lang="ru-RU" b="1" dirty="0" err="1" smtClean="0"/>
              <a:t>чагарники</a:t>
            </a:r>
            <a:r>
              <a:rPr lang="ru-RU" b="1" dirty="0" smtClean="0"/>
              <a:t>, </a:t>
            </a:r>
            <a:r>
              <a:rPr lang="ru-RU" b="1" dirty="0" err="1" smtClean="0"/>
              <a:t>мікрокліматичні</a:t>
            </a:r>
            <a:r>
              <a:rPr lang="ru-RU" b="1" dirty="0" smtClean="0"/>
              <a:t> </a:t>
            </a:r>
            <a:r>
              <a:rPr lang="ru-RU" b="1" dirty="0" err="1" smtClean="0"/>
              <a:t>особливості</a:t>
            </a:r>
            <a:r>
              <a:rPr lang="ru-RU" b="1" dirty="0" smtClean="0"/>
              <a:t> </a:t>
            </a:r>
            <a:r>
              <a:rPr lang="ru-RU" b="1" dirty="0" err="1" smtClean="0"/>
              <a:t>територій</a:t>
            </a:r>
            <a:r>
              <a:rPr lang="ru-RU" b="1" dirty="0" smtClean="0"/>
              <a:t> (особливо </a:t>
            </a:r>
            <a:r>
              <a:rPr lang="ru-RU" b="1" dirty="0" err="1" smtClean="0"/>
              <a:t>гірських</a:t>
            </a:r>
            <a:r>
              <a:rPr lang="ru-RU" b="1" dirty="0" smtClean="0"/>
              <a:t>). 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b="1" i="1" dirty="0" err="1" smtClean="0">
                <a:solidFill>
                  <a:srgbClr val="FF0000"/>
                </a:solidFill>
              </a:rPr>
              <a:t>Гірський</a:t>
            </a:r>
            <a:r>
              <a:rPr lang="ru-RU" b="1" i="1" dirty="0" smtClean="0">
                <a:solidFill>
                  <a:srgbClr val="FF0000"/>
                </a:solidFill>
              </a:rPr>
              <a:t> туризм </a:t>
            </a:r>
            <a:r>
              <a:rPr lang="ru-RU" b="1" i="1" dirty="0" err="1" smtClean="0">
                <a:solidFill>
                  <a:srgbClr val="FF0000"/>
                </a:solidFill>
              </a:rPr>
              <a:t>і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альпінізм</a:t>
            </a:r>
            <a:r>
              <a:rPr lang="ru-RU" b="1" i="1" dirty="0" smtClean="0">
                <a:solidFill>
                  <a:srgbClr val="FF0000"/>
                </a:solidFill>
              </a:rPr>
              <a:t>. </a:t>
            </a:r>
            <a:r>
              <a:rPr lang="ru-RU" b="1" dirty="0" err="1" smtClean="0"/>
              <a:t>Гірський</a:t>
            </a:r>
            <a:r>
              <a:rPr lang="ru-RU" b="1" dirty="0" smtClean="0"/>
              <a:t> туризм </a:t>
            </a:r>
            <a:r>
              <a:rPr lang="ru-RU" b="1" dirty="0" err="1" smtClean="0"/>
              <a:t>розвивається</a:t>
            </a:r>
            <a:r>
              <a:rPr lang="ru-RU" b="1" dirty="0" smtClean="0"/>
              <a:t> в районах </a:t>
            </a:r>
            <a:r>
              <a:rPr lang="ru-RU" b="1" dirty="0" err="1" smtClean="0"/>
              <a:t>з</a:t>
            </a:r>
            <a:r>
              <a:rPr lang="ru-RU" b="1" dirty="0" smtClean="0"/>
              <a:t> </a:t>
            </a:r>
            <a:r>
              <a:rPr lang="ru-RU" b="1" dirty="0" err="1" smtClean="0"/>
              <a:t>коливаннями</a:t>
            </a:r>
            <a:r>
              <a:rPr lang="ru-RU" b="1" dirty="0" smtClean="0"/>
              <a:t> </a:t>
            </a:r>
            <a:r>
              <a:rPr lang="ru-RU" b="1" dirty="0" err="1" smtClean="0"/>
              <a:t>висот</a:t>
            </a:r>
            <a:r>
              <a:rPr lang="ru-RU" b="1" dirty="0" smtClean="0"/>
              <a:t> </a:t>
            </a:r>
            <a:r>
              <a:rPr lang="ru-RU" b="1" dirty="0" err="1" smtClean="0"/>
              <a:t>від</a:t>
            </a:r>
            <a:r>
              <a:rPr lang="ru-RU" b="1" dirty="0" smtClean="0"/>
              <a:t> 1000 до 3500 м. </a:t>
            </a:r>
            <a:r>
              <a:rPr lang="ru-RU" b="1" dirty="0" err="1" smtClean="0"/>
              <a:t>Відповідно</a:t>
            </a:r>
            <a:r>
              <a:rPr lang="ru-RU" b="1" dirty="0" smtClean="0"/>
              <a:t> </a:t>
            </a:r>
            <a:r>
              <a:rPr lang="ru-RU" b="1" dirty="0" err="1" smtClean="0"/>
              <a:t>розрізняють</a:t>
            </a:r>
            <a:r>
              <a:rPr lang="ru-RU" b="1" dirty="0" smtClean="0"/>
              <a:t> </a:t>
            </a:r>
            <a:r>
              <a:rPr lang="ru-RU" b="1" dirty="0" err="1" smtClean="0"/>
              <a:t>низькогірні</a:t>
            </a:r>
            <a:r>
              <a:rPr lang="ru-RU" b="1" dirty="0" smtClean="0"/>
              <a:t>, </a:t>
            </a:r>
            <a:r>
              <a:rPr lang="ru-RU" b="1" dirty="0" err="1" smtClean="0"/>
              <a:t>середньогірні</a:t>
            </a:r>
            <a:r>
              <a:rPr lang="ru-RU" b="1" dirty="0" smtClean="0"/>
              <a:t> та </a:t>
            </a:r>
            <a:r>
              <a:rPr lang="ru-RU" b="1" dirty="0" err="1" smtClean="0"/>
              <a:t>високогірні</a:t>
            </a:r>
            <a:r>
              <a:rPr lang="ru-RU" b="1" dirty="0" smtClean="0"/>
              <a:t> </a:t>
            </a:r>
            <a:r>
              <a:rPr lang="ru-RU" b="1" dirty="0" err="1" smtClean="0"/>
              <a:t>маршрути</a:t>
            </a:r>
            <a:r>
              <a:rPr lang="ru-RU" b="1" dirty="0" smtClean="0"/>
              <a:t> </a:t>
            </a:r>
            <a:r>
              <a:rPr lang="ru-RU" b="1" dirty="0" err="1" smtClean="0"/>
              <a:t>гірського</a:t>
            </a:r>
            <a:r>
              <a:rPr lang="ru-RU" b="1" dirty="0" smtClean="0"/>
              <a:t> туризму. </a:t>
            </a:r>
            <a:r>
              <a:rPr lang="ru-RU" b="1" dirty="0" err="1" smtClean="0"/>
              <a:t>Підйоми</a:t>
            </a:r>
            <a:r>
              <a:rPr lang="ru-RU" b="1" dirty="0" smtClean="0"/>
              <a:t> </a:t>
            </a:r>
            <a:r>
              <a:rPr lang="ru-RU" b="1" dirty="0" err="1" smtClean="0"/>
              <a:t>достатньо</a:t>
            </a:r>
            <a:r>
              <a:rPr lang="ru-RU" b="1" dirty="0" smtClean="0"/>
              <a:t> </a:t>
            </a:r>
            <a:r>
              <a:rPr lang="ru-RU" b="1" dirty="0" err="1" smtClean="0"/>
              <a:t>зручні</a:t>
            </a:r>
            <a:r>
              <a:rPr lang="ru-RU" b="1" dirty="0" smtClean="0"/>
              <a:t> в </a:t>
            </a:r>
            <a:r>
              <a:rPr lang="ru-RU" b="1" dirty="0" err="1" smtClean="0"/>
              <a:t>умовах</a:t>
            </a:r>
            <a:r>
              <a:rPr lang="ru-RU" b="1" dirty="0" smtClean="0"/>
              <a:t> </a:t>
            </a:r>
            <a:r>
              <a:rPr lang="ru-RU" b="1" dirty="0" err="1" smtClean="0"/>
              <a:t>низькогір’я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середньогір’я</a:t>
            </a:r>
            <a:r>
              <a:rPr lang="ru-RU" b="1" dirty="0" smtClean="0"/>
              <a:t>. </a:t>
            </a:r>
            <a:r>
              <a:rPr lang="ru-RU" b="1" dirty="0" err="1" smtClean="0"/>
              <a:t>Місцями</a:t>
            </a:r>
            <a:r>
              <a:rPr lang="ru-RU" b="1" dirty="0" smtClean="0"/>
              <a:t> при </a:t>
            </a:r>
            <a:r>
              <a:rPr lang="ru-RU" b="1" dirty="0" err="1" smtClean="0"/>
              <a:t>підйомах</a:t>
            </a:r>
            <a:r>
              <a:rPr lang="ru-RU" b="1" dirty="0" smtClean="0"/>
              <a:t> </a:t>
            </a:r>
            <a:r>
              <a:rPr lang="ru-RU" b="1" dirty="0" err="1" smtClean="0"/>
              <a:t>зустрічаються</a:t>
            </a:r>
            <a:r>
              <a:rPr lang="ru-RU" b="1" dirty="0" smtClean="0"/>
              <a:t> </a:t>
            </a:r>
            <a:r>
              <a:rPr lang="ru-RU" b="1" dirty="0" err="1" smtClean="0"/>
              <a:t>осипи</a:t>
            </a:r>
            <a:r>
              <a:rPr lang="ru-RU" b="1" dirty="0" smtClean="0"/>
              <a:t>. </a:t>
            </a:r>
            <a:r>
              <a:rPr lang="ru-RU" b="1" dirty="0" err="1" smtClean="0"/>
              <a:t>Дрібні</a:t>
            </a:r>
            <a:r>
              <a:rPr lang="ru-RU" b="1" dirty="0" smtClean="0"/>
              <a:t> </a:t>
            </a:r>
            <a:r>
              <a:rPr lang="ru-RU" b="1" dirty="0" err="1" smtClean="0"/>
              <a:t>осипи</a:t>
            </a:r>
            <a:r>
              <a:rPr lang="ru-RU" b="1" dirty="0" smtClean="0"/>
              <a:t> </a:t>
            </a:r>
            <a:r>
              <a:rPr lang="ru-RU" b="1" dirty="0" err="1" smtClean="0"/>
              <a:t>дуже</a:t>
            </a:r>
            <a:r>
              <a:rPr lang="ru-RU" b="1" dirty="0" smtClean="0"/>
              <a:t> </a:t>
            </a:r>
            <a:r>
              <a:rPr lang="ru-RU" b="1" dirty="0" err="1" smtClean="0"/>
              <a:t>зручні</a:t>
            </a:r>
            <a:r>
              <a:rPr lang="ru-RU" b="1" dirty="0" smtClean="0"/>
              <a:t> для спуску, </a:t>
            </a:r>
            <a:r>
              <a:rPr lang="ru-RU" b="1" dirty="0" err="1" smtClean="0"/>
              <a:t>але</a:t>
            </a:r>
            <a:r>
              <a:rPr lang="ru-RU" b="1" dirty="0" smtClean="0"/>
              <a:t> </a:t>
            </a:r>
            <a:r>
              <a:rPr lang="ru-RU" b="1" dirty="0" err="1" smtClean="0"/>
              <a:t>небезпечні</a:t>
            </a:r>
            <a:r>
              <a:rPr lang="ru-RU" b="1" dirty="0" smtClean="0"/>
              <a:t> для </a:t>
            </a:r>
            <a:r>
              <a:rPr lang="ru-RU" b="1" dirty="0" err="1" smtClean="0"/>
              <a:t>підйому</a:t>
            </a:r>
            <a:r>
              <a:rPr lang="ru-RU" b="1" dirty="0" smtClean="0"/>
              <a:t>. По </a:t>
            </a:r>
            <a:r>
              <a:rPr lang="ru-RU" b="1" dirty="0" err="1" smtClean="0"/>
              <a:t>осипу</a:t>
            </a:r>
            <a:r>
              <a:rPr lang="ru-RU" b="1" dirty="0" smtClean="0"/>
              <a:t> </a:t>
            </a:r>
            <a:r>
              <a:rPr lang="ru-RU" b="1" dirty="0" err="1" smtClean="0"/>
              <a:t>середнього</a:t>
            </a:r>
            <a:r>
              <a:rPr lang="ru-RU" b="1" dirty="0" smtClean="0"/>
              <a:t> </a:t>
            </a:r>
            <a:r>
              <a:rPr lang="ru-RU" b="1" dirty="0" err="1" smtClean="0"/>
              <a:t>розміру</a:t>
            </a:r>
            <a:r>
              <a:rPr lang="ru-RU" b="1" dirty="0" smtClean="0"/>
              <a:t> </a:t>
            </a:r>
            <a:r>
              <a:rPr lang="ru-RU" b="1" dirty="0" err="1" smtClean="0"/>
              <a:t>рухатися</a:t>
            </a:r>
            <a:r>
              <a:rPr lang="ru-RU" b="1" dirty="0" smtClean="0"/>
              <a:t> </a:t>
            </a:r>
            <a:r>
              <a:rPr lang="ru-RU" b="1" dirty="0" err="1" smtClean="0"/>
              <a:t>дуже</a:t>
            </a:r>
            <a:r>
              <a:rPr lang="ru-RU" b="1" dirty="0" smtClean="0"/>
              <a:t> </a:t>
            </a:r>
            <a:r>
              <a:rPr lang="ru-RU" b="1" dirty="0" err="1" smtClean="0"/>
              <a:t>зручно</a:t>
            </a:r>
            <a:r>
              <a:rPr lang="ru-RU" b="1" dirty="0" smtClean="0"/>
              <a:t>, </a:t>
            </a:r>
            <a:r>
              <a:rPr lang="ru-RU" b="1" dirty="0" err="1" smtClean="0"/>
              <a:t>але</a:t>
            </a:r>
            <a:r>
              <a:rPr lang="ru-RU" b="1" dirty="0" smtClean="0"/>
              <a:t> </a:t>
            </a:r>
            <a:r>
              <a:rPr lang="ru-RU" b="1" dirty="0" err="1" smtClean="0"/>
              <a:t>є</a:t>
            </a:r>
            <a:r>
              <a:rPr lang="ru-RU" b="1" dirty="0" smtClean="0"/>
              <a:t> </a:t>
            </a:r>
            <a:r>
              <a:rPr lang="ru-RU" b="1" dirty="0" err="1" smtClean="0"/>
              <a:t>небезпечними</a:t>
            </a:r>
            <a:r>
              <a:rPr lang="ru-RU" b="1" dirty="0" smtClean="0"/>
              <a:t> повороти. </a:t>
            </a:r>
          </a:p>
          <a:p>
            <a:pPr algn="just"/>
            <a:r>
              <a:rPr lang="ru-RU" b="1" dirty="0" err="1" smtClean="0"/>
              <a:t>Великі</a:t>
            </a:r>
            <a:r>
              <a:rPr lang="ru-RU" b="1" dirty="0" smtClean="0"/>
              <a:t> </a:t>
            </a:r>
            <a:r>
              <a:rPr lang="ru-RU" b="1" dirty="0" err="1" smtClean="0"/>
              <a:t>осипи</a:t>
            </a:r>
            <a:r>
              <a:rPr lang="ru-RU" b="1" dirty="0" smtClean="0"/>
              <a:t> </a:t>
            </a:r>
            <a:r>
              <a:rPr lang="ru-RU" b="1" dirty="0" err="1" smtClean="0"/>
              <a:t>зручні</a:t>
            </a:r>
            <a:r>
              <a:rPr lang="ru-RU" b="1" dirty="0" smtClean="0"/>
              <a:t> для </a:t>
            </a:r>
            <a:r>
              <a:rPr lang="ru-RU" b="1" dirty="0" err="1" smtClean="0"/>
              <a:t>підйому</a:t>
            </a:r>
            <a:r>
              <a:rPr lang="ru-RU" b="1" dirty="0" smtClean="0"/>
              <a:t>, </a:t>
            </a:r>
            <a:r>
              <a:rPr lang="ru-RU" b="1" dirty="0" err="1" smtClean="0"/>
              <a:t>але</a:t>
            </a:r>
            <a:r>
              <a:rPr lang="ru-RU" b="1" dirty="0" smtClean="0"/>
              <a:t> </a:t>
            </a:r>
            <a:r>
              <a:rPr lang="ru-RU" b="1" dirty="0" err="1" smtClean="0"/>
              <a:t>складні</a:t>
            </a:r>
            <a:r>
              <a:rPr lang="ru-RU" b="1" dirty="0" smtClean="0"/>
              <a:t> </a:t>
            </a:r>
            <a:r>
              <a:rPr lang="ru-RU" b="1" dirty="0" err="1" smtClean="0"/>
              <a:t>для</a:t>
            </a:r>
            <a:r>
              <a:rPr lang="ru-RU" b="1" dirty="0" smtClean="0"/>
              <a:t> спуску через </a:t>
            </a:r>
            <a:r>
              <a:rPr lang="ru-RU" b="1" dirty="0" err="1" smtClean="0"/>
              <a:t>можливість</a:t>
            </a:r>
            <a:r>
              <a:rPr lang="ru-RU" b="1" dirty="0" smtClean="0"/>
              <a:t> </a:t>
            </a:r>
            <a:r>
              <a:rPr lang="ru-RU" b="1" dirty="0" err="1" smtClean="0"/>
              <a:t>каменепадів</a:t>
            </a:r>
            <a:r>
              <a:rPr lang="ru-RU" b="1" dirty="0" smtClean="0"/>
              <a:t>. </a:t>
            </a:r>
          </a:p>
          <a:p>
            <a:pPr algn="just"/>
            <a:r>
              <a:rPr lang="ru-RU" b="1" dirty="0" smtClean="0"/>
              <a:t>Сильно </a:t>
            </a:r>
            <a:r>
              <a:rPr lang="ru-RU" b="1" dirty="0" err="1" smtClean="0"/>
              <a:t>ускладнюють</a:t>
            </a:r>
            <a:r>
              <a:rPr lang="ru-RU" b="1" dirty="0" smtClean="0"/>
              <a:t> </a:t>
            </a:r>
            <a:r>
              <a:rPr lang="ru-RU" b="1" dirty="0" err="1" smtClean="0"/>
              <a:t>рух</a:t>
            </a:r>
            <a:r>
              <a:rPr lang="ru-RU" b="1" dirty="0" smtClean="0"/>
              <a:t> в </a:t>
            </a:r>
            <a:r>
              <a:rPr lang="ru-RU" b="1" dirty="0" err="1" smtClean="0"/>
              <a:t>гірській</a:t>
            </a:r>
            <a:r>
              <a:rPr lang="ru-RU" b="1" dirty="0" smtClean="0"/>
              <a:t> </a:t>
            </a:r>
            <a:r>
              <a:rPr lang="ru-RU" b="1" dirty="0" err="1" smtClean="0"/>
              <a:t>місцевості</a:t>
            </a:r>
            <a:r>
              <a:rPr lang="ru-RU" b="1" dirty="0" smtClean="0"/>
              <a:t> </a:t>
            </a:r>
            <a:r>
              <a:rPr lang="ru-RU" b="1" dirty="0" err="1" smtClean="0"/>
              <a:t>скельні</a:t>
            </a:r>
            <a:r>
              <a:rPr lang="ru-RU" b="1" dirty="0" smtClean="0"/>
              <a:t> </a:t>
            </a:r>
            <a:r>
              <a:rPr lang="ru-RU" b="1" dirty="0" err="1" smtClean="0"/>
              <a:t>форми</a:t>
            </a:r>
            <a:r>
              <a:rPr lang="ru-RU" b="1" dirty="0" smtClean="0"/>
              <a:t> </a:t>
            </a:r>
            <a:r>
              <a:rPr lang="ru-RU" b="1" dirty="0" err="1" smtClean="0"/>
              <a:t>рельєфу</a:t>
            </a:r>
            <a:r>
              <a:rPr lang="ru-RU" b="1" dirty="0" smtClean="0"/>
              <a:t> (</a:t>
            </a:r>
            <a:r>
              <a:rPr lang="ru-RU" b="1" dirty="0" err="1" smtClean="0"/>
              <a:t>плити</a:t>
            </a:r>
            <a:r>
              <a:rPr lang="ru-RU" b="1" dirty="0" smtClean="0"/>
              <a:t>, ребра, </a:t>
            </a:r>
            <a:r>
              <a:rPr lang="ru-RU" b="1" dirty="0" err="1" smtClean="0"/>
              <a:t>тріщини</a:t>
            </a:r>
            <a:r>
              <a:rPr lang="ru-RU" b="1" dirty="0" smtClean="0"/>
              <a:t> та </a:t>
            </a:r>
            <a:r>
              <a:rPr lang="ru-RU" b="1" dirty="0" err="1" smtClean="0"/>
              <a:t>ін</a:t>
            </a:r>
            <a:r>
              <a:rPr lang="ru-RU" b="1" dirty="0" smtClean="0"/>
              <a:t>.). </a:t>
            </a:r>
            <a:r>
              <a:rPr lang="ru-RU" b="1" dirty="0" err="1" smtClean="0"/>
              <a:t>Скельні</a:t>
            </a:r>
            <a:r>
              <a:rPr lang="ru-RU" b="1" dirty="0" smtClean="0"/>
              <a:t> </a:t>
            </a:r>
            <a:r>
              <a:rPr lang="ru-RU" b="1" dirty="0" err="1" smtClean="0"/>
              <a:t>поверхні</a:t>
            </a:r>
            <a:r>
              <a:rPr lang="ru-RU" b="1" dirty="0" smtClean="0"/>
              <a:t> </a:t>
            </a:r>
            <a:r>
              <a:rPr lang="ru-RU" b="1" dirty="0" err="1" smtClean="0"/>
              <a:t>найбільш</a:t>
            </a:r>
            <a:r>
              <a:rPr lang="ru-RU" b="1" dirty="0" smtClean="0"/>
              <a:t> </a:t>
            </a:r>
            <a:r>
              <a:rPr lang="ru-RU" b="1" dirty="0" err="1" smtClean="0"/>
              <a:t>складні</a:t>
            </a:r>
            <a:r>
              <a:rPr lang="ru-RU" b="1" dirty="0" smtClean="0"/>
              <a:t> для </a:t>
            </a:r>
            <a:r>
              <a:rPr lang="ru-RU" b="1" dirty="0" err="1" smtClean="0"/>
              <a:t>підйому</a:t>
            </a:r>
            <a:r>
              <a:rPr lang="ru-RU" b="1" dirty="0" smtClean="0"/>
              <a:t>. За </a:t>
            </a:r>
            <a:r>
              <a:rPr lang="ru-RU" b="1" dirty="0" err="1" smtClean="0"/>
              <a:t>ступенем</a:t>
            </a:r>
            <a:r>
              <a:rPr lang="ru-RU" b="1" dirty="0" smtClean="0"/>
              <a:t> </a:t>
            </a:r>
            <a:r>
              <a:rPr lang="ru-RU" b="1" dirty="0" err="1" smtClean="0"/>
              <a:t>складності</a:t>
            </a:r>
            <a:r>
              <a:rPr lang="ru-RU" b="1" dirty="0" smtClean="0"/>
              <a:t> </a:t>
            </a:r>
            <a:r>
              <a:rPr lang="ru-RU" b="1" dirty="0" err="1" smtClean="0"/>
              <a:t>проходження</a:t>
            </a:r>
            <a:r>
              <a:rPr lang="ru-RU" b="1" dirty="0" smtClean="0"/>
              <a:t> </a:t>
            </a:r>
            <a:r>
              <a:rPr lang="ru-RU" b="1" dirty="0" err="1" smtClean="0"/>
              <a:t>скелі</a:t>
            </a:r>
            <a:r>
              <a:rPr lang="ru-RU" b="1" dirty="0" smtClean="0"/>
              <a:t> </a:t>
            </a:r>
            <a:r>
              <a:rPr lang="ru-RU" b="1" dirty="0" err="1" smtClean="0"/>
              <a:t>ділять</a:t>
            </a:r>
            <a:r>
              <a:rPr lang="ru-RU" b="1" dirty="0" smtClean="0"/>
              <a:t> на 4 </a:t>
            </a:r>
            <a:r>
              <a:rPr lang="ru-RU" b="1" dirty="0" err="1" smtClean="0"/>
              <a:t>групи</a:t>
            </a:r>
            <a:r>
              <a:rPr lang="ru-RU" b="1" dirty="0" smtClean="0"/>
              <a:t>: </a:t>
            </a:r>
          </a:p>
          <a:p>
            <a:pPr algn="just">
              <a:buFontTx/>
              <a:buChar char="-"/>
            </a:pPr>
            <a:r>
              <a:rPr lang="ru-RU" b="1" dirty="0" err="1" smtClean="0"/>
              <a:t>прості</a:t>
            </a:r>
            <a:r>
              <a:rPr lang="ru-RU" b="1" dirty="0" smtClean="0"/>
              <a:t> - сильно </a:t>
            </a:r>
            <a:r>
              <a:rPr lang="ru-RU" b="1" dirty="0" err="1" smtClean="0"/>
              <a:t>розчленований</a:t>
            </a:r>
            <a:r>
              <a:rPr lang="ru-RU" b="1" dirty="0" smtClean="0"/>
              <a:t> </a:t>
            </a:r>
            <a:r>
              <a:rPr lang="ru-RU" b="1" dirty="0" err="1" smtClean="0"/>
              <a:t>скельний</a:t>
            </a:r>
            <a:r>
              <a:rPr lang="ru-RU" b="1" dirty="0" smtClean="0"/>
              <a:t> </a:t>
            </a:r>
            <a:r>
              <a:rPr lang="ru-RU" b="1" dirty="0" err="1" smtClean="0"/>
              <a:t>рельєф</a:t>
            </a:r>
            <a:r>
              <a:rPr lang="ru-RU" b="1" dirty="0" smtClean="0"/>
              <a:t> </a:t>
            </a:r>
            <a:r>
              <a:rPr lang="ru-RU" b="1" dirty="0" err="1" smtClean="0"/>
              <a:t>з</a:t>
            </a:r>
            <a:r>
              <a:rPr lang="ru-RU" b="1" dirty="0" smtClean="0"/>
              <a:t> </a:t>
            </a:r>
            <a:r>
              <a:rPr lang="ru-RU" b="1" dirty="0" err="1" smtClean="0"/>
              <a:t>численними</a:t>
            </a:r>
            <a:r>
              <a:rPr lang="ru-RU" b="1" dirty="0" smtClean="0"/>
              <a:t> </a:t>
            </a:r>
            <a:r>
              <a:rPr lang="ru-RU" b="1" dirty="0" err="1" smtClean="0"/>
              <a:t>зачіпками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виступами</a:t>
            </a:r>
            <a:r>
              <a:rPr lang="ru-RU" b="1" dirty="0" smtClean="0"/>
              <a:t>; </a:t>
            </a:r>
          </a:p>
          <a:p>
            <a:pPr algn="just">
              <a:buFontTx/>
              <a:buChar char="-"/>
            </a:pPr>
            <a:r>
              <a:rPr lang="ru-RU" b="1" dirty="0" err="1" smtClean="0"/>
              <a:t>середньої</a:t>
            </a:r>
            <a:r>
              <a:rPr lang="ru-RU" b="1" dirty="0" smtClean="0"/>
              <a:t> </a:t>
            </a:r>
            <a:r>
              <a:rPr lang="ru-RU" b="1" dirty="0" err="1" smtClean="0"/>
              <a:t>складності</a:t>
            </a:r>
            <a:r>
              <a:rPr lang="ru-RU" b="1" dirty="0" smtClean="0"/>
              <a:t> - </a:t>
            </a:r>
            <a:r>
              <a:rPr lang="ru-RU" b="1" dirty="0" err="1" smtClean="0"/>
              <a:t>зруйновані</a:t>
            </a:r>
            <a:r>
              <a:rPr lang="ru-RU" b="1" dirty="0" smtClean="0"/>
              <a:t>, </a:t>
            </a:r>
            <a:r>
              <a:rPr lang="ru-RU" b="1" dirty="0" err="1" smtClean="0"/>
              <a:t>але</a:t>
            </a:r>
            <a:r>
              <a:rPr lang="ru-RU" b="1" dirty="0" smtClean="0"/>
              <a:t> </a:t>
            </a:r>
            <a:r>
              <a:rPr lang="ru-RU" b="1" dirty="0" err="1" smtClean="0"/>
              <a:t>круті</a:t>
            </a:r>
            <a:r>
              <a:rPr lang="ru-RU" b="1" dirty="0" smtClean="0"/>
              <a:t> </a:t>
            </a:r>
            <a:r>
              <a:rPr lang="ru-RU" b="1" dirty="0" err="1" smtClean="0"/>
              <a:t>скелі</a:t>
            </a:r>
            <a:r>
              <a:rPr lang="ru-RU" b="1" dirty="0" smtClean="0"/>
              <a:t>; </a:t>
            </a:r>
          </a:p>
          <a:p>
            <a:pPr algn="just">
              <a:buFontTx/>
              <a:buChar char="-"/>
            </a:pPr>
            <a:r>
              <a:rPr lang="ru-RU" b="1" dirty="0" err="1" smtClean="0"/>
              <a:t>складні</a:t>
            </a:r>
            <a:r>
              <a:rPr lang="ru-RU" b="1" dirty="0" smtClean="0"/>
              <a:t> - </a:t>
            </a:r>
            <a:r>
              <a:rPr lang="ru-RU" b="1" dirty="0" err="1" smtClean="0"/>
              <a:t>природних</a:t>
            </a:r>
            <a:r>
              <a:rPr lang="ru-RU" b="1" dirty="0" smtClean="0"/>
              <a:t> </a:t>
            </a:r>
            <a:r>
              <a:rPr lang="ru-RU" b="1" dirty="0" err="1" smtClean="0"/>
              <a:t>зачіпок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виступів</a:t>
            </a:r>
            <a:r>
              <a:rPr lang="ru-RU" b="1" dirty="0" smtClean="0"/>
              <a:t> </a:t>
            </a:r>
            <a:r>
              <a:rPr lang="ru-RU" b="1" dirty="0" err="1" smtClean="0"/>
              <a:t>дуже</a:t>
            </a:r>
            <a:r>
              <a:rPr lang="ru-RU" b="1" dirty="0" smtClean="0"/>
              <a:t> мало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розташовані</a:t>
            </a:r>
            <a:r>
              <a:rPr lang="ru-RU" b="1" dirty="0" smtClean="0"/>
              <a:t> вони далеко один </a:t>
            </a:r>
            <a:r>
              <a:rPr lang="ru-RU" b="1" dirty="0" err="1" smtClean="0"/>
              <a:t>від</a:t>
            </a:r>
            <a:r>
              <a:rPr lang="ru-RU" b="1" dirty="0" smtClean="0"/>
              <a:t> одного; </a:t>
            </a:r>
          </a:p>
          <a:p>
            <a:pPr algn="just">
              <a:buFontTx/>
              <a:buChar char="-"/>
            </a:pPr>
            <a:r>
              <a:rPr lang="ru-RU" b="1" dirty="0" err="1" smtClean="0"/>
              <a:t>дуже</a:t>
            </a:r>
            <a:r>
              <a:rPr lang="ru-RU" b="1" dirty="0" smtClean="0"/>
              <a:t> </a:t>
            </a:r>
            <a:r>
              <a:rPr lang="ru-RU" b="1" dirty="0" err="1" smtClean="0"/>
              <a:t>складні</a:t>
            </a:r>
            <a:r>
              <a:rPr lang="ru-RU" b="1" dirty="0" smtClean="0"/>
              <a:t> - </a:t>
            </a:r>
            <a:r>
              <a:rPr lang="ru-RU" b="1" dirty="0" err="1" smtClean="0"/>
              <a:t>круті</a:t>
            </a:r>
            <a:r>
              <a:rPr lang="ru-RU" b="1" dirty="0" smtClean="0"/>
              <a:t>, </a:t>
            </a:r>
            <a:r>
              <a:rPr lang="ru-RU" b="1" dirty="0" err="1" smtClean="0"/>
              <a:t>майже</a:t>
            </a:r>
            <a:r>
              <a:rPr lang="ru-RU" b="1" dirty="0" smtClean="0"/>
              <a:t> </a:t>
            </a:r>
            <a:r>
              <a:rPr lang="ru-RU" b="1" dirty="0" err="1" smtClean="0"/>
              <a:t>прямовисні</a:t>
            </a:r>
            <a:r>
              <a:rPr lang="ru-RU" b="1" dirty="0" smtClean="0"/>
              <a:t> </a:t>
            </a:r>
            <a:r>
              <a:rPr lang="ru-RU" b="1" dirty="0" err="1" smtClean="0"/>
              <a:t>гладкі</a:t>
            </a:r>
            <a:r>
              <a:rPr lang="ru-RU" b="1" dirty="0" smtClean="0"/>
              <a:t> </a:t>
            </a:r>
            <a:r>
              <a:rPr lang="ru-RU" b="1" dirty="0" err="1" smtClean="0"/>
              <a:t>схили</a:t>
            </a:r>
            <a:r>
              <a:rPr lang="ru-RU" b="1" dirty="0" smtClean="0"/>
              <a:t>.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ÐÐ°ÑÑÐ¸Ð½ÐºÐ¸ Ð¿Ð¾ Ð·Ð°Ð¿ÑÐ¾ÑÑ Ð¿ÑÑÐ¾ÑÑÐ´Ð½Ð¸Ð¹ ÑÑÑÐ¸Ð·Ð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083" y="0"/>
            <a:ext cx="6433797" cy="4081440"/>
          </a:xfrm>
          <a:prstGeom prst="rect">
            <a:avLst/>
          </a:prstGeom>
          <a:noFill/>
        </p:spPr>
      </p:pic>
      <p:pic>
        <p:nvPicPr>
          <p:cNvPr id="101380" name="Picture 4" descr="ÐÐ°ÑÑÐ¸Ð½ÐºÐ¸ Ð¿Ð¾ Ð·Ð°Ð¿ÑÐ¾ÑÑ Ð¿ÑÑÐ¾ÑÑÐ´Ð½Ð¸Ð¹ ÑÑÑÐ¸Ð·Ð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084" y="4191008"/>
            <a:ext cx="6286544" cy="2666992"/>
          </a:xfrm>
          <a:prstGeom prst="rect">
            <a:avLst/>
          </a:prstGeom>
          <a:noFill/>
        </p:spPr>
      </p:pic>
      <p:sp>
        <p:nvSpPr>
          <p:cNvPr id="101382" name="AutoShape 6" descr="ÐÐ°ÑÑÐ¸Ð½ÐºÐ¸ Ð¿Ð¾ Ð·Ð°Ð¿ÑÐ¾ÑÑ Ð¿ÑÑÐ¾ÑÑÐ´Ð½Ð¸Ð¹ ÑÑÑÐ¸Ð·Ð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1384" name="Picture 8" descr="ÐÐ°ÑÑÐ¸Ð½ÐºÐ¸ Ð¿Ð¾ Ð·Ð°Ð¿ÑÐ¾ÑÑ Ð¿ÑÑÐ¾ÑÑÐ´Ð½Ð¸Ð¹ ÑÑÑÐ¸Ð·Ð¼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7504" y="0"/>
            <a:ext cx="5524496" cy="3500438"/>
          </a:xfrm>
          <a:prstGeom prst="rect">
            <a:avLst/>
          </a:prstGeom>
          <a:noFill/>
        </p:spPr>
      </p:pic>
      <p:pic>
        <p:nvPicPr>
          <p:cNvPr id="101386" name="Picture 10" descr="ÐÐ°ÑÑÐ¸Ð½ÐºÐ¸ Ð¿Ð¾ Ð·Ð°Ð¿ÑÐ¾ÑÑ Ð¿ÑÑÐ¾ÑÑÐ´Ð½Ð¸Ð¹ ÑÑÑÐ¸Ð·Ð¼"/>
          <p:cNvPicPr>
            <a:picLocks noChangeAspect="1" noChangeArrowheads="1"/>
          </p:cNvPicPr>
          <p:nvPr/>
        </p:nvPicPr>
        <p:blipFill>
          <a:blip r:embed="rId5"/>
          <a:srcRect l="13549" t="6124" r="18708"/>
          <a:stretch>
            <a:fillRect/>
          </a:stretch>
        </p:blipFill>
        <p:spPr bwMode="auto">
          <a:xfrm>
            <a:off x="6738942" y="3498246"/>
            <a:ext cx="5453058" cy="33597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ÐÐ°ÑÑÐ¸Ð½ÐºÐ¸ Ð¿Ð¾ Ð·Ð°Ð¿ÑÐ¾ÑÑ Ð¿ÑÑÐ¾ÑÑÐ´Ð½Ð¸Ð¹ ÑÑÑÐ¸Ð·Ð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203324" cy="3714752"/>
          </a:xfrm>
          <a:prstGeom prst="rect">
            <a:avLst/>
          </a:prstGeom>
          <a:noFill/>
        </p:spPr>
      </p:pic>
      <p:pic>
        <p:nvPicPr>
          <p:cNvPr id="102404" name="Picture 4" descr="ÐÐ°ÑÑÐ¸Ð½ÐºÐ¸ Ð¿Ð¾ Ð·Ð°Ð¿ÑÐ¾ÑÑ Ð¿ÑÑÐ¾ÑÑÐ´Ð½Ð¸Ð¹ ÑÑÑÐ¸Ð·Ð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0314" y="131910"/>
            <a:ext cx="5643602" cy="3682852"/>
          </a:xfrm>
          <a:prstGeom prst="rect">
            <a:avLst/>
          </a:prstGeom>
          <a:noFill/>
        </p:spPr>
      </p:pic>
      <p:pic>
        <p:nvPicPr>
          <p:cNvPr id="102406" name="Picture 6" descr="ÐÐ°ÑÑÐ¸Ð½ÐºÐ¸ Ð¿Ð¾ Ð·Ð°Ð¿ÑÐ¾ÑÑ Ð¿ÑÑÐ¾ÑÑÐ´Ð½Ð¸Ð¹ ÑÑÑÐ¸Ð·Ð¼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8876" y="3643315"/>
            <a:ext cx="5715040" cy="3214686"/>
          </a:xfrm>
          <a:prstGeom prst="rect">
            <a:avLst/>
          </a:prstGeom>
          <a:noFill/>
        </p:spPr>
      </p:pic>
      <p:pic>
        <p:nvPicPr>
          <p:cNvPr id="102408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6646" y="3884393"/>
            <a:ext cx="6167438" cy="29736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3836" y="357166"/>
            <a:ext cx="11072890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 smtClean="0"/>
              <a:t>Достатньо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привабливі</a:t>
            </a:r>
            <a:r>
              <a:rPr lang="ru-RU" sz="2000" b="1" dirty="0" smtClean="0"/>
              <a:t> для </a:t>
            </a:r>
            <a:r>
              <a:rPr lang="ru-RU" sz="2000" b="1" dirty="0" err="1" smtClean="0"/>
              <a:t>скелелазіння</a:t>
            </a:r>
            <a:r>
              <a:rPr lang="ru-RU" sz="2000" b="1" dirty="0" smtClean="0"/>
              <a:t> так </a:t>
            </a:r>
            <a:r>
              <a:rPr lang="ru-RU" sz="2000" b="1" dirty="0" err="1" smtClean="0"/>
              <a:t>звані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стовпи</a:t>
            </a:r>
            <a:r>
              <a:rPr lang="ru-RU" sz="2000" b="1" dirty="0" smtClean="0"/>
              <a:t> - </a:t>
            </a:r>
            <a:r>
              <a:rPr lang="ru-RU" sz="2000" b="1" dirty="0" err="1" smtClean="0"/>
              <a:t>скелі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химерної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форми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сформувалися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результаті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вивітрювання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гірських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порід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різного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віку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складу. </a:t>
            </a:r>
          </a:p>
          <a:p>
            <a:pPr algn="just"/>
            <a:r>
              <a:rPr lang="ru-RU" sz="2000" b="1" i="1" dirty="0" err="1" smtClean="0">
                <a:solidFill>
                  <a:srgbClr val="FF0000"/>
                </a:solidFill>
              </a:rPr>
              <a:t>Спелеотуризм</a:t>
            </a:r>
            <a:r>
              <a:rPr lang="ru-RU" sz="2000" b="1" i="1" dirty="0" smtClean="0">
                <a:solidFill>
                  <a:srgbClr val="FF0000"/>
                </a:solidFill>
              </a:rPr>
              <a:t>.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Основним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об'єктом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спелеотуризму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печери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Розвиток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печер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пов'язаний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карстовими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явищами</a:t>
            </a:r>
            <a:r>
              <a:rPr lang="ru-RU" sz="2000" b="1" dirty="0" smtClean="0"/>
              <a:t>. </a:t>
            </a:r>
            <a:endParaRPr lang="en-US" sz="2000" b="1" dirty="0" smtClean="0"/>
          </a:p>
          <a:p>
            <a:pPr algn="just"/>
            <a:r>
              <a:rPr lang="ru-RU" sz="2000" b="1" i="1" u="sng" dirty="0" smtClean="0">
                <a:solidFill>
                  <a:srgbClr val="FF0000"/>
                </a:solidFill>
              </a:rPr>
              <a:t>Печера</a:t>
            </a:r>
            <a:r>
              <a:rPr lang="ru-RU" sz="2000" b="1" dirty="0" smtClean="0"/>
              <a:t> - </a:t>
            </a:r>
            <a:r>
              <a:rPr lang="ru-RU" sz="2000" b="1" dirty="0" err="1" smtClean="0"/>
              <a:t>порожнина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поверхневих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товщах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земної</a:t>
            </a:r>
            <a:r>
              <a:rPr lang="ru-RU" sz="2000" b="1" dirty="0" smtClean="0"/>
              <a:t> кори </a:t>
            </a:r>
            <a:r>
              <a:rPr lang="ru-RU" sz="2000" b="1" dirty="0" err="1" smtClean="0"/>
              <a:t>різної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форми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розмірів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сполучається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поверхнею</a:t>
            </a:r>
            <a:r>
              <a:rPr lang="ru-RU" sz="2000" b="1" dirty="0" smtClean="0"/>
              <a:t> одним </a:t>
            </a:r>
            <a:r>
              <a:rPr lang="ru-RU" sz="2000" b="1" dirty="0" err="1" smtClean="0"/>
              <a:t>або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декількома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отворами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яка </a:t>
            </a:r>
            <a:r>
              <a:rPr lang="ru-RU" sz="2000" b="1" dirty="0" err="1" smtClean="0"/>
              <a:t>утворюється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головним</a:t>
            </a:r>
            <a:r>
              <a:rPr lang="ru-RU" sz="2000" b="1" dirty="0" smtClean="0"/>
              <a:t> чином, в районах карсту шляхом </a:t>
            </a:r>
            <a:r>
              <a:rPr lang="ru-RU" sz="2000" b="1" dirty="0" err="1" smtClean="0"/>
              <a:t>вилуговування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розмиву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легкорозчинних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порід</a:t>
            </a:r>
            <a:r>
              <a:rPr lang="ru-RU" sz="2000" b="1" dirty="0" smtClean="0"/>
              <a:t> - </a:t>
            </a:r>
            <a:r>
              <a:rPr lang="ru-RU" sz="2000" b="1" dirty="0" err="1" smtClean="0"/>
              <a:t>вапняків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доломіту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гіпсу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ін</a:t>
            </a:r>
            <a:r>
              <a:rPr lang="ru-RU" sz="2000" b="1" dirty="0" smtClean="0"/>
              <a:t>. </a:t>
            </a:r>
          </a:p>
          <a:p>
            <a:pPr algn="just"/>
            <a:r>
              <a:rPr lang="ru-RU" sz="2000" b="1" dirty="0" err="1" smtClean="0"/>
              <a:t>Окрім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карстових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розрізняють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печери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абразійні</a:t>
            </a:r>
            <a:r>
              <a:rPr lang="ru-RU" sz="2000" b="1" dirty="0" smtClean="0"/>
              <a:t> (</a:t>
            </a:r>
            <a:r>
              <a:rPr lang="ru-RU" sz="2000" b="1" dirty="0" err="1" smtClean="0"/>
              <a:t>виникають</a:t>
            </a:r>
            <a:r>
              <a:rPr lang="ru-RU" sz="2000" b="1" dirty="0" smtClean="0"/>
              <a:t> при </a:t>
            </a:r>
            <a:r>
              <a:rPr lang="ru-RU" sz="2000" b="1" dirty="0" err="1" smtClean="0"/>
              <a:t>порушенні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узбережжя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морів</a:t>
            </a:r>
            <a:r>
              <a:rPr lang="ru-RU" sz="2000" b="1" dirty="0" smtClean="0"/>
              <a:t>, озер), </a:t>
            </a:r>
            <a:r>
              <a:rPr lang="ru-RU" sz="2000" b="1" dirty="0" err="1" smtClean="0"/>
              <a:t>ерозійні</a:t>
            </a:r>
            <a:r>
              <a:rPr lang="ru-RU" sz="2000" b="1" dirty="0" smtClean="0"/>
              <a:t> (</a:t>
            </a:r>
            <a:r>
              <a:rPr lang="ru-RU" sz="2000" b="1" dirty="0" err="1" smtClean="0"/>
              <a:t>утворені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течією</a:t>
            </a:r>
            <a:r>
              <a:rPr lang="ru-RU" sz="2000" b="1" dirty="0" smtClean="0"/>
              <a:t> води </a:t>
            </a:r>
            <a:r>
              <a:rPr lang="ru-RU" sz="2000" b="1" dirty="0" err="1" smtClean="0"/>
              <a:t>ерозійні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борозни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промоїни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тощо</a:t>
            </a:r>
            <a:r>
              <a:rPr lang="ru-RU" sz="2000" b="1" dirty="0" smtClean="0"/>
              <a:t>), </a:t>
            </a:r>
            <a:r>
              <a:rPr lang="ru-RU" sz="2000" b="1" dirty="0" err="1" smtClean="0"/>
              <a:t>дефляційні</a:t>
            </a:r>
            <a:r>
              <a:rPr lang="ru-RU" sz="2000" b="1" dirty="0" smtClean="0"/>
              <a:t> (</a:t>
            </a:r>
            <a:r>
              <a:rPr lang="ru-RU" sz="2000" b="1" dirty="0" err="1" smtClean="0"/>
              <a:t>печери</a:t>
            </a:r>
            <a:r>
              <a:rPr lang="ru-RU" sz="2000" b="1" dirty="0" smtClean="0"/>
              <a:t> на берегах озер, </a:t>
            </a:r>
            <a:r>
              <a:rPr lang="ru-RU" sz="2000" b="1" dirty="0" err="1" smtClean="0"/>
              <a:t>морів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річок</a:t>
            </a:r>
            <a:r>
              <a:rPr lang="ru-RU" sz="2000" b="1" dirty="0" smtClean="0"/>
              <a:t>,  </a:t>
            </a:r>
            <a:r>
              <a:rPr lang="ru-RU" sz="2000" b="1" dirty="0" err="1" smtClean="0"/>
              <a:t>утворені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під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дією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вітру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та</a:t>
            </a:r>
            <a:r>
              <a:rPr lang="ru-RU" sz="2000" b="1" dirty="0" smtClean="0"/>
              <a:t>, особливо,  </a:t>
            </a:r>
            <a:r>
              <a:rPr lang="ru-RU" sz="2000" b="1" dirty="0" err="1" smtClean="0"/>
              <a:t>мілких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часточок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які</a:t>
            </a:r>
            <a:r>
              <a:rPr lang="ru-RU" sz="2000" b="1" dirty="0" smtClean="0"/>
              <a:t> ним </a:t>
            </a:r>
            <a:r>
              <a:rPr lang="ru-RU" sz="2000" b="1" dirty="0" err="1" smtClean="0"/>
              <a:t>переносяться</a:t>
            </a:r>
            <a:r>
              <a:rPr lang="ru-RU" sz="2000" b="1" dirty="0" smtClean="0"/>
              <a:t>), </a:t>
            </a:r>
            <a:r>
              <a:rPr lang="ru-RU" sz="2000" b="1" dirty="0" err="1" smtClean="0"/>
              <a:t>суфозійні</a:t>
            </a:r>
            <a:r>
              <a:rPr lang="ru-RU" sz="2000" b="1" dirty="0" smtClean="0"/>
              <a:t> (</a:t>
            </a:r>
            <a:r>
              <a:rPr lang="ru-RU" sz="2000" b="1" dirty="0" err="1" smtClean="0"/>
              <a:t>порушення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гірських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порід</a:t>
            </a:r>
            <a:r>
              <a:rPr lang="ru-RU" sz="2000" b="1" dirty="0" smtClean="0"/>
              <a:t> при </a:t>
            </a:r>
            <a:r>
              <a:rPr lang="ru-RU" sz="2000" b="1" dirty="0" err="1" smtClean="0"/>
              <a:t>вилуговуванні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виносі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підземними</a:t>
            </a:r>
            <a:r>
              <a:rPr lang="ru-RU" sz="2000" b="1" dirty="0" smtClean="0"/>
              <a:t> водами </a:t>
            </a:r>
            <a:r>
              <a:rPr lang="ru-RU" sz="2000" b="1" dirty="0" err="1" smtClean="0"/>
              <a:t>мінеральних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речовин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внаслідок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чого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утворюються</a:t>
            </a:r>
            <a:r>
              <a:rPr lang="ru-RU" sz="2000" b="1" dirty="0" smtClean="0"/>
              <a:t> воронки, </a:t>
            </a:r>
            <a:r>
              <a:rPr lang="ru-RU" sz="2000" b="1" dirty="0" err="1" smtClean="0"/>
              <a:t>западини</a:t>
            </a:r>
            <a:r>
              <a:rPr lang="ru-RU" sz="2000" b="1" dirty="0" smtClean="0"/>
              <a:t>)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ін</a:t>
            </a:r>
            <a:r>
              <a:rPr lang="ru-RU" sz="2000" b="1" dirty="0" smtClean="0"/>
              <a:t>.  </a:t>
            </a:r>
          </a:p>
          <a:p>
            <a:pPr algn="just"/>
            <a:r>
              <a:rPr lang="ru-RU" sz="2000" b="1" dirty="0" err="1" smtClean="0"/>
              <a:t>Печери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можуть</a:t>
            </a:r>
            <a:r>
              <a:rPr lang="ru-RU" sz="2000" b="1" dirty="0" smtClean="0"/>
              <a:t> бути </a:t>
            </a:r>
            <a:r>
              <a:rPr lang="ru-RU" sz="2000" b="1" dirty="0" err="1" smtClean="0"/>
              <a:t>надземними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підземними</a:t>
            </a:r>
            <a:r>
              <a:rPr lang="ru-RU" sz="2000" b="1" dirty="0" smtClean="0"/>
              <a:t>. Печера,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тягнеться</a:t>
            </a:r>
            <a:r>
              <a:rPr lang="ru-RU" sz="2000" b="1" dirty="0" smtClean="0"/>
              <a:t> горизонтально,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виходом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поверхню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може</a:t>
            </a:r>
            <a:r>
              <a:rPr lang="ru-RU" sz="2000" b="1" dirty="0" smtClean="0"/>
              <a:t> бути </a:t>
            </a:r>
            <a:r>
              <a:rPr lang="ru-RU" sz="2000" b="1" dirty="0" err="1" smtClean="0"/>
              <a:t>використана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якості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екскурсійного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об'єкту</a:t>
            </a:r>
            <a:r>
              <a:rPr lang="ru-RU" sz="2000" b="1" dirty="0" smtClean="0"/>
              <a:t>.  </a:t>
            </a:r>
          </a:p>
          <a:p>
            <a:pPr algn="just"/>
            <a:r>
              <a:rPr lang="ru-RU" sz="2000" b="1" dirty="0" smtClean="0"/>
              <a:t>Для </a:t>
            </a:r>
            <a:r>
              <a:rPr lang="ru-RU" sz="2000" b="1" dirty="0" err="1" smtClean="0"/>
              <a:t>спортивних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цілей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використовуються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важкодоступні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печери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для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подолання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яких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потрібне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спеціальне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обладнання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ÐÐ°ÑÑÐ¸Ð½ÐºÐ¸ Ð¿Ð¾ Ð·Ð°Ð¿ÑÐ¾ÑÑ ÑÑÐ¾Ð²Ð¿Ð¸ Ð´Ð»Ñ ÑÐºÐµÐ»ÐµÐ»Ð°Ð·ÑÐ½Ð½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9576" y="260648"/>
            <a:ext cx="7344816" cy="511747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1803" y="5589240"/>
            <a:ext cx="1176200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 smtClean="0"/>
              <a:t>БАЗАЛЬТОВА КАЗКА РІВНЕНЩИНИ </a:t>
            </a:r>
            <a:r>
              <a:rPr lang="ru-RU" b="1" dirty="0" err="1" smtClean="0"/>
              <a:t>Більше</a:t>
            </a:r>
            <a:r>
              <a:rPr lang="ru-RU" b="1" dirty="0" smtClean="0"/>
              <a:t> читайте тут: https://tsn.ua/blogi/themes/tourism/chudesa-ukrayini-pro-yaki-vi-ne-znali-bazaltova-kazka-rivnenschini-939585.html</a:t>
            </a:r>
            <a:endParaRPr lang="ru-RU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Ð¡Ð¿ÐµÐ»ÐµÐ¾ÑÑÑÐ¸Ð·Ð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1137" y="223913"/>
            <a:ext cx="4921811" cy="3302792"/>
          </a:xfrm>
          <a:prstGeom prst="rect">
            <a:avLst/>
          </a:prstGeom>
          <a:noFill/>
        </p:spPr>
      </p:pic>
      <p:pic>
        <p:nvPicPr>
          <p:cNvPr id="104452" name="Picture 4" descr="ÐÐ°ÑÑÐ¸Ð½ÐºÐ¸ Ð¿Ð¾ Ð·Ð°Ð¿ÑÐ¾ÑÑ ÑÐ¿ÐµÐ»ÐµÐ¾ÑÑÑÐ¸Ð·Ð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432" y="223913"/>
            <a:ext cx="5544616" cy="3118846"/>
          </a:xfrm>
          <a:prstGeom prst="rect">
            <a:avLst/>
          </a:prstGeom>
          <a:noFill/>
        </p:spPr>
      </p:pic>
      <p:pic>
        <p:nvPicPr>
          <p:cNvPr id="104454" name="Picture 6" descr="ÐÐ°ÑÑÐ¸Ð½ÐºÐ¸ Ð¿Ð¾ Ð·Ð°Ð¿ÑÐ¾ÑÑ ÑÐ¿ÐµÐ»ÐµÐ¾ÑÑÑÐ¸Ð·Ð¼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432" y="3530541"/>
            <a:ext cx="5128002" cy="2652412"/>
          </a:xfrm>
          <a:prstGeom prst="rect">
            <a:avLst/>
          </a:prstGeom>
          <a:noFill/>
        </p:spPr>
      </p:pic>
      <p:pic>
        <p:nvPicPr>
          <p:cNvPr id="104456" name="Picture 8" descr="ÐÐ°ÑÑÐ¸Ð½ÐºÐ¸ Ð¿Ð¾ Ð·Ð°Ð¿ÑÐ¾ÑÑ ÑÐ¿ÐµÐ»ÐµÐ¾ÑÑÑÐ¸Ð·Ð¼"/>
          <p:cNvPicPr>
            <a:picLocks noChangeAspect="1" noChangeArrowheads="1"/>
          </p:cNvPicPr>
          <p:nvPr/>
        </p:nvPicPr>
        <p:blipFill rotWithShape="1">
          <a:blip r:embed="rId5"/>
          <a:srcRect b="15419"/>
          <a:stretch/>
        </p:blipFill>
        <p:spPr bwMode="auto">
          <a:xfrm>
            <a:off x="543716" y="3542665"/>
            <a:ext cx="5316652" cy="264028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791744" y="6198913"/>
            <a:ext cx="3473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Мармурова печера - Крим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1452530" y="0"/>
            <a:ext cx="9621720" cy="7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 dirty="0">
                <a:solidFill>
                  <a:srgbClr val="FF0000"/>
                </a:solidFill>
                <a:latin typeface="Century Gothic"/>
                <a:ea typeface="DejaVu Sans"/>
              </a:rPr>
              <a:t>План</a:t>
            </a:r>
            <a:endParaRPr lang="ru-RU" sz="4800" b="0" strike="noStrike" spc="-1" dirty="0">
              <a:latin typeface="Arial"/>
            </a:endParaRPr>
          </a:p>
        </p:txBody>
      </p:sp>
      <p:sp>
        <p:nvSpPr>
          <p:cNvPr id="333" name="CustomShape 2"/>
          <p:cNvSpPr/>
          <p:nvPr/>
        </p:nvSpPr>
        <p:spPr>
          <a:xfrm>
            <a:off x="738150" y="857232"/>
            <a:ext cx="11072890" cy="542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14350" indent="-514350" algn="just">
              <a:lnSpc>
                <a:spcPct val="100000"/>
              </a:lnSpc>
              <a:spcBef>
                <a:spcPts val="601"/>
              </a:spcBef>
              <a:buAutoNum type="arabicPeriod"/>
            </a:pPr>
            <a:r>
              <a:rPr lang="ru-RU" sz="2800" b="1" spc="-1" dirty="0" err="1" smtClean="0">
                <a:solidFill>
                  <a:srgbClr val="404040"/>
                </a:solidFill>
              </a:rPr>
              <a:t>Оцінка</a:t>
            </a:r>
            <a:r>
              <a:rPr lang="ru-RU" sz="2800" b="1" spc="-1" dirty="0" smtClean="0">
                <a:solidFill>
                  <a:srgbClr val="404040"/>
                </a:solidFill>
              </a:rPr>
              <a:t>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рельєфу</a:t>
            </a:r>
            <a:r>
              <a:rPr lang="ru-RU" sz="2800" b="1" spc="-1" dirty="0" smtClean="0">
                <a:solidFill>
                  <a:srgbClr val="404040"/>
                </a:solidFill>
              </a:rPr>
              <a:t> для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лікувально-оздоровчого</a:t>
            </a:r>
            <a:r>
              <a:rPr lang="ru-RU" sz="2800" b="1" spc="-1" dirty="0" smtClean="0">
                <a:solidFill>
                  <a:srgbClr val="404040"/>
                </a:solidFill>
              </a:rPr>
              <a:t>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відпочинку</a:t>
            </a:r>
            <a:r>
              <a:rPr lang="ru-RU" sz="2800" b="1" spc="-1" dirty="0" smtClean="0">
                <a:solidFill>
                  <a:srgbClr val="404040"/>
                </a:solidFill>
              </a:rPr>
              <a:t>. </a:t>
            </a:r>
            <a:endParaRPr lang="en-US" sz="2800" b="1" spc="-1" dirty="0" smtClean="0">
              <a:solidFill>
                <a:srgbClr val="404040"/>
              </a:solidFill>
            </a:endParaRPr>
          </a:p>
          <a:p>
            <a:pPr marL="514350" indent="-514350" algn="just">
              <a:lnSpc>
                <a:spcPct val="100000"/>
              </a:lnSpc>
              <a:spcBef>
                <a:spcPts val="601"/>
              </a:spcBef>
              <a:buAutoNum type="arabicPeriod"/>
            </a:pPr>
            <a:r>
              <a:rPr lang="ru-RU" sz="2800" b="1" spc="-1" dirty="0" err="1" smtClean="0">
                <a:solidFill>
                  <a:srgbClr val="404040"/>
                </a:solidFill>
              </a:rPr>
              <a:t>Оцінка</a:t>
            </a:r>
            <a:r>
              <a:rPr lang="ru-RU" sz="2800" b="1" spc="-1" dirty="0" smtClean="0">
                <a:solidFill>
                  <a:srgbClr val="404040"/>
                </a:solidFill>
              </a:rPr>
              <a:t>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рельєфу</a:t>
            </a:r>
            <a:r>
              <a:rPr lang="ru-RU" sz="2800" b="1" spc="-1" dirty="0" smtClean="0">
                <a:solidFill>
                  <a:srgbClr val="404040"/>
                </a:solidFill>
              </a:rPr>
              <a:t> для спортивного туризму: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пішохідний</a:t>
            </a:r>
            <a:r>
              <a:rPr lang="ru-RU" sz="2800" b="1" spc="-1" dirty="0" smtClean="0">
                <a:solidFill>
                  <a:srgbClr val="404040"/>
                </a:solidFill>
              </a:rPr>
              <a:t> туризм,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гірський</a:t>
            </a:r>
            <a:r>
              <a:rPr lang="ru-RU" sz="2800" b="1" spc="-1" dirty="0" smtClean="0">
                <a:solidFill>
                  <a:srgbClr val="404040"/>
                </a:solidFill>
              </a:rPr>
              <a:t> туризм,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альпінізм</a:t>
            </a:r>
            <a:r>
              <a:rPr lang="ru-RU" sz="2800" b="1" spc="-1" dirty="0" smtClean="0">
                <a:solidFill>
                  <a:srgbClr val="404040"/>
                </a:solidFill>
              </a:rPr>
              <a:t>,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спелеотуризм</a:t>
            </a:r>
            <a:r>
              <a:rPr lang="ru-RU" sz="2800" b="1" spc="-1" dirty="0" smtClean="0">
                <a:solidFill>
                  <a:srgbClr val="404040"/>
                </a:solidFill>
              </a:rPr>
              <a:t>,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гірськолижні</a:t>
            </a:r>
            <a:r>
              <a:rPr lang="ru-RU" sz="2800" b="1" spc="-1" dirty="0" smtClean="0">
                <a:solidFill>
                  <a:srgbClr val="404040"/>
                </a:solidFill>
              </a:rPr>
              <a:t>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курорти</a:t>
            </a:r>
            <a:r>
              <a:rPr lang="ru-RU" sz="2800" b="1" spc="-1" dirty="0" smtClean="0">
                <a:solidFill>
                  <a:srgbClr val="404040"/>
                </a:solidFill>
              </a:rPr>
              <a:t>.</a:t>
            </a:r>
          </a:p>
          <a:p>
            <a:pPr marL="514350" indent="-514350" algn="just">
              <a:lnSpc>
                <a:spcPct val="100000"/>
              </a:lnSpc>
              <a:spcBef>
                <a:spcPts val="601"/>
              </a:spcBef>
              <a:buAutoNum type="arabicPeriod"/>
            </a:pPr>
            <a:r>
              <a:rPr lang="ru-RU" sz="2800" b="1" spc="-1" dirty="0" err="1" smtClean="0">
                <a:solidFill>
                  <a:srgbClr val="404040"/>
                </a:solidFill>
              </a:rPr>
              <a:t>Оцінка</a:t>
            </a:r>
            <a:r>
              <a:rPr lang="ru-RU" sz="2800" b="1" spc="-1" dirty="0" smtClean="0">
                <a:solidFill>
                  <a:srgbClr val="404040"/>
                </a:solidFill>
              </a:rPr>
              <a:t>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водних</a:t>
            </a:r>
            <a:r>
              <a:rPr lang="ru-RU" sz="2800" b="1" spc="-1" dirty="0" smtClean="0">
                <a:solidFill>
                  <a:srgbClr val="404040"/>
                </a:solidFill>
              </a:rPr>
              <a:t>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об'єктів</a:t>
            </a:r>
            <a:r>
              <a:rPr lang="ru-RU" sz="2800" b="1" spc="-1" dirty="0" smtClean="0">
                <a:solidFill>
                  <a:srgbClr val="404040"/>
                </a:solidFill>
              </a:rPr>
              <a:t> для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рекреаційного</a:t>
            </a:r>
            <a:r>
              <a:rPr lang="ru-RU" sz="2800" b="1" spc="-1" dirty="0" smtClean="0">
                <a:solidFill>
                  <a:srgbClr val="404040"/>
                </a:solidFill>
              </a:rPr>
              <a:t>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відпочинку</a:t>
            </a:r>
            <a:r>
              <a:rPr lang="ru-RU" sz="2800" b="1" spc="-1" dirty="0" smtClean="0">
                <a:solidFill>
                  <a:srgbClr val="404040"/>
                </a:solidFill>
              </a:rPr>
              <a:t>. </a:t>
            </a:r>
          </a:p>
          <a:p>
            <a:pPr marL="514350" indent="-514350" algn="just">
              <a:lnSpc>
                <a:spcPct val="100000"/>
              </a:lnSpc>
              <a:spcBef>
                <a:spcPts val="601"/>
              </a:spcBef>
              <a:buAutoNum type="arabicPeriod"/>
            </a:pPr>
            <a:r>
              <a:rPr lang="ru-RU" sz="2800" b="1" spc="-1" dirty="0" err="1" smtClean="0">
                <a:solidFill>
                  <a:srgbClr val="404040"/>
                </a:solidFill>
              </a:rPr>
              <a:t>Оцінка</a:t>
            </a:r>
            <a:r>
              <a:rPr lang="ru-RU" sz="2800" b="1" spc="-1" dirty="0" smtClean="0">
                <a:solidFill>
                  <a:srgbClr val="404040"/>
                </a:solidFill>
              </a:rPr>
              <a:t>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водних</a:t>
            </a:r>
            <a:r>
              <a:rPr lang="ru-RU" sz="2800" b="1" spc="-1" dirty="0" smtClean="0">
                <a:solidFill>
                  <a:srgbClr val="404040"/>
                </a:solidFill>
              </a:rPr>
              <a:t>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об’єктів</a:t>
            </a:r>
            <a:r>
              <a:rPr lang="ru-RU" sz="2800" b="1" spc="-1" dirty="0" smtClean="0">
                <a:solidFill>
                  <a:srgbClr val="404040"/>
                </a:solidFill>
              </a:rPr>
              <a:t> для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пляжно-купального</a:t>
            </a:r>
            <a:r>
              <a:rPr lang="ru-RU" sz="2800" b="1" spc="-1" dirty="0" smtClean="0">
                <a:solidFill>
                  <a:srgbClr val="404040"/>
                </a:solidFill>
              </a:rPr>
              <a:t>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відпочинку</a:t>
            </a:r>
            <a:r>
              <a:rPr lang="ru-RU" sz="2800" b="1" spc="-1" dirty="0" smtClean="0">
                <a:solidFill>
                  <a:srgbClr val="404040"/>
                </a:solidFill>
              </a:rPr>
              <a:t>. </a:t>
            </a:r>
          </a:p>
          <a:p>
            <a:pPr marL="514350" indent="-514350" algn="just">
              <a:lnSpc>
                <a:spcPct val="100000"/>
              </a:lnSpc>
              <a:spcBef>
                <a:spcPts val="601"/>
              </a:spcBef>
              <a:buAutoNum type="arabicPeriod"/>
            </a:pPr>
            <a:r>
              <a:rPr lang="ru-RU" sz="2800" b="1" spc="-1" dirty="0" err="1" smtClean="0">
                <a:solidFill>
                  <a:srgbClr val="404040"/>
                </a:solidFill>
              </a:rPr>
              <a:t>Водні</a:t>
            </a:r>
            <a:r>
              <a:rPr lang="ru-RU" sz="2800" b="1" spc="-1" dirty="0" smtClean="0">
                <a:solidFill>
                  <a:srgbClr val="404040"/>
                </a:solidFill>
              </a:rPr>
              <a:t>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ресурси</a:t>
            </a:r>
            <a:r>
              <a:rPr lang="ru-RU" sz="2800" b="1" spc="-1" dirty="0" smtClean="0">
                <a:solidFill>
                  <a:srgbClr val="404040"/>
                </a:solidFill>
              </a:rPr>
              <a:t> для спортивного туризму.</a:t>
            </a:r>
            <a:endParaRPr lang="en-US" sz="2800" b="1" spc="-1" dirty="0" smtClean="0">
              <a:solidFill>
                <a:srgbClr val="404040"/>
              </a:solidFill>
            </a:endParaRPr>
          </a:p>
          <a:p>
            <a:pPr marL="514350" indent="-514350" algn="just">
              <a:lnSpc>
                <a:spcPct val="100000"/>
              </a:lnSpc>
              <a:spcBef>
                <a:spcPts val="601"/>
              </a:spcBef>
            </a:pPr>
            <a:r>
              <a:rPr lang="ru-RU" sz="2800" b="1" i="1" spc="-1" dirty="0" err="1" smtClean="0">
                <a:solidFill>
                  <a:srgbClr val="FF0000"/>
                </a:solidFill>
              </a:rPr>
              <a:t>Основні</a:t>
            </a:r>
            <a:r>
              <a:rPr lang="ru-RU" sz="2800" b="1" i="1" spc="-1" dirty="0" smtClean="0">
                <a:solidFill>
                  <a:srgbClr val="FF0000"/>
                </a:solidFill>
              </a:rPr>
              <a:t> </a:t>
            </a:r>
            <a:r>
              <a:rPr lang="ru-RU" sz="2800" b="1" i="1" spc="-1" dirty="0" err="1" smtClean="0">
                <a:solidFill>
                  <a:srgbClr val="FF0000"/>
                </a:solidFill>
              </a:rPr>
              <a:t>поняття</a:t>
            </a:r>
            <a:r>
              <a:rPr lang="ru-RU" sz="2800" b="1" i="1" spc="-1" dirty="0" smtClean="0">
                <a:solidFill>
                  <a:srgbClr val="FF0000"/>
                </a:solidFill>
              </a:rPr>
              <a:t>:</a:t>
            </a:r>
            <a:r>
              <a:rPr lang="ru-RU" sz="2800" b="1" spc="-1" dirty="0" smtClean="0">
                <a:solidFill>
                  <a:srgbClr val="404040"/>
                </a:solidFill>
              </a:rPr>
              <a:t> ландшафт,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рекреаційна</a:t>
            </a:r>
            <a:r>
              <a:rPr lang="ru-RU" sz="2800" b="1" spc="-1" dirty="0" smtClean="0">
                <a:solidFill>
                  <a:srgbClr val="404040"/>
                </a:solidFill>
              </a:rPr>
              <a:t>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охорона</a:t>
            </a:r>
            <a:r>
              <a:rPr lang="ru-RU" sz="2800" b="1" spc="-1" dirty="0" smtClean="0">
                <a:solidFill>
                  <a:srgbClr val="404040"/>
                </a:solidFill>
              </a:rPr>
              <a:t>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ландшафтів</a:t>
            </a:r>
            <a:r>
              <a:rPr lang="ru-RU" sz="2800" b="1" spc="-1" dirty="0" smtClean="0">
                <a:solidFill>
                  <a:srgbClr val="404040"/>
                </a:solidFill>
              </a:rPr>
              <a:t>,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теренкур</a:t>
            </a:r>
            <a:r>
              <a:rPr lang="ru-RU" sz="2800" b="1" spc="-1" dirty="0" smtClean="0">
                <a:solidFill>
                  <a:srgbClr val="404040"/>
                </a:solidFill>
              </a:rPr>
              <a:t>,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печера</a:t>
            </a:r>
            <a:r>
              <a:rPr lang="ru-RU" sz="2800" b="1" spc="-1" dirty="0" smtClean="0">
                <a:solidFill>
                  <a:srgbClr val="404040"/>
                </a:solidFill>
              </a:rPr>
              <a:t>,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водосховище</a:t>
            </a:r>
            <a:r>
              <a:rPr lang="ru-RU" sz="2800" b="1" spc="-1" dirty="0" smtClean="0">
                <a:solidFill>
                  <a:srgbClr val="404040"/>
                </a:solidFill>
              </a:rPr>
              <a:t>,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кар’єр</a:t>
            </a:r>
            <a:r>
              <a:rPr lang="ru-RU" sz="2800" b="1" spc="-1" dirty="0" smtClean="0">
                <a:solidFill>
                  <a:srgbClr val="404040"/>
                </a:solidFill>
              </a:rPr>
              <a:t>, ставок, перекати, пороги,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зливи</a:t>
            </a:r>
            <a:r>
              <a:rPr lang="ru-RU" sz="2800" b="1" spc="-1" dirty="0" smtClean="0">
                <a:solidFill>
                  <a:srgbClr val="404040"/>
                </a:solidFill>
              </a:rPr>
              <a:t>, </a:t>
            </a:r>
            <a:r>
              <a:rPr lang="ru-RU" sz="2800" b="1" spc="-1" dirty="0" err="1" smtClean="0">
                <a:solidFill>
                  <a:srgbClr val="404040"/>
                </a:solidFill>
              </a:rPr>
              <a:t>водоспад</a:t>
            </a:r>
            <a:r>
              <a:rPr lang="ru-RU" sz="2800" b="1" spc="-1" dirty="0" smtClean="0">
                <a:solidFill>
                  <a:srgbClr val="404040"/>
                </a:solidFill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ÐÐ°ÑÑÐ¸Ð½ÐºÐ¸ Ð¿Ð¾ Ð·Ð°Ð¿ÑÐ¾ÑÑ ÑÐ¿ÐµÐ»ÐµÐ¾ÑÑÑÐ¸Ð·Ð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6167438" cy="4625579"/>
          </a:xfrm>
          <a:prstGeom prst="rect">
            <a:avLst/>
          </a:prstGeom>
          <a:noFill/>
        </p:spPr>
      </p:pic>
      <p:pic>
        <p:nvPicPr>
          <p:cNvPr id="105476" name="Picture 4" descr="ÐÐ°ÑÑÐ¸Ð½ÐºÐ¸ Ð¿Ð¾ Ð·Ð°Ð¿ÑÐ¾ÑÑ ÑÐ¿ÐµÐ»ÐµÐ¾ÑÑÑÐ¸Ð·Ð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7438" y="0"/>
            <a:ext cx="6024562" cy="3286124"/>
          </a:xfrm>
          <a:prstGeom prst="rect">
            <a:avLst/>
          </a:prstGeom>
          <a:noFill/>
        </p:spPr>
      </p:pic>
      <p:pic>
        <p:nvPicPr>
          <p:cNvPr id="105484" name="Picture 12" descr="ÐÐ°ÑÑÐ¸Ð½ÐºÐ¸ Ð¿Ð¾ Ð·Ð°Ð¿ÑÐ¾ÑÑ ÑÐ¿ÐµÐ»ÐµÐ¾ÑÑÑÐ¸Ð·Ð¼"/>
          <p:cNvPicPr>
            <a:picLocks noChangeAspect="1" noChangeArrowheads="1"/>
          </p:cNvPicPr>
          <p:nvPr/>
        </p:nvPicPr>
        <p:blipFill>
          <a:blip r:embed="rId4"/>
          <a:srcRect b="16596"/>
          <a:stretch>
            <a:fillRect/>
          </a:stretch>
        </p:blipFill>
        <p:spPr bwMode="auto">
          <a:xfrm>
            <a:off x="6158208" y="3500438"/>
            <a:ext cx="6033792" cy="3357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3472" y="5805264"/>
            <a:ext cx="4896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Територія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півострова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Юкатан на 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півдні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Мексики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6498" name="Picture 2" descr="http://www.ratanews.ru/i/editor_upload/images/1(81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903" y="1196752"/>
            <a:ext cx="6596066" cy="4379789"/>
          </a:xfrm>
          <a:prstGeom prst="rect">
            <a:avLst/>
          </a:prstGeom>
          <a:noFill/>
        </p:spPr>
      </p:pic>
      <p:pic>
        <p:nvPicPr>
          <p:cNvPr id="106500" name="Picture 4" descr="http://www.ratanews.ru/i/editor_upload/images/2(58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3256" y="214290"/>
            <a:ext cx="5238744" cy="3478527"/>
          </a:xfrm>
          <a:prstGeom prst="rect">
            <a:avLst/>
          </a:prstGeom>
          <a:noFill/>
        </p:spPr>
      </p:pic>
      <p:pic>
        <p:nvPicPr>
          <p:cNvPr id="106502" name="Picture 6" descr="http://www.ratanews.ru/i/editor_upload/images/4(28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3257" y="3695699"/>
            <a:ext cx="5060552" cy="3162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9576" y="138649"/>
            <a:ext cx="8786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Печера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Хан Сон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Дунг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печера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світі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7522" name="Picture 2" descr="Ð¿ÐµÑÐµÑÑ ÑÐ¾ÑÐ¾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7981"/>
            <a:ext cx="6024562" cy="4016375"/>
          </a:xfrm>
          <a:prstGeom prst="rect">
            <a:avLst/>
          </a:prstGeom>
          <a:noFill/>
        </p:spPr>
      </p:pic>
      <p:pic>
        <p:nvPicPr>
          <p:cNvPr id="107526" name="Picture 6" descr="Ð¿ÐµÑÐµÑÑ ÑÐ¾ÑÐ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8438" y="571480"/>
            <a:ext cx="5643562" cy="3658909"/>
          </a:xfrm>
          <a:prstGeom prst="rect">
            <a:avLst/>
          </a:prstGeom>
          <a:noFill/>
        </p:spPr>
      </p:pic>
      <p:pic>
        <p:nvPicPr>
          <p:cNvPr id="107528" name="Picture 8" descr="Ð¿ÐµÑÐµÑÑ ÑÐ¾ÑÐ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8612" y="3429000"/>
            <a:ext cx="4500594" cy="33754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Ð¿ÐµÑÐµÑÑ ÑÐ¾ÑÐ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15000" cy="4286250"/>
          </a:xfrm>
          <a:prstGeom prst="rect">
            <a:avLst/>
          </a:prstGeom>
          <a:noFill/>
        </p:spPr>
      </p:pic>
      <p:pic>
        <p:nvPicPr>
          <p:cNvPr id="108548" name="Picture 4" descr="Ð¿ÐµÑÐµÑÑ ÑÐ¾ÑÐ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8408" y="0"/>
            <a:ext cx="6143592" cy="4095728"/>
          </a:xfrm>
          <a:prstGeom prst="rect">
            <a:avLst/>
          </a:prstGeom>
          <a:noFill/>
        </p:spPr>
      </p:pic>
      <p:pic>
        <p:nvPicPr>
          <p:cNvPr id="108550" name="Picture 6" descr="Ð¿ÐµÑÐµÑÑ ÑÐ¾ÑÐ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1422" y="3071810"/>
            <a:ext cx="4500594" cy="41255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Ð¿ÐµÑÐµÑÑ ÑÐ¾ÑÐ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15000" cy="3800476"/>
          </a:xfrm>
          <a:prstGeom prst="rect">
            <a:avLst/>
          </a:prstGeom>
          <a:noFill/>
        </p:spPr>
      </p:pic>
      <p:pic>
        <p:nvPicPr>
          <p:cNvPr id="109572" name="Picture 4" descr="Ð¿ÐµÑÐµÑÑ ÑÐ¾ÑÐ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0"/>
            <a:ext cx="5715000" cy="4076701"/>
          </a:xfrm>
          <a:prstGeom prst="rect">
            <a:avLst/>
          </a:prstGeom>
          <a:noFill/>
        </p:spPr>
      </p:pic>
      <p:pic>
        <p:nvPicPr>
          <p:cNvPr id="109574" name="Picture 6" descr="Ð¿ÐµÑÐµÑÑ ÑÐ¾ÑÐ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7042" y="3557256"/>
            <a:ext cx="4951116" cy="3300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0050" y="0"/>
            <a:ext cx="3455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11 </a:t>
            </a:r>
            <a:r>
              <a:rPr lang="ru-RU" b="1" dirty="0" err="1" smtClean="0"/>
              <a:t>вражаючих</a:t>
            </a:r>
            <a:r>
              <a:rPr lang="ru-RU" b="1" dirty="0" smtClean="0"/>
              <a:t> </a:t>
            </a:r>
            <a:r>
              <a:rPr lang="ru-RU" b="1" dirty="0" err="1" smtClean="0"/>
              <a:t>печер</a:t>
            </a:r>
            <a:r>
              <a:rPr lang="ru-RU" b="1" dirty="0" smtClean="0"/>
              <a:t> </a:t>
            </a:r>
            <a:r>
              <a:rPr lang="ru-RU" b="1" dirty="0" err="1" smtClean="0"/>
              <a:t>України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3836" y="500042"/>
            <a:ext cx="6096000" cy="36933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b="1" dirty="0" smtClean="0"/>
              <a:t>1. </a:t>
            </a:r>
            <a:r>
              <a:rPr lang="ru-RU" b="1" dirty="0" err="1" smtClean="0"/>
              <a:t>Печери</a:t>
            </a:r>
            <a:r>
              <a:rPr lang="ru-RU" b="1" dirty="0" smtClean="0"/>
              <a:t> </a:t>
            </a:r>
            <a:r>
              <a:rPr lang="ru-RU" b="1" dirty="0" err="1" smtClean="0"/>
              <a:t>Соледару</a:t>
            </a:r>
            <a:r>
              <a:rPr lang="ru-RU" b="1" dirty="0" smtClean="0"/>
              <a:t>, </a:t>
            </a:r>
            <a:r>
              <a:rPr lang="ru-RU" b="1" dirty="0" err="1" smtClean="0"/>
              <a:t>Донецька</a:t>
            </a:r>
            <a:r>
              <a:rPr lang="ru-RU" b="1" dirty="0" smtClean="0"/>
              <a:t> область</a:t>
            </a:r>
          </a:p>
        </p:txBody>
      </p:sp>
      <p:pic>
        <p:nvPicPr>
          <p:cNvPr id="110594" name="Picture 2" descr="https://24tv.ua/resources/photos/news/620_DIR/201605/687471_1442819.jpg?201605161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46" y="1142984"/>
            <a:ext cx="6831853" cy="421484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119902" y="785794"/>
            <a:ext cx="507209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 </a:t>
            </a:r>
            <a:r>
              <a:rPr lang="ru-RU" dirty="0" err="1" smtClean="0"/>
              <a:t>Соледарі</a:t>
            </a:r>
            <a:r>
              <a:rPr lang="ru-RU" dirty="0" smtClean="0"/>
              <a:t> </a:t>
            </a:r>
            <a:r>
              <a:rPr lang="ru-RU" dirty="0" err="1" smtClean="0"/>
              <a:t>печери</a:t>
            </a:r>
            <a:r>
              <a:rPr lang="ru-RU" dirty="0" smtClean="0"/>
              <a:t> </a:t>
            </a:r>
            <a:r>
              <a:rPr lang="ru-RU" dirty="0" err="1" smtClean="0"/>
              <a:t>соляні</a:t>
            </a:r>
            <a:r>
              <a:rPr lang="ru-RU" dirty="0" smtClean="0"/>
              <a:t>. </a:t>
            </a:r>
            <a:r>
              <a:rPr lang="ru-RU" dirty="0" err="1" smtClean="0"/>
              <a:t>Що</a:t>
            </a:r>
            <a:r>
              <a:rPr lang="ru-RU" dirty="0" smtClean="0"/>
              <a:t> не дивно, </a:t>
            </a:r>
            <a:r>
              <a:rPr lang="ru-RU" dirty="0" err="1" smtClean="0"/>
              <a:t>бо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місто</a:t>
            </a:r>
            <a:r>
              <a:rPr lang="ru-RU" dirty="0" smtClean="0"/>
              <a:t> соляного </a:t>
            </a:r>
            <a:r>
              <a:rPr lang="ru-RU" dirty="0" err="1" smtClean="0"/>
              <a:t>промислу</a:t>
            </a:r>
            <a:r>
              <a:rPr lang="ru-RU" dirty="0" smtClean="0"/>
              <a:t>. І </a:t>
            </a:r>
            <a:r>
              <a:rPr lang="ru-RU" dirty="0" err="1" smtClean="0"/>
              <a:t>печери</a:t>
            </a:r>
            <a:r>
              <a:rPr lang="ru-RU" dirty="0" smtClean="0"/>
              <a:t> </a:t>
            </a:r>
            <a:r>
              <a:rPr lang="ru-RU" dirty="0" err="1" smtClean="0"/>
              <a:t>утворилися</a:t>
            </a:r>
            <a:r>
              <a:rPr lang="ru-RU" dirty="0" smtClean="0"/>
              <a:t> </a:t>
            </a:r>
            <a:r>
              <a:rPr lang="ru-RU" dirty="0" err="1" smtClean="0"/>
              <a:t>внаслідок</a:t>
            </a:r>
            <a:r>
              <a:rPr lang="ru-RU" dirty="0" smtClean="0"/>
              <a:t> </a:t>
            </a:r>
            <a:r>
              <a:rPr lang="ru-RU" dirty="0" err="1" smtClean="0"/>
              <a:t>видобутку</a:t>
            </a:r>
            <a:r>
              <a:rPr lang="ru-RU" dirty="0" smtClean="0"/>
              <a:t> </a:t>
            </a:r>
            <a:r>
              <a:rPr lang="ru-RU" dirty="0" err="1" smtClean="0"/>
              <a:t>солі</a:t>
            </a:r>
            <a:r>
              <a:rPr lang="ru-RU" dirty="0" smtClean="0"/>
              <a:t>. </a:t>
            </a:r>
            <a:r>
              <a:rPr lang="ru-RU" dirty="0" err="1" smtClean="0"/>
              <a:t>Неймовірні</a:t>
            </a:r>
            <a:r>
              <a:rPr lang="ru-RU" dirty="0" smtClean="0"/>
              <a:t> </a:t>
            </a:r>
            <a:r>
              <a:rPr lang="ru-RU" dirty="0" err="1" smtClean="0"/>
              <a:t>розміри</a:t>
            </a:r>
            <a:r>
              <a:rPr lang="ru-RU" dirty="0" smtClean="0"/>
              <a:t> </a:t>
            </a:r>
            <a:r>
              <a:rPr lang="ru-RU" dirty="0" err="1" smtClean="0"/>
              <a:t>печер</a:t>
            </a:r>
            <a:r>
              <a:rPr lang="ru-RU" dirty="0" smtClean="0"/>
              <a:t>: у </a:t>
            </a:r>
            <a:r>
              <a:rPr lang="ru-RU" dirty="0" err="1" smtClean="0"/>
              <a:t>грудні</a:t>
            </a:r>
            <a:r>
              <a:rPr lang="ru-RU" dirty="0" smtClean="0"/>
              <a:t> 2003 року в </a:t>
            </a:r>
            <a:r>
              <a:rPr lang="ru-RU" dirty="0" err="1" smtClean="0"/>
              <a:t>соляній</a:t>
            </a:r>
            <a:r>
              <a:rPr lang="ru-RU" dirty="0" smtClean="0"/>
              <a:t> </a:t>
            </a:r>
            <a:r>
              <a:rPr lang="ru-RU" dirty="0" err="1" smtClean="0"/>
              <a:t>печері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назвою</a:t>
            </a:r>
            <a:r>
              <a:rPr lang="ru-RU" dirty="0" smtClean="0"/>
              <a:t> "Камера № 41-біс" </a:t>
            </a:r>
            <a:r>
              <a:rPr lang="ru-RU" dirty="0" err="1" smtClean="0"/>
              <a:t>була</a:t>
            </a:r>
            <a:r>
              <a:rPr lang="ru-RU" dirty="0" smtClean="0"/>
              <a:t> запущена </a:t>
            </a:r>
            <a:r>
              <a:rPr lang="ru-RU" dirty="0" err="1" smtClean="0"/>
              <a:t>повітряна</a:t>
            </a:r>
            <a:r>
              <a:rPr lang="ru-RU" dirty="0" smtClean="0"/>
              <a:t> куля. </a:t>
            </a:r>
            <a:r>
              <a:rPr lang="ru-RU" dirty="0" err="1" smtClean="0"/>
              <a:t>Ця</a:t>
            </a:r>
            <a:r>
              <a:rPr lang="ru-RU" dirty="0" smtClean="0"/>
              <a:t> </a:t>
            </a:r>
            <a:r>
              <a:rPr lang="ru-RU" dirty="0" err="1" smtClean="0"/>
              <a:t>подія</a:t>
            </a:r>
            <a:r>
              <a:rPr lang="ru-RU" dirty="0" smtClean="0"/>
              <a:t> </a:t>
            </a:r>
            <a:r>
              <a:rPr lang="ru-RU" dirty="0" err="1" smtClean="0"/>
              <a:t>увійшла</a:t>
            </a:r>
            <a:r>
              <a:rPr lang="ru-RU" dirty="0" smtClean="0"/>
              <a:t> до Книги </a:t>
            </a:r>
            <a:r>
              <a:rPr lang="ru-RU" dirty="0" err="1" smtClean="0"/>
              <a:t>рекордів</a:t>
            </a:r>
            <a:r>
              <a:rPr lang="ru-RU" dirty="0" smtClean="0"/>
              <a:t> </a:t>
            </a:r>
            <a:r>
              <a:rPr lang="ru-RU" dirty="0" err="1" smtClean="0"/>
              <a:t>Гіннеса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Розмір</a:t>
            </a:r>
            <a:r>
              <a:rPr lang="ru-RU" dirty="0" smtClean="0"/>
              <a:t>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печери</a:t>
            </a:r>
            <a:r>
              <a:rPr lang="ru-RU" dirty="0" smtClean="0"/>
              <a:t>: </a:t>
            </a:r>
            <a:r>
              <a:rPr lang="ru-RU" dirty="0" err="1" smtClean="0"/>
              <a:t>висота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30 </a:t>
            </a:r>
            <a:r>
              <a:rPr lang="ru-RU" dirty="0" err="1" smtClean="0"/>
              <a:t>метрів</a:t>
            </a:r>
            <a:r>
              <a:rPr lang="ru-RU" dirty="0" smtClean="0"/>
              <a:t> (</a:t>
            </a:r>
            <a:r>
              <a:rPr lang="ru-RU" dirty="0" err="1" smtClean="0"/>
              <a:t>це</a:t>
            </a:r>
            <a:r>
              <a:rPr lang="ru-RU" dirty="0" smtClean="0"/>
              <a:t> 9-поверхівка), а </a:t>
            </a:r>
            <a:r>
              <a:rPr lang="ru-RU" dirty="0" err="1" smtClean="0"/>
              <a:t>довжина</a:t>
            </a:r>
            <a:r>
              <a:rPr lang="ru-RU" dirty="0" smtClean="0"/>
              <a:t> — </a:t>
            </a:r>
            <a:r>
              <a:rPr lang="ru-RU" dirty="0" err="1" smtClean="0"/>
              <a:t>кілька</a:t>
            </a:r>
            <a:r>
              <a:rPr lang="ru-RU" dirty="0" smtClean="0"/>
              <a:t> </a:t>
            </a:r>
            <a:r>
              <a:rPr lang="ru-RU" dirty="0" err="1" smtClean="0"/>
              <a:t>сотень</a:t>
            </a:r>
            <a:r>
              <a:rPr lang="ru-RU" dirty="0" smtClean="0"/>
              <a:t> </a:t>
            </a:r>
            <a:r>
              <a:rPr lang="ru-RU" dirty="0" err="1" smtClean="0"/>
              <a:t>метрів</a:t>
            </a:r>
            <a:r>
              <a:rPr lang="ru-RU" dirty="0" smtClean="0"/>
              <a:t>. У </a:t>
            </a:r>
            <a:r>
              <a:rPr lang="ru-RU" dirty="0" err="1" smtClean="0"/>
              <a:t>середині</a:t>
            </a:r>
            <a:r>
              <a:rPr lang="ru-RU" dirty="0" smtClean="0"/>
              <a:t> </a:t>
            </a:r>
            <a:r>
              <a:rPr lang="ru-RU" dirty="0" err="1" smtClean="0"/>
              <a:t>печер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чимало</a:t>
            </a:r>
            <a:r>
              <a:rPr lang="ru-RU" dirty="0" smtClean="0"/>
              <a:t> скульптур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солі</a:t>
            </a:r>
            <a:r>
              <a:rPr lang="ru-RU" dirty="0" smtClean="0"/>
              <a:t>. Тут </a:t>
            </a:r>
            <a:r>
              <a:rPr lang="ru-RU" dirty="0" err="1" smtClean="0"/>
              <a:t>стабільна</a:t>
            </a:r>
            <a:r>
              <a:rPr lang="ru-RU" dirty="0" smtClean="0"/>
              <a:t> температура +14 °</a:t>
            </a:r>
            <a:r>
              <a:rPr lang="en-US" dirty="0" smtClean="0"/>
              <a:t>C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особливий</a:t>
            </a:r>
            <a:r>
              <a:rPr lang="ru-RU" dirty="0" smtClean="0"/>
              <a:t> </a:t>
            </a:r>
            <a:r>
              <a:rPr lang="ru-RU" dirty="0" err="1" smtClean="0"/>
              <a:t>мікроклімат</a:t>
            </a:r>
            <a:r>
              <a:rPr lang="ru-RU" dirty="0" smtClean="0"/>
              <a:t>. </a:t>
            </a:r>
            <a:r>
              <a:rPr lang="ru-RU" dirty="0" err="1" smtClean="0"/>
              <a:t>Повітря</a:t>
            </a:r>
            <a:r>
              <a:rPr lang="ru-RU" dirty="0" smtClean="0"/>
              <a:t>, </a:t>
            </a:r>
            <a:r>
              <a:rPr lang="ru-RU" dirty="0" err="1" smtClean="0"/>
              <a:t>насичене</a:t>
            </a:r>
            <a:r>
              <a:rPr lang="ru-RU" dirty="0" smtClean="0"/>
              <a:t> </a:t>
            </a:r>
            <a:r>
              <a:rPr lang="ru-RU" dirty="0" err="1" smtClean="0"/>
              <a:t>мікрочастинками</a:t>
            </a:r>
            <a:r>
              <a:rPr lang="ru-RU" dirty="0" smtClean="0"/>
              <a:t> </a:t>
            </a:r>
            <a:r>
              <a:rPr lang="ru-RU" dirty="0" err="1" smtClean="0"/>
              <a:t>солі</a:t>
            </a:r>
            <a:r>
              <a:rPr lang="ru-RU" dirty="0" smtClean="0"/>
              <a:t>,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цілющий</a:t>
            </a:r>
            <a:r>
              <a:rPr lang="ru-RU" dirty="0" smtClean="0"/>
              <a:t> </a:t>
            </a:r>
            <a:r>
              <a:rPr lang="ru-RU" dirty="0" err="1" smtClean="0"/>
              <a:t>вплив</a:t>
            </a:r>
            <a:r>
              <a:rPr lang="ru-RU" dirty="0" smtClean="0"/>
              <a:t> на </a:t>
            </a:r>
            <a:r>
              <a:rPr lang="ru-RU" dirty="0" err="1" smtClean="0"/>
              <a:t>організм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А </a:t>
            </a:r>
            <a:r>
              <a:rPr lang="ru-RU" dirty="0" err="1" smtClean="0"/>
              <a:t>ще</a:t>
            </a:r>
            <a:r>
              <a:rPr lang="ru-RU" dirty="0" smtClean="0"/>
              <a:t> тут проходить </a:t>
            </a:r>
            <a:r>
              <a:rPr lang="ru-RU" dirty="0" err="1" smtClean="0"/>
              <a:t>міжнародний</a:t>
            </a:r>
            <a:r>
              <a:rPr lang="ru-RU" dirty="0" smtClean="0"/>
              <a:t> фестиваль "Соляна </a:t>
            </a:r>
            <a:r>
              <a:rPr lang="ru-RU" dirty="0" err="1" smtClean="0"/>
              <a:t>симфонія</a:t>
            </a:r>
            <a:r>
              <a:rPr lang="ru-RU" dirty="0" smtClean="0"/>
              <a:t>" за </a:t>
            </a:r>
            <a:r>
              <a:rPr lang="ru-RU" dirty="0" err="1" smtClean="0"/>
              <a:t>участю</a:t>
            </a:r>
            <a:r>
              <a:rPr lang="ru-RU" dirty="0" smtClean="0"/>
              <a:t> </a:t>
            </a:r>
            <a:r>
              <a:rPr lang="ru-RU" dirty="0" err="1" smtClean="0"/>
              <a:t>симфонічного</a:t>
            </a:r>
            <a:r>
              <a:rPr lang="ru-RU" dirty="0" smtClean="0"/>
              <a:t> оркестру та </a:t>
            </a:r>
            <a:r>
              <a:rPr lang="ru-RU" dirty="0" err="1" smtClean="0"/>
              <a:t>кращих</a:t>
            </a:r>
            <a:r>
              <a:rPr lang="ru-RU" dirty="0" smtClean="0"/>
              <a:t> </a:t>
            </a:r>
            <a:r>
              <a:rPr lang="ru-RU" dirty="0" err="1" smtClean="0"/>
              <a:t>оперних</a:t>
            </a:r>
            <a:r>
              <a:rPr lang="ru-RU" dirty="0" smtClean="0"/>
              <a:t> </a:t>
            </a:r>
            <a:r>
              <a:rPr lang="ru-RU" dirty="0" err="1" smtClean="0"/>
              <a:t>голосів</a:t>
            </a:r>
            <a:r>
              <a:rPr lang="ru-RU" dirty="0" smtClean="0"/>
              <a:t>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https://24tv.ua/health/ukrayina_tag1119/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0960" y="0"/>
            <a:ext cx="1181104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 err="1" smtClean="0"/>
              <a:t>Борщів</a:t>
            </a:r>
            <a:r>
              <a:rPr lang="ru-RU" b="1" dirty="0" smtClean="0"/>
              <a:t>, </a:t>
            </a:r>
            <a:r>
              <a:rPr lang="ru-RU" b="1" dirty="0" err="1" smtClean="0"/>
              <a:t>Тернопільска</a:t>
            </a:r>
            <a:r>
              <a:rPr lang="ru-RU" b="1" dirty="0" smtClean="0"/>
              <a:t> область</a:t>
            </a:r>
            <a:r>
              <a:rPr lang="en-US" b="1" dirty="0" smtClean="0"/>
              <a:t>. </a:t>
            </a:r>
            <a:r>
              <a:rPr lang="ru-RU" dirty="0" err="1" smtClean="0"/>
              <a:t>Борщівщина</a:t>
            </a:r>
            <a:r>
              <a:rPr lang="ru-RU" dirty="0" smtClean="0"/>
              <a:t> — один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найбільших</a:t>
            </a:r>
            <a:r>
              <a:rPr lang="ru-RU" dirty="0" smtClean="0"/>
              <a:t> у </a:t>
            </a:r>
            <a:r>
              <a:rPr lang="ru-RU" dirty="0" err="1" smtClean="0"/>
              <a:t>світі</a:t>
            </a:r>
            <a:r>
              <a:rPr lang="ru-RU" dirty="0" smtClean="0"/>
              <a:t> "</a:t>
            </a:r>
            <a:r>
              <a:rPr lang="ru-RU" dirty="0" err="1" smtClean="0"/>
              <a:t>печерних</a:t>
            </a:r>
            <a:r>
              <a:rPr lang="ru-RU" dirty="0" smtClean="0"/>
              <a:t>" </a:t>
            </a:r>
            <a:r>
              <a:rPr lang="ru-RU" dirty="0" err="1" smtClean="0"/>
              <a:t>районів</a:t>
            </a:r>
            <a:r>
              <a:rPr lang="ru-RU" dirty="0" smtClean="0"/>
              <a:t>. Тут </a:t>
            </a:r>
            <a:r>
              <a:rPr lang="ru-RU" dirty="0" err="1" smtClean="0"/>
              <a:t>ціла</a:t>
            </a:r>
            <a:r>
              <a:rPr lang="ru-RU" dirty="0" smtClean="0"/>
              <a:t> купа </a:t>
            </a:r>
            <a:r>
              <a:rPr lang="ru-RU" dirty="0" err="1" smtClean="0"/>
              <a:t>печер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вивчати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милуватися</a:t>
            </a:r>
            <a:r>
              <a:rPr lang="ru-RU" dirty="0" smtClean="0"/>
              <a:t> не один день. Вони </a:t>
            </a:r>
            <a:r>
              <a:rPr lang="ru-RU" dirty="0" err="1" smtClean="0"/>
              <a:t>різні</a:t>
            </a:r>
            <a:r>
              <a:rPr lang="ru-RU" dirty="0" smtClean="0"/>
              <a:t> за </a:t>
            </a:r>
            <a:r>
              <a:rPr lang="ru-RU" dirty="0" err="1" smtClean="0"/>
              <a:t>будовою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походженням</a:t>
            </a:r>
            <a:r>
              <a:rPr lang="ru-RU" dirty="0" smtClean="0"/>
              <a:t>, </a:t>
            </a:r>
            <a:r>
              <a:rPr lang="ru-RU" dirty="0" err="1" smtClean="0"/>
              <a:t>є</a:t>
            </a:r>
            <a:r>
              <a:rPr lang="ru-RU" dirty="0" smtClean="0"/>
              <a:t> у них </a:t>
            </a:r>
            <a:r>
              <a:rPr lang="ru-RU" dirty="0" err="1" smtClean="0"/>
              <a:t>різної</a:t>
            </a:r>
            <a:r>
              <a:rPr lang="ru-RU" dirty="0" smtClean="0"/>
              <a:t> </a:t>
            </a:r>
            <a:r>
              <a:rPr lang="ru-RU" dirty="0" err="1" smtClean="0"/>
              <a:t>форми</a:t>
            </a:r>
            <a:r>
              <a:rPr lang="ru-RU" dirty="0" smtClean="0"/>
              <a:t> </a:t>
            </a:r>
            <a:r>
              <a:rPr lang="ru-RU" dirty="0" err="1" smtClean="0"/>
              <a:t>гроти</a:t>
            </a:r>
            <a:r>
              <a:rPr lang="ru-RU" dirty="0" smtClean="0"/>
              <a:t>, проходи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галереї</a:t>
            </a:r>
            <a:r>
              <a:rPr lang="ru-RU" dirty="0" smtClean="0"/>
              <a:t>.</a:t>
            </a:r>
            <a:endParaRPr lang="ru-RU" b="1" dirty="0" smtClean="0"/>
          </a:p>
          <a:p>
            <a:r>
              <a:rPr lang="ru-RU" b="1" dirty="0" smtClean="0"/>
              <a:t>2. Печера </a:t>
            </a:r>
            <a:r>
              <a:rPr lang="ru-RU" b="1" dirty="0" err="1" smtClean="0"/>
              <a:t>Озерна</a:t>
            </a:r>
            <a:r>
              <a:rPr lang="ru-RU" b="1" dirty="0" smtClean="0"/>
              <a:t>, село </a:t>
            </a:r>
            <a:r>
              <a:rPr lang="ru-RU" b="1" dirty="0" err="1" smtClean="0"/>
              <a:t>Стрілківці</a:t>
            </a:r>
            <a:r>
              <a:rPr lang="en-US" b="1" dirty="0" smtClean="0"/>
              <a:t>     </a:t>
            </a:r>
            <a:r>
              <a:rPr lang="ru-RU" dirty="0" smtClean="0"/>
              <a:t>https://24tv.ua/health/ukrayina_tag1119/</a:t>
            </a:r>
            <a:endParaRPr lang="ru-RU" dirty="0"/>
          </a:p>
        </p:txBody>
      </p:sp>
      <p:pic>
        <p:nvPicPr>
          <p:cNvPr id="111618" name="Picture 2" descr="https://24tv.ua/resources/photos/news/620_DIR/201605/687471_1442809.jpg?201605161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46" y="1357298"/>
            <a:ext cx="7471064" cy="497669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10512" y="1857364"/>
            <a:ext cx="37623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Вхід</a:t>
            </a:r>
            <a:r>
              <a:rPr lang="ru-RU" dirty="0" smtClean="0"/>
              <a:t> — за </a:t>
            </a:r>
            <a:r>
              <a:rPr lang="ru-RU" dirty="0" err="1" smtClean="0"/>
              <a:t>кілометр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південно-західної</a:t>
            </a:r>
            <a:r>
              <a:rPr lang="ru-RU" dirty="0" smtClean="0"/>
              <a:t> </a:t>
            </a:r>
            <a:r>
              <a:rPr lang="ru-RU" dirty="0" err="1" smtClean="0"/>
              <a:t>околиці</a:t>
            </a:r>
            <a:r>
              <a:rPr lang="ru-RU" dirty="0" smtClean="0"/>
              <a:t> села, на </a:t>
            </a:r>
            <a:r>
              <a:rPr lang="ru-RU" dirty="0" err="1" smtClean="0"/>
              <a:t>дні</a:t>
            </a:r>
            <a:r>
              <a:rPr lang="ru-RU" dirty="0" smtClean="0"/>
              <a:t> </a:t>
            </a:r>
            <a:r>
              <a:rPr lang="ru-RU" dirty="0" err="1" smtClean="0"/>
              <a:t>великої</a:t>
            </a:r>
            <a:r>
              <a:rPr lang="ru-RU" dirty="0" smtClean="0"/>
              <a:t> </a:t>
            </a:r>
            <a:r>
              <a:rPr lang="ru-RU" dirty="0" err="1" smtClean="0"/>
              <a:t>карстової</a:t>
            </a:r>
            <a:r>
              <a:rPr lang="ru-RU" dirty="0" smtClean="0"/>
              <a:t> </a:t>
            </a:r>
            <a:r>
              <a:rPr lang="ru-RU" dirty="0" err="1" smtClean="0"/>
              <a:t>лійки</a:t>
            </a:r>
            <a:r>
              <a:rPr lang="ru-RU" dirty="0" smtClean="0"/>
              <a:t> </a:t>
            </a:r>
            <a:r>
              <a:rPr lang="ru-RU" dirty="0" err="1" smtClean="0"/>
              <a:t>глибиною</a:t>
            </a:r>
            <a:r>
              <a:rPr lang="ru-RU" dirty="0" smtClean="0"/>
              <a:t> 18 м. </a:t>
            </a:r>
            <a:r>
              <a:rPr lang="ru-RU" dirty="0" err="1" smtClean="0"/>
              <a:t>Довжина</a:t>
            </a:r>
            <a:r>
              <a:rPr lang="ru-RU" dirty="0" smtClean="0"/>
              <a:t> </a:t>
            </a:r>
            <a:r>
              <a:rPr lang="ru-RU" dirty="0" err="1" smtClean="0"/>
              <a:t>досліджених</a:t>
            </a:r>
            <a:r>
              <a:rPr lang="ru-RU" dirty="0" smtClean="0"/>
              <a:t> </a:t>
            </a:r>
            <a:r>
              <a:rPr lang="ru-RU" dirty="0" err="1" smtClean="0"/>
              <a:t>ходів</a:t>
            </a:r>
            <a:r>
              <a:rPr lang="ru-RU" dirty="0" smtClean="0"/>
              <a:t> —114 км. </a:t>
            </a:r>
            <a:r>
              <a:rPr lang="ru-RU" dirty="0" err="1" smtClean="0"/>
              <a:t>Озерну</a:t>
            </a:r>
            <a:r>
              <a:rPr lang="ru-RU" dirty="0" smtClean="0"/>
              <a:t> </a:t>
            </a:r>
            <a:r>
              <a:rPr lang="ru-RU" dirty="0" err="1" smtClean="0"/>
              <a:t>відкрили</a:t>
            </a:r>
            <a:r>
              <a:rPr lang="ru-RU" dirty="0" smtClean="0"/>
              <a:t> </a:t>
            </a:r>
            <a:r>
              <a:rPr lang="ru-RU" dirty="0" err="1" smtClean="0"/>
              <a:t>місцеві</a:t>
            </a:r>
            <a:r>
              <a:rPr lang="ru-RU" dirty="0" smtClean="0"/>
              <a:t> </a:t>
            </a:r>
            <a:r>
              <a:rPr lang="ru-RU" dirty="0" err="1" smtClean="0"/>
              <a:t>жителі</a:t>
            </a:r>
            <a:r>
              <a:rPr lang="ru-RU" dirty="0" smtClean="0"/>
              <a:t> в 40-х роках. </a:t>
            </a:r>
            <a:r>
              <a:rPr lang="ru-RU" dirty="0" err="1" smtClean="0"/>
              <a:t>Ця</a:t>
            </a:r>
            <a:r>
              <a:rPr lang="ru-RU" dirty="0" smtClean="0"/>
              <a:t> </a:t>
            </a:r>
            <a:r>
              <a:rPr lang="ru-RU" dirty="0" err="1" smtClean="0"/>
              <a:t>печера</a:t>
            </a:r>
            <a:r>
              <a:rPr lang="ru-RU" dirty="0" smtClean="0"/>
              <a:t> — </a:t>
            </a:r>
            <a:r>
              <a:rPr lang="ru-RU" dirty="0" err="1" smtClean="0"/>
              <a:t>єдина</a:t>
            </a:r>
            <a:r>
              <a:rPr lang="ru-RU" dirty="0" smtClean="0"/>
              <a:t> на </a:t>
            </a:r>
            <a:r>
              <a:rPr lang="ru-RU" dirty="0" err="1" smtClean="0"/>
              <a:t>Поділлі</a:t>
            </a:r>
            <a:r>
              <a:rPr lang="ru-RU" dirty="0" smtClean="0"/>
              <a:t> —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підземні</a:t>
            </a:r>
            <a:r>
              <a:rPr lang="ru-RU" dirty="0" smtClean="0"/>
              <a:t> озера,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займають</a:t>
            </a:r>
            <a:r>
              <a:rPr lang="ru-RU" dirty="0" smtClean="0"/>
              <a:t> </a:t>
            </a:r>
            <a:r>
              <a:rPr lang="ru-RU" dirty="0" err="1" smtClean="0"/>
              <a:t>третину</a:t>
            </a:r>
            <a:r>
              <a:rPr lang="ru-RU" dirty="0" smtClean="0"/>
              <a:t> </a:t>
            </a:r>
            <a:r>
              <a:rPr lang="ru-RU" dirty="0" err="1" smtClean="0"/>
              <a:t>площі</a:t>
            </a:r>
            <a:r>
              <a:rPr lang="ru-RU" dirty="0" smtClean="0"/>
              <a:t> </a:t>
            </a:r>
            <a:r>
              <a:rPr lang="ru-RU" dirty="0" err="1" smtClean="0"/>
              <a:t>печери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en-US" dirty="0" smtClean="0"/>
              <a:t>https://24tv.ua/health/ukrayina_tag1119/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https://24tv.ua/resources/photos/news/620_DIR/201605/687471_1442814.jpg?201605161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084" y="857232"/>
            <a:ext cx="6667545" cy="500066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66712" y="0"/>
            <a:ext cx="6096000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b="1" dirty="0" smtClean="0"/>
              <a:t>3. Печера </a:t>
            </a:r>
            <a:r>
              <a:rPr lang="ru-RU" b="1" dirty="0" err="1" smtClean="0"/>
              <a:t>Кришталева</a:t>
            </a:r>
            <a:r>
              <a:rPr lang="ru-RU" b="1" dirty="0" smtClean="0"/>
              <a:t>, село </a:t>
            </a:r>
            <a:r>
              <a:rPr lang="ru-RU" b="1" dirty="0" err="1" smtClean="0"/>
              <a:t>Кривче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https://24tv.ua/health/ukrayina_tag1119/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67570" y="500042"/>
            <a:ext cx="502443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Вхід</a:t>
            </a:r>
            <a:r>
              <a:rPr lang="ru-RU" dirty="0" smtClean="0"/>
              <a:t> у </a:t>
            </a:r>
            <a:r>
              <a:rPr lang="ru-RU" dirty="0" err="1" smtClean="0"/>
              <a:t>неї</a:t>
            </a:r>
            <a:r>
              <a:rPr lang="ru-RU" dirty="0" smtClean="0"/>
              <a:t> </a:t>
            </a:r>
            <a:r>
              <a:rPr lang="ru-RU" dirty="0" err="1" smtClean="0"/>
              <a:t>розташований</a:t>
            </a:r>
            <a:r>
              <a:rPr lang="ru-RU" dirty="0" smtClean="0"/>
              <a:t> на крутому </a:t>
            </a:r>
            <a:r>
              <a:rPr lang="ru-RU" dirty="0" err="1" smtClean="0"/>
              <a:t>схилі</a:t>
            </a:r>
            <a:r>
              <a:rPr lang="ru-RU" dirty="0" smtClean="0"/>
              <a:t> </a:t>
            </a:r>
            <a:r>
              <a:rPr lang="ru-RU" dirty="0" err="1" smtClean="0"/>
              <a:t>долини</a:t>
            </a:r>
            <a:r>
              <a:rPr lang="ru-RU" dirty="0" smtClean="0"/>
              <a:t>, </a:t>
            </a:r>
            <a:r>
              <a:rPr lang="ru-RU" dirty="0" err="1" smtClean="0"/>
              <a:t>вище</a:t>
            </a:r>
            <a:r>
              <a:rPr lang="ru-RU" dirty="0" smtClean="0"/>
              <a:t> русла </a:t>
            </a:r>
            <a:r>
              <a:rPr lang="ru-RU" dirty="0" err="1" smtClean="0"/>
              <a:t>річки</a:t>
            </a:r>
            <a:r>
              <a:rPr lang="ru-RU" dirty="0" smtClean="0"/>
              <a:t> на 60-70 м. </a:t>
            </a:r>
            <a:r>
              <a:rPr lang="ru-RU" dirty="0" err="1" smtClean="0"/>
              <a:t>Довжина</a:t>
            </a:r>
            <a:r>
              <a:rPr lang="ru-RU" dirty="0" smtClean="0"/>
              <a:t> — 23 км. </a:t>
            </a:r>
            <a:r>
              <a:rPr lang="ru-RU" dirty="0" err="1" smtClean="0"/>
              <a:t>Середня</a:t>
            </a:r>
            <a:r>
              <a:rPr lang="ru-RU" dirty="0" smtClean="0"/>
              <a:t> ширина </a:t>
            </a:r>
            <a:r>
              <a:rPr lang="ru-RU" dirty="0" err="1" smtClean="0"/>
              <a:t>ходів</a:t>
            </a:r>
            <a:r>
              <a:rPr lang="ru-RU" dirty="0" smtClean="0"/>
              <a:t> — 2,0 м, </a:t>
            </a:r>
            <a:r>
              <a:rPr lang="ru-RU" dirty="0" err="1" smtClean="0"/>
              <a:t>середня</a:t>
            </a:r>
            <a:r>
              <a:rPr lang="ru-RU" dirty="0" smtClean="0"/>
              <a:t> </a:t>
            </a:r>
            <a:r>
              <a:rPr lang="ru-RU" dirty="0" err="1" smtClean="0"/>
              <a:t>висота</a:t>
            </a:r>
            <a:r>
              <a:rPr lang="ru-RU" dirty="0" smtClean="0"/>
              <a:t> — 2,7 м. </a:t>
            </a:r>
            <a:r>
              <a:rPr lang="ru-RU" dirty="0" err="1" smtClean="0"/>
              <a:t>Крім</a:t>
            </a:r>
            <a:r>
              <a:rPr lang="ru-RU" dirty="0" smtClean="0"/>
              <a:t> </a:t>
            </a:r>
            <a:r>
              <a:rPr lang="ru-RU" dirty="0" err="1" smtClean="0"/>
              <a:t>лабіринту</a:t>
            </a:r>
            <a:r>
              <a:rPr lang="ru-RU" dirty="0" smtClean="0"/>
              <a:t> коридору, в </a:t>
            </a:r>
            <a:r>
              <a:rPr lang="ru-RU" dirty="0" err="1" smtClean="0"/>
              <a:t>печері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великі</a:t>
            </a:r>
            <a:r>
              <a:rPr lang="ru-RU" dirty="0" smtClean="0"/>
              <a:t> </a:t>
            </a:r>
            <a:r>
              <a:rPr lang="ru-RU" dirty="0" err="1" smtClean="0"/>
              <a:t>зали</a:t>
            </a:r>
            <a:r>
              <a:rPr lang="ru-RU" dirty="0" smtClean="0"/>
              <a:t>, </a:t>
            </a:r>
            <a:r>
              <a:rPr lang="ru-RU" dirty="0" err="1" smtClean="0"/>
              <a:t>стіни</a:t>
            </a:r>
            <a:r>
              <a:rPr lang="ru-RU" dirty="0" smtClean="0"/>
              <a:t> </a:t>
            </a:r>
            <a:r>
              <a:rPr lang="ru-RU" dirty="0" err="1" smtClean="0"/>
              <a:t>багатьох</a:t>
            </a:r>
            <a:r>
              <a:rPr lang="ru-RU" dirty="0" smtClean="0"/>
              <a:t> галерей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залів</a:t>
            </a:r>
            <a:r>
              <a:rPr lang="ru-RU" dirty="0" smtClean="0"/>
              <a:t> </a:t>
            </a:r>
            <a:r>
              <a:rPr lang="ru-RU" dirty="0" err="1" smtClean="0"/>
              <a:t>покриті</a:t>
            </a:r>
            <a:r>
              <a:rPr lang="ru-RU" dirty="0" smtClean="0"/>
              <a:t> </a:t>
            </a:r>
            <a:r>
              <a:rPr lang="ru-RU" dirty="0" err="1" smtClean="0"/>
              <a:t>білосніжними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забарвленими</a:t>
            </a:r>
            <a:r>
              <a:rPr lang="ru-RU" dirty="0" smtClean="0"/>
              <a:t> у </a:t>
            </a:r>
            <a:r>
              <a:rPr lang="ru-RU" dirty="0" err="1" smtClean="0"/>
              <a:t>різноманітні</a:t>
            </a:r>
            <a:r>
              <a:rPr lang="ru-RU" dirty="0" smtClean="0"/>
              <a:t> </a:t>
            </a:r>
            <a:r>
              <a:rPr lang="ru-RU" dirty="0" err="1" smtClean="0"/>
              <a:t>кольори</a:t>
            </a:r>
            <a:r>
              <a:rPr lang="ru-RU" dirty="0" smtClean="0"/>
              <a:t> </a:t>
            </a:r>
            <a:r>
              <a:rPr lang="ru-RU" dirty="0" err="1" smtClean="0"/>
              <a:t>кристалами</a:t>
            </a:r>
            <a:r>
              <a:rPr lang="ru-RU" dirty="0" smtClean="0"/>
              <a:t> </a:t>
            </a:r>
            <a:r>
              <a:rPr lang="ru-RU" dirty="0" err="1" smtClean="0"/>
              <a:t>вторинного</a:t>
            </a:r>
            <a:r>
              <a:rPr lang="ru-RU" dirty="0" smtClean="0"/>
              <a:t> </a:t>
            </a:r>
            <a:r>
              <a:rPr lang="ru-RU" dirty="0" err="1" smtClean="0"/>
              <a:t>гіпсу</a:t>
            </a:r>
            <a:r>
              <a:rPr lang="ru-RU" dirty="0" smtClean="0"/>
              <a:t>. </a:t>
            </a:r>
            <a:r>
              <a:rPr lang="ru-RU" dirty="0" err="1" smtClean="0"/>
              <a:t>Особливість</a:t>
            </a:r>
            <a:r>
              <a:rPr lang="ru-RU" dirty="0" smtClean="0"/>
              <a:t> </a:t>
            </a:r>
            <a:r>
              <a:rPr lang="ru-RU" dirty="0" err="1" smtClean="0"/>
              <a:t>печери</a:t>
            </a:r>
            <a:r>
              <a:rPr lang="ru-RU" dirty="0" smtClean="0"/>
              <a:t> — </a:t>
            </a:r>
            <a:r>
              <a:rPr lang="ru-RU" dirty="0" err="1" smtClean="0"/>
              <a:t>підвищена</a:t>
            </a:r>
            <a:r>
              <a:rPr lang="ru-RU" dirty="0" smtClean="0"/>
              <a:t> </a:t>
            </a:r>
            <a:r>
              <a:rPr lang="ru-RU" dirty="0" err="1" smtClean="0"/>
              <a:t>іонізація</a:t>
            </a:r>
            <a:r>
              <a:rPr lang="ru-RU" dirty="0" smtClean="0"/>
              <a:t> </a:t>
            </a:r>
            <a:r>
              <a:rPr lang="ru-RU" dirty="0" err="1" smtClean="0"/>
              <a:t>повітря</a:t>
            </a:r>
            <a:r>
              <a:rPr lang="ru-RU" dirty="0" smtClean="0"/>
              <a:t> та води, абсолютна </a:t>
            </a:r>
            <a:r>
              <a:rPr lang="ru-RU" dirty="0" err="1" smtClean="0"/>
              <a:t>відсутність</a:t>
            </a:r>
            <a:r>
              <a:rPr lang="ru-RU" dirty="0" smtClean="0"/>
              <a:t> </a:t>
            </a:r>
            <a:r>
              <a:rPr lang="ru-RU" dirty="0" err="1" smtClean="0"/>
              <a:t>будь-яких</a:t>
            </a:r>
            <a:r>
              <a:rPr lang="ru-RU" dirty="0" smtClean="0"/>
              <a:t> </a:t>
            </a:r>
            <a:r>
              <a:rPr lang="ru-RU" dirty="0" err="1" smtClean="0"/>
              <a:t>вірусів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А </a:t>
            </a:r>
            <a:r>
              <a:rPr lang="ru-RU" dirty="0" err="1" smtClean="0"/>
              <a:t>зовсім</a:t>
            </a:r>
            <a:r>
              <a:rPr lang="ru-RU" dirty="0" smtClean="0"/>
              <a:t> </a:t>
            </a:r>
            <a:r>
              <a:rPr lang="ru-RU" dirty="0" err="1" smtClean="0"/>
              <a:t>нещодавно</a:t>
            </a:r>
            <a:r>
              <a:rPr lang="ru-RU" dirty="0" smtClean="0"/>
              <a:t> тут </a:t>
            </a:r>
            <a:r>
              <a:rPr lang="ru-RU" dirty="0" err="1" smtClean="0"/>
              <a:t>виявили</a:t>
            </a:r>
            <a:r>
              <a:rPr lang="ru-RU" dirty="0" smtClean="0"/>
              <a:t> </a:t>
            </a:r>
            <a:r>
              <a:rPr lang="ru-RU" dirty="0" err="1" smtClean="0"/>
              <a:t>мінеральний</a:t>
            </a:r>
            <a:r>
              <a:rPr lang="ru-RU" dirty="0" smtClean="0"/>
              <a:t> </a:t>
            </a:r>
            <a:r>
              <a:rPr lang="ru-RU" dirty="0" err="1" smtClean="0"/>
              <a:t>болотний</a:t>
            </a:r>
            <a:r>
              <a:rPr lang="ru-RU" dirty="0" smtClean="0"/>
              <a:t> мул та воду. </a:t>
            </a:r>
            <a:r>
              <a:rPr lang="ru-RU" dirty="0" err="1" smtClean="0"/>
              <a:t>Окремі</a:t>
            </a:r>
            <a:r>
              <a:rPr lang="ru-RU" dirty="0" smtClean="0"/>
              <a:t> </a:t>
            </a:r>
            <a:r>
              <a:rPr lang="ru-RU" dirty="0" err="1" smtClean="0"/>
              <a:t>ділянки</a:t>
            </a:r>
            <a:r>
              <a:rPr lang="ru-RU" dirty="0" smtClean="0"/>
              <a:t> </a:t>
            </a:r>
            <a:r>
              <a:rPr lang="ru-RU" dirty="0" err="1" smtClean="0"/>
              <a:t>печери</a:t>
            </a:r>
            <a:r>
              <a:rPr lang="ru-RU" dirty="0" smtClean="0"/>
              <a:t> – </a:t>
            </a:r>
            <a:r>
              <a:rPr lang="ru-RU" dirty="0" err="1" smtClean="0"/>
              <a:t>закриті</a:t>
            </a:r>
            <a:r>
              <a:rPr lang="ru-RU" dirty="0" smtClean="0"/>
              <a:t> для </a:t>
            </a:r>
            <a:r>
              <a:rPr lang="ru-RU" dirty="0" err="1" smtClean="0"/>
              <a:t>туристів</a:t>
            </a:r>
            <a:r>
              <a:rPr lang="ru-RU" dirty="0" smtClean="0"/>
              <a:t> </a:t>
            </a:r>
            <a:r>
              <a:rPr lang="ru-RU" dirty="0" err="1" smtClean="0"/>
              <a:t>для</a:t>
            </a:r>
            <a:r>
              <a:rPr lang="ru-RU" dirty="0" smtClean="0"/>
              <a:t> </a:t>
            </a:r>
            <a:r>
              <a:rPr lang="ru-RU" dirty="0" err="1" smtClean="0"/>
              <a:t>збереження</a:t>
            </a:r>
            <a:r>
              <a:rPr lang="ru-RU" dirty="0" smtClean="0"/>
              <a:t> </a:t>
            </a:r>
            <a:r>
              <a:rPr lang="ru-RU" dirty="0" err="1" smtClean="0"/>
              <a:t>унікального</a:t>
            </a:r>
            <a:r>
              <a:rPr lang="ru-RU" dirty="0" smtClean="0"/>
              <a:t> </a:t>
            </a:r>
            <a:r>
              <a:rPr lang="ru-RU" dirty="0" err="1" smtClean="0"/>
              <a:t>мікроклімату</a:t>
            </a:r>
            <a:r>
              <a:rPr lang="ru-RU" dirty="0" smtClean="0"/>
              <a:t> та "комфорту" </a:t>
            </a:r>
            <a:r>
              <a:rPr lang="ru-RU" dirty="0" err="1" smtClean="0"/>
              <a:t>кристалів</a:t>
            </a:r>
            <a:r>
              <a:rPr lang="ru-RU" dirty="0" smtClean="0"/>
              <a:t>. </a:t>
            </a:r>
            <a:r>
              <a:rPr lang="ru-RU" dirty="0" err="1" smtClean="0"/>
              <a:t>Шукачам</a:t>
            </a:r>
            <a:r>
              <a:rPr lang="ru-RU" dirty="0" smtClean="0"/>
              <a:t> </a:t>
            </a:r>
            <a:r>
              <a:rPr lang="ru-RU" dirty="0" err="1" smtClean="0"/>
              <a:t>екстремальних</a:t>
            </a:r>
            <a:r>
              <a:rPr lang="ru-RU" dirty="0" smtClean="0"/>
              <a:t> </a:t>
            </a:r>
            <a:r>
              <a:rPr lang="ru-RU" dirty="0" err="1" smtClean="0"/>
              <a:t>вражень</a:t>
            </a:r>
            <a:r>
              <a:rPr lang="ru-RU" dirty="0" smtClean="0"/>
              <a:t> </a:t>
            </a:r>
            <a:r>
              <a:rPr lang="ru-RU" dirty="0" err="1" smtClean="0"/>
              <a:t>Кришталева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видатись</a:t>
            </a:r>
            <a:r>
              <a:rPr lang="ru-RU" dirty="0" smtClean="0"/>
              <a:t> </a:t>
            </a:r>
            <a:r>
              <a:rPr lang="ru-RU" dirty="0" err="1" smtClean="0"/>
              <a:t>нецікавою</a:t>
            </a:r>
            <a:r>
              <a:rPr lang="ru-RU" dirty="0" smtClean="0"/>
              <a:t>, там </a:t>
            </a:r>
            <a:r>
              <a:rPr lang="ru-RU" dirty="0" err="1" smtClean="0"/>
              <a:t>навіть</a:t>
            </a:r>
            <a:r>
              <a:rPr lang="ru-RU" dirty="0" smtClean="0"/>
              <a:t> </a:t>
            </a:r>
            <a:r>
              <a:rPr lang="ru-RU" dirty="0" err="1" smtClean="0"/>
              <a:t>коридори</a:t>
            </a:r>
            <a:r>
              <a:rPr lang="ru-RU" dirty="0" smtClean="0"/>
              <a:t> </a:t>
            </a:r>
            <a:r>
              <a:rPr lang="ru-RU" dirty="0" err="1" smtClean="0"/>
              <a:t>електрифіковані</a:t>
            </a:r>
            <a:r>
              <a:rPr lang="ru-RU" dirty="0" smtClean="0"/>
              <a:t>. Але </a:t>
            </a:r>
            <a:r>
              <a:rPr lang="ru-RU" dirty="0" err="1" smtClean="0"/>
              <a:t>звичайним</a:t>
            </a:r>
            <a:r>
              <a:rPr lang="ru-RU" dirty="0" smtClean="0"/>
              <a:t> туристам,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школярів</a:t>
            </a:r>
            <a:r>
              <a:rPr lang="ru-RU" dirty="0" smtClean="0"/>
              <a:t> до </a:t>
            </a:r>
            <a:r>
              <a:rPr lang="ru-RU" dirty="0" err="1" smtClean="0"/>
              <a:t>пенсіонерів</a:t>
            </a:r>
            <a:r>
              <a:rPr lang="ru-RU" dirty="0" smtClean="0"/>
              <a:t>, </a:t>
            </a:r>
            <a:r>
              <a:rPr lang="ru-RU" dirty="0" err="1" smtClean="0"/>
              <a:t>подарує</a:t>
            </a:r>
            <a:r>
              <a:rPr lang="ru-RU" dirty="0" smtClean="0"/>
              <a:t> </a:t>
            </a:r>
            <a:r>
              <a:rPr lang="ru-RU" dirty="0" err="1" smtClean="0"/>
              <a:t>масу</a:t>
            </a:r>
            <a:r>
              <a:rPr lang="ru-RU" dirty="0" smtClean="0"/>
              <a:t> </a:t>
            </a:r>
            <a:r>
              <a:rPr lang="ru-RU" dirty="0" err="1" smtClean="0"/>
              <a:t>вражень</a:t>
            </a:r>
            <a:r>
              <a:rPr lang="ru-RU" dirty="0" smtClean="0"/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522" y="214290"/>
            <a:ext cx="6096000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b="1" dirty="0" smtClean="0"/>
              <a:t>4. Печера </a:t>
            </a:r>
            <a:r>
              <a:rPr lang="ru-RU" b="1" dirty="0" err="1" smtClean="0"/>
              <a:t>Вертеба</a:t>
            </a:r>
            <a:r>
              <a:rPr lang="ru-RU" b="1" dirty="0" smtClean="0"/>
              <a:t>, село </a:t>
            </a:r>
            <a:r>
              <a:rPr lang="ru-RU" b="1" dirty="0" err="1" smtClean="0"/>
              <a:t>Більче-Золоте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https://24tv.ua/health/ukrayina_tag1119/</a:t>
            </a:r>
            <a:endParaRPr lang="ru-RU" dirty="0"/>
          </a:p>
        </p:txBody>
      </p:sp>
      <p:pic>
        <p:nvPicPr>
          <p:cNvPr id="113666" name="Picture 2" descr="https://24tv.ua/resources/photos/news/620_DIR/201605/687471_1442813.jpg?201605161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21" y="928670"/>
            <a:ext cx="6953297" cy="521497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596198" y="928670"/>
            <a:ext cx="416717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Вертеба</a:t>
            </a:r>
            <a:r>
              <a:rPr lang="ru-RU" dirty="0" smtClean="0"/>
              <a:t> </a:t>
            </a:r>
            <a:r>
              <a:rPr lang="ru-RU" dirty="0" err="1" smtClean="0"/>
              <a:t>яскравий</a:t>
            </a:r>
            <a:r>
              <a:rPr lang="ru-RU" dirty="0" smtClean="0"/>
              <a:t> приклад того, </a:t>
            </a:r>
            <a:r>
              <a:rPr lang="ru-RU" dirty="0" err="1" smtClean="0"/>
              <a:t>що</a:t>
            </a:r>
            <a:r>
              <a:rPr lang="ru-RU" dirty="0" smtClean="0"/>
              <a:t> не </a:t>
            </a:r>
            <a:r>
              <a:rPr lang="ru-RU" dirty="0" err="1" smtClean="0"/>
              <a:t>обов'язково</a:t>
            </a:r>
            <a:r>
              <a:rPr lang="ru-RU" dirty="0" smtClean="0"/>
              <a:t> </a:t>
            </a:r>
            <a:r>
              <a:rPr lang="ru-RU" dirty="0" err="1" smtClean="0"/>
              <a:t>потрібні</a:t>
            </a:r>
            <a:r>
              <a:rPr lang="ru-RU" dirty="0" smtClean="0"/>
              <a:t> гори, </a:t>
            </a:r>
            <a:r>
              <a:rPr lang="ru-RU" dirty="0" err="1" smtClean="0"/>
              <a:t>аби</a:t>
            </a:r>
            <a:r>
              <a:rPr lang="ru-RU" dirty="0" smtClean="0"/>
              <a:t> </a:t>
            </a:r>
            <a:r>
              <a:rPr lang="ru-RU" dirty="0" err="1" smtClean="0"/>
              <a:t>мати</a:t>
            </a:r>
            <a:r>
              <a:rPr lang="ru-RU" dirty="0" smtClean="0"/>
              <a:t> </a:t>
            </a:r>
            <a:r>
              <a:rPr lang="ru-RU" dirty="0" err="1" smtClean="0"/>
              <a:t>печеру</a:t>
            </a:r>
            <a:r>
              <a:rPr lang="ru-RU" dirty="0" smtClean="0"/>
              <a:t>. </a:t>
            </a:r>
            <a:r>
              <a:rPr lang="ru-RU" dirty="0" err="1" smtClean="0"/>
              <a:t>Вхід</a:t>
            </a:r>
            <a:r>
              <a:rPr lang="ru-RU" dirty="0" smtClean="0"/>
              <a:t> до </a:t>
            </a:r>
            <a:r>
              <a:rPr lang="ru-RU" dirty="0" err="1" smtClean="0"/>
              <a:t>неї</a:t>
            </a:r>
            <a:r>
              <a:rPr lang="ru-RU" dirty="0" smtClean="0"/>
              <a:t> — за 2 </a:t>
            </a:r>
            <a:r>
              <a:rPr lang="ru-RU" dirty="0" err="1" smtClean="0"/>
              <a:t>кілометри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села, на </a:t>
            </a:r>
            <a:r>
              <a:rPr lang="ru-RU" dirty="0" err="1" smtClean="0"/>
              <a:t>піднятому</a:t>
            </a:r>
            <a:r>
              <a:rPr lang="ru-RU" dirty="0" smtClean="0"/>
              <a:t> </a:t>
            </a:r>
            <a:r>
              <a:rPr lang="ru-RU" dirty="0" err="1" smtClean="0"/>
              <a:t>водороздільному</a:t>
            </a:r>
            <a:r>
              <a:rPr lang="ru-RU" dirty="0" smtClean="0"/>
              <a:t> плато.</a:t>
            </a:r>
          </a:p>
          <a:p>
            <a:r>
              <a:rPr lang="ru-RU" dirty="0" err="1" smtClean="0"/>
              <a:t>Вертебу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звуть</a:t>
            </a:r>
            <a:r>
              <a:rPr lang="ru-RU" dirty="0" smtClean="0"/>
              <a:t> "</a:t>
            </a:r>
            <a:r>
              <a:rPr lang="ru-RU" dirty="0" err="1" smtClean="0"/>
              <a:t>Наддністрянською</a:t>
            </a:r>
            <a:r>
              <a:rPr lang="ru-RU" dirty="0" smtClean="0"/>
              <a:t> </a:t>
            </a:r>
            <a:r>
              <a:rPr lang="ru-RU" dirty="0" err="1" smtClean="0"/>
              <a:t>Помпеєю</a:t>
            </a:r>
            <a:r>
              <a:rPr lang="ru-RU" dirty="0" smtClean="0"/>
              <a:t>", тут </a:t>
            </a:r>
            <a:r>
              <a:rPr lang="ru-RU" dirty="0" err="1" smtClean="0"/>
              <a:t>виявлено</a:t>
            </a:r>
            <a:r>
              <a:rPr lang="ru-RU" dirty="0" smtClean="0"/>
              <a:t> </a:t>
            </a:r>
            <a:r>
              <a:rPr lang="ru-RU" dirty="0" err="1" smtClean="0"/>
              <a:t>сліди</a:t>
            </a:r>
            <a:r>
              <a:rPr lang="ru-RU" dirty="0" smtClean="0"/>
              <a:t> </a:t>
            </a:r>
            <a:r>
              <a:rPr lang="ru-RU" dirty="0" err="1" smtClean="0"/>
              <a:t>перебування</a:t>
            </a:r>
            <a:r>
              <a:rPr lang="ru-RU" dirty="0" smtClean="0"/>
              <a:t> </a:t>
            </a:r>
            <a:r>
              <a:rPr lang="ru-RU" dirty="0" err="1" smtClean="0"/>
              <a:t>первісної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 (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предмети</a:t>
            </a:r>
            <a:r>
              <a:rPr lang="ru-RU" dirty="0" smtClean="0"/>
              <a:t> </a:t>
            </a:r>
            <a:r>
              <a:rPr lang="ru-RU" dirty="0" err="1" smtClean="0"/>
              <a:t>матеріального</a:t>
            </a:r>
            <a:r>
              <a:rPr lang="ru-RU" dirty="0" smtClean="0"/>
              <a:t> </a:t>
            </a:r>
            <a:r>
              <a:rPr lang="ru-RU" dirty="0" err="1" smtClean="0"/>
              <a:t>побуту</a:t>
            </a:r>
            <a:r>
              <a:rPr lang="ru-RU" dirty="0" smtClean="0"/>
              <a:t>, </a:t>
            </a:r>
            <a:r>
              <a:rPr lang="ru-RU" dirty="0" err="1" smtClean="0"/>
              <a:t>поховання</a:t>
            </a:r>
            <a:r>
              <a:rPr lang="ru-RU" dirty="0" smtClean="0"/>
              <a:t>), </a:t>
            </a:r>
            <a:r>
              <a:rPr lang="ru-RU" dirty="0" err="1" smtClean="0"/>
              <a:t>які</a:t>
            </a:r>
            <a:r>
              <a:rPr lang="ru-RU" dirty="0" smtClean="0"/>
              <a:t> належать до </a:t>
            </a:r>
            <a:r>
              <a:rPr lang="ru-RU" dirty="0" err="1" smtClean="0"/>
              <a:t>палеоліту</a:t>
            </a:r>
            <a:r>
              <a:rPr lang="ru-RU" dirty="0" smtClean="0"/>
              <a:t>, </a:t>
            </a:r>
            <a:r>
              <a:rPr lang="ru-RU" dirty="0" err="1" smtClean="0"/>
              <a:t>неоліту</a:t>
            </a:r>
            <a:r>
              <a:rPr lang="ru-RU" dirty="0" smtClean="0"/>
              <a:t> та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пізнього</a:t>
            </a:r>
            <a:r>
              <a:rPr lang="ru-RU" dirty="0" smtClean="0"/>
              <a:t> часу. </a:t>
            </a:r>
            <a:r>
              <a:rPr lang="ru-RU" dirty="0" err="1" smtClean="0"/>
              <a:t>Загальна</a:t>
            </a:r>
            <a:r>
              <a:rPr lang="ru-RU" dirty="0" smtClean="0"/>
              <a:t> </a:t>
            </a:r>
            <a:r>
              <a:rPr lang="ru-RU" dirty="0" err="1" smtClean="0"/>
              <a:t>довжина</a:t>
            </a:r>
            <a:r>
              <a:rPr lang="ru-RU" dirty="0" smtClean="0"/>
              <a:t> </a:t>
            </a:r>
            <a:r>
              <a:rPr lang="ru-RU" dirty="0" err="1" smtClean="0"/>
              <a:t>ходів</a:t>
            </a:r>
            <a:r>
              <a:rPr lang="ru-RU" dirty="0" smtClean="0"/>
              <a:t> – 8 км. </a:t>
            </a:r>
            <a:r>
              <a:rPr lang="ru-RU" dirty="0" err="1" smtClean="0"/>
              <a:t>Стіни</a:t>
            </a:r>
            <a:r>
              <a:rPr lang="ru-RU" dirty="0" smtClean="0"/>
              <a:t> </a:t>
            </a:r>
            <a:r>
              <a:rPr lang="ru-RU" dirty="0" err="1" smtClean="0"/>
              <a:t>печери</a:t>
            </a:r>
            <a:r>
              <a:rPr lang="ru-RU" dirty="0" smtClean="0"/>
              <a:t> </a:t>
            </a:r>
            <a:r>
              <a:rPr lang="ru-RU" dirty="0" err="1" smtClean="0"/>
              <a:t>гладкі</a:t>
            </a:r>
            <a:r>
              <a:rPr lang="ru-RU" dirty="0" smtClean="0"/>
              <a:t>, </a:t>
            </a:r>
            <a:r>
              <a:rPr lang="ru-RU" dirty="0" err="1" smtClean="0"/>
              <a:t>темні</a:t>
            </a:r>
            <a:r>
              <a:rPr lang="ru-RU" dirty="0" smtClean="0"/>
              <a:t>,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ходів</a:t>
            </a:r>
            <a:r>
              <a:rPr lang="ru-RU" dirty="0" smtClean="0"/>
              <a:t> </a:t>
            </a:r>
            <a:r>
              <a:rPr lang="ru-RU" dirty="0" err="1" smtClean="0"/>
              <a:t>заповнено</a:t>
            </a:r>
            <a:r>
              <a:rPr lang="ru-RU" dirty="0" smtClean="0"/>
              <a:t> мулом.</a:t>
            </a:r>
          </a:p>
          <a:p>
            <a:r>
              <a:rPr lang="ru-RU" dirty="0" smtClean="0"/>
              <a:t>У </a:t>
            </a:r>
            <a:r>
              <a:rPr lang="ru-RU" dirty="0" err="1" smtClean="0"/>
              <a:t>Вертебі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цікавий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своєрідний</a:t>
            </a:r>
            <a:r>
              <a:rPr lang="ru-RU" dirty="0" smtClean="0"/>
              <a:t> </a:t>
            </a:r>
            <a:r>
              <a:rPr lang="ru-RU" dirty="0" err="1" smtClean="0"/>
              <a:t>лабіринт</a:t>
            </a:r>
            <a:r>
              <a:rPr lang="ru-RU" dirty="0" smtClean="0"/>
              <a:t> </a:t>
            </a:r>
            <a:r>
              <a:rPr lang="ru-RU" dirty="0" err="1" smtClean="0"/>
              <a:t>Кам‘яна</a:t>
            </a:r>
            <a:r>
              <a:rPr lang="ru-RU" dirty="0" smtClean="0"/>
              <a:t> Соломка: </a:t>
            </a:r>
            <a:r>
              <a:rPr lang="ru-RU" dirty="0" err="1" smtClean="0"/>
              <a:t>поверхня</a:t>
            </a:r>
            <a:r>
              <a:rPr lang="ru-RU" dirty="0" smtClean="0"/>
              <a:t> </a:t>
            </a:r>
            <a:r>
              <a:rPr lang="ru-RU" dirty="0" err="1" smtClean="0"/>
              <a:t>стелі</a:t>
            </a:r>
            <a:r>
              <a:rPr lang="ru-RU" dirty="0" smtClean="0"/>
              <a:t> </a:t>
            </a:r>
            <a:r>
              <a:rPr lang="ru-RU" dirty="0" err="1" smtClean="0"/>
              <a:t>вкрита</a:t>
            </a:r>
            <a:r>
              <a:rPr lang="ru-RU" dirty="0" smtClean="0"/>
              <a:t> </a:t>
            </a:r>
            <a:r>
              <a:rPr lang="ru-RU" dirty="0" err="1" smtClean="0"/>
              <a:t>густими</a:t>
            </a:r>
            <a:r>
              <a:rPr lang="ru-RU" dirty="0" smtClean="0"/>
              <a:t> "</a:t>
            </a:r>
            <a:r>
              <a:rPr lang="ru-RU" dirty="0" err="1" smtClean="0"/>
              <a:t>заростями</a:t>
            </a:r>
            <a:r>
              <a:rPr lang="ru-RU" dirty="0" smtClean="0"/>
              <a:t>" </a:t>
            </a:r>
            <a:r>
              <a:rPr lang="ru-RU" dirty="0" err="1" smtClean="0"/>
              <a:t>трубчастих</a:t>
            </a:r>
            <a:r>
              <a:rPr lang="ru-RU" dirty="0" smtClean="0"/>
              <a:t> </a:t>
            </a:r>
            <a:r>
              <a:rPr lang="ru-RU" dirty="0" err="1" smtClean="0"/>
              <a:t>кальцитових</a:t>
            </a:r>
            <a:r>
              <a:rPr lang="ru-RU" dirty="0" smtClean="0"/>
              <a:t> </a:t>
            </a:r>
            <a:r>
              <a:rPr lang="ru-RU" dirty="0" err="1" smtClean="0"/>
              <a:t>сталактитів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схожі</a:t>
            </a:r>
            <a:r>
              <a:rPr lang="ru-RU" dirty="0" smtClean="0"/>
              <a:t> на стерню </a:t>
            </a:r>
            <a:r>
              <a:rPr lang="ru-RU" dirty="0" err="1" smtClean="0"/>
              <a:t>довжиною</a:t>
            </a:r>
            <a:r>
              <a:rPr lang="ru-RU" dirty="0" smtClean="0"/>
              <a:t> 10-12 см</a:t>
            </a:r>
            <a:r>
              <a:rPr lang="en-US" dirty="0" smtClean="0"/>
              <a:t>.</a:t>
            </a:r>
            <a:endParaRPr lang="ru-RU" dirty="0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3836" y="285728"/>
            <a:ext cx="6096000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b="1" dirty="0" smtClean="0"/>
              <a:t>5. Печера </a:t>
            </a:r>
            <a:r>
              <a:rPr lang="ru-RU" b="1" dirty="0" err="1" smtClean="0"/>
              <a:t>Оптимістична</a:t>
            </a:r>
            <a:r>
              <a:rPr lang="ru-RU" b="1" dirty="0" smtClean="0"/>
              <a:t>, село </a:t>
            </a:r>
            <a:r>
              <a:rPr lang="ru-RU" b="1" dirty="0" err="1" smtClean="0"/>
              <a:t>Королівка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https://24tv.ua/health/ukrayina_tag1119/</a:t>
            </a:r>
            <a:endParaRPr lang="ru-RU" dirty="0"/>
          </a:p>
        </p:txBody>
      </p:sp>
      <p:pic>
        <p:nvPicPr>
          <p:cNvPr id="114690" name="Picture 2" descr="https://24tv.ua/resources/photos/news/620_DIR/201605/687471_1442817.jpg?2016051614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7381884" cy="49172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453322" y="928670"/>
            <a:ext cx="473867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найдовша</a:t>
            </a:r>
            <a:r>
              <a:rPr lang="ru-RU" dirty="0" smtClean="0"/>
              <a:t> в </a:t>
            </a:r>
            <a:r>
              <a:rPr lang="ru-RU" dirty="0" err="1" smtClean="0"/>
              <a:t>світі</a:t>
            </a:r>
            <a:r>
              <a:rPr lang="ru-RU" dirty="0" smtClean="0"/>
              <a:t> </a:t>
            </a:r>
            <a:r>
              <a:rPr lang="ru-RU" dirty="0" err="1" smtClean="0"/>
              <a:t>гіпсова</a:t>
            </a:r>
            <a:r>
              <a:rPr lang="ru-RU" dirty="0" smtClean="0"/>
              <a:t> </a:t>
            </a:r>
            <a:r>
              <a:rPr lang="ru-RU" dirty="0" err="1" smtClean="0"/>
              <a:t>печера</a:t>
            </a:r>
            <a:r>
              <a:rPr lang="ru-RU" dirty="0" smtClean="0"/>
              <a:t> (занесена </a:t>
            </a:r>
            <a:r>
              <a:rPr lang="ru-RU" dirty="0" err="1" smtClean="0"/>
              <a:t>і</a:t>
            </a:r>
            <a:r>
              <a:rPr lang="ru-RU" dirty="0" smtClean="0"/>
              <a:t> в Книгу </a:t>
            </a:r>
            <a:r>
              <a:rPr lang="ru-RU" dirty="0" err="1" smtClean="0"/>
              <a:t>рекордів</a:t>
            </a:r>
            <a:r>
              <a:rPr lang="ru-RU" dirty="0" smtClean="0"/>
              <a:t> </a:t>
            </a:r>
            <a:r>
              <a:rPr lang="ru-RU" dirty="0" err="1" smtClean="0"/>
              <a:t>Гіннеса</a:t>
            </a:r>
            <a:r>
              <a:rPr lang="ru-RU" dirty="0" smtClean="0"/>
              <a:t>).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найдовша</a:t>
            </a:r>
            <a:r>
              <a:rPr lang="ru-RU" dirty="0" smtClean="0"/>
              <a:t> </a:t>
            </a:r>
            <a:r>
              <a:rPr lang="ru-RU" dirty="0" err="1" smtClean="0"/>
              <a:t>печера</a:t>
            </a:r>
            <a:r>
              <a:rPr lang="ru-RU" dirty="0" smtClean="0"/>
              <a:t> </a:t>
            </a:r>
            <a:r>
              <a:rPr lang="ru-RU" dirty="0" err="1" smtClean="0"/>
              <a:t>Євразії</a:t>
            </a:r>
            <a:r>
              <a:rPr lang="ru-RU" dirty="0" smtClean="0"/>
              <a:t> та друга (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Флінт-Рідж-Мамонтової</a:t>
            </a:r>
            <a:r>
              <a:rPr lang="ru-RU" dirty="0" smtClean="0"/>
              <a:t> у США) за </a:t>
            </a:r>
            <a:r>
              <a:rPr lang="ru-RU" dirty="0" err="1" smtClean="0"/>
              <a:t>довжиною</a:t>
            </a:r>
            <a:r>
              <a:rPr lang="ru-RU" dirty="0" smtClean="0"/>
              <a:t> </a:t>
            </a:r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 smtClean="0"/>
              <a:t>печер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Закартографована</a:t>
            </a:r>
            <a:r>
              <a:rPr lang="ru-RU" dirty="0" smtClean="0"/>
              <a:t> </a:t>
            </a:r>
            <a:r>
              <a:rPr lang="ru-RU" dirty="0" err="1" smtClean="0"/>
              <a:t>довжина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численних</a:t>
            </a:r>
            <a:r>
              <a:rPr lang="ru-RU" dirty="0" smtClean="0"/>
              <a:t> та </a:t>
            </a:r>
            <a:r>
              <a:rPr lang="ru-RU" dirty="0" err="1" smtClean="0"/>
              <a:t>хвилястих</a:t>
            </a:r>
            <a:r>
              <a:rPr lang="ru-RU" dirty="0" smtClean="0"/>
              <a:t> </a:t>
            </a:r>
            <a:r>
              <a:rPr lang="ru-RU" dirty="0" err="1" smtClean="0"/>
              <a:t>ходів</a:t>
            </a:r>
            <a:r>
              <a:rPr lang="ru-RU" dirty="0" smtClean="0"/>
              <a:t> — </a:t>
            </a:r>
            <a:r>
              <a:rPr lang="ru-RU" dirty="0" err="1" smtClean="0"/>
              <a:t>понад</a:t>
            </a:r>
            <a:r>
              <a:rPr lang="ru-RU" dirty="0" smtClean="0"/>
              <a:t> 240,5 км, на </a:t>
            </a:r>
            <a:r>
              <a:rPr lang="ru-RU" dirty="0" err="1" smtClean="0"/>
              <a:t>площі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2 </a:t>
            </a:r>
            <a:r>
              <a:rPr lang="ru-RU" dirty="0" err="1" smtClean="0"/>
              <a:t>гектарів</a:t>
            </a:r>
            <a:r>
              <a:rPr lang="ru-RU" dirty="0" smtClean="0"/>
              <a:t>. Ходи </a:t>
            </a:r>
            <a:r>
              <a:rPr lang="ru-RU" dirty="0" err="1" smtClean="0"/>
              <a:t>залягають</a:t>
            </a:r>
            <a:r>
              <a:rPr lang="ru-RU" dirty="0" smtClean="0"/>
              <a:t> на </a:t>
            </a:r>
            <a:r>
              <a:rPr lang="ru-RU" dirty="0" err="1" smtClean="0"/>
              <a:t>глибині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20 м </a:t>
            </a:r>
            <a:r>
              <a:rPr lang="ru-RU" dirty="0" err="1" smtClean="0"/>
              <a:t>під</a:t>
            </a:r>
            <a:r>
              <a:rPr lang="ru-RU" dirty="0" smtClean="0"/>
              <a:t> землею. </a:t>
            </a:r>
            <a:r>
              <a:rPr lang="ru-RU" dirty="0" err="1" smtClean="0"/>
              <a:t>Ще</a:t>
            </a:r>
            <a:r>
              <a:rPr lang="ru-RU" dirty="0" smtClean="0"/>
              <a:t> не </a:t>
            </a:r>
            <a:r>
              <a:rPr lang="ru-RU" dirty="0" err="1" smtClean="0"/>
              <a:t>всі</a:t>
            </a:r>
            <a:r>
              <a:rPr lang="ru-RU" dirty="0" smtClean="0"/>
              <a:t> вони </a:t>
            </a:r>
            <a:r>
              <a:rPr lang="ru-RU" dirty="0" err="1" smtClean="0"/>
              <a:t>розвідані</a:t>
            </a:r>
            <a:r>
              <a:rPr lang="ru-RU" dirty="0" smtClean="0"/>
              <a:t>.</a:t>
            </a:r>
          </a:p>
          <a:p>
            <a:r>
              <a:rPr lang="ru-RU" dirty="0" smtClean="0"/>
              <a:t>Для </a:t>
            </a:r>
            <a:r>
              <a:rPr lang="ru-RU" dirty="0" err="1" smtClean="0"/>
              <a:t>відвідувачів</a:t>
            </a:r>
            <a:r>
              <a:rPr lang="ru-RU" dirty="0" smtClean="0"/>
              <a:t> </a:t>
            </a:r>
            <a:r>
              <a:rPr lang="ru-RU" dirty="0" err="1" smtClean="0"/>
              <a:t>печеру</a:t>
            </a:r>
            <a:r>
              <a:rPr lang="ru-RU" dirty="0" smtClean="0"/>
              <a:t> </a:t>
            </a:r>
            <a:r>
              <a:rPr lang="ru-RU" dirty="0" err="1" smtClean="0"/>
              <a:t>відкрили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у 2011 </a:t>
            </a:r>
            <a:r>
              <a:rPr lang="ru-RU" dirty="0" err="1" smtClean="0"/>
              <a:t>році</a:t>
            </a:r>
            <a:r>
              <a:rPr lang="ru-RU" dirty="0" smtClean="0"/>
              <a:t>. Там </a:t>
            </a:r>
            <a:r>
              <a:rPr lang="ru-RU" dirty="0" err="1" smtClean="0"/>
              <a:t>обладнали</a:t>
            </a:r>
            <a:r>
              <a:rPr lang="ru-RU" dirty="0" smtClean="0"/>
              <a:t> </a:t>
            </a:r>
            <a:r>
              <a:rPr lang="ru-RU" dirty="0" err="1" smtClean="0"/>
              <a:t>унікальний</a:t>
            </a:r>
            <a:r>
              <a:rPr lang="ru-RU" dirty="0" smtClean="0"/>
              <a:t> в </a:t>
            </a:r>
            <a:r>
              <a:rPr lang="ru-RU" dirty="0" err="1" smtClean="0"/>
              <a:t>Україні</a:t>
            </a:r>
            <a:r>
              <a:rPr lang="ru-RU" dirty="0" smtClean="0"/>
              <a:t> </a:t>
            </a:r>
            <a:r>
              <a:rPr lang="ru-RU" dirty="0" err="1" smtClean="0"/>
              <a:t>спелеомузей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зразками</a:t>
            </a:r>
            <a:r>
              <a:rPr lang="ru-RU" dirty="0" smtClean="0"/>
              <a:t> </a:t>
            </a:r>
            <a:r>
              <a:rPr lang="ru-RU" dirty="0" err="1" smtClean="0"/>
              <a:t>найцікавіших</a:t>
            </a:r>
            <a:r>
              <a:rPr lang="ru-RU" dirty="0" smtClean="0"/>
              <a:t> </a:t>
            </a:r>
            <a:r>
              <a:rPr lang="ru-RU" dirty="0" err="1" smtClean="0"/>
              <a:t>печерних</a:t>
            </a:r>
            <a:r>
              <a:rPr lang="ru-RU" dirty="0" smtClean="0"/>
              <a:t> </a:t>
            </a:r>
            <a:r>
              <a:rPr lang="ru-RU" dirty="0" err="1" smtClean="0"/>
              <a:t>утворень</a:t>
            </a:r>
            <a:r>
              <a:rPr lang="ru-RU" dirty="0" smtClean="0"/>
              <a:t>: там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величезні</a:t>
            </a:r>
            <a:r>
              <a:rPr lang="ru-RU" dirty="0" smtClean="0"/>
              <a:t> </a:t>
            </a:r>
            <a:r>
              <a:rPr lang="ru-RU" dirty="0" err="1" smtClean="0"/>
              <a:t>кристали</a:t>
            </a:r>
            <a:r>
              <a:rPr lang="ru-RU" dirty="0" smtClean="0"/>
              <a:t>, </a:t>
            </a:r>
            <a:r>
              <a:rPr lang="ru-RU" dirty="0" err="1" smtClean="0"/>
              <a:t>химерні</a:t>
            </a:r>
            <a:r>
              <a:rPr lang="ru-RU" dirty="0" smtClean="0"/>
              <a:t> </a:t>
            </a:r>
            <a:r>
              <a:rPr lang="ru-RU" dirty="0" err="1" smtClean="0"/>
              <a:t>геликтити</a:t>
            </a:r>
            <a:r>
              <a:rPr lang="ru-RU" dirty="0" smtClean="0"/>
              <a:t>, </a:t>
            </a:r>
            <a:r>
              <a:rPr lang="ru-RU" dirty="0" err="1" smtClean="0"/>
              <a:t>їжачки</a:t>
            </a:r>
            <a:r>
              <a:rPr lang="ru-RU" dirty="0" smtClean="0"/>
              <a:t> та </a:t>
            </a:r>
            <a:r>
              <a:rPr lang="ru-RU" dirty="0" err="1" smtClean="0"/>
              <a:t>троянди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кристалічного</a:t>
            </a:r>
            <a:r>
              <a:rPr lang="ru-RU" dirty="0" smtClean="0"/>
              <a:t> </a:t>
            </a:r>
            <a:r>
              <a:rPr lang="ru-RU" dirty="0" err="1" smtClean="0"/>
              <a:t>гіпсу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1"/>
          <p:cNvSpPr/>
          <p:nvPr/>
        </p:nvSpPr>
        <p:spPr>
          <a:xfrm>
            <a:off x="952464" y="214290"/>
            <a:ext cx="11072890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1. </a:t>
            </a:r>
            <a:r>
              <a:rPr lang="ru-RU" sz="2800" b="1" spc="-1" dirty="0" err="1" smtClean="0">
                <a:solidFill>
                  <a:srgbClr val="FF0000"/>
                </a:solidFill>
              </a:rPr>
              <a:t>Оцінка</a:t>
            </a:r>
            <a:r>
              <a:rPr lang="ru-RU" sz="2800" b="1" spc="-1" dirty="0" smtClean="0">
                <a:solidFill>
                  <a:srgbClr val="FF0000"/>
                </a:solidFill>
              </a:rPr>
              <a:t> </a:t>
            </a:r>
            <a:r>
              <a:rPr lang="ru-RU" sz="2800" b="1" spc="-1" dirty="0" err="1" smtClean="0">
                <a:solidFill>
                  <a:srgbClr val="FF0000"/>
                </a:solidFill>
              </a:rPr>
              <a:t>рельєфу</a:t>
            </a:r>
            <a:r>
              <a:rPr lang="ru-RU" sz="2800" b="1" spc="-1" dirty="0" smtClean="0">
                <a:solidFill>
                  <a:srgbClr val="FF0000"/>
                </a:solidFill>
              </a:rPr>
              <a:t> для </a:t>
            </a:r>
            <a:r>
              <a:rPr lang="ru-RU" sz="2800" b="1" spc="-1" dirty="0" err="1" smtClean="0">
                <a:solidFill>
                  <a:srgbClr val="FF0000"/>
                </a:solidFill>
              </a:rPr>
              <a:t>лікувально-оздоровчого</a:t>
            </a:r>
            <a:r>
              <a:rPr lang="ru-RU" sz="2800" b="1" spc="-1" dirty="0" smtClean="0">
                <a:solidFill>
                  <a:srgbClr val="FF0000"/>
                </a:solidFill>
              </a:rPr>
              <a:t> </a:t>
            </a:r>
            <a:r>
              <a:rPr lang="ru-RU" sz="2800" b="1" spc="-1" dirty="0" err="1" smtClean="0">
                <a:solidFill>
                  <a:srgbClr val="FF0000"/>
                </a:solidFill>
              </a:rPr>
              <a:t>відпочинку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335" name="CustomShape 2"/>
          <p:cNvSpPr/>
          <p:nvPr/>
        </p:nvSpPr>
        <p:spPr>
          <a:xfrm>
            <a:off x="2166910" y="785795"/>
            <a:ext cx="9787006" cy="6000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1" spc="-1" dirty="0" err="1" smtClean="0"/>
              <a:t>Вважається</a:t>
            </a:r>
            <a:r>
              <a:rPr lang="ru-RU" sz="2000" b="1" spc="-1" dirty="0" smtClean="0"/>
              <a:t>, </a:t>
            </a:r>
            <a:r>
              <a:rPr lang="ru-RU" sz="2000" b="1" spc="-1" dirty="0" err="1" smtClean="0"/>
              <a:t>що</a:t>
            </a:r>
            <a:r>
              <a:rPr lang="ru-RU" sz="2000" b="1" spc="-1" dirty="0" smtClean="0"/>
              <a:t> для </a:t>
            </a:r>
            <a:r>
              <a:rPr lang="ru-RU" sz="2000" b="1" spc="-1" dirty="0" err="1" smtClean="0"/>
              <a:t>лікувально-оздоровчого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відпочинку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найбільш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сприятлива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пересічна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місцевість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з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незначними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підвищеннями</a:t>
            </a:r>
            <a:r>
              <a:rPr lang="ru-RU" sz="2000" b="1" spc="-1" dirty="0" smtClean="0"/>
              <a:t>. </a:t>
            </a:r>
            <a:r>
              <a:rPr lang="ru-RU" sz="2000" b="1" spc="-1" dirty="0" err="1" smtClean="0"/>
              <a:t>Лікувальнооздоровчі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заклади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зазвичай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розташовуються</a:t>
            </a:r>
            <a:r>
              <a:rPr lang="ru-RU" sz="2000" b="1" spc="-1" dirty="0" smtClean="0"/>
              <a:t> на </a:t>
            </a:r>
            <a:r>
              <a:rPr lang="ru-RU" sz="2000" b="1" spc="-1" dirty="0" err="1" smtClean="0"/>
              <a:t>рівнинах</a:t>
            </a:r>
            <a:r>
              <a:rPr lang="ru-RU" sz="2000" b="1" spc="-1" dirty="0" smtClean="0"/>
              <a:t>, в </a:t>
            </a:r>
            <a:r>
              <a:rPr lang="ru-RU" sz="2000" b="1" spc="-1" dirty="0" err="1" smtClean="0"/>
              <a:t>передгір’ях</a:t>
            </a:r>
            <a:r>
              <a:rPr lang="ru-RU" sz="2000" b="1" spc="-1" dirty="0" smtClean="0"/>
              <a:t> та </a:t>
            </a:r>
            <a:r>
              <a:rPr lang="ru-RU" sz="2000" b="1" spc="-1" dirty="0" err="1" smtClean="0"/>
              <a:t>низькогір’ях</a:t>
            </a:r>
            <a:r>
              <a:rPr lang="ru-RU" sz="2000" b="1" spc="-1" dirty="0" smtClean="0"/>
              <a:t> до </a:t>
            </a:r>
            <a:r>
              <a:rPr lang="ru-RU" sz="2000" b="1" spc="-1" dirty="0" err="1" smtClean="0"/>
              <a:t>висоти</a:t>
            </a:r>
            <a:r>
              <a:rPr lang="ru-RU" sz="2000" b="1" spc="-1" dirty="0" smtClean="0"/>
              <a:t> в 1000 м. Але </a:t>
            </a:r>
            <a:r>
              <a:rPr lang="ru-RU" sz="2000" b="1" spc="-1" dirty="0" err="1" smtClean="0"/>
              <a:t>зустрічаються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й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високогірні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курорти</a:t>
            </a:r>
            <a:r>
              <a:rPr lang="ru-RU" sz="2000" b="1" spc="-1" dirty="0" smtClean="0"/>
              <a:t>, </a:t>
            </a:r>
            <a:r>
              <a:rPr lang="ru-RU" sz="2000" b="1" spc="-1" dirty="0" err="1" smtClean="0"/>
              <a:t>розташовані</a:t>
            </a:r>
            <a:r>
              <a:rPr lang="ru-RU" sz="2000" b="1" spc="-1" dirty="0" smtClean="0"/>
              <a:t> на </a:t>
            </a:r>
            <a:r>
              <a:rPr lang="ru-RU" sz="2000" b="1" spc="-1" dirty="0" err="1" smtClean="0"/>
              <a:t>висоті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більше</a:t>
            </a:r>
            <a:r>
              <a:rPr lang="ru-RU" sz="2000" b="1" spc="-1" dirty="0" smtClean="0"/>
              <a:t> 2000-3000 м. У </a:t>
            </a:r>
            <a:r>
              <a:rPr lang="ru-RU" sz="2000" b="1" spc="-1" dirty="0" err="1" smtClean="0"/>
              <a:t>даному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випадку</a:t>
            </a:r>
            <a:r>
              <a:rPr lang="ru-RU" sz="2000" b="1" spc="-1" dirty="0" smtClean="0"/>
              <a:t> для </a:t>
            </a:r>
            <a:r>
              <a:rPr lang="ru-RU" sz="2000" b="1" spc="-1" dirty="0" err="1" smtClean="0"/>
              <a:t>лікування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використовуються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особливі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умови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даної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місцевості</a:t>
            </a:r>
            <a:r>
              <a:rPr lang="ru-RU" sz="2000" b="1" spc="-1" dirty="0" smtClean="0"/>
              <a:t> (</a:t>
            </a:r>
            <a:r>
              <a:rPr lang="ru-RU" sz="2000" b="1" spc="-1" dirty="0" err="1" smtClean="0"/>
              <a:t>чисте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повітря</a:t>
            </a:r>
            <a:r>
              <a:rPr lang="ru-RU" sz="2000" b="1" spc="-1" dirty="0" smtClean="0"/>
              <a:t> та </a:t>
            </a:r>
            <a:r>
              <a:rPr lang="ru-RU" sz="2000" b="1" spc="-1" dirty="0" err="1" smtClean="0"/>
              <a:t>його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іонізація</a:t>
            </a:r>
            <a:r>
              <a:rPr lang="ru-RU" sz="2000" b="1" spc="-1" dirty="0" smtClean="0"/>
              <a:t>, </a:t>
            </a:r>
            <a:r>
              <a:rPr lang="ru-RU" sz="2000" b="1" spc="-1" dirty="0" err="1" smtClean="0"/>
              <a:t>атмосферний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тиск</a:t>
            </a:r>
            <a:r>
              <a:rPr lang="ru-RU" sz="2000" b="1" spc="-1" dirty="0" smtClean="0"/>
              <a:t>, </a:t>
            </a:r>
            <a:r>
              <a:rPr lang="ru-RU" sz="2000" b="1" spc="-1" dirty="0" err="1" smtClean="0"/>
              <a:t>вміст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кисню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та</a:t>
            </a:r>
            <a:r>
              <a:rPr lang="ru-RU" sz="2000" b="1" spc="-1" dirty="0" smtClean="0"/>
              <a:t> озону </a:t>
            </a:r>
            <a:r>
              <a:rPr lang="ru-RU" sz="2000" b="1" spc="-1" dirty="0" err="1" smtClean="0"/>
              <a:t>тощо</a:t>
            </a:r>
            <a:r>
              <a:rPr lang="ru-RU" sz="2000" b="1" spc="-1" dirty="0" smtClean="0"/>
              <a:t>).  </a:t>
            </a:r>
          </a:p>
          <a:p>
            <a:pPr algn="just">
              <a:lnSpc>
                <a:spcPct val="100000"/>
              </a:lnSpc>
            </a:pPr>
            <a:r>
              <a:rPr lang="ru-RU" sz="2000" b="1" spc="-1" dirty="0" smtClean="0"/>
              <a:t>При </a:t>
            </a:r>
            <a:r>
              <a:rPr lang="ru-RU" sz="2000" b="1" spc="-1" dirty="0" err="1" smtClean="0"/>
              <a:t>оцінці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території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необхідно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також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враховувати</a:t>
            </a:r>
            <a:r>
              <a:rPr lang="ru-RU" sz="2000" b="1" spc="-1" dirty="0" smtClean="0"/>
              <a:t> не </a:t>
            </a:r>
            <a:r>
              <a:rPr lang="ru-RU" sz="2000" b="1" spc="-1" dirty="0" err="1" smtClean="0"/>
              <a:t>тільки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абсолютну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висоту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місцевості</a:t>
            </a:r>
            <a:r>
              <a:rPr lang="ru-RU" sz="2000" b="1" spc="-1" dirty="0" smtClean="0"/>
              <a:t>, </a:t>
            </a:r>
            <a:r>
              <a:rPr lang="ru-RU" sz="2000" b="1" spc="-1" dirty="0" err="1" smtClean="0"/>
              <a:t>але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й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ступінь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розчленованості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рельєфу</a:t>
            </a:r>
            <a:r>
              <a:rPr lang="ru-RU" sz="2000" b="1" spc="-1" dirty="0" smtClean="0"/>
              <a:t>, яка </a:t>
            </a:r>
            <a:r>
              <a:rPr lang="ru-RU" sz="2000" b="1" spc="-1" dirty="0" err="1" smtClean="0"/>
              <a:t>характеризується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глибиною</a:t>
            </a:r>
            <a:r>
              <a:rPr lang="ru-RU" sz="2000" b="1" spc="-1" dirty="0" smtClean="0"/>
              <a:t> та </a:t>
            </a:r>
            <a:r>
              <a:rPr lang="ru-RU" sz="2000" b="1" spc="-1" dirty="0" err="1" smtClean="0"/>
              <a:t>густиною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розчленованості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та</a:t>
            </a:r>
            <a:r>
              <a:rPr lang="ru-RU" sz="2000" b="1" spc="-1" dirty="0" smtClean="0"/>
              <a:t> крутизною </a:t>
            </a:r>
            <a:r>
              <a:rPr lang="ru-RU" sz="2000" b="1" spc="-1" dirty="0" err="1" smtClean="0"/>
              <a:t>схилів</a:t>
            </a:r>
            <a:r>
              <a:rPr lang="ru-RU" sz="2000" b="1" spc="-1" dirty="0" smtClean="0"/>
              <a:t>. Для </a:t>
            </a:r>
            <a:r>
              <a:rPr lang="ru-RU" sz="2000" b="1" spc="-1" dirty="0" err="1" smtClean="0"/>
              <a:t>оздоровчих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цілей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найбільш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сприятливий</a:t>
            </a:r>
            <a:r>
              <a:rPr lang="ru-RU" sz="2000" b="1" spc="-1" dirty="0" smtClean="0"/>
              <a:t> </a:t>
            </a:r>
            <a:r>
              <a:rPr lang="ru-RU" sz="2000" b="1" i="1" spc="-1" dirty="0" err="1" smtClean="0">
                <a:solidFill>
                  <a:srgbClr val="FF0000"/>
                </a:solidFill>
              </a:rPr>
              <a:t>крупнопагорбовий</a:t>
            </a:r>
            <a:r>
              <a:rPr lang="ru-RU" sz="2000" b="1" i="1" spc="-1" dirty="0" smtClean="0">
                <a:solidFill>
                  <a:srgbClr val="FF0000"/>
                </a:solidFill>
              </a:rPr>
              <a:t> </a:t>
            </a:r>
            <a:r>
              <a:rPr lang="ru-RU" sz="2000" b="1" i="1" spc="-1" dirty="0" err="1" smtClean="0">
                <a:solidFill>
                  <a:srgbClr val="FF0000"/>
                </a:solidFill>
              </a:rPr>
              <a:t>або</a:t>
            </a:r>
            <a:r>
              <a:rPr lang="ru-RU" sz="2000" b="1" i="1" spc="-1" dirty="0" smtClean="0">
                <a:solidFill>
                  <a:srgbClr val="FF0000"/>
                </a:solidFill>
              </a:rPr>
              <a:t> </a:t>
            </a:r>
            <a:r>
              <a:rPr lang="ru-RU" sz="2000" b="1" i="1" spc="-1" dirty="0" err="1" smtClean="0">
                <a:solidFill>
                  <a:srgbClr val="FF0000"/>
                </a:solidFill>
              </a:rPr>
              <a:t>грядовий</a:t>
            </a:r>
            <a:r>
              <a:rPr lang="ru-RU" sz="2000" b="1" i="1" spc="-1" dirty="0" smtClean="0">
                <a:solidFill>
                  <a:srgbClr val="FF0000"/>
                </a:solidFill>
              </a:rPr>
              <a:t> </a:t>
            </a:r>
            <a:r>
              <a:rPr lang="ru-RU" sz="2000" b="1" i="1" spc="-1" dirty="0" err="1" smtClean="0">
                <a:solidFill>
                  <a:srgbClr val="FF0000"/>
                </a:solidFill>
              </a:rPr>
              <a:t>рельєф</a:t>
            </a:r>
            <a:r>
              <a:rPr lang="ru-RU" sz="2000" b="1" spc="-1" dirty="0" smtClean="0"/>
              <a:t>; </a:t>
            </a:r>
            <a:r>
              <a:rPr lang="ru-RU" sz="2000" b="1" spc="-1" dirty="0" err="1" smtClean="0"/>
              <a:t>відносно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сприятлива</a:t>
            </a:r>
            <a:r>
              <a:rPr lang="ru-RU" sz="2000" b="1" spc="-1" dirty="0" smtClean="0"/>
              <a:t> </a:t>
            </a:r>
            <a:r>
              <a:rPr lang="ru-RU" sz="2000" b="1" i="1" spc="-1" dirty="0" err="1" smtClean="0">
                <a:solidFill>
                  <a:srgbClr val="FF0000"/>
                </a:solidFill>
              </a:rPr>
              <a:t>слабкопагорбова</a:t>
            </a:r>
            <a:r>
              <a:rPr lang="ru-RU" sz="2000" b="1" i="1" spc="-1" dirty="0" smtClean="0">
                <a:solidFill>
                  <a:srgbClr val="FF0000"/>
                </a:solidFill>
              </a:rPr>
              <a:t> та </a:t>
            </a:r>
            <a:r>
              <a:rPr lang="ru-RU" sz="2000" b="1" i="1" spc="-1" dirty="0" err="1" smtClean="0">
                <a:solidFill>
                  <a:srgbClr val="FF0000"/>
                </a:solidFill>
              </a:rPr>
              <a:t>хвиляста</a:t>
            </a:r>
            <a:r>
              <a:rPr lang="ru-RU" sz="2000" b="1" i="1" spc="-1" dirty="0" smtClean="0">
                <a:solidFill>
                  <a:srgbClr val="FF0000"/>
                </a:solidFill>
              </a:rPr>
              <a:t> </a:t>
            </a:r>
            <a:r>
              <a:rPr lang="ru-RU" sz="2000" b="1" i="1" spc="-1" dirty="0" err="1" smtClean="0">
                <a:solidFill>
                  <a:srgbClr val="FF0000"/>
                </a:solidFill>
              </a:rPr>
              <a:t>місцевість</a:t>
            </a:r>
            <a:r>
              <a:rPr lang="ru-RU" sz="2000" b="1" spc="-1" dirty="0" smtClean="0"/>
              <a:t>. </a:t>
            </a:r>
            <a:r>
              <a:rPr lang="ru-RU" sz="2000" b="1" i="1" spc="-1" dirty="0" err="1" smtClean="0">
                <a:solidFill>
                  <a:srgbClr val="FF0000"/>
                </a:solidFill>
              </a:rPr>
              <a:t>Рівна</a:t>
            </a:r>
            <a:r>
              <a:rPr lang="ru-RU" sz="2000" b="1" i="1" spc="-1" dirty="0" smtClean="0">
                <a:solidFill>
                  <a:srgbClr val="FF0000"/>
                </a:solidFill>
              </a:rPr>
              <a:t> </a:t>
            </a:r>
            <a:r>
              <a:rPr lang="ru-RU" sz="2000" b="1" i="1" spc="-1" dirty="0" err="1" smtClean="0">
                <a:solidFill>
                  <a:srgbClr val="FF0000"/>
                </a:solidFill>
              </a:rPr>
              <a:t>поверхня</a:t>
            </a:r>
            <a:r>
              <a:rPr lang="ru-RU" sz="2000" b="1" i="1" spc="-1" dirty="0" smtClean="0">
                <a:solidFill>
                  <a:srgbClr val="FF0000"/>
                </a:solidFill>
              </a:rPr>
              <a:t> </a:t>
            </a:r>
            <a:r>
              <a:rPr lang="ru-RU" sz="2000" b="1" spc="-1" dirty="0" err="1" smtClean="0"/>
              <a:t>естетично</a:t>
            </a:r>
            <a:r>
              <a:rPr lang="ru-RU" sz="2000" b="1" spc="-1" dirty="0" smtClean="0"/>
              <a:t> мало </a:t>
            </a:r>
            <a:r>
              <a:rPr lang="ru-RU" sz="2000" b="1" spc="-1" dirty="0" err="1" smtClean="0"/>
              <a:t>виразна</a:t>
            </a:r>
            <a:r>
              <a:rPr lang="ru-RU" sz="2000" b="1" spc="-1" dirty="0" smtClean="0"/>
              <a:t> та </a:t>
            </a:r>
            <a:r>
              <a:rPr lang="ru-RU" sz="2000" b="1" spc="-1" dirty="0" err="1" smtClean="0"/>
              <a:t>несприятлива</a:t>
            </a:r>
            <a:r>
              <a:rPr lang="ru-RU" sz="2000" b="1" spc="-1" dirty="0" smtClean="0"/>
              <a:t> для </a:t>
            </a:r>
            <a:r>
              <a:rPr lang="ru-RU" sz="2000" b="1" spc="-1" dirty="0" err="1" smtClean="0"/>
              <a:t>проведення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рекреаційних</a:t>
            </a:r>
            <a:r>
              <a:rPr lang="ru-RU" sz="2000" b="1" spc="-1" dirty="0" smtClean="0"/>
              <a:t> занять. Особливо </a:t>
            </a:r>
            <a:r>
              <a:rPr lang="ru-RU" sz="2000" b="1" spc="-1" dirty="0" err="1" smtClean="0"/>
              <a:t>важливі</a:t>
            </a:r>
            <a:r>
              <a:rPr lang="ru-RU" sz="2000" b="1" spc="-1" dirty="0" smtClean="0"/>
              <a:t> характеристики </a:t>
            </a:r>
            <a:r>
              <a:rPr lang="ru-RU" sz="2000" b="1" spc="-1" dirty="0" err="1" smtClean="0"/>
              <a:t>рельєфу</a:t>
            </a:r>
            <a:r>
              <a:rPr lang="ru-RU" sz="2000" b="1" spc="-1" dirty="0" smtClean="0"/>
              <a:t> при </a:t>
            </a:r>
            <a:r>
              <a:rPr lang="ru-RU" sz="2000" b="1" spc="-1" dirty="0" err="1" smtClean="0"/>
              <a:t>прокладці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теренкурів</a:t>
            </a:r>
            <a:r>
              <a:rPr lang="ru-RU" sz="2000" b="1" spc="-1" dirty="0" smtClean="0"/>
              <a:t>. </a:t>
            </a:r>
          </a:p>
          <a:p>
            <a:pPr algn="just">
              <a:lnSpc>
                <a:spcPct val="100000"/>
              </a:lnSpc>
            </a:pPr>
            <a:r>
              <a:rPr lang="ru-RU" sz="2400" b="1" spc="-1" dirty="0" err="1" smtClean="0">
                <a:solidFill>
                  <a:srgbClr val="FF0000"/>
                </a:solidFill>
              </a:rPr>
              <a:t>Теренкур</a:t>
            </a:r>
            <a:r>
              <a:rPr lang="ru-RU" sz="2000" b="1" spc="-1" dirty="0" smtClean="0"/>
              <a:t> - </a:t>
            </a:r>
            <a:r>
              <a:rPr lang="ru-RU" sz="2000" b="1" spc="-1" dirty="0" err="1" smtClean="0"/>
              <a:t>це</a:t>
            </a:r>
            <a:r>
              <a:rPr lang="ru-RU" sz="2000" b="1" spc="-1" dirty="0" smtClean="0"/>
              <a:t> маршрут </a:t>
            </a:r>
            <a:r>
              <a:rPr lang="ru-RU" sz="2000" b="1" spc="-1" dirty="0" err="1" smtClean="0"/>
              <a:t>дозованої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ходьби</a:t>
            </a:r>
            <a:r>
              <a:rPr lang="ru-RU" sz="2000" b="1" spc="-1" dirty="0" smtClean="0"/>
              <a:t>, яка </a:t>
            </a:r>
            <a:r>
              <a:rPr lang="ru-RU" sz="2000" b="1" spc="-1" dirty="0" err="1" smtClean="0"/>
              <a:t>призначається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відпочиваючим</a:t>
            </a:r>
            <a:r>
              <a:rPr lang="ru-RU" sz="2000" b="1" spc="-1" dirty="0" smtClean="0"/>
              <a:t> в </a:t>
            </a:r>
            <a:r>
              <a:rPr lang="ru-RU" sz="2000" b="1" spc="-1" dirty="0" err="1" smtClean="0"/>
              <a:t>санаторіях</a:t>
            </a:r>
            <a:r>
              <a:rPr lang="ru-RU" sz="2000" b="1" spc="-1" dirty="0" smtClean="0"/>
              <a:t> для </a:t>
            </a:r>
            <a:r>
              <a:rPr lang="ru-RU" sz="2000" b="1" spc="-1" dirty="0" err="1" smtClean="0"/>
              <a:t>тренування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серцево-судинної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системи</a:t>
            </a:r>
            <a:r>
              <a:rPr lang="ru-RU" sz="2000" b="1" spc="-1" dirty="0" smtClean="0"/>
              <a:t>, </a:t>
            </a:r>
            <a:r>
              <a:rPr lang="ru-RU" sz="2000" b="1" spc="-1" dirty="0" err="1" smtClean="0"/>
              <a:t>опорно-рухового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апарата</a:t>
            </a:r>
            <a:r>
              <a:rPr lang="ru-RU" sz="2000" b="1" spc="-1" dirty="0" smtClean="0"/>
              <a:t>, </a:t>
            </a:r>
            <a:r>
              <a:rPr lang="ru-RU" sz="2000" b="1" spc="-1" dirty="0" err="1" smtClean="0"/>
              <a:t>дихальної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системи</a:t>
            </a:r>
            <a:r>
              <a:rPr lang="ru-RU" sz="2000" b="1" spc="-1" dirty="0" smtClean="0"/>
              <a:t>. </a:t>
            </a:r>
            <a:endParaRPr lang="ru-RU" sz="2000" b="1" strike="noStrike" spc="-1" dirty="0">
              <a:latin typeface="Arial"/>
            </a:endParaRPr>
          </a:p>
        </p:txBody>
      </p:sp>
      <p:pic>
        <p:nvPicPr>
          <p:cNvPr id="24578" name="Picture 2" descr="ÐÐ°ÑÑÐ¸Ð½ÐºÐ¸ Ð¿Ð¾ Ð·Ð°Ð¿ÑÐ¾ÑÑ ÑÐµÐ»ÑÐµÑ Ð² ÑÑÑÐ¸Ð·Ð¼Ñ"/>
          <p:cNvPicPr>
            <a:picLocks noChangeAspect="1" noChangeArrowheads="1"/>
          </p:cNvPicPr>
          <p:nvPr/>
        </p:nvPicPr>
        <p:blipFill>
          <a:blip r:embed="rId2" cstate="print"/>
          <a:srcRect l="26629" t="9615" r="33708" b="6250"/>
          <a:stretch>
            <a:fillRect/>
          </a:stretch>
        </p:blipFill>
        <p:spPr bwMode="auto">
          <a:xfrm>
            <a:off x="238084" y="1785926"/>
            <a:ext cx="1852285" cy="392909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6712" y="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6. Печера </a:t>
            </a:r>
            <a:r>
              <a:rPr lang="ru-RU" b="1" dirty="0" err="1" smtClean="0"/>
              <a:t>Ювілейна</a:t>
            </a:r>
            <a:r>
              <a:rPr lang="ru-RU" b="1" dirty="0" smtClean="0"/>
              <a:t>, село Сапогове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https://24tv.ua/health/ukrayina_tag1119/</a:t>
            </a:r>
            <a:endParaRPr lang="ru-RU" dirty="0"/>
          </a:p>
        </p:txBody>
      </p:sp>
      <p:pic>
        <p:nvPicPr>
          <p:cNvPr id="115714" name="Picture 2" descr="https://24tv.ua/resources/photos/news/620_DIR/201605/687471_1442828.jpg?2016051618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22" y="785794"/>
            <a:ext cx="5905500" cy="382905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38084" y="4795897"/>
            <a:ext cx="5667372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 err="1" smtClean="0"/>
              <a:t>Це</a:t>
            </a:r>
            <a:r>
              <a:rPr lang="ru-RU" sz="1600" dirty="0" smtClean="0"/>
              <a:t> </a:t>
            </a:r>
            <a:r>
              <a:rPr lang="ru-RU" sz="1600" dirty="0" err="1" smtClean="0"/>
              <a:t>теж</a:t>
            </a:r>
            <a:r>
              <a:rPr lang="ru-RU" sz="1600" dirty="0" smtClean="0"/>
              <a:t> </a:t>
            </a:r>
            <a:r>
              <a:rPr lang="ru-RU" sz="1600" dirty="0" err="1" smtClean="0"/>
              <a:t>гіпсова</a:t>
            </a:r>
            <a:r>
              <a:rPr lang="ru-RU" sz="1600" dirty="0" smtClean="0"/>
              <a:t> </a:t>
            </a:r>
            <a:r>
              <a:rPr lang="ru-RU" sz="1600" dirty="0" err="1" smtClean="0"/>
              <a:t>печера</a:t>
            </a:r>
            <a:r>
              <a:rPr lang="ru-RU" sz="1600" dirty="0" smtClean="0"/>
              <a:t>, </a:t>
            </a:r>
            <a:r>
              <a:rPr lang="ru-RU" sz="1600" dirty="0" err="1" smtClean="0"/>
              <a:t>загальна</a:t>
            </a:r>
            <a:r>
              <a:rPr lang="ru-RU" sz="1600" dirty="0" smtClean="0"/>
              <a:t> </a:t>
            </a:r>
            <a:r>
              <a:rPr lang="ru-RU" sz="1600" dirty="0" err="1" smtClean="0"/>
              <a:t>довжина</a:t>
            </a:r>
            <a:r>
              <a:rPr lang="ru-RU" sz="1600" dirty="0" smtClean="0"/>
              <a:t> </a:t>
            </a:r>
            <a:r>
              <a:rPr lang="ru-RU" sz="1600" dirty="0" err="1" smtClean="0"/>
              <a:t>її</a:t>
            </a:r>
            <a:r>
              <a:rPr lang="ru-RU" sz="1600" dirty="0" smtClean="0"/>
              <a:t> </a:t>
            </a:r>
            <a:r>
              <a:rPr lang="ru-RU" sz="1600" dirty="0" err="1" smtClean="0"/>
              <a:t>ходів</a:t>
            </a:r>
            <a:r>
              <a:rPr lang="ru-RU" sz="1600" dirty="0" smtClean="0"/>
              <a:t> — 1,6 км. </a:t>
            </a:r>
            <a:r>
              <a:rPr lang="ru-RU" sz="1600" dirty="0" err="1" smtClean="0"/>
              <a:t>Вхід</a:t>
            </a:r>
            <a:r>
              <a:rPr lang="ru-RU" sz="1600" dirty="0" smtClean="0"/>
              <a:t> до </a:t>
            </a:r>
            <a:r>
              <a:rPr lang="ru-RU" sz="1600" dirty="0" err="1" smtClean="0"/>
              <a:t>неї</a:t>
            </a:r>
            <a:r>
              <a:rPr lang="ru-RU" sz="1600" dirty="0" smtClean="0"/>
              <a:t> схожий на просто </a:t>
            </a:r>
            <a:r>
              <a:rPr lang="ru-RU" sz="1600" dirty="0" err="1" smtClean="0"/>
              <a:t>вхід</a:t>
            </a:r>
            <a:r>
              <a:rPr lang="ru-RU" sz="1600" dirty="0" smtClean="0"/>
              <a:t> до </a:t>
            </a:r>
            <a:r>
              <a:rPr lang="ru-RU" sz="1600" dirty="0" err="1" smtClean="0"/>
              <a:t>нори</a:t>
            </a:r>
            <a:r>
              <a:rPr lang="ru-RU" sz="1600" dirty="0" smtClean="0"/>
              <a:t>. Але те, </a:t>
            </a:r>
            <a:r>
              <a:rPr lang="ru-RU" sz="1600" dirty="0" err="1" smtClean="0"/>
              <a:t>що</a:t>
            </a:r>
            <a:r>
              <a:rPr lang="ru-RU" sz="1600" dirty="0" smtClean="0"/>
              <a:t> вона </a:t>
            </a:r>
            <a:r>
              <a:rPr lang="ru-RU" sz="1600" dirty="0" err="1" smtClean="0"/>
              <a:t>приховує</a:t>
            </a:r>
            <a:r>
              <a:rPr lang="ru-RU" sz="1600" dirty="0" smtClean="0"/>
              <a:t>, </a:t>
            </a:r>
            <a:r>
              <a:rPr lang="ru-RU" sz="1600" dirty="0" err="1" smtClean="0"/>
              <a:t>варте</a:t>
            </a:r>
            <a:r>
              <a:rPr lang="ru-RU" sz="1600" dirty="0" smtClean="0"/>
              <a:t> того, </a:t>
            </a:r>
            <a:r>
              <a:rPr lang="ru-RU" sz="1600" dirty="0" err="1" smtClean="0"/>
              <a:t>аби</a:t>
            </a:r>
            <a:r>
              <a:rPr lang="ru-RU" sz="1600" dirty="0" smtClean="0"/>
              <a:t> </a:t>
            </a:r>
            <a:r>
              <a:rPr lang="ru-RU" sz="1600" dirty="0" err="1" smtClean="0"/>
              <a:t>дістатися</a:t>
            </a:r>
            <a:r>
              <a:rPr lang="ru-RU" sz="1600" dirty="0" smtClean="0"/>
              <a:t> </a:t>
            </a:r>
            <a:r>
              <a:rPr lang="ru-RU" sz="1600" dirty="0" err="1" smtClean="0"/>
              <a:t>туди</a:t>
            </a:r>
            <a:r>
              <a:rPr lang="ru-RU" sz="1600" dirty="0" smtClean="0"/>
              <a:t> </a:t>
            </a:r>
            <a:r>
              <a:rPr lang="ru-RU" sz="1600" dirty="0" err="1" smtClean="0"/>
              <a:t>навіть</a:t>
            </a:r>
            <a:r>
              <a:rPr lang="ru-RU" sz="1600" dirty="0" smtClean="0"/>
              <a:t> </a:t>
            </a:r>
            <a:r>
              <a:rPr lang="ru-RU" sz="1600" dirty="0" err="1" smtClean="0"/>
              <a:t>повзком</a:t>
            </a:r>
            <a:r>
              <a:rPr lang="ru-RU" sz="1600" dirty="0" smtClean="0"/>
              <a:t>.</a:t>
            </a:r>
            <a:r>
              <a:rPr lang="en-US" sz="1600" dirty="0" smtClean="0"/>
              <a:t> </a:t>
            </a:r>
            <a:r>
              <a:rPr lang="ru-RU" sz="1600" dirty="0" err="1" smtClean="0"/>
              <a:t>Кілька</a:t>
            </a:r>
            <a:r>
              <a:rPr lang="ru-RU" sz="1600" dirty="0" smtClean="0"/>
              <a:t> галерей </a:t>
            </a:r>
            <a:r>
              <a:rPr lang="ru-RU" sz="1600" dirty="0" err="1" smtClean="0"/>
              <a:t>печери</a:t>
            </a:r>
            <a:r>
              <a:rPr lang="ru-RU" sz="1600" dirty="0" smtClean="0"/>
              <a:t> </a:t>
            </a:r>
            <a:r>
              <a:rPr lang="ru-RU" sz="1600" dirty="0" err="1" smtClean="0"/>
              <a:t>з'єднані</a:t>
            </a:r>
            <a:r>
              <a:rPr lang="ru-RU" sz="1600" dirty="0" smtClean="0"/>
              <a:t> короткими ходами. У залу </a:t>
            </a:r>
            <a:r>
              <a:rPr lang="ru-RU" sz="1600" dirty="0" err="1" smtClean="0"/>
              <a:t>Планетарій</a:t>
            </a:r>
            <a:r>
              <a:rPr lang="ru-RU" sz="1600" dirty="0" smtClean="0"/>
              <a:t> купол </a:t>
            </a:r>
            <a:r>
              <a:rPr lang="ru-RU" sz="1600" dirty="0" err="1" smtClean="0"/>
              <a:t>діаметром</a:t>
            </a:r>
            <a:r>
              <a:rPr lang="ru-RU" sz="1600" dirty="0" smtClean="0"/>
              <a:t> 8 м </a:t>
            </a:r>
            <a:r>
              <a:rPr lang="ru-RU" sz="1600" dirty="0" err="1" smtClean="0"/>
              <a:t>уздовж</a:t>
            </a:r>
            <a:r>
              <a:rPr lang="ru-RU" sz="1600" dirty="0" smtClean="0"/>
              <a:t> </a:t>
            </a:r>
            <a:r>
              <a:rPr lang="ru-RU" sz="1600" dirty="0" err="1" smtClean="0"/>
              <a:t>довгої</a:t>
            </a:r>
            <a:r>
              <a:rPr lang="ru-RU" sz="1600" dirty="0" smtClean="0"/>
              <a:t> </a:t>
            </a:r>
            <a:r>
              <a:rPr lang="ru-RU" sz="1600" dirty="0" err="1" smtClean="0"/>
              <a:t>осі</a:t>
            </a:r>
            <a:r>
              <a:rPr lang="ru-RU" sz="1600" dirty="0" smtClean="0"/>
              <a:t>. </a:t>
            </a:r>
            <a:r>
              <a:rPr lang="ru-RU" sz="1600" dirty="0" err="1" smtClean="0"/>
              <a:t>Ювілейна</a:t>
            </a:r>
            <a:r>
              <a:rPr lang="ru-RU" sz="1600" dirty="0" smtClean="0"/>
              <a:t>, за </a:t>
            </a:r>
            <a:r>
              <a:rPr lang="ru-RU" sz="1600" dirty="0" err="1" smtClean="0"/>
              <a:t>свідченнями</a:t>
            </a:r>
            <a:r>
              <a:rPr lang="ru-RU" sz="1600" dirty="0" smtClean="0"/>
              <a:t> </a:t>
            </a:r>
            <a:r>
              <a:rPr lang="ru-RU" sz="1600" dirty="0" err="1" smtClean="0"/>
              <a:t>спелеологів-любителів</a:t>
            </a:r>
            <a:r>
              <a:rPr lang="ru-RU" sz="1600" dirty="0" smtClean="0"/>
              <a:t>, славиться перепадами </a:t>
            </a:r>
            <a:r>
              <a:rPr lang="ru-RU" sz="1600" dirty="0" err="1" smtClean="0"/>
              <a:t>висоти</a:t>
            </a:r>
            <a:r>
              <a:rPr lang="ru-RU" sz="1600" dirty="0" smtClean="0"/>
              <a:t>, тому </a:t>
            </a:r>
            <a:r>
              <a:rPr lang="ru-RU" sz="1600" dirty="0" err="1" smtClean="0"/>
              <a:t>її</a:t>
            </a:r>
            <a:r>
              <a:rPr lang="ru-RU" sz="1600" dirty="0" smtClean="0"/>
              <a:t> </a:t>
            </a:r>
            <a:r>
              <a:rPr lang="ru-RU" sz="1600" dirty="0" err="1" smtClean="0"/>
              <a:t>цікаво</a:t>
            </a:r>
            <a:r>
              <a:rPr lang="ru-RU" sz="1600" dirty="0" smtClean="0"/>
              <a:t> </a:t>
            </a:r>
            <a:r>
              <a:rPr lang="ru-RU" sz="1600" dirty="0" err="1" smtClean="0"/>
              <a:t>досліджувати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7. Печера Атлантида, село </a:t>
            </a:r>
            <a:r>
              <a:rPr lang="ru-RU" b="1" dirty="0" err="1" smtClean="0"/>
              <a:t>Завалля</a:t>
            </a:r>
            <a:r>
              <a:rPr lang="ru-RU" b="1" dirty="0" smtClean="0"/>
              <a:t>, </a:t>
            </a:r>
            <a:r>
              <a:rPr lang="ru-RU" b="1" dirty="0" err="1" smtClean="0"/>
              <a:t>Кам’янець-Подільський</a:t>
            </a:r>
            <a:r>
              <a:rPr lang="ru-RU" b="1" dirty="0" smtClean="0"/>
              <a:t> район, </a:t>
            </a:r>
            <a:r>
              <a:rPr lang="ru-RU" b="1" dirty="0" err="1" smtClean="0"/>
              <a:t>Хмельницька</a:t>
            </a:r>
            <a:r>
              <a:rPr lang="ru-RU" b="1" dirty="0" smtClean="0"/>
              <a:t> область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https://24tv.ua/health/ukrayina_tag1119/</a:t>
            </a:r>
            <a:endParaRPr lang="ru-RU" dirty="0"/>
          </a:p>
        </p:txBody>
      </p:sp>
      <p:pic>
        <p:nvPicPr>
          <p:cNvPr id="115716" name="Picture 4" descr="https://24tv.ua/resources/photos/news/620_DIR/201605/687471_1442811.jpg?2016051618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8876" y="1000108"/>
            <a:ext cx="5715040" cy="35719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238876" y="4643446"/>
            <a:ext cx="5953124" cy="2379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/>
              <a:t>Ця</a:t>
            </a:r>
            <a:r>
              <a:rPr lang="ru-RU" sz="1600" dirty="0" smtClean="0"/>
              <a:t> </a:t>
            </a:r>
            <a:r>
              <a:rPr lang="ru-RU" sz="1600" dirty="0" err="1" smtClean="0"/>
              <a:t>печера</a:t>
            </a:r>
            <a:r>
              <a:rPr lang="ru-RU" sz="1600" dirty="0" smtClean="0"/>
              <a:t> </a:t>
            </a:r>
            <a:r>
              <a:rPr lang="ru-RU" sz="1600" dirty="0" err="1" smtClean="0"/>
              <a:t>відома</a:t>
            </a:r>
            <a:r>
              <a:rPr lang="ru-RU" sz="1600" dirty="0" smtClean="0"/>
              <a:t> спелеологам </a:t>
            </a:r>
            <a:r>
              <a:rPr lang="ru-RU" sz="1600" dirty="0" err="1" smtClean="0"/>
              <a:t>всього</a:t>
            </a:r>
            <a:r>
              <a:rPr lang="ru-RU" sz="1600" dirty="0" smtClean="0"/>
              <a:t> </a:t>
            </a:r>
            <a:r>
              <a:rPr lang="ru-RU" sz="1600" dirty="0" err="1" smtClean="0"/>
              <a:t>світу</a:t>
            </a:r>
            <a:r>
              <a:rPr lang="ru-RU" sz="1600" dirty="0" smtClean="0"/>
              <a:t>, </a:t>
            </a:r>
            <a:r>
              <a:rPr lang="ru-RU" sz="1600" dirty="0" err="1" smtClean="0"/>
              <a:t>має</a:t>
            </a:r>
            <a:r>
              <a:rPr lang="ru-RU" sz="1600" dirty="0" smtClean="0"/>
              <a:t> </a:t>
            </a:r>
            <a:r>
              <a:rPr lang="ru-RU" sz="1600" dirty="0" err="1" smtClean="0"/>
              <a:t>чітко</a:t>
            </a:r>
            <a:r>
              <a:rPr lang="ru-RU" sz="1600" dirty="0" smtClean="0"/>
              <a:t> </a:t>
            </a:r>
            <a:r>
              <a:rPr lang="ru-RU" sz="1600" dirty="0" err="1" smtClean="0"/>
              <a:t>виділені</a:t>
            </a:r>
            <a:r>
              <a:rPr lang="ru-RU" sz="1600" dirty="0" smtClean="0"/>
              <a:t> три </a:t>
            </a:r>
            <a:r>
              <a:rPr lang="ru-RU" sz="1600" dirty="0" err="1" smtClean="0"/>
              <a:t>яруси</a:t>
            </a:r>
            <a:r>
              <a:rPr lang="ru-RU" sz="1600" dirty="0" smtClean="0"/>
              <a:t> (</a:t>
            </a:r>
            <a:r>
              <a:rPr lang="ru-RU" sz="1600" dirty="0" err="1" smtClean="0"/>
              <a:t>поверхи</a:t>
            </a:r>
            <a:r>
              <a:rPr lang="ru-RU" sz="1600" dirty="0" smtClean="0"/>
              <a:t>). </a:t>
            </a:r>
            <a:r>
              <a:rPr lang="ru-RU" sz="1600" dirty="0" err="1" smtClean="0"/>
              <a:t>Її</a:t>
            </a:r>
            <a:r>
              <a:rPr lang="ru-RU" sz="1600" dirty="0" smtClean="0"/>
              <a:t> </a:t>
            </a:r>
            <a:r>
              <a:rPr lang="ru-RU" sz="1600" dirty="0" err="1" smtClean="0"/>
              <a:t>відкрили</a:t>
            </a:r>
            <a:r>
              <a:rPr lang="ru-RU" sz="1600" dirty="0" smtClean="0"/>
              <a:t> у 1969 </a:t>
            </a:r>
            <a:r>
              <a:rPr lang="ru-RU" sz="1600" dirty="0" err="1" smtClean="0"/>
              <a:t>році</a:t>
            </a:r>
            <a:r>
              <a:rPr lang="ru-RU" sz="1600" dirty="0" smtClean="0"/>
              <a:t>, а </a:t>
            </a:r>
            <a:r>
              <a:rPr lang="ru-RU" sz="1600" dirty="0" err="1" smtClean="0"/>
              <a:t>досліджувати</a:t>
            </a:r>
            <a:r>
              <a:rPr lang="ru-RU" sz="1600" dirty="0" smtClean="0"/>
              <a:t> почали аж через 6 </a:t>
            </a:r>
            <a:r>
              <a:rPr lang="ru-RU" sz="1600" dirty="0" err="1" smtClean="0"/>
              <a:t>років</a:t>
            </a:r>
            <a:r>
              <a:rPr lang="ru-RU" sz="1600" dirty="0" smtClean="0"/>
              <a:t>. </a:t>
            </a:r>
            <a:r>
              <a:rPr lang="ru-RU" sz="1600" dirty="0" err="1" smtClean="0"/>
              <a:t>Загальна</a:t>
            </a:r>
            <a:r>
              <a:rPr lang="ru-RU" sz="1600" dirty="0" smtClean="0"/>
              <a:t> </a:t>
            </a:r>
            <a:r>
              <a:rPr lang="ru-RU" sz="1600" dirty="0" err="1" smtClean="0"/>
              <a:t>довжина</a:t>
            </a:r>
            <a:r>
              <a:rPr lang="ru-RU" sz="1600" dirty="0" smtClean="0"/>
              <a:t> </a:t>
            </a:r>
            <a:r>
              <a:rPr lang="ru-RU" sz="1600" dirty="0" err="1" smtClean="0"/>
              <a:t>печери</a:t>
            </a:r>
            <a:r>
              <a:rPr lang="ru-RU" sz="1600" dirty="0" smtClean="0"/>
              <a:t> </a:t>
            </a:r>
            <a:r>
              <a:rPr lang="ru-RU" sz="1600" dirty="0" err="1" smtClean="0"/>
              <a:t>складає</a:t>
            </a:r>
            <a:r>
              <a:rPr lang="ru-RU" sz="1600" dirty="0" smtClean="0"/>
              <a:t> 2,4 км. Атлантида </a:t>
            </a:r>
            <a:r>
              <a:rPr lang="ru-RU" sz="1600" dirty="0" err="1" smtClean="0"/>
              <a:t>більша</a:t>
            </a:r>
            <a:r>
              <a:rPr lang="ru-RU" sz="1600" dirty="0" smtClean="0"/>
              <a:t> </a:t>
            </a:r>
            <a:r>
              <a:rPr lang="ru-RU" sz="1600" dirty="0" err="1" smtClean="0"/>
              <a:t>від</a:t>
            </a:r>
            <a:r>
              <a:rPr lang="ru-RU" sz="1600" dirty="0" smtClean="0"/>
              <a:t> </a:t>
            </a:r>
            <a:r>
              <a:rPr lang="ru-RU" sz="1600" dirty="0" err="1" smtClean="0"/>
              <a:t>найглибшої</a:t>
            </a:r>
            <a:r>
              <a:rPr lang="ru-RU" sz="1600" dirty="0" smtClean="0"/>
              <a:t> </a:t>
            </a:r>
            <a:r>
              <a:rPr lang="ru-RU" sz="1600" dirty="0" err="1" smtClean="0"/>
              <a:t>Солдатської</a:t>
            </a:r>
            <a:r>
              <a:rPr lang="ru-RU" sz="1600" dirty="0" smtClean="0"/>
              <a:t> </a:t>
            </a:r>
            <a:r>
              <a:rPr lang="ru-RU" sz="1600" dirty="0" err="1" smtClean="0"/>
              <a:t>печери</a:t>
            </a:r>
            <a:r>
              <a:rPr lang="ru-RU" sz="1600" dirty="0" smtClean="0"/>
              <a:t> на 300 м. </a:t>
            </a:r>
            <a:r>
              <a:rPr lang="ru-RU" sz="1600" dirty="0" err="1" smtClean="0"/>
              <a:t>Уся</a:t>
            </a:r>
            <a:r>
              <a:rPr lang="ru-RU" sz="1600" dirty="0" smtClean="0"/>
              <a:t> </a:t>
            </a:r>
            <a:r>
              <a:rPr lang="ru-RU" sz="1600" dirty="0" err="1" smtClean="0"/>
              <a:t>печера</a:t>
            </a:r>
            <a:r>
              <a:rPr lang="ru-RU" sz="1600" dirty="0" smtClean="0"/>
              <a:t> прикрашена сталактитами та </a:t>
            </a:r>
            <a:r>
              <a:rPr lang="ru-RU" sz="1600" dirty="0" err="1" smtClean="0"/>
              <a:t>сталагмітами</a:t>
            </a:r>
            <a:r>
              <a:rPr lang="ru-RU" sz="1600" dirty="0" smtClean="0"/>
              <a:t>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виблискують</a:t>
            </a:r>
            <a:r>
              <a:rPr lang="ru-RU" sz="1600" dirty="0" smtClean="0"/>
              <a:t> </a:t>
            </a:r>
            <a:r>
              <a:rPr lang="ru-RU" sz="1600" dirty="0" err="1" smtClean="0"/>
              <a:t>усіма</a:t>
            </a:r>
            <a:r>
              <a:rPr lang="ru-RU" sz="1600" dirty="0" smtClean="0"/>
              <a:t> </a:t>
            </a:r>
            <a:r>
              <a:rPr lang="ru-RU" sz="1600" dirty="0" err="1" smtClean="0"/>
              <a:t>можливими</a:t>
            </a:r>
            <a:r>
              <a:rPr lang="ru-RU" sz="1600" dirty="0" smtClean="0"/>
              <a:t> </a:t>
            </a:r>
            <a:r>
              <a:rPr lang="ru-RU" sz="1600" dirty="0" err="1" smtClean="0"/>
              <a:t>кольорами</a:t>
            </a:r>
            <a:r>
              <a:rPr lang="ru-RU" sz="1600" dirty="0" smtClean="0"/>
              <a:t>. </a:t>
            </a:r>
            <a:r>
              <a:rPr lang="ru-RU" sz="1600" dirty="0" err="1" smtClean="0"/>
              <a:t>Обладнаних</a:t>
            </a:r>
            <a:r>
              <a:rPr lang="ru-RU" sz="1600" dirty="0" smtClean="0"/>
              <a:t> </a:t>
            </a:r>
            <a:r>
              <a:rPr lang="ru-RU" sz="1600" dirty="0" err="1" smtClean="0"/>
              <a:t>маршрутів</a:t>
            </a:r>
            <a:r>
              <a:rPr lang="ru-RU" sz="1600" dirty="0" smtClean="0"/>
              <a:t> в </a:t>
            </a:r>
            <a:r>
              <a:rPr lang="ru-RU" sz="1600" dirty="0" err="1" smtClean="0"/>
              <a:t>печері</a:t>
            </a:r>
            <a:r>
              <a:rPr lang="ru-RU" sz="1600" dirty="0" smtClean="0"/>
              <a:t> </a:t>
            </a:r>
            <a:r>
              <a:rPr lang="ru-RU" sz="1600" dirty="0" err="1" smtClean="0"/>
              <a:t>немає</a:t>
            </a:r>
            <a:r>
              <a:rPr lang="ru-RU" sz="1600" dirty="0" smtClean="0"/>
              <a:t>. Тому </a:t>
            </a:r>
            <a:r>
              <a:rPr lang="ru-RU" sz="1600" dirty="0" err="1" smtClean="0"/>
              <a:t>обов'язково</a:t>
            </a:r>
            <a:r>
              <a:rPr lang="ru-RU" sz="1600" dirty="0" smtClean="0"/>
              <a:t> </a:t>
            </a:r>
            <a:r>
              <a:rPr lang="ru-RU" sz="1600" dirty="0" err="1" smtClean="0"/>
              <a:t>потрібне</a:t>
            </a:r>
            <a:r>
              <a:rPr lang="ru-RU" sz="1600" dirty="0" smtClean="0"/>
              <a:t> </a:t>
            </a:r>
            <a:r>
              <a:rPr lang="ru-RU" sz="1600" dirty="0" err="1" smtClean="0"/>
              <a:t>спеціальне</a:t>
            </a:r>
            <a:r>
              <a:rPr lang="ru-RU" sz="1600" dirty="0" smtClean="0"/>
              <a:t> </a:t>
            </a:r>
            <a:r>
              <a:rPr lang="ru-RU" sz="1600" dirty="0" err="1" smtClean="0"/>
              <a:t>спорядження</a:t>
            </a:r>
            <a:r>
              <a:rPr lang="ru-RU" sz="1600" dirty="0" smtClean="0"/>
              <a:t> та добра </a:t>
            </a:r>
            <a:r>
              <a:rPr lang="ru-RU" sz="1600" dirty="0" err="1" smtClean="0"/>
              <a:t>фізична</a:t>
            </a:r>
            <a:r>
              <a:rPr lang="ru-RU" sz="1600" dirty="0" smtClean="0"/>
              <a:t> </a:t>
            </a:r>
            <a:r>
              <a:rPr lang="ru-RU" sz="1600" dirty="0" err="1" smtClean="0"/>
              <a:t>підготовка</a:t>
            </a:r>
            <a:r>
              <a:rPr lang="ru-RU" sz="1600" dirty="0" smtClean="0"/>
              <a:t>.</a:t>
            </a:r>
            <a:endParaRPr lang="ru-RU" sz="1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522" y="0"/>
            <a:ext cx="6096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b="1" dirty="0" smtClean="0"/>
              <a:t>8. Печера </a:t>
            </a:r>
            <a:r>
              <a:rPr lang="ru-RU" b="1" dirty="0" err="1" smtClean="0"/>
              <a:t>Млинки</a:t>
            </a:r>
            <a:r>
              <a:rPr lang="ru-RU" b="1" dirty="0" smtClean="0"/>
              <a:t>, село </a:t>
            </a:r>
            <a:r>
              <a:rPr lang="ru-RU" b="1" dirty="0" err="1" smtClean="0"/>
              <a:t>Залісся</a:t>
            </a:r>
            <a:r>
              <a:rPr lang="ru-RU" b="1" dirty="0" smtClean="0"/>
              <a:t>, </a:t>
            </a:r>
            <a:r>
              <a:rPr lang="ru-RU" b="1" dirty="0" err="1" smtClean="0"/>
              <a:t>Чортківський</a:t>
            </a:r>
            <a:r>
              <a:rPr lang="ru-RU" b="1" dirty="0" smtClean="0"/>
              <a:t> район, </a:t>
            </a:r>
            <a:r>
              <a:rPr lang="ru-RU" b="1" dirty="0" err="1" smtClean="0"/>
              <a:t>Тернопільська</a:t>
            </a:r>
            <a:r>
              <a:rPr lang="ru-RU" b="1" dirty="0" smtClean="0"/>
              <a:t> область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https://24tv.ua/health/ukrayina_tag1119/</a:t>
            </a:r>
            <a:endParaRPr lang="ru-RU" dirty="0"/>
          </a:p>
        </p:txBody>
      </p:sp>
      <p:pic>
        <p:nvPicPr>
          <p:cNvPr id="116738" name="Picture 2" descr="https://24tv.ua/resources/photos/news/620_DIR/201605/687471_1442815.jpg?2016051618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084" y="928670"/>
            <a:ext cx="5905500" cy="378621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6646" y="4611231"/>
            <a:ext cx="6143668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 err="1" smtClean="0"/>
              <a:t>Загальна</a:t>
            </a:r>
            <a:r>
              <a:rPr lang="ru-RU" sz="1400" dirty="0" smtClean="0"/>
              <a:t> </a:t>
            </a:r>
            <a:r>
              <a:rPr lang="ru-RU" sz="1400" dirty="0" err="1" smtClean="0"/>
              <a:t>довжина</a:t>
            </a:r>
            <a:r>
              <a:rPr lang="ru-RU" sz="1400" dirty="0" smtClean="0"/>
              <a:t> </a:t>
            </a:r>
            <a:r>
              <a:rPr lang="ru-RU" sz="1400" dirty="0" err="1" smtClean="0"/>
              <a:t>печери</a:t>
            </a:r>
            <a:r>
              <a:rPr lang="ru-RU" sz="1400" dirty="0" smtClean="0"/>
              <a:t> — </a:t>
            </a:r>
            <a:r>
              <a:rPr lang="ru-RU" sz="1400" dirty="0" err="1" smtClean="0"/>
              <a:t>майже</a:t>
            </a:r>
            <a:r>
              <a:rPr lang="ru-RU" sz="1400" dirty="0" smtClean="0"/>
              <a:t> 48 </a:t>
            </a:r>
            <a:r>
              <a:rPr lang="ru-RU" sz="1400" dirty="0" err="1" smtClean="0"/>
              <a:t>кілометрів</a:t>
            </a:r>
            <a:r>
              <a:rPr lang="ru-RU" sz="1400" dirty="0" smtClean="0"/>
              <a:t>. </a:t>
            </a:r>
            <a:r>
              <a:rPr lang="ru-RU" sz="1400" dirty="0" err="1" smtClean="0"/>
              <a:t>Це</a:t>
            </a:r>
            <a:r>
              <a:rPr lang="ru-RU" sz="1400" dirty="0" smtClean="0"/>
              <a:t> </a:t>
            </a:r>
            <a:r>
              <a:rPr lang="ru-RU" sz="1400" dirty="0" err="1" smtClean="0"/>
              <a:t>гіпсова</a:t>
            </a:r>
            <a:r>
              <a:rPr lang="ru-RU" sz="1400" dirty="0" smtClean="0"/>
              <a:t> </a:t>
            </a:r>
            <a:r>
              <a:rPr lang="ru-RU" sz="1400" dirty="0" err="1" smtClean="0"/>
              <a:t>печера</a:t>
            </a:r>
            <a:r>
              <a:rPr lang="ru-RU" sz="1400" dirty="0" smtClean="0"/>
              <a:t>. У </a:t>
            </a:r>
            <a:r>
              <a:rPr lang="ru-RU" sz="1400" dirty="0" err="1" smtClean="0"/>
              <a:t>більшості</a:t>
            </a:r>
            <a:r>
              <a:rPr lang="ru-RU" sz="1400" dirty="0" smtClean="0"/>
              <a:t> </a:t>
            </a:r>
            <a:r>
              <a:rPr lang="ru-RU" sz="1400" dirty="0" err="1" smtClean="0"/>
              <a:t>її</a:t>
            </a:r>
            <a:r>
              <a:rPr lang="ru-RU" sz="1400" dirty="0" smtClean="0"/>
              <a:t> галерей </a:t>
            </a:r>
            <a:r>
              <a:rPr lang="ru-RU" sz="1400" dirty="0" err="1" smtClean="0"/>
              <a:t>стіни</a:t>
            </a:r>
            <a:r>
              <a:rPr lang="ru-RU" sz="1400" dirty="0" smtClean="0"/>
              <a:t> </a:t>
            </a:r>
            <a:r>
              <a:rPr lang="ru-RU" sz="1400" dirty="0" err="1" smtClean="0"/>
              <a:t>рясно</a:t>
            </a:r>
            <a:r>
              <a:rPr lang="ru-RU" sz="1400" dirty="0" smtClean="0"/>
              <a:t> </a:t>
            </a:r>
            <a:r>
              <a:rPr lang="ru-RU" sz="1400" dirty="0" err="1" smtClean="0"/>
              <a:t>вкрити</a:t>
            </a:r>
            <a:r>
              <a:rPr lang="ru-RU" sz="1400" dirty="0" smtClean="0"/>
              <a:t> </a:t>
            </a:r>
            <a:r>
              <a:rPr lang="ru-RU" sz="1400" dirty="0" err="1" smtClean="0"/>
              <a:t>гіпсовими</a:t>
            </a:r>
            <a:r>
              <a:rPr lang="ru-RU" sz="1400" dirty="0" smtClean="0"/>
              <a:t> </a:t>
            </a:r>
            <a:r>
              <a:rPr lang="ru-RU" sz="1400" dirty="0" err="1" smtClean="0"/>
              <a:t>кристалами</a:t>
            </a:r>
            <a:r>
              <a:rPr lang="ru-RU" sz="1400" dirty="0" smtClean="0"/>
              <a:t> </a:t>
            </a:r>
            <a:r>
              <a:rPr lang="ru-RU" sz="1400" dirty="0" err="1" smtClean="0"/>
              <a:t>різних</a:t>
            </a:r>
            <a:r>
              <a:rPr lang="ru-RU" sz="1400" dirty="0" smtClean="0"/>
              <a:t> </a:t>
            </a:r>
            <a:r>
              <a:rPr lang="ru-RU" sz="1400" dirty="0" err="1" smtClean="0"/>
              <a:t>розмірів</a:t>
            </a:r>
            <a:r>
              <a:rPr lang="ru-RU" sz="1400" dirty="0" smtClean="0"/>
              <a:t>, </a:t>
            </a:r>
            <a:r>
              <a:rPr lang="ru-RU" sz="1400" dirty="0" err="1" smtClean="0"/>
              <a:t>забарвлених</a:t>
            </a:r>
            <a:r>
              <a:rPr lang="ru-RU" sz="1400" dirty="0" smtClean="0"/>
              <a:t> у </a:t>
            </a:r>
            <a:r>
              <a:rPr lang="ru-RU" sz="1400" dirty="0" err="1" smtClean="0"/>
              <a:t>білий</a:t>
            </a:r>
            <a:r>
              <a:rPr lang="ru-RU" sz="1400" dirty="0" smtClean="0"/>
              <a:t>, </a:t>
            </a:r>
            <a:r>
              <a:rPr lang="ru-RU" sz="1400" dirty="0" err="1" smtClean="0"/>
              <a:t>жовтий</a:t>
            </a:r>
            <a:r>
              <a:rPr lang="ru-RU" sz="1400" dirty="0" smtClean="0"/>
              <a:t>, </a:t>
            </a:r>
            <a:r>
              <a:rPr lang="ru-RU" sz="1400" dirty="0" err="1" smtClean="0"/>
              <a:t>чорний</a:t>
            </a:r>
            <a:r>
              <a:rPr lang="ru-RU" sz="1400" dirty="0" smtClean="0"/>
              <a:t> та </a:t>
            </a:r>
            <a:r>
              <a:rPr lang="ru-RU" sz="1400" dirty="0" err="1" smtClean="0"/>
              <a:t>червоний</a:t>
            </a:r>
            <a:r>
              <a:rPr lang="ru-RU" sz="1400" dirty="0" smtClean="0"/>
              <a:t> </a:t>
            </a:r>
            <a:r>
              <a:rPr lang="ru-RU" sz="1400" dirty="0" err="1" smtClean="0"/>
              <a:t>кольори</a:t>
            </a:r>
            <a:r>
              <a:rPr lang="ru-RU" sz="1400" dirty="0" smtClean="0"/>
              <a:t>, </a:t>
            </a:r>
            <a:r>
              <a:rPr lang="ru-RU" sz="1400" dirty="0" err="1" smtClean="0"/>
              <a:t>кристалічним</a:t>
            </a:r>
            <a:r>
              <a:rPr lang="ru-RU" sz="1400" dirty="0" smtClean="0"/>
              <a:t> </a:t>
            </a:r>
            <a:r>
              <a:rPr lang="ru-RU" sz="1400" dirty="0" err="1" smtClean="0"/>
              <a:t>снігом</a:t>
            </a:r>
            <a:r>
              <a:rPr lang="ru-RU" sz="1400" dirty="0" smtClean="0"/>
              <a:t>. Печера </a:t>
            </a:r>
            <a:r>
              <a:rPr lang="ru-RU" sz="1400" dirty="0" err="1" smtClean="0"/>
              <a:t>дуже</a:t>
            </a:r>
            <a:r>
              <a:rPr lang="ru-RU" sz="1400" dirty="0" smtClean="0"/>
              <a:t> </a:t>
            </a:r>
            <a:r>
              <a:rPr lang="ru-RU" sz="1400" dirty="0" err="1" smtClean="0"/>
              <a:t>волога</a:t>
            </a:r>
            <a:r>
              <a:rPr lang="ru-RU" sz="1400" dirty="0" smtClean="0"/>
              <a:t>, </a:t>
            </a:r>
            <a:r>
              <a:rPr lang="ru-RU" sz="1400" dirty="0" err="1" smtClean="0"/>
              <a:t>але</a:t>
            </a:r>
            <a:r>
              <a:rPr lang="ru-RU" sz="1400" dirty="0" smtClean="0"/>
              <a:t> </a:t>
            </a:r>
            <a:r>
              <a:rPr lang="ru-RU" sz="1400" dirty="0" err="1" smtClean="0"/>
              <a:t>має</a:t>
            </a:r>
            <a:r>
              <a:rPr lang="ru-RU" sz="1400" dirty="0" smtClean="0"/>
              <a:t> </a:t>
            </a:r>
            <a:r>
              <a:rPr lang="ru-RU" sz="1400" dirty="0" err="1" smtClean="0"/>
              <a:t>постійну</a:t>
            </a:r>
            <a:r>
              <a:rPr lang="ru-RU" sz="1400" dirty="0" smtClean="0"/>
              <a:t> температуру — 9-10 </a:t>
            </a:r>
            <a:r>
              <a:rPr lang="ru-RU" sz="1400" dirty="0" err="1" smtClean="0"/>
              <a:t>градусів</a:t>
            </a:r>
            <a:endParaRPr lang="ru-RU" sz="1400" dirty="0" smtClean="0"/>
          </a:p>
          <a:p>
            <a:r>
              <a:rPr lang="ru-RU" sz="1400" dirty="0" smtClean="0"/>
              <a:t>У </a:t>
            </a:r>
            <a:r>
              <a:rPr lang="ru-RU" sz="1400" dirty="0" err="1" smtClean="0"/>
              <a:t>Млинках</a:t>
            </a:r>
            <a:r>
              <a:rPr lang="ru-RU" sz="1400" dirty="0" smtClean="0"/>
              <a:t> добре </a:t>
            </a:r>
            <a:r>
              <a:rPr lang="ru-RU" sz="1400" dirty="0" err="1" smtClean="0"/>
              <a:t>налагоджені</a:t>
            </a:r>
            <a:r>
              <a:rPr lang="ru-RU" sz="1400" dirty="0" smtClean="0"/>
              <a:t> </a:t>
            </a:r>
            <a:r>
              <a:rPr lang="ru-RU" sz="1400" dirty="0" err="1" smtClean="0"/>
              <a:t>туристичні</a:t>
            </a:r>
            <a:r>
              <a:rPr lang="ru-RU" sz="1400" dirty="0" smtClean="0"/>
              <a:t> та </a:t>
            </a:r>
            <a:r>
              <a:rPr lang="ru-RU" sz="1400" dirty="0" err="1" smtClean="0"/>
              <a:t>спелеологічні</a:t>
            </a:r>
            <a:r>
              <a:rPr lang="ru-RU" sz="1400" dirty="0" smtClean="0"/>
              <a:t> </a:t>
            </a:r>
            <a:r>
              <a:rPr lang="ru-RU" sz="1400" dirty="0" err="1" smtClean="0"/>
              <a:t>маршрути</a:t>
            </a:r>
            <a:r>
              <a:rPr lang="ru-RU" sz="1400" dirty="0" smtClean="0"/>
              <a:t>, </a:t>
            </a:r>
            <a:r>
              <a:rPr lang="ru-RU" sz="1400" dirty="0" err="1" smtClean="0"/>
              <a:t>причому</a:t>
            </a:r>
            <a:r>
              <a:rPr lang="ru-RU" sz="1400" dirty="0" smtClean="0"/>
              <a:t> </a:t>
            </a:r>
            <a:r>
              <a:rPr lang="ru-RU" sz="1400" dirty="0" err="1" smtClean="0"/>
              <a:t>їх</a:t>
            </a:r>
            <a:r>
              <a:rPr lang="ru-RU" sz="1400" dirty="0" smtClean="0"/>
              <a:t> там просто </a:t>
            </a:r>
            <a:r>
              <a:rPr lang="ru-RU" sz="1400" dirty="0" err="1" smtClean="0"/>
              <a:t>неймовірна</a:t>
            </a:r>
            <a:r>
              <a:rPr lang="ru-RU" sz="1400" dirty="0" smtClean="0"/>
              <a:t> </a:t>
            </a:r>
            <a:r>
              <a:rPr lang="ru-RU" sz="1400" dirty="0" err="1" smtClean="0"/>
              <a:t>кількість</a:t>
            </a:r>
            <a:r>
              <a:rPr lang="ru-RU" sz="1400" dirty="0" smtClean="0"/>
              <a:t>, вони </a:t>
            </a:r>
            <a:r>
              <a:rPr lang="ru-RU" sz="1400" dirty="0" err="1" smtClean="0"/>
              <a:t>нанесені</a:t>
            </a:r>
            <a:r>
              <a:rPr lang="ru-RU" sz="1400" dirty="0" smtClean="0"/>
              <a:t> на карту, </a:t>
            </a:r>
            <a:r>
              <a:rPr lang="ru-RU" sz="1400" dirty="0" err="1" smtClean="0"/>
              <a:t>але</a:t>
            </a:r>
            <a:r>
              <a:rPr lang="ru-RU" sz="1400" dirty="0" smtClean="0"/>
              <a:t> </a:t>
            </a:r>
            <a:r>
              <a:rPr lang="ru-RU" sz="1400" dirty="0" err="1" smtClean="0"/>
              <a:t>досвідчені</a:t>
            </a:r>
            <a:r>
              <a:rPr lang="ru-RU" sz="1400" dirty="0" smtClean="0"/>
              <a:t> спелеологи </a:t>
            </a:r>
            <a:r>
              <a:rPr lang="ru-RU" sz="1400" dirty="0" err="1" smtClean="0"/>
              <a:t>кажуть</a:t>
            </a:r>
            <a:r>
              <a:rPr lang="ru-RU" sz="1400" dirty="0" smtClean="0"/>
              <a:t>, </a:t>
            </a:r>
            <a:r>
              <a:rPr lang="ru-RU" sz="1400" dirty="0" err="1" smtClean="0"/>
              <a:t>що</a:t>
            </a:r>
            <a:r>
              <a:rPr lang="ru-RU" sz="1400" dirty="0" smtClean="0"/>
              <a:t> то </a:t>
            </a:r>
            <a:r>
              <a:rPr lang="ru-RU" sz="1400" dirty="0" err="1" smtClean="0"/>
              <a:t>ще</a:t>
            </a:r>
            <a:r>
              <a:rPr lang="ru-RU" sz="1400" dirty="0" smtClean="0"/>
              <a:t> не </a:t>
            </a:r>
            <a:r>
              <a:rPr lang="ru-RU" sz="1400" dirty="0" err="1" smtClean="0"/>
              <a:t>всі</a:t>
            </a:r>
            <a:r>
              <a:rPr lang="ru-RU" sz="1400" dirty="0" smtClean="0"/>
              <a:t> </a:t>
            </a:r>
            <a:r>
              <a:rPr lang="ru-RU" sz="1400" dirty="0" err="1" smtClean="0"/>
              <a:t>із</a:t>
            </a:r>
            <a:r>
              <a:rPr lang="ru-RU" sz="1400" dirty="0" smtClean="0"/>
              <a:t> </a:t>
            </a:r>
            <a:r>
              <a:rPr lang="ru-RU" sz="1400" dirty="0" err="1" smtClean="0"/>
              <a:t>можливих</a:t>
            </a:r>
            <a:r>
              <a:rPr lang="ru-RU" sz="1400" dirty="0" smtClean="0"/>
              <a:t>. У </a:t>
            </a:r>
            <a:r>
              <a:rPr lang="ru-RU" sz="1400" dirty="0" err="1" smtClean="0"/>
              <a:t>Млинки</a:t>
            </a:r>
            <a:r>
              <a:rPr lang="ru-RU" sz="1400" dirty="0" smtClean="0"/>
              <a:t> </a:t>
            </a:r>
            <a:r>
              <a:rPr lang="ru-RU" sz="1400" dirty="0" err="1" smtClean="0"/>
              <a:t>можна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легкістю</a:t>
            </a:r>
            <a:r>
              <a:rPr lang="ru-RU" sz="1400" dirty="0" smtClean="0"/>
              <a:t> як </a:t>
            </a:r>
            <a:r>
              <a:rPr lang="ru-RU" sz="1400" dirty="0" err="1" smtClean="0"/>
              <a:t>замовити</a:t>
            </a:r>
            <a:r>
              <a:rPr lang="ru-RU" sz="1400" dirty="0" smtClean="0"/>
              <a:t> тур у </a:t>
            </a:r>
            <a:r>
              <a:rPr lang="ru-RU" sz="1400" dirty="0" err="1" smtClean="0"/>
              <a:t>організаторів</a:t>
            </a:r>
            <a:r>
              <a:rPr lang="ru-RU" sz="1400" dirty="0" smtClean="0"/>
              <a:t>, так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дістатися</a:t>
            </a:r>
            <a:r>
              <a:rPr lang="ru-RU" sz="1400" dirty="0" smtClean="0"/>
              <a:t> </a:t>
            </a:r>
            <a:r>
              <a:rPr lang="ru-RU" sz="1400" dirty="0" err="1" smtClean="0"/>
              <a:t>туди</a:t>
            </a:r>
            <a:r>
              <a:rPr lang="ru-RU" sz="1400" dirty="0" smtClean="0"/>
              <a:t> </a:t>
            </a:r>
            <a:r>
              <a:rPr lang="ru-RU" sz="1400" dirty="0" err="1" smtClean="0"/>
              <a:t>самостійно</a:t>
            </a:r>
            <a:r>
              <a:rPr lang="ru-RU" sz="1400" dirty="0" smtClean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9. Печера </a:t>
            </a:r>
            <a:r>
              <a:rPr lang="ru-RU" b="1" dirty="0" err="1" smtClean="0"/>
              <a:t>Романія</a:t>
            </a:r>
            <a:r>
              <a:rPr lang="ru-RU" b="1" dirty="0" smtClean="0"/>
              <a:t> </a:t>
            </a:r>
            <a:r>
              <a:rPr lang="ru-RU" b="1" dirty="0" err="1" smtClean="0"/>
              <a:t>або</a:t>
            </a:r>
            <a:r>
              <a:rPr lang="ru-RU" b="1" dirty="0" smtClean="0"/>
              <a:t> Дружба, село Мала Уголька, </a:t>
            </a:r>
            <a:r>
              <a:rPr lang="ru-RU" b="1" dirty="0" err="1" smtClean="0"/>
              <a:t>Тячівський</a:t>
            </a:r>
            <a:r>
              <a:rPr lang="ru-RU" b="1" dirty="0" smtClean="0"/>
              <a:t> район, </a:t>
            </a:r>
            <a:r>
              <a:rPr lang="ru-RU" b="1" dirty="0" err="1" smtClean="0"/>
              <a:t>Закарпатська</a:t>
            </a:r>
            <a:r>
              <a:rPr lang="ru-RU" b="1" dirty="0" smtClean="0"/>
              <a:t> область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https://24tv.ua/health/ukrayina_tag1119/</a:t>
            </a:r>
            <a:endParaRPr lang="ru-RU" dirty="0"/>
          </a:p>
        </p:txBody>
      </p:sp>
      <p:pic>
        <p:nvPicPr>
          <p:cNvPr id="116740" name="Picture 4" descr="https://24tv.ua/resources/photos/news/620_DIR/201605/687471_1442818.jpg?2016051618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1752" y="863312"/>
            <a:ext cx="5810248" cy="370867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667504" y="4786322"/>
            <a:ext cx="528641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/>
              <a:t>Романія</a:t>
            </a:r>
            <a:r>
              <a:rPr lang="ru-RU" sz="1400" dirty="0" smtClean="0"/>
              <a:t> </a:t>
            </a:r>
            <a:r>
              <a:rPr lang="ru-RU" sz="1400" dirty="0" err="1" smtClean="0"/>
              <a:t>вважається</a:t>
            </a:r>
            <a:r>
              <a:rPr lang="ru-RU" sz="1400" dirty="0" smtClean="0"/>
              <a:t> </a:t>
            </a:r>
            <a:r>
              <a:rPr lang="ru-RU" sz="1400" dirty="0" err="1" smtClean="0"/>
              <a:t>найбільшою</a:t>
            </a:r>
            <a:r>
              <a:rPr lang="ru-RU" sz="1400" dirty="0" smtClean="0"/>
              <a:t> </a:t>
            </a:r>
            <a:r>
              <a:rPr lang="ru-RU" sz="1400" dirty="0" err="1" smtClean="0"/>
              <a:t>печерою</a:t>
            </a:r>
            <a:r>
              <a:rPr lang="ru-RU" sz="1400" dirty="0" smtClean="0"/>
              <a:t> </a:t>
            </a:r>
            <a:r>
              <a:rPr lang="ru-RU" sz="1400" dirty="0" err="1" smtClean="0"/>
              <a:t>Українських</a:t>
            </a:r>
            <a:r>
              <a:rPr lang="ru-RU" sz="1400" dirty="0" smtClean="0"/>
              <a:t> Карпат, вона </a:t>
            </a:r>
            <a:r>
              <a:rPr lang="ru-RU" sz="1400" dirty="0" err="1" smtClean="0"/>
              <a:t>захована</a:t>
            </a:r>
            <a:r>
              <a:rPr lang="ru-RU" sz="1400" dirty="0" smtClean="0"/>
              <a:t> в </a:t>
            </a:r>
            <a:r>
              <a:rPr lang="ru-RU" sz="1400" dirty="0" err="1" smtClean="0"/>
              <a:t>лісі</a:t>
            </a:r>
            <a:r>
              <a:rPr lang="ru-RU" sz="1400" dirty="0" smtClean="0"/>
              <a:t> на </a:t>
            </a:r>
            <a:r>
              <a:rPr lang="ru-RU" sz="1400" dirty="0" err="1" smtClean="0"/>
              <a:t>околиці</a:t>
            </a:r>
            <a:r>
              <a:rPr lang="ru-RU" sz="1400" dirty="0" smtClean="0"/>
              <a:t> села. </a:t>
            </a:r>
            <a:r>
              <a:rPr lang="ru-RU" sz="1400" dirty="0" err="1" smtClean="0"/>
              <a:t>Загальна</a:t>
            </a:r>
            <a:r>
              <a:rPr lang="ru-RU" sz="1400" dirty="0" smtClean="0"/>
              <a:t> </a:t>
            </a:r>
            <a:r>
              <a:rPr lang="ru-RU" sz="1400" dirty="0" err="1" smtClean="0"/>
              <a:t>довжина</a:t>
            </a:r>
            <a:r>
              <a:rPr lang="ru-RU" sz="1400" dirty="0" smtClean="0"/>
              <a:t> </a:t>
            </a:r>
            <a:r>
              <a:rPr lang="ru-RU" sz="1400" dirty="0" err="1" smtClean="0"/>
              <a:t>печери</a:t>
            </a:r>
            <a:r>
              <a:rPr lang="ru-RU" sz="1400" dirty="0" smtClean="0"/>
              <a:t> 1 км, а </a:t>
            </a:r>
            <a:r>
              <a:rPr lang="ru-RU" sz="1400" dirty="0" err="1" smtClean="0"/>
              <a:t>глибина</a:t>
            </a:r>
            <a:r>
              <a:rPr lang="ru-RU" sz="1400" dirty="0" smtClean="0"/>
              <a:t> — 46 </a:t>
            </a:r>
            <a:r>
              <a:rPr lang="ru-RU" sz="1400" dirty="0" err="1" smtClean="0"/>
              <a:t>метрів</a:t>
            </a:r>
            <a:r>
              <a:rPr lang="ru-RU" sz="1400" dirty="0" smtClean="0"/>
              <a:t> </a:t>
            </a:r>
            <a:r>
              <a:rPr lang="ru-RU" sz="1400" dirty="0" err="1" smtClean="0"/>
              <a:t>Щоб</a:t>
            </a:r>
            <a:r>
              <a:rPr lang="ru-RU" sz="1400" dirty="0" smtClean="0"/>
              <a:t> </a:t>
            </a:r>
            <a:r>
              <a:rPr lang="ru-RU" sz="1400" dirty="0" err="1" smtClean="0"/>
              <a:t>потрапити</a:t>
            </a:r>
            <a:r>
              <a:rPr lang="ru-RU" sz="1400" dirty="0" smtClean="0"/>
              <a:t> в середину, </a:t>
            </a:r>
            <a:r>
              <a:rPr lang="ru-RU" sz="1400" dirty="0" err="1" smtClean="0"/>
              <a:t>потрібно</a:t>
            </a:r>
            <a:r>
              <a:rPr lang="ru-RU" sz="1400" dirty="0" smtClean="0"/>
              <a:t> </a:t>
            </a:r>
            <a:r>
              <a:rPr lang="ru-RU" sz="1400" dirty="0" err="1" smtClean="0"/>
              <a:t>пролізти</a:t>
            </a:r>
            <a:r>
              <a:rPr lang="ru-RU" sz="1400" dirty="0" smtClean="0"/>
              <a:t> через </a:t>
            </a:r>
            <a:r>
              <a:rPr lang="ru-RU" sz="1400" dirty="0" err="1" smtClean="0"/>
              <a:t>природній</a:t>
            </a:r>
            <a:r>
              <a:rPr lang="ru-RU" sz="1400" dirty="0" smtClean="0"/>
              <a:t> </a:t>
            </a:r>
            <a:r>
              <a:rPr lang="ru-RU" sz="1400" dirty="0" err="1" smtClean="0"/>
              <a:t>кам’яний</a:t>
            </a:r>
            <a:r>
              <a:rPr lang="ru-RU" sz="1400" dirty="0" smtClean="0"/>
              <a:t> </a:t>
            </a:r>
            <a:r>
              <a:rPr lang="ru-RU" sz="1400" dirty="0" err="1" smtClean="0"/>
              <a:t>колодязь</a:t>
            </a:r>
            <a:r>
              <a:rPr lang="ru-RU" sz="1400" dirty="0" smtClean="0"/>
              <a:t>,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допомогою</a:t>
            </a:r>
            <a:r>
              <a:rPr lang="ru-RU" sz="1400" dirty="0" smtClean="0"/>
              <a:t> </a:t>
            </a:r>
            <a:r>
              <a:rPr lang="ru-RU" sz="1400" dirty="0" err="1" smtClean="0"/>
              <a:t>спеціального</a:t>
            </a:r>
            <a:r>
              <a:rPr lang="ru-RU" sz="1400" dirty="0" smtClean="0"/>
              <a:t> </a:t>
            </a:r>
            <a:r>
              <a:rPr lang="ru-RU" sz="1400" dirty="0" err="1" smtClean="0"/>
              <a:t>спорядження</a:t>
            </a:r>
            <a:r>
              <a:rPr lang="ru-RU" sz="1400" dirty="0" smtClean="0"/>
              <a:t>, </a:t>
            </a:r>
            <a:r>
              <a:rPr lang="ru-RU" sz="1400" dirty="0" err="1" smtClean="0"/>
              <a:t>навичок</a:t>
            </a:r>
            <a:r>
              <a:rPr lang="ru-RU" sz="1400" dirty="0" smtClean="0"/>
              <a:t> </a:t>
            </a:r>
            <a:r>
              <a:rPr lang="ru-RU" sz="1400" dirty="0" err="1" smtClean="0"/>
              <a:t>альпінізму</a:t>
            </a:r>
            <a:r>
              <a:rPr lang="ru-RU" sz="1400" dirty="0" smtClean="0"/>
              <a:t> та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дозволу</a:t>
            </a:r>
            <a:r>
              <a:rPr lang="ru-RU" sz="1400" dirty="0" smtClean="0"/>
              <a:t> </a:t>
            </a:r>
            <a:r>
              <a:rPr lang="ru-RU" sz="1400" dirty="0" err="1" smtClean="0"/>
              <a:t>адміністрації</a:t>
            </a:r>
            <a:r>
              <a:rPr lang="ru-RU" sz="1400" dirty="0" smtClean="0"/>
              <a:t> </a:t>
            </a:r>
            <a:r>
              <a:rPr lang="ru-RU" sz="1400" dirty="0" err="1" smtClean="0"/>
              <a:t>Карпатського</a:t>
            </a:r>
            <a:r>
              <a:rPr lang="ru-RU" sz="1400" dirty="0" smtClean="0"/>
              <a:t> </a:t>
            </a:r>
            <a:r>
              <a:rPr lang="ru-RU" sz="1400" dirty="0" err="1" smtClean="0"/>
              <a:t>заповідника</a:t>
            </a:r>
            <a:r>
              <a:rPr lang="ru-RU" sz="1400" dirty="0" smtClean="0"/>
              <a:t>. Але </a:t>
            </a:r>
            <a:r>
              <a:rPr lang="ru-RU" sz="1400" dirty="0" err="1" smtClean="0"/>
              <a:t>побачене</a:t>
            </a:r>
            <a:r>
              <a:rPr lang="ru-RU" sz="1400" dirty="0" smtClean="0"/>
              <a:t> </a:t>
            </a:r>
            <a:r>
              <a:rPr lang="ru-RU" sz="1400" dirty="0" err="1" smtClean="0"/>
              <a:t>всередині</a:t>
            </a:r>
            <a:r>
              <a:rPr lang="ru-RU" sz="1400" dirty="0" smtClean="0"/>
              <a:t> </a:t>
            </a:r>
            <a:r>
              <a:rPr lang="ru-RU" sz="1400" dirty="0" err="1" smtClean="0"/>
              <a:t>варте</a:t>
            </a:r>
            <a:r>
              <a:rPr lang="ru-RU" sz="1400" dirty="0" smtClean="0"/>
              <a:t> таких </a:t>
            </a:r>
            <a:r>
              <a:rPr lang="ru-RU" sz="1400" dirty="0" err="1" smtClean="0"/>
              <a:t>зусиль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522" y="0"/>
            <a:ext cx="6096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b="1" dirty="0" smtClean="0"/>
              <a:t>10. Печера </a:t>
            </a:r>
            <a:r>
              <a:rPr lang="ru-RU" b="1" dirty="0" err="1" smtClean="0"/>
              <a:t>Баламутівська</a:t>
            </a:r>
            <a:r>
              <a:rPr lang="ru-RU" b="1" dirty="0" smtClean="0"/>
              <a:t>, село </a:t>
            </a:r>
            <a:r>
              <a:rPr lang="ru-RU" b="1" dirty="0" err="1" smtClean="0"/>
              <a:t>Баламутівка</a:t>
            </a:r>
            <a:r>
              <a:rPr lang="ru-RU" b="1" dirty="0" smtClean="0"/>
              <a:t>, </a:t>
            </a:r>
            <a:r>
              <a:rPr lang="ru-RU" b="1" dirty="0" err="1" smtClean="0"/>
              <a:t>Заставнівський</a:t>
            </a:r>
            <a:r>
              <a:rPr lang="ru-RU" b="1" dirty="0" smtClean="0"/>
              <a:t> район, </a:t>
            </a:r>
            <a:r>
              <a:rPr lang="ru-RU" b="1" dirty="0" err="1" smtClean="0"/>
              <a:t>Чернівецька</a:t>
            </a:r>
            <a:r>
              <a:rPr lang="ru-RU" b="1" dirty="0" smtClean="0"/>
              <a:t> область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https://24tv.ua/health/ukrayina_tag1119/</a:t>
            </a:r>
            <a:endParaRPr lang="ru-RU" dirty="0"/>
          </a:p>
        </p:txBody>
      </p:sp>
      <p:pic>
        <p:nvPicPr>
          <p:cNvPr id="117762" name="Picture 2" descr="https://24tv.ua/resources/photos/news/620_DIR/201605/687471_1442812.jpg?2016051618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60" y="928670"/>
            <a:ext cx="5905500" cy="393382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38084" y="5000636"/>
            <a:ext cx="6096000" cy="16004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sz="1400" dirty="0" err="1" smtClean="0"/>
              <a:t>Вхід</a:t>
            </a:r>
            <a:r>
              <a:rPr lang="ru-RU" sz="1400" dirty="0" smtClean="0"/>
              <a:t> до </a:t>
            </a:r>
            <a:r>
              <a:rPr lang="ru-RU" sz="1400" dirty="0" err="1" smtClean="0"/>
              <a:t>печери</a:t>
            </a:r>
            <a:r>
              <a:rPr lang="ru-RU" sz="1400" dirty="0" smtClean="0"/>
              <a:t> – великий грот </a:t>
            </a:r>
            <a:r>
              <a:rPr lang="ru-RU" sz="1400" dirty="0" err="1" smtClean="0"/>
              <a:t>висотою</a:t>
            </a:r>
            <a:r>
              <a:rPr lang="ru-RU" sz="1400" dirty="0" smtClean="0"/>
              <a:t> 7 </a:t>
            </a:r>
            <a:r>
              <a:rPr lang="ru-RU" sz="1400" dirty="0" err="1" smtClean="0"/>
              <a:t>метрів</a:t>
            </a:r>
            <a:r>
              <a:rPr lang="ru-RU" sz="1400" dirty="0" smtClean="0"/>
              <a:t>, шириною 20 та </a:t>
            </a:r>
            <a:r>
              <a:rPr lang="ru-RU" sz="1400" dirty="0" err="1" smtClean="0"/>
              <a:t>довжиною</a:t>
            </a:r>
            <a:r>
              <a:rPr lang="ru-RU" sz="1400" dirty="0" smtClean="0"/>
              <a:t> 15 </a:t>
            </a:r>
            <a:r>
              <a:rPr lang="ru-RU" sz="1400" dirty="0" err="1" smtClean="0"/>
              <a:t>метрів</a:t>
            </a:r>
            <a:r>
              <a:rPr lang="ru-RU" sz="1400" dirty="0" smtClean="0"/>
              <a:t>. Дно гроту </a:t>
            </a:r>
            <a:r>
              <a:rPr lang="ru-RU" sz="1400" dirty="0" err="1" smtClean="0"/>
              <a:t>вкрите</a:t>
            </a:r>
            <a:r>
              <a:rPr lang="ru-RU" sz="1400" dirty="0" smtClean="0"/>
              <a:t> </a:t>
            </a:r>
            <a:r>
              <a:rPr lang="ru-RU" sz="1400" dirty="0" err="1" smtClean="0"/>
              <a:t>гіпсовими</a:t>
            </a:r>
            <a:r>
              <a:rPr lang="ru-RU" sz="1400" dirty="0" smtClean="0"/>
              <a:t> </a:t>
            </a:r>
            <a:r>
              <a:rPr lang="ru-RU" sz="1400" dirty="0" err="1" smtClean="0"/>
              <a:t>брилами</a:t>
            </a:r>
            <a:r>
              <a:rPr lang="ru-RU" sz="1400" dirty="0" smtClean="0"/>
              <a:t>. </a:t>
            </a:r>
            <a:r>
              <a:rPr lang="ru-RU" sz="1400" dirty="0" err="1" smtClean="0"/>
              <a:t>Загальна</a:t>
            </a:r>
            <a:r>
              <a:rPr lang="ru-RU" sz="1400" dirty="0" smtClean="0"/>
              <a:t> </a:t>
            </a:r>
            <a:r>
              <a:rPr lang="ru-RU" sz="1400" dirty="0" err="1" smtClean="0"/>
              <a:t>довжина</a:t>
            </a:r>
            <a:r>
              <a:rPr lang="ru-RU" sz="1400" dirty="0" smtClean="0"/>
              <a:t> </a:t>
            </a:r>
            <a:r>
              <a:rPr lang="ru-RU" sz="1400" dirty="0" err="1" smtClean="0"/>
              <a:t>порожнини</a:t>
            </a:r>
            <a:r>
              <a:rPr lang="ru-RU" sz="1400" dirty="0" smtClean="0"/>
              <a:t> </a:t>
            </a:r>
            <a:r>
              <a:rPr lang="ru-RU" sz="1400" dirty="0" err="1" smtClean="0"/>
              <a:t>складає</a:t>
            </a:r>
            <a:r>
              <a:rPr lang="ru-RU" sz="1400" dirty="0" smtClean="0"/>
              <a:t> 263 </a:t>
            </a:r>
            <a:r>
              <a:rPr lang="ru-RU" sz="1400" dirty="0" err="1" smtClean="0"/>
              <a:t>метри</a:t>
            </a:r>
            <a:r>
              <a:rPr lang="ru-RU" sz="1400" dirty="0" smtClean="0"/>
              <a:t>, </a:t>
            </a:r>
            <a:r>
              <a:rPr lang="ru-RU" sz="1400" dirty="0" err="1" smtClean="0"/>
              <a:t>площа</a:t>
            </a:r>
            <a:r>
              <a:rPr lang="ru-RU" sz="1400" dirty="0" smtClean="0"/>
              <a:t> – 457 </a:t>
            </a:r>
            <a:r>
              <a:rPr lang="ru-RU" sz="1400" dirty="0" err="1" smtClean="0"/>
              <a:t>квадратних</a:t>
            </a:r>
            <a:r>
              <a:rPr lang="ru-RU" sz="1400" dirty="0" smtClean="0"/>
              <a:t> </a:t>
            </a:r>
            <a:r>
              <a:rPr lang="ru-RU" sz="1400" dirty="0" err="1" smtClean="0"/>
              <a:t>метрів</a:t>
            </a:r>
            <a:r>
              <a:rPr lang="ru-RU" sz="1400" dirty="0" smtClean="0"/>
              <a:t>. Сама </a:t>
            </a:r>
            <a:r>
              <a:rPr lang="ru-RU" sz="1400" dirty="0" err="1" smtClean="0"/>
              <a:t>печера</a:t>
            </a:r>
            <a:r>
              <a:rPr lang="ru-RU" sz="1400" dirty="0" smtClean="0"/>
              <a:t> </a:t>
            </a:r>
            <a:r>
              <a:rPr lang="ru-RU" sz="1400" dirty="0" err="1" smtClean="0"/>
              <a:t>низька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не </a:t>
            </a:r>
            <a:r>
              <a:rPr lang="ru-RU" sz="1400" dirty="0" err="1" smtClean="0"/>
              <a:t>дуже</a:t>
            </a:r>
            <a:r>
              <a:rPr lang="ru-RU" sz="1400" dirty="0" smtClean="0"/>
              <a:t> широка, </a:t>
            </a:r>
            <a:r>
              <a:rPr lang="ru-RU" sz="1400" dirty="0" err="1" smtClean="0"/>
              <a:t>висота</a:t>
            </a:r>
            <a:r>
              <a:rPr lang="ru-RU" sz="1400" dirty="0" smtClean="0"/>
              <a:t> </a:t>
            </a:r>
            <a:r>
              <a:rPr lang="ru-RU" sz="1400" dirty="0" err="1" smtClean="0"/>
              <a:t>галереї</a:t>
            </a:r>
            <a:r>
              <a:rPr lang="ru-RU" sz="1400" dirty="0" smtClean="0"/>
              <a:t> </a:t>
            </a:r>
            <a:r>
              <a:rPr lang="ru-RU" sz="1400" dirty="0" err="1" smtClean="0"/>
              <a:t>близько</a:t>
            </a:r>
            <a:r>
              <a:rPr lang="ru-RU" sz="1400" dirty="0" smtClean="0"/>
              <a:t> 1-1,5 м, а ширина – 1-2 м.</a:t>
            </a:r>
          </a:p>
          <a:p>
            <a:r>
              <a:rPr lang="ru-RU" sz="1400" dirty="0" err="1" smtClean="0"/>
              <a:t>Унікальністю</a:t>
            </a:r>
            <a:r>
              <a:rPr lang="ru-RU" sz="1400" dirty="0" smtClean="0"/>
              <a:t> </a:t>
            </a:r>
            <a:r>
              <a:rPr lang="ru-RU" sz="1400" dirty="0" err="1" smtClean="0"/>
              <a:t>цієї</a:t>
            </a:r>
            <a:r>
              <a:rPr lang="ru-RU" sz="1400" dirty="0" smtClean="0"/>
              <a:t> </a:t>
            </a:r>
            <a:r>
              <a:rPr lang="ru-RU" sz="1400" dirty="0" err="1" smtClean="0"/>
              <a:t>печери</a:t>
            </a:r>
            <a:r>
              <a:rPr lang="ru-RU" sz="1400" dirty="0" smtClean="0"/>
              <a:t> </a:t>
            </a:r>
            <a:r>
              <a:rPr lang="ru-RU" sz="1400" dirty="0" err="1" smtClean="0"/>
              <a:t>є</a:t>
            </a:r>
            <a:r>
              <a:rPr lang="ru-RU" sz="1400" dirty="0" smtClean="0"/>
              <a:t> </a:t>
            </a:r>
            <a:r>
              <a:rPr lang="ru-RU" sz="1400" dirty="0" err="1" smtClean="0"/>
              <a:t>наскальні</a:t>
            </a:r>
            <a:r>
              <a:rPr lang="ru-RU" sz="1400" dirty="0" smtClean="0"/>
              <a:t> </a:t>
            </a:r>
            <a:r>
              <a:rPr lang="ru-RU" sz="1400" dirty="0" err="1" smtClean="0"/>
              <a:t>малюнки</a:t>
            </a:r>
            <a:r>
              <a:rPr lang="ru-RU" sz="1400" dirty="0" smtClean="0"/>
              <a:t> </a:t>
            </a:r>
            <a:r>
              <a:rPr lang="ru-RU" sz="1400" dirty="0" err="1" smtClean="0"/>
              <a:t>періоду</a:t>
            </a:r>
            <a:r>
              <a:rPr lang="ru-RU" sz="1400" dirty="0" smtClean="0"/>
              <a:t> </a:t>
            </a:r>
            <a:r>
              <a:rPr lang="ru-RU" sz="1400" dirty="0" err="1" smtClean="0"/>
              <a:t>мезоліту</a:t>
            </a:r>
            <a:r>
              <a:rPr lang="ru-RU" sz="1400" dirty="0" smtClean="0"/>
              <a:t> (12-10 тис. </a:t>
            </a:r>
            <a:r>
              <a:rPr lang="ru-RU" sz="1400" dirty="0" err="1" smtClean="0"/>
              <a:t>років</a:t>
            </a:r>
            <a:r>
              <a:rPr lang="ru-RU" sz="1400" dirty="0" smtClean="0"/>
              <a:t> до н.е.), </a:t>
            </a:r>
            <a:r>
              <a:rPr lang="ru-RU" sz="1400" dirty="0" err="1" smtClean="0"/>
              <a:t>що</a:t>
            </a:r>
            <a:r>
              <a:rPr lang="ru-RU" sz="1400" dirty="0" smtClean="0"/>
              <a:t> </a:t>
            </a:r>
            <a:r>
              <a:rPr lang="ru-RU" sz="1400" dirty="0" err="1" smtClean="0"/>
              <a:t>збереглися</a:t>
            </a:r>
            <a:r>
              <a:rPr lang="ru-RU" sz="1400" dirty="0" smtClean="0"/>
              <a:t> на </a:t>
            </a:r>
            <a:r>
              <a:rPr lang="ru-RU" sz="1400" dirty="0" err="1" smtClean="0"/>
              <a:t>стінах</a:t>
            </a:r>
            <a:r>
              <a:rPr lang="ru-RU" sz="1400" dirty="0" smtClean="0"/>
              <a:t> </a:t>
            </a:r>
            <a:r>
              <a:rPr lang="ru-RU" sz="1400" dirty="0" err="1" smtClean="0"/>
              <a:t>вхідного</a:t>
            </a:r>
            <a:r>
              <a:rPr lang="ru-RU" sz="1400" dirty="0" smtClean="0"/>
              <a:t> гроту</a:t>
            </a:r>
            <a:r>
              <a:rPr lang="en-US" sz="1400" dirty="0" smtClean="0"/>
              <a:t>.</a:t>
            </a:r>
            <a:endParaRPr lang="ru-RU" sz="1400" dirty="0" smtClean="0"/>
          </a:p>
        </p:txBody>
      </p:sp>
      <p:pic>
        <p:nvPicPr>
          <p:cNvPr id="117764" name="Picture 4" descr="https://24tv.ua/resources/photos/news/620_DIR/201605/687471_1442810.jpg?2016051618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8876" y="714356"/>
            <a:ext cx="5953124" cy="392909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238876" y="0"/>
            <a:ext cx="5953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11. Печера </a:t>
            </a:r>
            <a:r>
              <a:rPr lang="ru-RU" b="1" dirty="0" err="1" smtClean="0"/>
              <a:t>Попелюшка</a:t>
            </a:r>
            <a:r>
              <a:rPr lang="ru-RU" b="1" dirty="0" smtClean="0"/>
              <a:t>, </a:t>
            </a:r>
            <a:r>
              <a:rPr lang="ru-RU" b="1" dirty="0" err="1" smtClean="0"/>
              <a:t>Молдова-Чернівецька</a:t>
            </a:r>
            <a:r>
              <a:rPr lang="ru-RU" b="1" dirty="0" smtClean="0"/>
              <a:t> область</a:t>
            </a:r>
            <a:r>
              <a:rPr lang="en-US" b="1" dirty="0" smtClean="0"/>
              <a:t> </a:t>
            </a:r>
            <a:r>
              <a:rPr lang="ru-RU" dirty="0" smtClean="0"/>
              <a:t>https://24tv.ua/health/ukrayina_tag1119/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81752" y="4611231"/>
            <a:ext cx="5810248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 err="1" smtClean="0"/>
              <a:t>Ця</a:t>
            </a:r>
            <a:r>
              <a:rPr lang="ru-RU" sz="1400" dirty="0" smtClean="0"/>
              <a:t> </a:t>
            </a:r>
            <a:r>
              <a:rPr lang="ru-RU" sz="1400" dirty="0" err="1" smtClean="0"/>
              <a:t>печера</a:t>
            </a:r>
            <a:r>
              <a:rPr lang="ru-RU" sz="1400" dirty="0" smtClean="0"/>
              <a:t> </a:t>
            </a:r>
            <a:r>
              <a:rPr lang="ru-RU" sz="1400" dirty="0" err="1" smtClean="0"/>
              <a:t>розташована</a:t>
            </a:r>
            <a:r>
              <a:rPr lang="ru-RU" sz="1400" dirty="0" smtClean="0"/>
              <a:t> на </a:t>
            </a:r>
            <a:r>
              <a:rPr lang="ru-RU" sz="1400" dirty="0" err="1" smtClean="0"/>
              <a:t>межі</a:t>
            </a:r>
            <a:r>
              <a:rPr lang="ru-RU" sz="1400" dirty="0" smtClean="0"/>
              <a:t> </a:t>
            </a:r>
            <a:r>
              <a:rPr lang="ru-RU" sz="1400" dirty="0" err="1" smtClean="0"/>
              <a:t>України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Молдови</a:t>
            </a:r>
            <a:r>
              <a:rPr lang="ru-RU" sz="1400" dirty="0" smtClean="0"/>
              <a:t>. </a:t>
            </a:r>
            <a:r>
              <a:rPr lang="ru-RU" sz="1400" dirty="0" err="1" smtClean="0"/>
              <a:t>Головний</a:t>
            </a:r>
            <a:r>
              <a:rPr lang="ru-RU" sz="1400" dirty="0" smtClean="0"/>
              <a:t> </a:t>
            </a:r>
            <a:r>
              <a:rPr lang="ru-RU" sz="1400" dirty="0" err="1" smtClean="0"/>
              <a:t>вхід</a:t>
            </a:r>
            <a:r>
              <a:rPr lang="ru-RU" sz="1400" dirty="0" smtClean="0"/>
              <a:t> до </a:t>
            </a:r>
            <a:r>
              <a:rPr lang="ru-RU" sz="1400" dirty="0" err="1" smtClean="0"/>
              <a:t>неї</a:t>
            </a:r>
            <a:r>
              <a:rPr lang="ru-RU" sz="1400" dirty="0" smtClean="0"/>
              <a:t> — на </a:t>
            </a:r>
            <a:r>
              <a:rPr lang="ru-RU" sz="1400" dirty="0" err="1" smtClean="0"/>
              <a:t>території</a:t>
            </a:r>
            <a:r>
              <a:rPr lang="ru-RU" sz="1400" dirty="0" smtClean="0"/>
              <a:t> </a:t>
            </a:r>
            <a:r>
              <a:rPr lang="ru-RU" sz="1400" dirty="0" err="1" smtClean="0"/>
              <a:t>Молдови</a:t>
            </a:r>
            <a:r>
              <a:rPr lang="ru-RU" sz="1400" dirty="0" smtClean="0"/>
              <a:t>, </a:t>
            </a:r>
            <a:r>
              <a:rPr lang="ru-RU" sz="1400" dirty="0" err="1" smtClean="0"/>
              <a:t>біля</a:t>
            </a:r>
            <a:r>
              <a:rPr lang="ru-RU" sz="1400" dirty="0" smtClean="0"/>
              <a:t> села </a:t>
            </a:r>
            <a:r>
              <a:rPr lang="ru-RU" sz="1400" dirty="0" err="1" smtClean="0"/>
              <a:t>Кріва</a:t>
            </a:r>
            <a:r>
              <a:rPr lang="ru-RU" sz="1400" dirty="0" smtClean="0"/>
              <a:t>. А </a:t>
            </a:r>
            <a:r>
              <a:rPr lang="ru-RU" sz="1400" dirty="0" err="1" smtClean="0"/>
              <a:t>основна</a:t>
            </a:r>
            <a:r>
              <a:rPr lang="ru-RU" sz="1400" dirty="0" smtClean="0"/>
              <a:t> </a:t>
            </a:r>
            <a:r>
              <a:rPr lang="ru-RU" sz="1400" dirty="0" err="1" smtClean="0"/>
              <a:t>підземна</a:t>
            </a:r>
            <a:r>
              <a:rPr lang="ru-RU" sz="1400" dirty="0" smtClean="0"/>
              <a:t> </a:t>
            </a:r>
            <a:r>
              <a:rPr lang="ru-RU" sz="1400" dirty="0" err="1" smtClean="0"/>
              <a:t>частина</a:t>
            </a:r>
            <a:r>
              <a:rPr lang="ru-RU" sz="1400" dirty="0" smtClean="0"/>
              <a:t> — </a:t>
            </a:r>
            <a:r>
              <a:rPr lang="ru-RU" sz="1400" dirty="0" err="1" smtClean="0"/>
              <a:t>якраз</a:t>
            </a:r>
            <a:r>
              <a:rPr lang="ru-RU" sz="1400" dirty="0" smtClean="0"/>
              <a:t> у недрах </a:t>
            </a:r>
            <a:r>
              <a:rPr lang="ru-RU" sz="1400" dirty="0" err="1" smtClean="0"/>
              <a:t>України</a:t>
            </a:r>
            <a:r>
              <a:rPr lang="ru-RU" sz="1400" dirty="0" smtClean="0"/>
              <a:t>. </a:t>
            </a:r>
            <a:r>
              <a:rPr lang="ru-RU" sz="1400" dirty="0" err="1" smtClean="0"/>
              <a:t>Вхід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українського</a:t>
            </a:r>
            <a:r>
              <a:rPr lang="ru-RU" sz="1400" dirty="0" smtClean="0"/>
              <a:t> боку </a:t>
            </a:r>
            <a:r>
              <a:rPr lang="ru-RU" sz="1400" dirty="0" err="1" smtClean="0"/>
              <a:t>розташовано</a:t>
            </a:r>
            <a:r>
              <a:rPr lang="ru-RU" sz="1400" dirty="0" smtClean="0"/>
              <a:t> </a:t>
            </a:r>
            <a:r>
              <a:rPr lang="ru-RU" sz="1400" dirty="0" err="1" smtClean="0"/>
              <a:t>поблизу</a:t>
            </a:r>
            <a:r>
              <a:rPr lang="ru-RU" sz="1400" dirty="0" smtClean="0"/>
              <a:t> села </a:t>
            </a:r>
            <a:r>
              <a:rPr lang="ru-RU" sz="1400" dirty="0" err="1" smtClean="0"/>
              <a:t>Подвірного</a:t>
            </a:r>
            <a:r>
              <a:rPr lang="ru-RU" sz="1400" dirty="0" smtClean="0"/>
              <a:t> </a:t>
            </a:r>
            <a:r>
              <a:rPr lang="ru-RU" sz="1400" dirty="0" err="1" smtClean="0"/>
              <a:t>Новоселицького</a:t>
            </a:r>
            <a:r>
              <a:rPr lang="ru-RU" sz="1400" dirty="0" smtClean="0"/>
              <a:t> району.</a:t>
            </a:r>
            <a:r>
              <a:rPr lang="en-US" sz="1400" dirty="0" smtClean="0"/>
              <a:t> </a:t>
            </a:r>
            <a:r>
              <a:rPr lang="ru-RU" sz="1400" dirty="0" err="1" smtClean="0"/>
              <a:t>Попелюшка</a:t>
            </a:r>
            <a:r>
              <a:rPr lang="ru-RU" sz="1400" dirty="0" smtClean="0"/>
              <a:t> — </a:t>
            </a:r>
            <a:r>
              <a:rPr lang="ru-RU" sz="1400" dirty="0" err="1" smtClean="0"/>
              <a:t>третя</a:t>
            </a:r>
            <a:r>
              <a:rPr lang="ru-RU" sz="1400" dirty="0" smtClean="0"/>
              <a:t> у </a:t>
            </a:r>
            <a:r>
              <a:rPr lang="ru-RU" sz="1400" dirty="0" err="1" smtClean="0"/>
              <a:t>світі</a:t>
            </a:r>
            <a:r>
              <a:rPr lang="ru-RU" sz="1400" dirty="0" smtClean="0"/>
              <a:t> за </a:t>
            </a:r>
            <a:r>
              <a:rPr lang="ru-RU" sz="1400" dirty="0" err="1" smtClean="0"/>
              <a:t>довжиною</a:t>
            </a:r>
            <a:r>
              <a:rPr lang="ru-RU" sz="1400" dirty="0" smtClean="0"/>
              <a:t> </a:t>
            </a:r>
            <a:r>
              <a:rPr lang="ru-RU" sz="1400" dirty="0" err="1" smtClean="0"/>
              <a:t>гіпсова</a:t>
            </a:r>
            <a:r>
              <a:rPr lang="ru-RU" sz="1400" dirty="0" smtClean="0"/>
              <a:t> </a:t>
            </a:r>
            <a:r>
              <a:rPr lang="ru-RU" sz="1400" dirty="0" err="1" smtClean="0"/>
              <a:t>печера</a:t>
            </a:r>
            <a:r>
              <a:rPr lang="ru-RU" sz="1400" dirty="0" smtClean="0"/>
              <a:t>. </a:t>
            </a:r>
            <a:r>
              <a:rPr lang="ru-RU" sz="1400" dirty="0" err="1" smtClean="0"/>
              <a:t>Довжина</a:t>
            </a:r>
            <a:r>
              <a:rPr lang="ru-RU" sz="1400" dirty="0" smtClean="0"/>
              <a:t> </a:t>
            </a:r>
            <a:r>
              <a:rPr lang="ru-RU" sz="1400" dirty="0" err="1" smtClean="0"/>
              <a:t>розвіданих</a:t>
            </a:r>
            <a:r>
              <a:rPr lang="ru-RU" sz="1400" dirty="0" smtClean="0"/>
              <a:t> </a:t>
            </a:r>
            <a:r>
              <a:rPr lang="ru-RU" sz="1400" dirty="0" err="1" smtClean="0"/>
              <a:t>її</a:t>
            </a:r>
            <a:r>
              <a:rPr lang="ru-RU" sz="1400" dirty="0" smtClean="0"/>
              <a:t> </a:t>
            </a:r>
            <a:r>
              <a:rPr lang="ru-RU" sz="1400" dirty="0" err="1" smtClean="0"/>
              <a:t>ходів</a:t>
            </a:r>
            <a:r>
              <a:rPr lang="ru-RU" sz="1400" dirty="0" smtClean="0"/>
              <a:t> </a:t>
            </a:r>
            <a:r>
              <a:rPr lang="ru-RU" sz="1400" dirty="0" err="1" smtClean="0"/>
              <a:t>понад</a:t>
            </a:r>
            <a:r>
              <a:rPr lang="ru-RU" sz="1400" dirty="0" smtClean="0"/>
              <a:t> 91 </a:t>
            </a:r>
            <a:r>
              <a:rPr lang="ru-RU" sz="1400" dirty="0" err="1" smtClean="0"/>
              <a:t>кілометр</a:t>
            </a:r>
            <a:r>
              <a:rPr lang="ru-RU" sz="1400" dirty="0" smtClean="0"/>
              <a:t>.</a:t>
            </a:r>
            <a:r>
              <a:rPr lang="en-US" sz="1400" dirty="0" smtClean="0"/>
              <a:t> </a:t>
            </a:r>
            <a:r>
              <a:rPr lang="ru-RU" sz="1400" dirty="0" smtClean="0"/>
              <a:t>До </a:t>
            </a:r>
            <a:r>
              <a:rPr lang="ru-RU" sz="1400" dirty="0" err="1" smtClean="0"/>
              <a:t>середини</a:t>
            </a:r>
            <a:r>
              <a:rPr lang="ru-RU" sz="1400" dirty="0" smtClean="0"/>
              <a:t> XX </a:t>
            </a:r>
            <a:r>
              <a:rPr lang="ru-RU" sz="1400" dirty="0" err="1" smtClean="0"/>
              <a:t>століття</a:t>
            </a:r>
            <a:r>
              <a:rPr lang="ru-RU" sz="1400" dirty="0" smtClean="0"/>
              <a:t> </a:t>
            </a:r>
            <a:r>
              <a:rPr lang="ru-RU" sz="1400" dirty="0" err="1" smtClean="0"/>
              <a:t>ця</a:t>
            </a:r>
            <a:r>
              <a:rPr lang="ru-RU" sz="1400" dirty="0" smtClean="0"/>
              <a:t> </a:t>
            </a:r>
            <a:r>
              <a:rPr lang="ru-RU" sz="1400" dirty="0" err="1" smtClean="0"/>
              <a:t>печера</a:t>
            </a:r>
            <a:r>
              <a:rPr lang="ru-RU" sz="1400" dirty="0" smtClean="0"/>
              <a:t> </a:t>
            </a:r>
            <a:r>
              <a:rPr lang="ru-RU" sz="1400" dirty="0" err="1" smtClean="0"/>
              <a:t>була</a:t>
            </a:r>
            <a:r>
              <a:rPr lang="ru-RU" sz="1400" dirty="0" smtClean="0"/>
              <a:t> </a:t>
            </a:r>
            <a:r>
              <a:rPr lang="ru-RU" sz="1400" dirty="0" err="1" smtClean="0"/>
              <a:t>заповнена</a:t>
            </a:r>
            <a:r>
              <a:rPr lang="ru-RU" sz="1400" dirty="0" smtClean="0"/>
              <a:t> водою. Але вода спала, </a:t>
            </a:r>
            <a:r>
              <a:rPr lang="ru-RU" sz="1400" dirty="0" err="1" smtClean="0"/>
              <a:t>і</a:t>
            </a:r>
            <a:r>
              <a:rPr lang="ru-RU" sz="1400" dirty="0" smtClean="0"/>
              <a:t> спелеологи </a:t>
            </a:r>
            <a:r>
              <a:rPr lang="ru-RU" sz="1400" dirty="0" err="1" smtClean="0"/>
              <a:t>дісталися</a:t>
            </a:r>
            <a:r>
              <a:rPr lang="ru-RU" sz="1400" dirty="0" smtClean="0"/>
              <a:t> </a:t>
            </a:r>
            <a:r>
              <a:rPr lang="ru-RU" sz="1400" dirty="0" err="1" smtClean="0"/>
              <a:t>середини</a:t>
            </a:r>
            <a:r>
              <a:rPr lang="ru-RU" sz="1400" dirty="0" smtClean="0"/>
              <a:t>. Тут </a:t>
            </a:r>
            <a:r>
              <a:rPr lang="ru-RU" sz="1400" dirty="0" err="1" smtClean="0"/>
              <a:t>знайшлися</a:t>
            </a:r>
            <a:r>
              <a:rPr lang="ru-RU" sz="1400" dirty="0" smtClean="0"/>
              <a:t> </a:t>
            </a:r>
            <a:r>
              <a:rPr lang="ru-RU" sz="1400" dirty="0" err="1" smtClean="0"/>
              <a:t>дивовижних</a:t>
            </a:r>
            <a:r>
              <a:rPr lang="ru-RU" sz="1400" dirty="0" smtClean="0"/>
              <a:t> </a:t>
            </a:r>
            <a:r>
              <a:rPr lang="ru-RU" sz="1400" dirty="0" err="1" smtClean="0"/>
              <a:t>розмірів</a:t>
            </a:r>
            <a:r>
              <a:rPr lang="ru-RU" sz="1400" dirty="0" smtClean="0"/>
              <a:t> та </a:t>
            </a:r>
            <a:r>
              <a:rPr lang="ru-RU" sz="1400" dirty="0" err="1" smtClean="0"/>
              <a:t>краси</a:t>
            </a:r>
            <a:r>
              <a:rPr lang="ru-RU" sz="1400" dirty="0" smtClean="0"/>
              <a:t> </a:t>
            </a:r>
            <a:r>
              <a:rPr lang="ru-RU" sz="1400" dirty="0" err="1" smtClean="0"/>
              <a:t>зали</a:t>
            </a:r>
            <a:r>
              <a:rPr lang="ru-RU" sz="1400" dirty="0" smtClean="0"/>
              <a:t>, </a:t>
            </a:r>
            <a:r>
              <a:rPr lang="ru-RU" sz="1400" dirty="0" err="1" smtClean="0"/>
              <a:t>незвичайний</a:t>
            </a:r>
            <a:r>
              <a:rPr lang="ru-RU" sz="1400" dirty="0" smtClean="0"/>
              <a:t> склад </a:t>
            </a:r>
            <a:r>
              <a:rPr lang="ru-RU" sz="1400" dirty="0" err="1" smtClean="0"/>
              <a:t>повітря</a:t>
            </a:r>
            <a:r>
              <a:rPr lang="ru-RU" sz="1400" dirty="0" smtClean="0"/>
              <a:t> та </a:t>
            </a:r>
            <a:r>
              <a:rPr lang="ru-RU" sz="1400" dirty="0" err="1" smtClean="0"/>
              <a:t>мінерали</a:t>
            </a:r>
            <a:r>
              <a:rPr lang="ru-RU" sz="1400" dirty="0" smtClean="0"/>
              <a:t>, </a:t>
            </a:r>
            <a:r>
              <a:rPr lang="ru-RU" sz="1400" dirty="0" err="1" smtClean="0"/>
              <a:t>походження</a:t>
            </a:r>
            <a:r>
              <a:rPr lang="ru-RU" sz="1400" dirty="0" smtClean="0"/>
              <a:t> </a:t>
            </a:r>
            <a:r>
              <a:rPr lang="ru-RU" sz="1400" dirty="0" err="1" smtClean="0"/>
              <a:t>яких</a:t>
            </a:r>
            <a:r>
              <a:rPr lang="ru-RU" sz="1400" dirty="0" smtClean="0"/>
              <a:t> </a:t>
            </a:r>
            <a:r>
              <a:rPr lang="ru-RU" sz="1400" dirty="0" err="1" smtClean="0"/>
              <a:t>швидше</a:t>
            </a:r>
            <a:r>
              <a:rPr lang="ru-RU" sz="1400" dirty="0" smtClean="0"/>
              <a:t> </a:t>
            </a:r>
            <a:r>
              <a:rPr lang="ru-RU" sz="1400" dirty="0" err="1" smtClean="0"/>
              <a:t>асоціюється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океанськими</a:t>
            </a:r>
            <a:r>
              <a:rPr lang="ru-RU" sz="1400" dirty="0" smtClean="0"/>
              <a:t> западинами</a:t>
            </a:r>
            <a:r>
              <a:rPr lang="en-US" sz="1400" dirty="0" smtClean="0"/>
              <a:t>.</a:t>
            </a:r>
            <a:endParaRPr lang="ru-RU" sz="1400" dirty="0" smtClean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2398" y="214290"/>
            <a:ext cx="11501518" cy="61863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i="1" dirty="0" err="1" smtClean="0">
                <a:solidFill>
                  <a:srgbClr val="FF0000"/>
                </a:solidFill>
              </a:rPr>
              <a:t>Гірськолижні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курорти</a:t>
            </a:r>
            <a:r>
              <a:rPr lang="ru-RU" b="1" i="1" dirty="0" smtClean="0">
                <a:solidFill>
                  <a:srgbClr val="FF0000"/>
                </a:solidFill>
              </a:rPr>
              <a:t>. </a:t>
            </a:r>
            <a:r>
              <a:rPr lang="ru-RU" b="1" dirty="0" smtClean="0"/>
              <a:t>При </a:t>
            </a:r>
            <a:r>
              <a:rPr lang="ru-RU" b="1" dirty="0" err="1" smtClean="0"/>
              <a:t>організації</a:t>
            </a:r>
            <a:r>
              <a:rPr lang="ru-RU" b="1" dirty="0" smtClean="0"/>
              <a:t> </a:t>
            </a:r>
            <a:r>
              <a:rPr lang="ru-RU" b="1" dirty="0" err="1" smtClean="0"/>
              <a:t>гірськолижних</a:t>
            </a:r>
            <a:r>
              <a:rPr lang="ru-RU" b="1" dirty="0" smtClean="0"/>
              <a:t> </a:t>
            </a:r>
            <a:r>
              <a:rPr lang="ru-RU" b="1" dirty="0" err="1" smtClean="0"/>
              <a:t>курортів</a:t>
            </a:r>
            <a:r>
              <a:rPr lang="ru-RU" b="1" dirty="0" smtClean="0"/>
              <a:t> </a:t>
            </a:r>
            <a:r>
              <a:rPr lang="ru-RU" b="1" dirty="0" err="1" smtClean="0"/>
              <a:t>вивчають</a:t>
            </a:r>
            <a:r>
              <a:rPr lang="ru-RU" b="1" dirty="0" smtClean="0"/>
              <a:t> </a:t>
            </a:r>
            <a:r>
              <a:rPr lang="ru-RU" b="1" dirty="0" err="1" smtClean="0"/>
              <a:t>рельєф</a:t>
            </a:r>
            <a:r>
              <a:rPr lang="ru-RU" b="1" dirty="0" smtClean="0"/>
              <a:t> </a:t>
            </a:r>
            <a:r>
              <a:rPr lang="ru-RU" b="1" dirty="0" err="1" smtClean="0"/>
              <a:t>з</a:t>
            </a:r>
            <a:r>
              <a:rPr lang="ru-RU" b="1" dirty="0" smtClean="0"/>
              <a:t> </a:t>
            </a:r>
            <a:r>
              <a:rPr lang="ru-RU" b="1" dirty="0" err="1" smtClean="0"/>
              <a:t>погляду</a:t>
            </a:r>
            <a:r>
              <a:rPr lang="ru-RU" b="1" dirty="0" smtClean="0"/>
              <a:t> </a:t>
            </a:r>
            <a:r>
              <a:rPr lang="ru-RU" b="1" dirty="0" err="1" smtClean="0"/>
              <a:t>можливості</a:t>
            </a:r>
            <a:r>
              <a:rPr lang="ru-RU" b="1" dirty="0" smtClean="0"/>
              <a:t> прокладки </a:t>
            </a:r>
            <a:r>
              <a:rPr lang="ru-RU" b="1" dirty="0" err="1" smtClean="0"/>
              <a:t>гірськолижних</a:t>
            </a:r>
            <a:r>
              <a:rPr lang="ru-RU" b="1" dirty="0" smtClean="0"/>
              <a:t> трас. </a:t>
            </a:r>
            <a:r>
              <a:rPr lang="ru-RU" b="1" dirty="0" err="1" smtClean="0"/>
              <a:t>Визначають</a:t>
            </a:r>
            <a:r>
              <a:rPr lang="ru-RU" b="1" dirty="0" smtClean="0"/>
              <a:t> </a:t>
            </a:r>
            <a:r>
              <a:rPr lang="ru-RU" b="1" dirty="0" err="1" smtClean="0"/>
              <a:t>пропускну</a:t>
            </a:r>
            <a:r>
              <a:rPr lang="ru-RU" b="1" dirty="0" smtClean="0"/>
              <a:t> </a:t>
            </a:r>
            <a:r>
              <a:rPr lang="ru-RU" b="1" dirty="0" err="1" smtClean="0"/>
              <a:t>спроможність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ємкість</a:t>
            </a:r>
            <a:r>
              <a:rPr lang="ru-RU" b="1" dirty="0" smtClean="0"/>
              <a:t> </a:t>
            </a:r>
            <a:r>
              <a:rPr lang="ru-RU" b="1" dirty="0" err="1" smtClean="0"/>
              <a:t>даного</a:t>
            </a:r>
            <a:r>
              <a:rPr lang="ru-RU" b="1" dirty="0" smtClean="0"/>
              <a:t> курорту. До </a:t>
            </a:r>
            <a:r>
              <a:rPr lang="ru-RU" b="1" dirty="0" err="1" smtClean="0"/>
              <a:t>основних</a:t>
            </a:r>
            <a:r>
              <a:rPr lang="ru-RU" b="1" dirty="0" smtClean="0"/>
              <a:t> характеристик </a:t>
            </a:r>
            <a:r>
              <a:rPr lang="ru-RU" b="1" dirty="0" err="1" smtClean="0"/>
              <a:t>гірськолижних</a:t>
            </a:r>
            <a:r>
              <a:rPr lang="ru-RU" b="1" dirty="0" smtClean="0"/>
              <a:t> трас </a:t>
            </a:r>
            <a:r>
              <a:rPr lang="ru-RU" b="1" dirty="0" err="1" smtClean="0"/>
              <a:t>можна</a:t>
            </a:r>
            <a:r>
              <a:rPr lang="ru-RU" b="1" dirty="0" smtClean="0"/>
              <a:t> </a:t>
            </a:r>
            <a:r>
              <a:rPr lang="ru-RU" b="1" dirty="0" err="1" smtClean="0"/>
              <a:t>віднести</a:t>
            </a:r>
            <a:r>
              <a:rPr lang="ru-RU" b="1" dirty="0" smtClean="0"/>
              <a:t> </a:t>
            </a:r>
            <a:r>
              <a:rPr lang="ru-RU" b="1" dirty="0" err="1" smtClean="0"/>
              <a:t>її</a:t>
            </a:r>
            <a:r>
              <a:rPr lang="ru-RU" b="1" dirty="0" smtClean="0"/>
              <a:t> </a:t>
            </a:r>
            <a:r>
              <a:rPr lang="ru-RU" b="1" dirty="0" err="1" smtClean="0"/>
              <a:t>протяжність</a:t>
            </a:r>
            <a:r>
              <a:rPr lang="ru-RU" b="1" dirty="0" smtClean="0"/>
              <a:t>, ширину, крутизну, </a:t>
            </a:r>
            <a:r>
              <a:rPr lang="ru-RU" b="1" dirty="0" err="1" smtClean="0"/>
              <a:t>профіль</a:t>
            </a:r>
            <a:r>
              <a:rPr lang="ru-RU" b="1" dirty="0" smtClean="0"/>
              <a:t>, </a:t>
            </a:r>
            <a:r>
              <a:rPr lang="ru-RU" b="1" dirty="0" err="1" smtClean="0"/>
              <a:t>лавинонебезпечність</a:t>
            </a:r>
            <a:r>
              <a:rPr lang="ru-RU" b="1" dirty="0" smtClean="0"/>
              <a:t>, </a:t>
            </a:r>
            <a:r>
              <a:rPr lang="ru-RU" b="1" dirty="0" err="1" smtClean="0"/>
              <a:t>перепони</a:t>
            </a:r>
            <a:r>
              <a:rPr lang="ru-RU" b="1" dirty="0" smtClean="0"/>
              <a:t>, </a:t>
            </a:r>
            <a:r>
              <a:rPr lang="ru-RU" b="1" dirty="0" err="1" smtClean="0"/>
              <a:t>особливості</a:t>
            </a:r>
            <a:r>
              <a:rPr lang="ru-RU" b="1" dirty="0" smtClean="0"/>
              <a:t> </a:t>
            </a:r>
            <a:r>
              <a:rPr lang="ru-RU" b="1" dirty="0" err="1" smtClean="0"/>
              <a:t>сніжного</a:t>
            </a:r>
            <a:r>
              <a:rPr lang="ru-RU" b="1" dirty="0" smtClean="0"/>
              <a:t> </a:t>
            </a:r>
            <a:r>
              <a:rPr lang="ru-RU" b="1" dirty="0" err="1" smtClean="0"/>
              <a:t>покриву</a:t>
            </a:r>
            <a:r>
              <a:rPr lang="ru-RU" b="1" dirty="0" smtClean="0"/>
              <a:t>, </a:t>
            </a:r>
            <a:r>
              <a:rPr lang="ru-RU" b="1" dirty="0" err="1" smtClean="0"/>
              <a:t>віддаленість</a:t>
            </a:r>
            <a:r>
              <a:rPr lang="ru-RU" b="1" dirty="0" smtClean="0"/>
              <a:t> </a:t>
            </a:r>
            <a:r>
              <a:rPr lang="ru-RU" b="1" dirty="0" err="1" smtClean="0"/>
              <a:t>від</a:t>
            </a:r>
            <a:r>
              <a:rPr lang="ru-RU" b="1" dirty="0" smtClean="0"/>
              <a:t> </a:t>
            </a:r>
            <a:r>
              <a:rPr lang="ru-RU" b="1" dirty="0" err="1" smtClean="0"/>
              <a:t>гірськолижної</a:t>
            </a:r>
            <a:r>
              <a:rPr lang="ru-RU" b="1" dirty="0" smtClean="0"/>
              <a:t> </a:t>
            </a:r>
            <a:r>
              <a:rPr lang="ru-RU" b="1" dirty="0" err="1" smtClean="0"/>
              <a:t>бази</a:t>
            </a:r>
            <a:r>
              <a:rPr lang="ru-RU" b="1" dirty="0" smtClean="0"/>
              <a:t> та </a:t>
            </a:r>
            <a:r>
              <a:rPr lang="ru-RU" b="1" dirty="0" err="1" smtClean="0"/>
              <a:t>ін</a:t>
            </a:r>
            <a:r>
              <a:rPr lang="ru-RU" b="1" dirty="0" smtClean="0"/>
              <a:t>. </a:t>
            </a:r>
          </a:p>
          <a:p>
            <a:pPr algn="just"/>
            <a:r>
              <a:rPr lang="ru-RU" b="1" dirty="0" err="1" smtClean="0"/>
              <a:t>Привабливість</a:t>
            </a:r>
            <a:r>
              <a:rPr lang="ru-RU" b="1" dirty="0" smtClean="0"/>
              <a:t> </a:t>
            </a:r>
            <a:r>
              <a:rPr lang="ru-RU" b="1" dirty="0" err="1" smtClean="0"/>
              <a:t>гірськолижного</a:t>
            </a:r>
            <a:r>
              <a:rPr lang="ru-RU" b="1" dirty="0" smtClean="0"/>
              <a:t> комплексу </a:t>
            </a:r>
            <a:r>
              <a:rPr lang="ru-RU" b="1" dirty="0" err="1" smtClean="0"/>
              <a:t>визначається</a:t>
            </a:r>
            <a:r>
              <a:rPr lang="ru-RU" b="1" dirty="0" smtClean="0"/>
              <a:t> </a:t>
            </a:r>
            <a:r>
              <a:rPr lang="ru-RU" b="1" dirty="0" err="1" smtClean="0"/>
              <a:t>головним</a:t>
            </a:r>
            <a:r>
              <a:rPr lang="ru-RU" b="1" dirty="0" smtClean="0"/>
              <a:t> чином </a:t>
            </a:r>
            <a:r>
              <a:rPr lang="ru-RU" b="1" dirty="0" err="1" smtClean="0"/>
              <a:t>протяжністю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різноманітністю</a:t>
            </a:r>
            <a:r>
              <a:rPr lang="ru-RU" b="1" dirty="0" smtClean="0"/>
              <a:t> трас. Цей </a:t>
            </a:r>
            <a:r>
              <a:rPr lang="ru-RU" b="1" dirty="0" err="1" smtClean="0"/>
              <a:t>чинник</a:t>
            </a:r>
            <a:r>
              <a:rPr lang="ru-RU" b="1" dirty="0" smtClean="0"/>
              <a:t> </a:t>
            </a:r>
            <a:r>
              <a:rPr lang="ru-RU" b="1" dirty="0" err="1" smtClean="0"/>
              <a:t>є</a:t>
            </a:r>
            <a:r>
              <a:rPr lang="ru-RU" b="1" dirty="0" smtClean="0"/>
              <a:t> </a:t>
            </a:r>
            <a:r>
              <a:rPr lang="ru-RU" b="1" dirty="0" err="1" smtClean="0"/>
              <a:t>початковим</a:t>
            </a:r>
            <a:r>
              <a:rPr lang="ru-RU" b="1" dirty="0" smtClean="0"/>
              <a:t> при </a:t>
            </a:r>
            <a:r>
              <a:rPr lang="ru-RU" b="1" dirty="0" err="1" smtClean="0"/>
              <a:t>виборі</a:t>
            </a:r>
            <a:r>
              <a:rPr lang="ru-RU" b="1" dirty="0" smtClean="0"/>
              <a:t> </a:t>
            </a:r>
            <a:r>
              <a:rPr lang="ru-RU" b="1" dirty="0" err="1" smtClean="0"/>
              <a:t>місця</a:t>
            </a:r>
            <a:r>
              <a:rPr lang="ru-RU" b="1" dirty="0" smtClean="0"/>
              <a:t> </a:t>
            </a:r>
            <a:r>
              <a:rPr lang="ru-RU" b="1" dirty="0" err="1" smtClean="0"/>
              <a:t>під</a:t>
            </a:r>
            <a:r>
              <a:rPr lang="ru-RU" b="1" dirty="0" smtClean="0"/>
              <a:t> </a:t>
            </a:r>
            <a:r>
              <a:rPr lang="ru-RU" b="1" dirty="0" err="1" smtClean="0"/>
              <a:t>гірськолижний</a:t>
            </a:r>
            <a:r>
              <a:rPr lang="ru-RU" b="1" dirty="0" smtClean="0"/>
              <a:t> курорт. </a:t>
            </a:r>
            <a:r>
              <a:rPr lang="ru-RU" b="1" dirty="0" err="1" smtClean="0"/>
              <a:t>Гірськолижні</a:t>
            </a:r>
            <a:r>
              <a:rPr lang="ru-RU" b="1" dirty="0" smtClean="0"/>
              <a:t> </a:t>
            </a:r>
            <a:r>
              <a:rPr lang="ru-RU" b="1" dirty="0" err="1" smtClean="0"/>
              <a:t>траси</a:t>
            </a:r>
            <a:r>
              <a:rPr lang="ru-RU" b="1" dirty="0" smtClean="0"/>
              <a:t> </a:t>
            </a:r>
            <a:r>
              <a:rPr lang="ru-RU" b="1" dirty="0" err="1" smtClean="0"/>
              <a:t>можуть</a:t>
            </a:r>
            <a:r>
              <a:rPr lang="ru-RU" b="1" dirty="0" smtClean="0"/>
              <a:t> бути </a:t>
            </a:r>
            <a:r>
              <a:rPr lang="ru-RU" b="1" dirty="0" err="1" smtClean="0"/>
              <a:t>довгими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короткими, </a:t>
            </a:r>
            <a:r>
              <a:rPr lang="ru-RU" b="1" dirty="0" err="1" smtClean="0"/>
              <a:t>важкими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легкими. </a:t>
            </a:r>
            <a:r>
              <a:rPr lang="ru-RU" b="1" dirty="0" err="1" smtClean="0"/>
              <a:t>Бажано</a:t>
            </a:r>
            <a:r>
              <a:rPr lang="ru-RU" b="1" dirty="0" smtClean="0"/>
              <a:t>, </a:t>
            </a:r>
            <a:r>
              <a:rPr lang="ru-RU" b="1" dirty="0" err="1" smtClean="0"/>
              <a:t>щоб</a:t>
            </a:r>
            <a:r>
              <a:rPr lang="ru-RU" b="1" dirty="0" smtClean="0"/>
              <a:t> в </a:t>
            </a:r>
            <a:r>
              <a:rPr lang="ru-RU" b="1" dirty="0" err="1" smtClean="0"/>
              <a:t>цьому</a:t>
            </a:r>
            <a:r>
              <a:rPr lang="ru-RU" b="1" dirty="0" smtClean="0"/>
              <a:t> </a:t>
            </a:r>
            <a:r>
              <a:rPr lang="ru-RU" b="1" dirty="0" err="1" smtClean="0"/>
              <a:t>районі</a:t>
            </a:r>
            <a:r>
              <a:rPr lang="ru-RU" b="1" dirty="0" smtClean="0"/>
              <a:t> </a:t>
            </a:r>
            <a:r>
              <a:rPr lang="ru-RU" b="1" dirty="0" err="1" smtClean="0"/>
              <a:t>були</a:t>
            </a:r>
            <a:r>
              <a:rPr lang="ru-RU" b="1" dirty="0" smtClean="0"/>
              <a:t> </a:t>
            </a:r>
            <a:r>
              <a:rPr lang="ru-RU" b="1" dirty="0" err="1" smtClean="0"/>
              <a:t>представлені</a:t>
            </a:r>
            <a:r>
              <a:rPr lang="ru-RU" b="1" dirty="0" smtClean="0"/>
              <a:t> </a:t>
            </a:r>
            <a:r>
              <a:rPr lang="ru-RU" b="1" dirty="0" err="1" smtClean="0"/>
              <a:t>всі</a:t>
            </a:r>
            <a:r>
              <a:rPr lang="ru-RU" b="1" dirty="0" smtClean="0"/>
              <a:t> </a:t>
            </a:r>
            <a:r>
              <a:rPr lang="ru-RU" b="1" dirty="0" err="1" smtClean="0"/>
              <a:t>типи</a:t>
            </a:r>
            <a:r>
              <a:rPr lang="ru-RU" b="1" dirty="0" smtClean="0"/>
              <a:t> трас: </a:t>
            </a:r>
            <a:r>
              <a:rPr lang="ru-RU" b="1" dirty="0" err="1" smtClean="0"/>
              <a:t>учбові</a:t>
            </a:r>
            <a:r>
              <a:rPr lang="ru-RU" b="1" dirty="0" smtClean="0"/>
              <a:t>, </a:t>
            </a:r>
            <a:r>
              <a:rPr lang="ru-RU" b="1" dirty="0" err="1" smtClean="0"/>
              <a:t>туристські</a:t>
            </a:r>
            <a:r>
              <a:rPr lang="ru-RU" b="1" dirty="0" smtClean="0"/>
              <a:t>, </a:t>
            </a:r>
            <a:r>
              <a:rPr lang="ru-RU" b="1" dirty="0" err="1" smtClean="0"/>
              <a:t>спортивні</a:t>
            </a:r>
            <a:r>
              <a:rPr lang="ru-RU" b="1" dirty="0" smtClean="0"/>
              <a:t>. </a:t>
            </a:r>
            <a:r>
              <a:rPr lang="ru-RU" b="1" dirty="0" err="1" smtClean="0"/>
              <a:t>Наявність</a:t>
            </a:r>
            <a:r>
              <a:rPr lang="ru-RU" b="1" dirty="0" smtClean="0"/>
              <a:t> </a:t>
            </a:r>
            <a:r>
              <a:rPr lang="ru-RU" b="1" dirty="0" err="1" smtClean="0"/>
              <a:t>учбових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туристських</a:t>
            </a:r>
            <a:r>
              <a:rPr lang="ru-RU" b="1" dirty="0" smtClean="0"/>
              <a:t> трас - </a:t>
            </a:r>
            <a:r>
              <a:rPr lang="ru-RU" b="1" dirty="0" err="1" smtClean="0"/>
              <a:t>обов'язкова</a:t>
            </a:r>
            <a:r>
              <a:rPr lang="ru-RU" b="1" dirty="0" smtClean="0"/>
              <a:t> </a:t>
            </a:r>
            <a:r>
              <a:rPr lang="ru-RU" b="1" dirty="0" err="1" smtClean="0"/>
              <a:t>умова</a:t>
            </a:r>
            <a:r>
              <a:rPr lang="ru-RU" b="1" dirty="0" smtClean="0"/>
              <a:t> для </a:t>
            </a:r>
            <a:r>
              <a:rPr lang="ru-RU" b="1" dirty="0" err="1" smtClean="0"/>
              <a:t>будь-якого</a:t>
            </a:r>
            <a:r>
              <a:rPr lang="ru-RU" b="1" dirty="0" smtClean="0"/>
              <a:t> </a:t>
            </a:r>
            <a:r>
              <a:rPr lang="ru-RU" b="1" dirty="0" err="1" smtClean="0"/>
              <a:t>гірськолижного</a:t>
            </a:r>
            <a:r>
              <a:rPr lang="ru-RU" b="1" dirty="0" smtClean="0"/>
              <a:t> курорту, а </a:t>
            </a:r>
            <a:r>
              <a:rPr lang="ru-RU" b="1" dirty="0" err="1" smtClean="0"/>
              <a:t>наявність</a:t>
            </a:r>
            <a:r>
              <a:rPr lang="ru-RU" b="1" dirty="0" smtClean="0"/>
              <a:t> </a:t>
            </a:r>
            <a:r>
              <a:rPr lang="ru-RU" b="1" dirty="0" err="1" smtClean="0"/>
              <a:t>спортивних</a:t>
            </a:r>
            <a:r>
              <a:rPr lang="ru-RU" b="1" dirty="0" smtClean="0"/>
              <a:t> трас </a:t>
            </a:r>
            <a:r>
              <a:rPr lang="ru-RU" b="1" dirty="0" err="1" smtClean="0"/>
              <a:t>лише</a:t>
            </a:r>
            <a:r>
              <a:rPr lang="ru-RU" b="1" dirty="0" smtClean="0"/>
              <a:t> </a:t>
            </a:r>
            <a:r>
              <a:rPr lang="ru-RU" b="1" dirty="0" err="1" smtClean="0"/>
              <a:t>підвищує</a:t>
            </a:r>
            <a:r>
              <a:rPr lang="ru-RU" b="1" dirty="0" smtClean="0"/>
              <a:t> </a:t>
            </a:r>
            <a:r>
              <a:rPr lang="ru-RU" b="1" dirty="0" err="1" smtClean="0"/>
              <a:t>його</a:t>
            </a:r>
            <a:r>
              <a:rPr lang="ru-RU" b="1" dirty="0" smtClean="0"/>
              <a:t> </a:t>
            </a:r>
            <a:r>
              <a:rPr lang="ru-RU" b="1" dirty="0" err="1" smtClean="0"/>
              <a:t>привабливість</a:t>
            </a:r>
            <a:r>
              <a:rPr lang="ru-RU" b="1" dirty="0" smtClean="0"/>
              <a:t>. </a:t>
            </a:r>
          </a:p>
          <a:p>
            <a:pPr algn="just"/>
            <a:r>
              <a:rPr lang="ru-RU" b="1" dirty="0" smtClean="0"/>
              <a:t>Для </a:t>
            </a:r>
            <a:r>
              <a:rPr lang="ru-RU" b="1" dirty="0" err="1" smtClean="0"/>
              <a:t>учбових</a:t>
            </a:r>
            <a:r>
              <a:rPr lang="ru-RU" b="1" dirty="0" smtClean="0"/>
              <a:t> трас </a:t>
            </a:r>
            <a:r>
              <a:rPr lang="ru-RU" b="1" dirty="0" err="1" smtClean="0"/>
              <a:t>вибирають</a:t>
            </a:r>
            <a:r>
              <a:rPr lang="ru-RU" b="1" dirty="0" smtClean="0"/>
              <a:t> </a:t>
            </a:r>
            <a:r>
              <a:rPr lang="ru-RU" b="1" dirty="0" err="1" smtClean="0"/>
              <a:t>відкриті</a:t>
            </a:r>
            <a:r>
              <a:rPr lang="ru-RU" b="1" dirty="0" smtClean="0"/>
              <a:t> </a:t>
            </a:r>
            <a:r>
              <a:rPr lang="ru-RU" b="1" dirty="0" err="1" smtClean="0"/>
              <a:t>схили</a:t>
            </a:r>
            <a:r>
              <a:rPr lang="ru-RU" b="1" dirty="0" smtClean="0"/>
              <a:t> </a:t>
            </a:r>
            <a:r>
              <a:rPr lang="ru-RU" b="1" dirty="0" err="1" smtClean="0"/>
              <a:t>із</a:t>
            </a:r>
            <a:r>
              <a:rPr lang="ru-RU" b="1" dirty="0" smtClean="0"/>
              <a:t> </a:t>
            </a:r>
            <a:r>
              <a:rPr lang="ru-RU" b="1" dirty="0" err="1" smtClean="0"/>
              <a:t>спокійним</a:t>
            </a:r>
            <a:r>
              <a:rPr lang="ru-RU" b="1" dirty="0" smtClean="0"/>
              <a:t> </a:t>
            </a:r>
            <a:r>
              <a:rPr lang="ru-RU" b="1" dirty="0" err="1" smtClean="0"/>
              <a:t>рельєфом</a:t>
            </a:r>
            <a:r>
              <a:rPr lang="ru-RU" b="1" dirty="0" smtClean="0"/>
              <a:t>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має</a:t>
            </a:r>
            <a:r>
              <a:rPr lang="ru-RU" b="1" dirty="0" smtClean="0"/>
              <a:t> пологий </a:t>
            </a:r>
            <a:r>
              <a:rPr lang="ru-RU" b="1" dirty="0" err="1" smtClean="0"/>
              <a:t>вихід</a:t>
            </a:r>
            <a:r>
              <a:rPr lang="ru-RU" b="1" dirty="0" smtClean="0"/>
              <a:t> на </a:t>
            </a:r>
            <a:r>
              <a:rPr lang="ru-RU" b="1" dirty="0" err="1" smtClean="0"/>
              <a:t>рівний</a:t>
            </a:r>
            <a:r>
              <a:rPr lang="ru-RU" b="1" dirty="0" smtClean="0"/>
              <a:t> </a:t>
            </a:r>
            <a:r>
              <a:rPr lang="ru-RU" b="1" dirty="0" err="1" smtClean="0"/>
              <a:t>майданчик</a:t>
            </a:r>
            <a:r>
              <a:rPr lang="ru-RU" b="1" dirty="0" smtClean="0"/>
              <a:t>. </a:t>
            </a:r>
            <a:r>
              <a:rPr lang="ru-RU" b="1" dirty="0" err="1" smtClean="0"/>
              <a:t>Бажано</a:t>
            </a:r>
            <a:r>
              <a:rPr lang="ru-RU" b="1" dirty="0" smtClean="0"/>
              <a:t>, </a:t>
            </a:r>
            <a:r>
              <a:rPr lang="ru-RU" b="1" dirty="0" err="1" smtClean="0"/>
              <a:t>щоб</a:t>
            </a:r>
            <a:r>
              <a:rPr lang="ru-RU" b="1" dirty="0" smtClean="0"/>
              <a:t> </a:t>
            </a:r>
            <a:r>
              <a:rPr lang="ru-RU" b="1" dirty="0" err="1" smtClean="0"/>
              <a:t>профіль</a:t>
            </a:r>
            <a:r>
              <a:rPr lang="ru-RU" b="1" dirty="0" smtClean="0"/>
              <a:t> </a:t>
            </a:r>
            <a:r>
              <a:rPr lang="ru-RU" b="1" dirty="0" err="1" smtClean="0"/>
              <a:t>траси</a:t>
            </a:r>
            <a:r>
              <a:rPr lang="ru-RU" b="1" dirty="0" smtClean="0"/>
              <a:t> </a:t>
            </a:r>
            <a:r>
              <a:rPr lang="ru-RU" b="1" dirty="0" err="1" smtClean="0"/>
              <a:t>був</a:t>
            </a:r>
            <a:r>
              <a:rPr lang="ru-RU" b="1" dirty="0" smtClean="0"/>
              <a:t> </a:t>
            </a:r>
            <a:r>
              <a:rPr lang="ru-RU" b="1" dirty="0" err="1" smtClean="0"/>
              <a:t>декілька</a:t>
            </a:r>
            <a:r>
              <a:rPr lang="ru-RU" b="1" dirty="0" smtClean="0"/>
              <a:t> </a:t>
            </a:r>
            <a:r>
              <a:rPr lang="ru-RU" b="1" dirty="0" err="1" smtClean="0"/>
              <a:t>опуклим</a:t>
            </a:r>
            <a:r>
              <a:rPr lang="ru-RU" b="1" dirty="0" smtClean="0"/>
              <a:t> для </a:t>
            </a:r>
            <a:r>
              <a:rPr lang="ru-RU" b="1" dirty="0" err="1" smtClean="0"/>
              <a:t>полегшення</a:t>
            </a:r>
            <a:r>
              <a:rPr lang="ru-RU" b="1" dirty="0" smtClean="0"/>
              <a:t> </a:t>
            </a:r>
            <a:r>
              <a:rPr lang="ru-RU" b="1" dirty="0" err="1" smtClean="0"/>
              <a:t>навчання</a:t>
            </a:r>
            <a:r>
              <a:rPr lang="ru-RU" b="1" dirty="0" smtClean="0"/>
              <a:t> </a:t>
            </a:r>
            <a:r>
              <a:rPr lang="ru-RU" b="1" dirty="0" err="1" smtClean="0"/>
              <a:t>гірськолижній</a:t>
            </a:r>
            <a:r>
              <a:rPr lang="ru-RU" b="1" dirty="0" smtClean="0"/>
              <a:t> </a:t>
            </a:r>
            <a:r>
              <a:rPr lang="ru-RU" b="1" dirty="0" err="1" smtClean="0"/>
              <a:t>техніці</a:t>
            </a:r>
            <a:r>
              <a:rPr lang="ru-RU" b="1" dirty="0" smtClean="0"/>
              <a:t>. </a:t>
            </a:r>
            <a:r>
              <a:rPr lang="ru-RU" b="1" dirty="0" err="1" smtClean="0"/>
              <a:t>Буксировочні</a:t>
            </a:r>
            <a:r>
              <a:rPr lang="ru-RU" b="1" dirty="0" smtClean="0"/>
              <a:t> </a:t>
            </a:r>
            <a:r>
              <a:rPr lang="ru-RU" b="1" dirty="0" err="1" smtClean="0"/>
              <a:t>підйомники</a:t>
            </a:r>
            <a:r>
              <a:rPr lang="ru-RU" b="1" dirty="0" smtClean="0"/>
              <a:t> </a:t>
            </a:r>
            <a:r>
              <a:rPr lang="ru-RU" b="1" dirty="0" err="1" smtClean="0"/>
              <a:t>розташовують</a:t>
            </a:r>
            <a:r>
              <a:rPr lang="ru-RU" b="1" dirty="0" smtClean="0"/>
              <a:t> </a:t>
            </a:r>
            <a:r>
              <a:rPr lang="ru-RU" b="1" dirty="0" err="1" smtClean="0"/>
              <a:t>збоку</a:t>
            </a:r>
            <a:r>
              <a:rPr lang="ru-RU" b="1" dirty="0" smtClean="0"/>
              <a:t> </a:t>
            </a:r>
            <a:r>
              <a:rPr lang="ru-RU" b="1" dirty="0" err="1" smtClean="0"/>
              <a:t>від</a:t>
            </a:r>
            <a:r>
              <a:rPr lang="ru-RU" b="1" dirty="0" smtClean="0"/>
              <a:t> </a:t>
            </a:r>
            <a:r>
              <a:rPr lang="ru-RU" b="1" dirty="0" err="1" smtClean="0"/>
              <a:t>схилу</a:t>
            </a:r>
            <a:r>
              <a:rPr lang="ru-RU" b="1" dirty="0" smtClean="0"/>
              <a:t>. </a:t>
            </a:r>
            <a:r>
              <a:rPr lang="ru-RU" b="1" dirty="0" err="1" smtClean="0"/>
              <a:t>Середня</a:t>
            </a:r>
            <a:r>
              <a:rPr lang="ru-RU" b="1" dirty="0" smtClean="0"/>
              <a:t> крутизна </a:t>
            </a:r>
            <a:r>
              <a:rPr lang="ru-RU" b="1" dirty="0" err="1" smtClean="0"/>
              <a:t>схилів</a:t>
            </a:r>
            <a:r>
              <a:rPr lang="ru-RU" b="1" dirty="0" smtClean="0"/>
              <a:t> – 10-12°. </a:t>
            </a:r>
          </a:p>
          <a:p>
            <a:pPr algn="just"/>
            <a:r>
              <a:rPr lang="ru-RU" b="1" dirty="0" err="1" smtClean="0"/>
              <a:t>Туристські</a:t>
            </a:r>
            <a:r>
              <a:rPr lang="ru-RU" b="1" dirty="0" smtClean="0"/>
              <a:t> </a:t>
            </a:r>
            <a:r>
              <a:rPr lang="ru-RU" b="1" dirty="0" err="1" smtClean="0"/>
              <a:t>траси</a:t>
            </a:r>
            <a:r>
              <a:rPr lang="ru-RU" b="1" dirty="0" smtClean="0"/>
              <a:t> </a:t>
            </a:r>
            <a:r>
              <a:rPr lang="ru-RU" b="1" dirty="0" err="1" smtClean="0"/>
              <a:t>орієнтовані</a:t>
            </a:r>
            <a:r>
              <a:rPr lang="ru-RU" b="1" dirty="0" smtClean="0"/>
              <a:t> на </a:t>
            </a:r>
            <a:r>
              <a:rPr lang="ru-RU" b="1" dirty="0" err="1" smtClean="0"/>
              <a:t>більш</a:t>
            </a:r>
            <a:r>
              <a:rPr lang="ru-RU" b="1" dirty="0" smtClean="0"/>
              <a:t> </a:t>
            </a:r>
            <a:r>
              <a:rPr lang="ru-RU" b="1" dirty="0" err="1" smtClean="0"/>
              <a:t>підготовлених</a:t>
            </a:r>
            <a:r>
              <a:rPr lang="ru-RU" b="1" dirty="0" smtClean="0"/>
              <a:t> </a:t>
            </a:r>
            <a:r>
              <a:rPr lang="ru-RU" b="1" dirty="0" err="1" smtClean="0"/>
              <a:t>лижників</a:t>
            </a:r>
            <a:r>
              <a:rPr lang="ru-RU" b="1" dirty="0" smtClean="0"/>
              <a:t>. Вони </a:t>
            </a:r>
            <a:r>
              <a:rPr lang="ru-RU" b="1" dirty="0" err="1" smtClean="0"/>
              <a:t>можуть</a:t>
            </a:r>
            <a:r>
              <a:rPr lang="ru-RU" b="1" dirty="0" smtClean="0"/>
              <a:t> </a:t>
            </a:r>
            <a:r>
              <a:rPr lang="ru-RU" b="1" dirty="0" err="1" smtClean="0"/>
              <a:t>мати</a:t>
            </a:r>
            <a:r>
              <a:rPr lang="ru-RU" b="1" dirty="0" smtClean="0"/>
              <a:t> </a:t>
            </a:r>
            <a:r>
              <a:rPr lang="ru-RU" b="1" dirty="0" err="1" smtClean="0"/>
              <a:t>різну</a:t>
            </a:r>
            <a:r>
              <a:rPr lang="ru-RU" b="1" dirty="0" smtClean="0"/>
              <a:t> </a:t>
            </a:r>
            <a:r>
              <a:rPr lang="ru-RU" b="1" dirty="0" err="1" smtClean="0"/>
              <a:t>складність</a:t>
            </a:r>
            <a:r>
              <a:rPr lang="ru-RU" b="1" dirty="0" smtClean="0"/>
              <a:t>, при </a:t>
            </a:r>
            <a:r>
              <a:rPr lang="ru-RU" b="1" dirty="0" err="1" smtClean="0"/>
              <a:t>цьому</a:t>
            </a:r>
            <a:r>
              <a:rPr lang="ru-RU" b="1" dirty="0" smtClean="0"/>
              <a:t> </a:t>
            </a:r>
            <a:r>
              <a:rPr lang="ru-RU" b="1" dirty="0" err="1" smtClean="0"/>
              <a:t>бажано</a:t>
            </a:r>
            <a:r>
              <a:rPr lang="ru-RU" b="1" dirty="0" smtClean="0"/>
              <a:t>, </a:t>
            </a:r>
            <a:r>
              <a:rPr lang="ru-RU" b="1" dirty="0" err="1" smtClean="0"/>
              <a:t>щоб</a:t>
            </a:r>
            <a:r>
              <a:rPr lang="ru-RU" b="1" dirty="0" smtClean="0"/>
              <a:t> в межах одного району </a:t>
            </a:r>
            <a:r>
              <a:rPr lang="ru-RU" b="1" dirty="0" err="1" smtClean="0"/>
              <a:t>було</a:t>
            </a:r>
            <a:r>
              <a:rPr lang="ru-RU" b="1" dirty="0" smtClean="0"/>
              <a:t> </a:t>
            </a:r>
            <a:r>
              <a:rPr lang="ru-RU" b="1" dirty="0" err="1" smtClean="0"/>
              <a:t>декілька</a:t>
            </a:r>
            <a:r>
              <a:rPr lang="ru-RU" b="1" dirty="0" smtClean="0"/>
              <a:t> трас,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відрізняються</a:t>
            </a:r>
            <a:r>
              <a:rPr lang="ru-RU" b="1" dirty="0" smtClean="0"/>
              <a:t> </a:t>
            </a:r>
            <a:r>
              <a:rPr lang="ru-RU" b="1" dirty="0" err="1" smtClean="0"/>
              <a:t>складністю</a:t>
            </a:r>
            <a:r>
              <a:rPr lang="ru-RU" b="1" dirty="0" smtClean="0"/>
              <a:t> спуску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різноманітністю</a:t>
            </a:r>
            <a:r>
              <a:rPr lang="ru-RU" b="1" dirty="0" smtClean="0"/>
              <a:t> </a:t>
            </a:r>
            <a:r>
              <a:rPr lang="ru-RU" b="1" dirty="0" err="1" smtClean="0"/>
              <a:t>естетичних</a:t>
            </a:r>
            <a:r>
              <a:rPr lang="ru-RU" b="1" dirty="0" smtClean="0"/>
              <a:t> </a:t>
            </a:r>
            <a:r>
              <a:rPr lang="ru-RU" b="1" dirty="0" err="1" smtClean="0"/>
              <a:t>вражень</a:t>
            </a:r>
            <a:r>
              <a:rPr lang="ru-RU" b="1" dirty="0" smtClean="0"/>
              <a:t>. </a:t>
            </a:r>
            <a:r>
              <a:rPr lang="ru-RU" b="1" dirty="0" err="1" smtClean="0"/>
              <a:t>Середня</a:t>
            </a:r>
            <a:r>
              <a:rPr lang="ru-RU" b="1" dirty="0" smtClean="0"/>
              <a:t> </a:t>
            </a:r>
            <a:r>
              <a:rPr lang="ru-RU" b="1" dirty="0" err="1" smtClean="0"/>
              <a:t>їх</a:t>
            </a:r>
            <a:r>
              <a:rPr lang="ru-RU" b="1" dirty="0" smtClean="0"/>
              <a:t> крутизна 12—18°. </a:t>
            </a:r>
          </a:p>
          <a:p>
            <a:pPr algn="just"/>
            <a:r>
              <a:rPr lang="ru-RU" b="1" dirty="0" err="1" smtClean="0"/>
              <a:t>Спортивні</a:t>
            </a:r>
            <a:r>
              <a:rPr lang="ru-RU" b="1" dirty="0" smtClean="0"/>
              <a:t> </a:t>
            </a:r>
            <a:r>
              <a:rPr lang="ru-RU" b="1" dirty="0" err="1" smtClean="0"/>
              <a:t>траси</a:t>
            </a:r>
            <a:r>
              <a:rPr lang="ru-RU" b="1" dirty="0" smtClean="0"/>
              <a:t> </a:t>
            </a:r>
            <a:r>
              <a:rPr lang="ru-RU" b="1" dirty="0" err="1" smtClean="0"/>
              <a:t>призначені</a:t>
            </a:r>
            <a:r>
              <a:rPr lang="ru-RU" b="1" dirty="0" smtClean="0"/>
              <a:t> для </a:t>
            </a:r>
            <a:r>
              <a:rPr lang="ru-RU" b="1" dirty="0" err="1" smtClean="0"/>
              <a:t>лижників-спортсменів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характеризуються</a:t>
            </a:r>
            <a:r>
              <a:rPr lang="ru-RU" b="1" dirty="0" smtClean="0"/>
              <a:t> максимальною </a:t>
            </a:r>
            <a:r>
              <a:rPr lang="ru-RU" b="1" dirty="0" err="1" smtClean="0"/>
              <a:t>протяжністю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крутизною. Ширина трас повинна бути не </a:t>
            </a:r>
            <a:r>
              <a:rPr lang="ru-RU" b="1" dirty="0" err="1" smtClean="0"/>
              <a:t>менше</a:t>
            </a:r>
            <a:r>
              <a:rPr lang="ru-RU" b="1" dirty="0" smtClean="0"/>
              <a:t> 20 м. </a:t>
            </a:r>
            <a:r>
              <a:rPr lang="ru-RU" b="1" dirty="0" err="1" smtClean="0"/>
              <a:t>Короткі</a:t>
            </a:r>
            <a:r>
              <a:rPr lang="ru-RU" b="1" dirty="0" smtClean="0"/>
              <a:t> </a:t>
            </a:r>
            <a:r>
              <a:rPr lang="ru-RU" b="1" dirty="0" err="1" smtClean="0"/>
              <a:t>круті</a:t>
            </a:r>
            <a:r>
              <a:rPr lang="ru-RU" b="1" dirty="0" smtClean="0"/>
              <a:t> </a:t>
            </a:r>
            <a:r>
              <a:rPr lang="ru-RU" b="1" dirty="0" err="1" smtClean="0"/>
              <a:t>ділянки</a:t>
            </a:r>
            <a:r>
              <a:rPr lang="ru-RU" b="1" dirty="0" smtClean="0"/>
              <a:t> </a:t>
            </a:r>
            <a:r>
              <a:rPr lang="ru-RU" b="1" dirty="0" err="1" smtClean="0"/>
              <a:t>повинні</a:t>
            </a:r>
            <a:r>
              <a:rPr lang="ru-RU" b="1" dirty="0" smtClean="0"/>
              <a:t> </a:t>
            </a:r>
            <a:r>
              <a:rPr lang="ru-RU" b="1" dirty="0" err="1" smtClean="0"/>
              <a:t>змінятися</a:t>
            </a:r>
            <a:r>
              <a:rPr lang="ru-RU" b="1" dirty="0" smtClean="0"/>
              <a:t> </a:t>
            </a:r>
            <a:r>
              <a:rPr lang="ru-RU" b="1" dirty="0" err="1" smtClean="0"/>
              <a:t>довгими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пологими. </a:t>
            </a:r>
            <a:r>
              <a:rPr lang="ru-RU" b="1" dirty="0" err="1" smtClean="0"/>
              <a:t>Важливо</a:t>
            </a:r>
            <a:r>
              <a:rPr lang="ru-RU" b="1" dirty="0" smtClean="0"/>
              <a:t>, </a:t>
            </a:r>
            <a:r>
              <a:rPr lang="ru-RU" b="1" dirty="0" err="1" smtClean="0"/>
              <a:t>щоб</a:t>
            </a:r>
            <a:r>
              <a:rPr lang="ru-RU" b="1" dirty="0" smtClean="0"/>
              <a:t> крутизна </a:t>
            </a:r>
            <a:r>
              <a:rPr lang="ru-RU" b="1" dirty="0" err="1" smtClean="0"/>
              <a:t>і</a:t>
            </a:r>
            <a:r>
              <a:rPr lang="ru-RU" b="1" dirty="0" smtClean="0"/>
              <a:t> характер </a:t>
            </a:r>
            <a:r>
              <a:rPr lang="ru-RU" b="1" dirty="0" err="1" smtClean="0"/>
              <a:t>віражів</a:t>
            </a:r>
            <a:r>
              <a:rPr lang="ru-RU" b="1" dirty="0" smtClean="0"/>
              <a:t> </a:t>
            </a:r>
            <a:r>
              <a:rPr lang="ru-RU" b="1" dirty="0" err="1" smtClean="0"/>
              <a:t>визначали</a:t>
            </a:r>
            <a:r>
              <a:rPr lang="ru-RU" b="1" dirty="0" smtClean="0"/>
              <a:t> </a:t>
            </a:r>
            <a:r>
              <a:rPr lang="ru-RU" b="1" dirty="0" err="1" smtClean="0"/>
              <a:t>збереження</a:t>
            </a:r>
            <a:r>
              <a:rPr lang="ru-RU" b="1" dirty="0" smtClean="0"/>
              <a:t> </a:t>
            </a:r>
            <a:r>
              <a:rPr lang="ru-RU" b="1" dirty="0" err="1" smtClean="0"/>
              <a:t>швидкості</a:t>
            </a:r>
            <a:r>
              <a:rPr lang="ru-RU" b="1" dirty="0" smtClean="0"/>
              <a:t> спуску в </a:t>
            </a:r>
            <a:r>
              <a:rPr lang="ru-RU" b="1" dirty="0" err="1" smtClean="0"/>
              <a:t>допустимих</a:t>
            </a:r>
            <a:r>
              <a:rPr lang="ru-RU" b="1" dirty="0" smtClean="0"/>
              <a:t> межах. </a:t>
            </a:r>
            <a:endParaRPr lang="ru-RU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ÐÐ°ÑÑÐ¸Ð½ÐºÐ¸ Ð¿Ð¾ Ð·Ð°Ð¿ÑÐ¾ÑÑ ushcmrjkb;ys rehjhn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084" y="0"/>
            <a:ext cx="6737673" cy="3790946"/>
          </a:xfrm>
          <a:prstGeom prst="rect">
            <a:avLst/>
          </a:prstGeom>
          <a:noFill/>
        </p:spPr>
      </p:pic>
      <p:pic>
        <p:nvPicPr>
          <p:cNvPr id="118788" name="Picture 4" descr="ÐÐ°ÑÑÐ¸Ð½ÐºÐ¸ Ð¿Ð¾ Ð·Ð°Ð¿ÑÐ¾ÑÑ ushcmrjkb;ys rehjhn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6132" y="214290"/>
            <a:ext cx="4881554" cy="6312010"/>
          </a:xfrm>
          <a:prstGeom prst="rect">
            <a:avLst/>
          </a:prstGeom>
          <a:noFill/>
        </p:spPr>
      </p:pic>
      <p:pic>
        <p:nvPicPr>
          <p:cNvPr id="11879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522" y="3929066"/>
            <a:ext cx="2857500" cy="2762251"/>
          </a:xfrm>
          <a:prstGeom prst="rect">
            <a:avLst/>
          </a:prstGeom>
          <a:noFill/>
        </p:spPr>
      </p:pic>
      <p:pic>
        <p:nvPicPr>
          <p:cNvPr id="118792" name="Picture 8" descr="ÐÐ°ÑÑÐ¸Ð½ÐºÐ¸ Ð¿Ð¾ Ð·Ð°Ð¿ÑÐ¾ÑÑ ushcmrjkb;ys rehjhn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480" y="4000504"/>
            <a:ext cx="3643338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1026" y="214290"/>
            <a:ext cx="10930014" cy="63907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 smtClean="0"/>
              <a:t>Траси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слалому-гіганта</a:t>
            </a:r>
            <a:r>
              <a:rPr lang="ru-RU" sz="2000" b="1" dirty="0" smtClean="0"/>
              <a:t> не </a:t>
            </a:r>
            <a:r>
              <a:rPr lang="ru-RU" sz="2000" b="1" dirty="0" err="1" smtClean="0"/>
              <a:t>проектують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постійними</a:t>
            </a:r>
            <a:r>
              <a:rPr lang="ru-RU" sz="2000" b="1" dirty="0" smtClean="0"/>
              <a:t>, а </a:t>
            </a:r>
            <a:r>
              <a:rPr lang="ru-RU" sz="2000" b="1" dirty="0" err="1" smtClean="0"/>
              <a:t>лише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визначають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місця</a:t>
            </a:r>
            <a:r>
              <a:rPr lang="ru-RU" sz="2000" b="1" dirty="0" smtClean="0"/>
              <a:t> старту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фінішу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Схил</a:t>
            </a:r>
            <a:r>
              <a:rPr lang="ru-RU" sz="2000" b="1" dirty="0" smtClean="0"/>
              <a:t> повинен </a:t>
            </a:r>
            <a:r>
              <a:rPr lang="ru-RU" sz="2000" b="1" dirty="0" err="1" smtClean="0"/>
              <a:t>мати</a:t>
            </a:r>
            <a:r>
              <a:rPr lang="ru-RU" sz="2000" b="1" dirty="0" smtClean="0"/>
              <a:t> ширину до 150—200 м та </a:t>
            </a:r>
            <a:r>
              <a:rPr lang="ru-RU" sz="2000" b="1" dirty="0" err="1" smtClean="0"/>
              <a:t>різноманітний</a:t>
            </a:r>
            <a:r>
              <a:rPr lang="ru-RU" sz="2000" b="1" dirty="0" smtClean="0"/>
              <a:t> (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чергується</a:t>
            </a:r>
            <a:r>
              <a:rPr lang="ru-RU" sz="2000" b="1" dirty="0" smtClean="0"/>
              <a:t>) </a:t>
            </a:r>
            <a:r>
              <a:rPr lang="ru-RU" sz="2000" b="1" dirty="0" err="1" smtClean="0"/>
              <a:t>рельєф</a:t>
            </a:r>
            <a:r>
              <a:rPr lang="ru-RU" sz="2000" b="1" dirty="0" smtClean="0"/>
              <a:t>. </a:t>
            </a:r>
            <a:endParaRPr lang="en-US" sz="2000" b="1" dirty="0" smtClean="0"/>
          </a:p>
          <a:p>
            <a:pPr algn="just"/>
            <a:r>
              <a:rPr lang="ru-RU" sz="2000" b="1" dirty="0" err="1" smtClean="0"/>
              <a:t>Траси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повинні</a:t>
            </a:r>
            <a:r>
              <a:rPr lang="ru-RU" sz="2000" b="1" dirty="0" smtClean="0"/>
              <a:t> бути </a:t>
            </a:r>
            <a:r>
              <a:rPr lang="ru-RU" sz="2000" b="1" dirty="0" err="1" smtClean="0"/>
              <a:t>звільнені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різного</a:t>
            </a:r>
            <a:r>
              <a:rPr lang="ru-RU" sz="2000" b="1" dirty="0" smtClean="0"/>
              <a:t> роду </a:t>
            </a:r>
            <a:r>
              <a:rPr lang="ru-RU" sz="2000" b="1" dirty="0" err="1" smtClean="0"/>
              <a:t>перешкод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не </a:t>
            </a:r>
            <a:r>
              <a:rPr lang="ru-RU" sz="2000" b="1" dirty="0" err="1" smtClean="0"/>
              <a:t>входять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її</a:t>
            </a:r>
            <a:r>
              <a:rPr lang="ru-RU" sz="2000" b="1" dirty="0" smtClean="0"/>
              <a:t> склад. </a:t>
            </a:r>
            <a:r>
              <a:rPr lang="ru-RU" sz="2000" b="1" dirty="0" err="1" smtClean="0"/>
              <a:t>Найцікавіші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слаломні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траси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схилах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змінного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профілю</a:t>
            </a:r>
            <a:r>
              <a:rPr lang="ru-RU" sz="2000" b="1" dirty="0" smtClean="0"/>
              <a:t>, крутизна </a:t>
            </a:r>
            <a:r>
              <a:rPr lang="ru-RU" sz="2000" b="1" dirty="0" err="1" smtClean="0"/>
              <a:t>яких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міняється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</a:t>
            </a:r>
            <a:r>
              <a:rPr lang="ru-RU" sz="2000" b="1" dirty="0" smtClean="0"/>
              <a:t> 17 до 30°. Для </a:t>
            </a:r>
            <a:r>
              <a:rPr lang="ru-RU" sz="2000" b="1" dirty="0" err="1" smtClean="0"/>
              <a:t>змагань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необхідно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щоб</a:t>
            </a:r>
            <a:r>
              <a:rPr lang="ru-RU" sz="2000" b="1" dirty="0" smtClean="0"/>
              <a:t> 25 % </a:t>
            </a:r>
            <a:r>
              <a:rPr lang="ru-RU" sz="2000" b="1" dirty="0" err="1" smtClean="0"/>
              <a:t>траси</a:t>
            </a:r>
            <a:r>
              <a:rPr lang="ru-RU" sz="2000" b="1" dirty="0" smtClean="0"/>
              <a:t> мало крутизну </a:t>
            </a:r>
            <a:r>
              <a:rPr lang="ru-RU" sz="2000" b="1" dirty="0" err="1" smtClean="0"/>
              <a:t>більше</a:t>
            </a:r>
            <a:r>
              <a:rPr lang="ru-RU" sz="2000" b="1" dirty="0" smtClean="0"/>
              <a:t> 30°. </a:t>
            </a:r>
          </a:p>
          <a:p>
            <a:pPr algn="just"/>
            <a:r>
              <a:rPr lang="ru-RU" sz="2000" b="1" dirty="0" smtClean="0"/>
              <a:t>У </a:t>
            </a:r>
            <a:r>
              <a:rPr lang="ru-RU" sz="2000" b="1" dirty="0" err="1" smtClean="0"/>
              <a:t>всьому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світі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прийнята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регламентація</a:t>
            </a:r>
            <a:r>
              <a:rPr lang="ru-RU" sz="2000" b="1" dirty="0" smtClean="0"/>
              <a:t> трас по 4 ступеням </a:t>
            </a:r>
            <a:r>
              <a:rPr lang="ru-RU" sz="2000" b="1" dirty="0" err="1" smtClean="0"/>
              <a:t>складності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метою </a:t>
            </a:r>
            <a:r>
              <a:rPr lang="ru-RU" sz="2000" b="1" dirty="0" err="1" smtClean="0"/>
              <a:t>розосередження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лижників</a:t>
            </a:r>
            <a:r>
              <a:rPr lang="ru-RU" sz="2000" b="1" dirty="0" smtClean="0"/>
              <a:t> по </a:t>
            </a:r>
            <a:r>
              <a:rPr lang="ru-RU" sz="2000" b="1" dirty="0" err="1" smtClean="0"/>
              <a:t>схилах</a:t>
            </a:r>
            <a:r>
              <a:rPr lang="ru-RU" sz="2000" b="1" dirty="0" smtClean="0"/>
              <a:t> для </a:t>
            </a:r>
            <a:r>
              <a:rPr lang="ru-RU" sz="2000" b="1" dirty="0" err="1" smtClean="0"/>
              <a:t>забезпечення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їх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безпеки</a:t>
            </a:r>
            <a:r>
              <a:rPr lang="ru-RU" sz="2000" b="1" dirty="0" smtClean="0"/>
              <a:t>. Головне </a:t>
            </a:r>
            <a:r>
              <a:rPr lang="ru-RU" sz="2000" b="1" dirty="0" err="1" smtClean="0"/>
              <a:t>завдання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проектувальників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гірськолижного</a:t>
            </a:r>
            <a:r>
              <a:rPr lang="ru-RU" sz="2000" b="1" dirty="0" smtClean="0"/>
              <a:t> курорту — </a:t>
            </a:r>
            <a:r>
              <a:rPr lang="ru-RU" sz="2000" b="1" dirty="0" err="1" smtClean="0"/>
              <a:t>набір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схилів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трас </a:t>
            </a:r>
            <a:r>
              <a:rPr lang="ru-RU" sz="2000" b="1" dirty="0" err="1" smtClean="0"/>
              <a:t>різної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складності</a:t>
            </a:r>
            <a:r>
              <a:rPr lang="ru-RU" sz="2000" b="1" dirty="0" smtClean="0"/>
              <a:t>. </a:t>
            </a:r>
          </a:p>
          <a:p>
            <a:pPr algn="just"/>
            <a:r>
              <a:rPr lang="ru-RU" sz="2000" b="1" dirty="0" smtClean="0"/>
              <a:t>При </a:t>
            </a:r>
            <a:r>
              <a:rPr lang="ru-RU" sz="2000" b="1" dirty="0" err="1" smtClean="0"/>
              <a:t>експлуатації</a:t>
            </a:r>
            <a:r>
              <a:rPr lang="ru-RU" sz="2000" b="1" dirty="0" smtClean="0"/>
              <a:t> курорту </a:t>
            </a:r>
            <a:r>
              <a:rPr lang="ru-RU" sz="2000" b="1" dirty="0" err="1" smtClean="0"/>
              <a:t>велике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значення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має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тривалість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гірськолижного</a:t>
            </a:r>
            <a:r>
              <a:rPr lang="ru-RU" sz="2000" b="1" dirty="0" smtClean="0"/>
              <a:t> сезону, тому </a:t>
            </a:r>
            <a:r>
              <a:rPr lang="ru-RU" sz="2000" b="1" dirty="0" err="1" smtClean="0"/>
              <a:t>прагнуть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вибирати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траси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схилах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південної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експозиції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які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використовують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переважно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взимку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північних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схилах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які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експлуатують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взимку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весною. </a:t>
            </a:r>
          </a:p>
          <a:p>
            <a:pPr algn="just"/>
            <a:r>
              <a:rPr lang="ru-RU" sz="2000" b="1" dirty="0" smtClean="0"/>
              <a:t>При </a:t>
            </a:r>
            <a:r>
              <a:rPr lang="ru-RU" sz="2000" b="1" dirty="0" err="1" smtClean="0"/>
              <a:t>прокладці</a:t>
            </a:r>
            <a:r>
              <a:rPr lang="ru-RU" sz="2000" b="1" dirty="0" smtClean="0"/>
              <a:t> трас </a:t>
            </a:r>
            <a:r>
              <a:rPr lang="ru-RU" sz="2000" b="1" dirty="0" err="1" smtClean="0"/>
              <a:t>необхідно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забезпечити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безпеку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лижників</a:t>
            </a:r>
            <a:r>
              <a:rPr lang="ru-RU" sz="2000" b="1" dirty="0" smtClean="0"/>
              <a:t>. </a:t>
            </a:r>
            <a:endParaRPr lang="en-US" sz="2000" b="1" dirty="0" smtClean="0"/>
          </a:p>
          <a:p>
            <a:pPr algn="just"/>
            <a:r>
              <a:rPr lang="ru-RU" sz="2000" b="1" i="1" dirty="0" err="1" smtClean="0">
                <a:solidFill>
                  <a:srgbClr val="FF0000"/>
                </a:solidFill>
              </a:rPr>
              <a:t>Виділяють</a:t>
            </a:r>
            <a:r>
              <a:rPr lang="ru-RU" sz="2000" b="1" i="1" dirty="0" smtClean="0">
                <a:solidFill>
                  <a:srgbClr val="FF0000"/>
                </a:solidFill>
              </a:rPr>
              <a:t> три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зони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катання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лижників</a:t>
            </a:r>
            <a:r>
              <a:rPr lang="ru-RU" sz="2000" b="1" i="1" dirty="0" smtClean="0">
                <a:solidFill>
                  <a:srgbClr val="FF0000"/>
                </a:solidFill>
              </a:rPr>
              <a:t>: </a:t>
            </a:r>
          </a:p>
          <a:p>
            <a:pPr marL="342900" indent="-342900" algn="just">
              <a:buAutoNum type="arabicParenR"/>
            </a:pPr>
            <a:r>
              <a:rPr lang="ru-RU" sz="2000" b="1" dirty="0" err="1" smtClean="0"/>
              <a:t>учбові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схили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траси</a:t>
            </a:r>
            <a:r>
              <a:rPr lang="ru-RU" sz="2000" b="1" dirty="0" smtClean="0"/>
              <a:t>, спуски, </a:t>
            </a:r>
            <a:r>
              <a:rPr lang="ru-RU" sz="2000" b="1" dirty="0" err="1" smtClean="0"/>
              <a:t>обладнані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підйомниками</a:t>
            </a:r>
            <a:r>
              <a:rPr lang="ru-RU" sz="2000" b="1" dirty="0" smtClean="0"/>
              <a:t>; </a:t>
            </a:r>
          </a:p>
          <a:p>
            <a:pPr marL="342900" indent="-342900" algn="just">
              <a:buAutoNum type="arabicParenR"/>
            </a:pPr>
            <a:r>
              <a:rPr lang="ru-RU" sz="2000" b="1" dirty="0" smtClean="0"/>
              <a:t>спуски за межами трас, для </a:t>
            </a:r>
            <a:r>
              <a:rPr lang="ru-RU" sz="2000" b="1" dirty="0" err="1" smtClean="0"/>
              <a:t>виходів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які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використовують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траверси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або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відхилення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убік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основних</a:t>
            </a:r>
            <a:r>
              <a:rPr lang="ru-RU" sz="2000" b="1" dirty="0" smtClean="0"/>
              <a:t> трас; </a:t>
            </a:r>
          </a:p>
          <a:p>
            <a:pPr marL="342900" indent="-342900" algn="just">
              <a:buAutoNum type="arabicParenR"/>
            </a:pPr>
            <a:r>
              <a:rPr lang="ru-RU" sz="2000" b="1" dirty="0" smtClean="0"/>
              <a:t>зона </a:t>
            </a:r>
            <a:r>
              <a:rPr lang="ru-RU" sz="2000" b="1" dirty="0" err="1" smtClean="0"/>
              <a:t>високогірного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лижного</a:t>
            </a:r>
            <a:r>
              <a:rPr lang="ru-RU" sz="2000" b="1" dirty="0" smtClean="0"/>
              <a:t> туризму, де </a:t>
            </a:r>
            <a:r>
              <a:rPr lang="ru-RU" sz="2000" b="1" dirty="0" err="1" smtClean="0"/>
              <a:t>лижники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здійснюють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самостійні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тривалі</a:t>
            </a:r>
            <a:r>
              <a:rPr lang="ru-RU" sz="2000" b="1" dirty="0" smtClean="0"/>
              <a:t> переходи </a:t>
            </a:r>
            <a:r>
              <a:rPr lang="ru-RU" sz="2000" b="1" dirty="0" err="1" smtClean="0"/>
              <a:t>або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використовують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транспортні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засоби</a:t>
            </a:r>
            <a:r>
              <a:rPr lang="ru-RU" b="1" dirty="0" smtClean="0"/>
              <a:t>. </a:t>
            </a:r>
            <a:endParaRPr lang="ru-RU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5340" y="285728"/>
            <a:ext cx="1050138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3. </a:t>
            </a:r>
            <a:r>
              <a:rPr lang="ru-RU" sz="2800" b="1" dirty="0" err="1" smtClean="0">
                <a:solidFill>
                  <a:srgbClr val="FF0000"/>
                </a:solidFill>
              </a:rPr>
              <a:t>Оцінка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водних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об'єктів</a:t>
            </a:r>
            <a:r>
              <a:rPr lang="ru-RU" sz="2800" b="1" dirty="0" smtClean="0">
                <a:solidFill>
                  <a:srgbClr val="FF0000"/>
                </a:solidFill>
              </a:rPr>
              <a:t> для </a:t>
            </a:r>
            <a:r>
              <a:rPr lang="ru-RU" sz="2800" b="1" dirty="0" err="1" smtClean="0">
                <a:solidFill>
                  <a:srgbClr val="FF0000"/>
                </a:solidFill>
              </a:rPr>
              <a:t>рекреаційного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відпочинку</a:t>
            </a:r>
            <a:r>
              <a:rPr lang="ru-RU" sz="2800" b="1" dirty="0" smtClean="0">
                <a:solidFill>
                  <a:srgbClr val="FF0000"/>
                </a:solidFill>
              </a:rPr>
              <a:t>.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8150" y="1071546"/>
            <a:ext cx="11001452" cy="5324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До   </a:t>
            </a:r>
            <a:r>
              <a:rPr lang="ru-RU" sz="2000" b="1" dirty="0" err="1" smtClean="0"/>
              <a:t>водних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об'єктів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відносяться</a:t>
            </a:r>
            <a:r>
              <a:rPr lang="ru-RU" sz="2000" b="1" dirty="0" smtClean="0"/>
              <a:t> моря, </a:t>
            </a:r>
            <a:r>
              <a:rPr lang="ru-RU" sz="2000" b="1" dirty="0" err="1" smtClean="0"/>
              <a:t>океани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великі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малі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річки</a:t>
            </a:r>
            <a:r>
              <a:rPr lang="ru-RU" sz="2000" b="1" dirty="0" smtClean="0"/>
              <a:t>, озера, </a:t>
            </a:r>
            <a:r>
              <a:rPr lang="ru-RU" sz="2000" b="1" dirty="0" err="1" smtClean="0"/>
              <a:t>штучні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водоймища</a:t>
            </a:r>
            <a:r>
              <a:rPr lang="ru-RU" sz="2000" b="1" dirty="0" smtClean="0"/>
              <a:t> — </a:t>
            </a:r>
            <a:r>
              <a:rPr lang="ru-RU" sz="2000" b="1" dirty="0" err="1" smtClean="0"/>
              <a:t>водосховища</a:t>
            </a:r>
            <a:r>
              <a:rPr lang="ru-RU" sz="2000" b="1" dirty="0" smtClean="0"/>
              <a:t>, ставки, </a:t>
            </a:r>
            <a:r>
              <a:rPr lang="ru-RU" sz="2000" b="1" dirty="0" err="1" smtClean="0"/>
              <a:t>кар'єри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ін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Забезпеченість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території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водними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об'єктами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визначають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наступні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показники</a:t>
            </a:r>
            <a:r>
              <a:rPr lang="ru-RU" sz="2000" b="1" dirty="0" smtClean="0"/>
              <a:t>: </a:t>
            </a:r>
          </a:p>
          <a:p>
            <a:pPr algn="just"/>
            <a:r>
              <a:rPr lang="ru-RU" sz="2000" b="1" dirty="0" smtClean="0"/>
              <a:t>-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обводненість</a:t>
            </a:r>
            <a:r>
              <a:rPr lang="ru-RU" sz="2000" b="1" dirty="0" smtClean="0"/>
              <a:t> — </a:t>
            </a:r>
            <a:r>
              <a:rPr lang="ru-RU" sz="2000" b="1" dirty="0" err="1" smtClean="0"/>
              <a:t>відношення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протяжності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водних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об'єктів</a:t>
            </a:r>
            <a:r>
              <a:rPr lang="ru-RU" sz="2000" b="1" dirty="0" smtClean="0"/>
              <a:t> (у км) до </a:t>
            </a:r>
            <a:r>
              <a:rPr lang="ru-RU" sz="2000" b="1" dirty="0" err="1" smtClean="0"/>
              <a:t>площі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території</a:t>
            </a:r>
            <a:r>
              <a:rPr lang="ru-RU" sz="2000" b="1" dirty="0" smtClean="0"/>
              <a:t> (у км); </a:t>
            </a:r>
          </a:p>
          <a:p>
            <a:pPr algn="just">
              <a:buFontTx/>
              <a:buChar char="-"/>
            </a:pPr>
            <a:r>
              <a:rPr lang="ru-RU" sz="2000" b="1" dirty="0" smtClean="0"/>
              <a:t>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заозереність</a:t>
            </a:r>
            <a:r>
              <a:rPr lang="ru-RU" sz="2000" b="1" dirty="0" smtClean="0"/>
              <a:t> — </a:t>
            </a:r>
            <a:r>
              <a:rPr lang="ru-RU" sz="2000" b="1" dirty="0" err="1" smtClean="0"/>
              <a:t>відношення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площі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водних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дзеркал</a:t>
            </a:r>
            <a:r>
              <a:rPr lang="ru-RU" sz="2000" b="1" dirty="0" smtClean="0"/>
              <a:t> озер до </a:t>
            </a:r>
            <a:r>
              <a:rPr lang="ru-RU" sz="2000" b="1" dirty="0" err="1" smtClean="0"/>
              <a:t>площі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території</a:t>
            </a:r>
            <a:r>
              <a:rPr lang="ru-RU" sz="2000" b="1" dirty="0" smtClean="0"/>
              <a:t>. </a:t>
            </a:r>
          </a:p>
          <a:p>
            <a:pPr algn="just"/>
            <a:r>
              <a:rPr lang="ru-RU" sz="2000" b="1" dirty="0" smtClean="0"/>
              <a:t>Одним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основних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природних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факторів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який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визначає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рекреаційну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придатність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їх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розміщення</a:t>
            </a:r>
            <a:r>
              <a:rPr lang="ru-RU" sz="2000" b="1" dirty="0" smtClean="0"/>
              <a:t> у </a:t>
            </a:r>
            <a:r>
              <a:rPr lang="ru-RU" sz="2000" b="1" dirty="0" err="1" smtClean="0"/>
              <a:t>певній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природно-кліматичній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зоні</a:t>
            </a:r>
            <a:r>
              <a:rPr lang="ru-RU" sz="2000" b="1" dirty="0" smtClean="0"/>
              <a:t> (</a:t>
            </a:r>
            <a:r>
              <a:rPr lang="ru-RU" sz="2000" b="1" dirty="0" err="1" smtClean="0"/>
              <a:t>насамперед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має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значення</a:t>
            </a:r>
            <a:r>
              <a:rPr lang="ru-RU" sz="2000" b="1" dirty="0" smtClean="0"/>
              <a:t> температура води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повітря</a:t>
            </a:r>
            <a:r>
              <a:rPr lang="ru-RU" sz="2000" b="1" dirty="0" smtClean="0"/>
              <a:t>). </a:t>
            </a:r>
            <a:r>
              <a:rPr lang="ru-RU" sz="2000" b="1" dirty="0" err="1" smtClean="0"/>
              <a:t>Значно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підвищує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рекреаційну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цінність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водних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об'єктів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наявність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їх</a:t>
            </a:r>
            <a:r>
              <a:rPr lang="ru-RU" sz="2000" b="1" dirty="0" smtClean="0"/>
              <a:t> берегах </a:t>
            </a:r>
            <a:r>
              <a:rPr lang="ru-RU" sz="2000" b="1" dirty="0" err="1" smtClean="0"/>
              <a:t>лісів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оскільки</a:t>
            </a:r>
            <a:r>
              <a:rPr lang="ru-RU" sz="2000" b="1" dirty="0" smtClean="0"/>
              <a:t> вони </a:t>
            </a:r>
            <a:r>
              <a:rPr lang="ru-RU" sz="2000" b="1" dirty="0" err="1" smtClean="0"/>
              <a:t>створюють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комфортніші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умови</a:t>
            </a:r>
            <a:r>
              <a:rPr lang="ru-RU" sz="2000" b="1" dirty="0" smtClean="0"/>
              <a:t> для </a:t>
            </a:r>
            <a:r>
              <a:rPr lang="ru-RU" sz="2000" b="1" dirty="0" err="1" smtClean="0"/>
              <a:t>відпочинку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захисту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вітру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інтенсивної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сонячної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радіації</a:t>
            </a:r>
            <a:r>
              <a:rPr lang="ru-RU" sz="2000" b="1" dirty="0" smtClean="0"/>
              <a:t>, а </a:t>
            </a:r>
            <a:r>
              <a:rPr lang="ru-RU" sz="2000" b="1" dirty="0" err="1" smtClean="0"/>
              <a:t>також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сприятливо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впливають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психофізіологічний</a:t>
            </a:r>
            <a:r>
              <a:rPr lang="ru-RU" sz="2000" b="1" dirty="0" smtClean="0"/>
              <a:t> стан </a:t>
            </a:r>
            <a:r>
              <a:rPr lang="ru-RU" sz="2000" b="1" dirty="0" err="1" smtClean="0"/>
              <a:t>людини</a:t>
            </a:r>
            <a:r>
              <a:rPr lang="ru-RU" sz="2000" b="1" dirty="0" smtClean="0"/>
              <a:t>. Так, </a:t>
            </a:r>
            <a:r>
              <a:rPr lang="ru-RU" sz="2000" b="1" dirty="0" err="1" smtClean="0"/>
              <a:t>наприклад</a:t>
            </a:r>
            <a:r>
              <a:rPr lang="ru-RU" sz="2000" b="1" dirty="0" smtClean="0"/>
              <a:t>, в </a:t>
            </a:r>
            <a:r>
              <a:rPr lang="ru-RU" sz="2000" b="1" dirty="0" err="1" smtClean="0"/>
              <a:t>помірних</a:t>
            </a:r>
            <a:r>
              <a:rPr lang="ru-RU" sz="2000" b="1" dirty="0" smtClean="0"/>
              <a:t> широтах </a:t>
            </a:r>
            <a:r>
              <a:rPr lang="ru-RU" sz="2000" b="1" dirty="0" err="1" smtClean="0"/>
              <a:t>сухі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соснові</a:t>
            </a:r>
            <a:r>
              <a:rPr lang="ru-RU" sz="2000" b="1" dirty="0" smtClean="0"/>
              <a:t> бори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березово-соснові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ліси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узбережжі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найкомфортнішими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привабливими</a:t>
            </a:r>
            <a:r>
              <a:rPr lang="ru-RU" sz="2000" b="1" dirty="0" smtClean="0"/>
              <a:t> для </a:t>
            </a:r>
            <a:r>
              <a:rPr lang="ru-RU" sz="2000" b="1" dirty="0" err="1" smtClean="0"/>
              <a:t>відпочинку</a:t>
            </a:r>
            <a:r>
              <a:rPr lang="ru-RU" sz="2000" b="1" dirty="0" smtClean="0"/>
              <a:t>. </a:t>
            </a:r>
          </a:p>
          <a:p>
            <a:pPr algn="just"/>
            <a:r>
              <a:rPr lang="ru-RU" sz="2000" b="1" dirty="0" err="1" smtClean="0"/>
              <a:t>Рибогосподарський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потенціал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водних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об'єктів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суттєво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впливає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масштаби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їх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рекреаційного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використання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оскільки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любительська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риболовля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є</a:t>
            </a:r>
            <a:r>
              <a:rPr lang="ru-RU" sz="2000" b="1" dirty="0" smtClean="0"/>
              <a:t> одним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наймасовіших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видів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водних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рекреацій</a:t>
            </a:r>
            <a:r>
              <a:rPr lang="ru-RU" sz="2000" b="1" dirty="0" smtClean="0"/>
              <a:t>. </a:t>
            </a:r>
            <a:endParaRPr lang="ru-RU" sz="20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ÐÐ°ÑÑÐ¸Ð½ÐºÐ¸ Ð¿Ð¾ Ð·Ð°Ð¿ÑÐ¾ÑÑ Ð»ÑÐ±Ð¸ÑÐµÐ»ÑÑÑÐºÐ° ÑÐ¸Ð±Ð¾Ð»Ð¾Ð²Ð»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22" y="1000108"/>
            <a:ext cx="5857916" cy="4397242"/>
          </a:xfrm>
          <a:prstGeom prst="rect">
            <a:avLst/>
          </a:prstGeom>
          <a:noFill/>
        </p:spPr>
      </p:pic>
      <p:pic>
        <p:nvPicPr>
          <p:cNvPr id="120840" name="Picture 8" descr="ÐÐ°ÑÑÐ¸Ð½ÐºÐ¸ Ð¿Ð¾ Ð·Ð°Ð¿ÑÐ¾ÑÑ Ð»ÑÐ±Ð¸ÑÐµÐ»ÑÑÑÐºÐ° ÑÐ¸Ð±Ð¾Ð»Ð¾Ð²Ð»Ñ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2646" y="142852"/>
            <a:ext cx="5929354" cy="3409964"/>
          </a:xfrm>
          <a:prstGeom prst="rect">
            <a:avLst/>
          </a:prstGeom>
          <a:noFill/>
        </p:spPr>
      </p:pic>
      <p:pic>
        <p:nvPicPr>
          <p:cNvPr id="120844" name="Picture 12" descr="ÐÐ°ÑÑÐ¸Ð½ÐºÐ¸ Ð¿Ð¾ Ð·Ð°Ð¿ÑÐ¾ÑÑ Ð»ÑÐ±Ð¸ÑÐµÐ»ÑÑÑÐºÐ° ÑÐ¸Ð±Ð¾Ð»Ð¾Ð²Ð»Ñ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8876" y="3603106"/>
            <a:ext cx="5953124" cy="3254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5274" y="500042"/>
            <a:ext cx="11215766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 smtClean="0"/>
              <a:t>Значний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вплив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масштаби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рекреаційного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використання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водних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об'єктів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мають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такі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фактори</a:t>
            </a:r>
            <a:r>
              <a:rPr lang="ru-RU" sz="2000" b="1" dirty="0" smtClean="0"/>
              <a:t>, як </a:t>
            </a:r>
            <a:r>
              <a:rPr lang="ru-RU" sz="2000" b="1" dirty="0" err="1" smtClean="0">
                <a:solidFill>
                  <a:srgbClr val="FF0000"/>
                </a:solidFill>
              </a:rPr>
              <a:t>транспортне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освоєння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доступність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водойм</a:t>
            </a:r>
            <a:r>
              <a:rPr lang="ru-RU" sz="2000" b="1" dirty="0" smtClean="0"/>
              <a:t>. </a:t>
            </a:r>
          </a:p>
          <a:p>
            <a:pPr algn="just"/>
            <a:r>
              <a:rPr lang="ru-RU" sz="2000" b="1" dirty="0" smtClean="0"/>
              <a:t>Для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короткочасного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відпочинку</a:t>
            </a:r>
            <a:r>
              <a:rPr lang="ru-RU" sz="2000" b="1" i="1" dirty="0" smtClean="0">
                <a:solidFill>
                  <a:srgbClr val="FF0000"/>
                </a:solidFill>
              </a:rPr>
              <a:t> без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ночівлі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/>
              <a:t>межею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транспортної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доступності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вважається</a:t>
            </a:r>
            <a:r>
              <a:rPr lang="ru-RU" sz="2000" b="1" dirty="0" smtClean="0"/>
              <a:t> 60-70 </a:t>
            </a:r>
            <a:r>
              <a:rPr lang="ru-RU" sz="2000" b="1" dirty="0" err="1" smtClean="0"/>
              <a:t>кілометрів</a:t>
            </a:r>
            <a:r>
              <a:rPr lang="ru-RU" sz="2000" b="1" dirty="0" smtClean="0"/>
              <a:t> (</a:t>
            </a:r>
            <a:r>
              <a:rPr lang="ru-RU" sz="2000" b="1" dirty="0" err="1" smtClean="0"/>
              <a:t>тобто</a:t>
            </a:r>
            <a:r>
              <a:rPr lang="ru-RU" sz="2000" b="1" dirty="0" smtClean="0"/>
              <a:t> не </a:t>
            </a:r>
            <a:r>
              <a:rPr lang="ru-RU" sz="2000" b="1" dirty="0" err="1" smtClean="0"/>
              <a:t>більше</a:t>
            </a:r>
            <a:r>
              <a:rPr lang="ru-RU" sz="2000" b="1" dirty="0" smtClean="0"/>
              <a:t> 2 годин </a:t>
            </a:r>
            <a:r>
              <a:rPr lang="ru-RU" sz="2000" b="1" dirty="0" err="1" smtClean="0"/>
              <a:t>їзди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транспорті</a:t>
            </a:r>
            <a:r>
              <a:rPr lang="ru-RU" sz="2000" b="1" dirty="0" smtClean="0"/>
              <a:t>). </a:t>
            </a:r>
          </a:p>
          <a:p>
            <a:pPr algn="just"/>
            <a:r>
              <a:rPr lang="ru-RU" sz="2000" b="1" dirty="0" smtClean="0"/>
              <a:t>Для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короткочасного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відпочинку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з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ночівлею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/>
              <a:t>ця</a:t>
            </a:r>
            <a:r>
              <a:rPr lang="ru-RU" sz="2000" b="1" dirty="0" smtClean="0"/>
              <a:t> межа </a:t>
            </a:r>
            <a:r>
              <a:rPr lang="ru-RU" sz="2000" b="1" dirty="0" err="1" smtClean="0"/>
              <a:t>може</a:t>
            </a:r>
            <a:r>
              <a:rPr lang="ru-RU" sz="2000" b="1" dirty="0" smtClean="0"/>
              <a:t> бути </a:t>
            </a:r>
            <a:r>
              <a:rPr lang="ru-RU" sz="2000" b="1" dirty="0" err="1" smtClean="0"/>
              <a:t>збільшена</a:t>
            </a:r>
            <a:r>
              <a:rPr lang="ru-RU" sz="2000" b="1" dirty="0" smtClean="0"/>
              <a:t> до 3-4 годин, а для </a:t>
            </a:r>
            <a:r>
              <a:rPr lang="ru-RU" sz="2000" b="1" dirty="0" err="1" smtClean="0"/>
              <a:t>тривалого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відпочинку</a:t>
            </a:r>
            <a:r>
              <a:rPr lang="ru-RU" sz="2000" b="1" dirty="0" smtClean="0"/>
              <a:t> - до 1-2 </a:t>
            </a:r>
            <a:r>
              <a:rPr lang="ru-RU" sz="2000" b="1" dirty="0" err="1" smtClean="0"/>
              <a:t>діб</a:t>
            </a:r>
            <a:r>
              <a:rPr lang="ru-RU" sz="2000" b="1" dirty="0" smtClean="0"/>
              <a:t>. </a:t>
            </a:r>
          </a:p>
          <a:p>
            <a:pPr algn="just"/>
            <a:r>
              <a:rPr lang="ru-RU" sz="2000" b="1" dirty="0" err="1" smtClean="0"/>
              <a:t>Рекреаційна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цінність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водних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об'єктів</a:t>
            </a:r>
            <a:r>
              <a:rPr lang="ru-RU" sz="2000" b="1" dirty="0" smtClean="0"/>
              <a:t> особливо </a:t>
            </a:r>
            <a:r>
              <a:rPr lang="ru-RU" sz="2000" b="1" dirty="0" err="1" smtClean="0"/>
              <a:t>зростає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тоді</a:t>
            </a:r>
            <a:r>
              <a:rPr lang="ru-RU" sz="2000" b="1" dirty="0" smtClean="0"/>
              <a:t>, коли </a:t>
            </a:r>
            <a:r>
              <a:rPr lang="ru-RU" sz="2000" b="1" dirty="0" err="1" smtClean="0"/>
              <a:t>їх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берегова</a:t>
            </a:r>
            <a:r>
              <a:rPr lang="ru-RU" sz="2000" b="1" dirty="0" smtClean="0"/>
              <a:t> зона </a:t>
            </a:r>
            <a:r>
              <a:rPr lang="ru-RU" sz="2000" b="1" dirty="0" err="1" smtClean="0"/>
              <a:t>обладнана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відповідним</a:t>
            </a:r>
            <a:r>
              <a:rPr lang="ru-RU" sz="2000" b="1" dirty="0" smtClean="0"/>
              <a:t> чином, </a:t>
            </a:r>
            <a:r>
              <a:rPr lang="ru-RU" sz="2000" b="1" dirty="0" err="1" smtClean="0"/>
              <a:t>тобто</a:t>
            </a:r>
            <a:r>
              <a:rPr lang="ru-RU" sz="2000" b="1" dirty="0" smtClean="0"/>
              <a:t> створена </a:t>
            </a:r>
            <a:r>
              <a:rPr lang="ru-RU" sz="2000" b="1" dirty="0" err="1" smtClean="0"/>
              <a:t>рекреаційна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інфраструктура</a:t>
            </a:r>
            <a:r>
              <a:rPr lang="ru-RU" sz="2000" b="1" dirty="0" smtClean="0"/>
              <a:t> - </a:t>
            </a:r>
            <a:r>
              <a:rPr lang="ru-RU" sz="2000" b="1" dirty="0" err="1" smtClean="0"/>
              <a:t>пляжі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суднові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станції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причали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пункти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харчування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лікування</a:t>
            </a:r>
            <a:r>
              <a:rPr lang="ru-RU" sz="2000" b="1" dirty="0" smtClean="0"/>
              <a:t>, прокату, </a:t>
            </a:r>
            <a:r>
              <a:rPr lang="ru-RU" sz="2000" b="1" dirty="0" err="1" smtClean="0"/>
              <a:t>розваг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санітарно-технічне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облаштування</a:t>
            </a:r>
            <a:r>
              <a:rPr lang="ru-RU" sz="2000" b="1" dirty="0" smtClean="0"/>
              <a:t>. </a:t>
            </a:r>
          </a:p>
          <a:p>
            <a:pPr algn="just"/>
            <a:r>
              <a:rPr lang="ru-RU" sz="2000" b="1" i="1" dirty="0" smtClean="0">
                <a:solidFill>
                  <a:srgbClr val="FF0000"/>
                </a:solidFill>
              </a:rPr>
              <a:t>За характером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рекреаційної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діяльності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/>
              <a:t>розрізняють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пляжно-купальний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відпочинок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різні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види</a:t>
            </a:r>
            <a:r>
              <a:rPr lang="ru-RU" sz="2000" b="1" dirty="0" smtClean="0"/>
              <a:t> водного спортивного туризму.  </a:t>
            </a:r>
            <a:r>
              <a:rPr lang="ru-RU" sz="2000" b="1" dirty="0" err="1" smtClean="0"/>
              <a:t>Оскільки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переважна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більшість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літніх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видів</a:t>
            </a:r>
            <a:r>
              <a:rPr lang="ru-RU" sz="2000" b="1" dirty="0" smtClean="0"/>
              <a:t> спорту </a:t>
            </a:r>
            <a:r>
              <a:rPr lang="ru-RU" sz="2000" b="1" dirty="0" err="1" smtClean="0"/>
              <a:t>пов'язана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використанням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водних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акваторій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особливу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увагу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потрібно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приділяти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забезпеченню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належної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якості</a:t>
            </a:r>
            <a:r>
              <a:rPr lang="ru-RU" sz="2000" b="1" dirty="0" smtClean="0"/>
              <a:t> води. </a:t>
            </a:r>
          </a:p>
          <a:p>
            <a:pPr algn="just"/>
            <a:r>
              <a:rPr lang="ru-RU" sz="2000" b="1" dirty="0" err="1" smtClean="0"/>
              <a:t>Гігієнічні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нормативи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регламентують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якість</a:t>
            </a:r>
            <a:r>
              <a:rPr lang="ru-RU" sz="2000" b="1" dirty="0" smtClean="0"/>
              <a:t> води в зонах </a:t>
            </a:r>
            <a:r>
              <a:rPr lang="ru-RU" sz="2000" b="1" dirty="0" err="1" smtClean="0"/>
              <a:t>рекреації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органолептичних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хімічних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бактеріологічних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показників</a:t>
            </a:r>
            <a:r>
              <a:rPr lang="ru-RU" sz="2000" b="1" dirty="0" smtClean="0"/>
              <a:t>.  </a:t>
            </a:r>
          </a:p>
          <a:p>
            <a:pPr algn="just"/>
            <a:r>
              <a:rPr lang="ru-RU" sz="2000" b="1" dirty="0" err="1" smtClean="0"/>
              <a:t>Оцінюється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також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забезпеченість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території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водними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об'єктами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придатними</a:t>
            </a:r>
            <a:r>
              <a:rPr lang="ru-RU" sz="2000" b="1" dirty="0" smtClean="0"/>
              <a:t> для </a:t>
            </a:r>
            <a:r>
              <a:rPr lang="ru-RU" sz="2000" b="1" dirty="0" err="1" smtClean="0"/>
              <a:t>питного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водопостачання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рекреантів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2530" y="285728"/>
            <a:ext cx="9715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4. </a:t>
            </a:r>
            <a:r>
              <a:rPr lang="ru-RU" sz="2400" b="1" dirty="0" err="1" smtClean="0">
                <a:solidFill>
                  <a:srgbClr val="FF0000"/>
                </a:solidFill>
              </a:rPr>
              <a:t>Оцінка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водних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об’єктів</a:t>
            </a:r>
            <a:r>
              <a:rPr lang="ru-RU" sz="2400" b="1" dirty="0" smtClean="0">
                <a:solidFill>
                  <a:srgbClr val="FF0000"/>
                </a:solidFill>
              </a:rPr>
              <a:t> для </a:t>
            </a:r>
            <a:r>
              <a:rPr lang="ru-RU" sz="2400" b="1" dirty="0" err="1" smtClean="0">
                <a:solidFill>
                  <a:srgbClr val="FF0000"/>
                </a:solidFill>
              </a:rPr>
              <a:t>пляжно-купального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відпочинку</a:t>
            </a:r>
            <a:r>
              <a:rPr lang="ru-RU" sz="2400" b="1" dirty="0" smtClean="0">
                <a:solidFill>
                  <a:srgbClr val="FF0000"/>
                </a:solidFill>
              </a:rPr>
              <a:t>. 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9522" y="714356"/>
            <a:ext cx="11644394" cy="59400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 smtClean="0"/>
              <a:t>Пляжно-купальний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відпочинок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організовується</a:t>
            </a:r>
            <a:r>
              <a:rPr lang="ru-RU" sz="2000" b="1" dirty="0" smtClean="0"/>
              <a:t> на берегах практично </a:t>
            </a:r>
            <a:r>
              <a:rPr lang="ru-RU" sz="2000" b="1" dirty="0" err="1" smtClean="0"/>
              <a:t>всіх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водних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об'єктів</a:t>
            </a:r>
            <a:r>
              <a:rPr lang="ru-RU" sz="2000" b="1" dirty="0" smtClean="0"/>
              <a:t>.  </a:t>
            </a:r>
          </a:p>
          <a:p>
            <a:pPr algn="just"/>
            <a:r>
              <a:rPr lang="ru-RU" sz="2000" b="1" i="1" dirty="0" smtClean="0">
                <a:solidFill>
                  <a:srgbClr val="FF0000"/>
                </a:solidFill>
              </a:rPr>
              <a:t>На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території</a:t>
            </a:r>
            <a:r>
              <a:rPr lang="ru-RU" sz="2000" b="1" i="1" dirty="0" smtClean="0">
                <a:solidFill>
                  <a:srgbClr val="FF0000"/>
                </a:solidFill>
              </a:rPr>
              <a:t> пляжу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повинні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виділятися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наступні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функціональні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зони</a:t>
            </a:r>
            <a:r>
              <a:rPr lang="ru-RU" sz="2000" b="1" i="1" dirty="0" smtClean="0">
                <a:solidFill>
                  <a:srgbClr val="FF0000"/>
                </a:solidFill>
              </a:rPr>
              <a:t>: </a:t>
            </a:r>
          </a:p>
          <a:p>
            <a:pPr algn="just">
              <a:buFontTx/>
              <a:buChar char="-"/>
            </a:pPr>
            <a:r>
              <a:rPr lang="ru-RU" sz="2000" b="1" dirty="0" smtClean="0"/>
              <a:t> </a:t>
            </a:r>
            <a:r>
              <a:rPr lang="ru-RU" sz="2000" b="1" dirty="0" err="1" smtClean="0"/>
              <a:t>відпочинку</a:t>
            </a:r>
            <a:r>
              <a:rPr lang="ru-RU" sz="2000" b="1" dirty="0" smtClean="0"/>
              <a:t> - 40-60% </a:t>
            </a:r>
            <a:r>
              <a:rPr lang="ru-RU" sz="2000" b="1" dirty="0" err="1" smtClean="0"/>
              <a:t>загальної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площі</a:t>
            </a:r>
            <a:r>
              <a:rPr lang="ru-RU" sz="2000" b="1" dirty="0" smtClean="0"/>
              <a:t>; </a:t>
            </a:r>
          </a:p>
          <a:p>
            <a:pPr algn="just">
              <a:buFontTx/>
              <a:buChar char="-"/>
            </a:pPr>
            <a:r>
              <a:rPr lang="ru-RU" sz="2000" b="1" dirty="0" smtClean="0"/>
              <a:t> </a:t>
            </a:r>
            <a:r>
              <a:rPr lang="ru-RU" sz="2000" b="1" dirty="0" err="1" smtClean="0"/>
              <a:t>обслуговування</a:t>
            </a:r>
            <a:r>
              <a:rPr lang="ru-RU" sz="2000" b="1" dirty="0" smtClean="0"/>
              <a:t> - 5-8%; </a:t>
            </a:r>
          </a:p>
          <a:p>
            <a:pPr algn="just">
              <a:buFontTx/>
              <a:buChar char="-"/>
            </a:pPr>
            <a:r>
              <a:rPr lang="ru-RU" sz="2000" b="1" dirty="0" smtClean="0"/>
              <a:t> </a:t>
            </a:r>
            <a:r>
              <a:rPr lang="ru-RU" sz="2000" b="1" dirty="0" err="1" smtClean="0"/>
              <a:t>спортивні</a:t>
            </a:r>
            <a:r>
              <a:rPr lang="ru-RU" sz="2000" b="1" dirty="0" smtClean="0"/>
              <a:t> - 10%; </a:t>
            </a:r>
          </a:p>
          <a:p>
            <a:pPr algn="just">
              <a:buFontTx/>
              <a:buChar char="-"/>
            </a:pPr>
            <a:r>
              <a:rPr lang="ru-RU" sz="2000" b="1" dirty="0" smtClean="0"/>
              <a:t> </a:t>
            </a:r>
            <a:r>
              <a:rPr lang="ru-RU" sz="2000" b="1" dirty="0" err="1" smtClean="0"/>
              <a:t>озеленення</a:t>
            </a:r>
            <a:r>
              <a:rPr lang="ru-RU" sz="2000" b="1" dirty="0" smtClean="0"/>
              <a:t> - 20-40%; </a:t>
            </a:r>
          </a:p>
          <a:p>
            <a:pPr algn="just">
              <a:buFontTx/>
              <a:buChar char="-"/>
            </a:pPr>
            <a:r>
              <a:rPr lang="ru-RU" sz="2000" b="1" dirty="0" smtClean="0"/>
              <a:t> </a:t>
            </a:r>
            <a:r>
              <a:rPr lang="ru-RU" sz="2000" b="1" dirty="0" err="1" smtClean="0"/>
              <a:t>дитячого</a:t>
            </a:r>
            <a:r>
              <a:rPr lang="ru-RU" sz="2000" b="1" dirty="0" smtClean="0"/>
              <a:t> сектора - 5-7%; </a:t>
            </a:r>
          </a:p>
          <a:p>
            <a:pPr algn="just">
              <a:buFontTx/>
              <a:buChar char="-"/>
            </a:pPr>
            <a:r>
              <a:rPr lang="ru-RU" sz="2000" b="1" dirty="0" smtClean="0"/>
              <a:t> </a:t>
            </a:r>
            <a:r>
              <a:rPr lang="ru-RU" sz="2000" b="1" dirty="0" err="1" smtClean="0"/>
              <a:t>піших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доріжок</a:t>
            </a:r>
            <a:r>
              <a:rPr lang="ru-RU" sz="2000" b="1" dirty="0" smtClean="0"/>
              <a:t> - 3-5%.  </a:t>
            </a:r>
          </a:p>
          <a:p>
            <a:pPr algn="just"/>
            <a:r>
              <a:rPr lang="ru-RU" sz="2000" b="1" dirty="0" smtClean="0"/>
              <a:t>При </a:t>
            </a:r>
            <a:r>
              <a:rPr lang="ru-RU" sz="2000" b="1" dirty="0" err="1" smtClean="0"/>
              <a:t>оцінці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території</a:t>
            </a:r>
            <a:r>
              <a:rPr lang="ru-RU" sz="2000" b="1" dirty="0" smtClean="0"/>
              <a:t> для </a:t>
            </a:r>
            <a:r>
              <a:rPr lang="ru-RU" sz="2000" b="1" dirty="0" err="1" smtClean="0"/>
              <a:t>пляжно-купального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відпочинку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розглядаються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умови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підходу</a:t>
            </a:r>
            <a:r>
              <a:rPr lang="ru-RU" sz="2000" b="1" dirty="0" smtClean="0"/>
              <a:t> до води, </a:t>
            </a:r>
            <a:r>
              <a:rPr lang="ru-RU" sz="2000" b="1" dirty="0" err="1" smtClean="0"/>
              <a:t>наявність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якість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пляжної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смуги</a:t>
            </a:r>
            <a:r>
              <a:rPr lang="ru-RU" sz="2000" b="1" dirty="0" smtClean="0"/>
              <a:t>, характер дна, </a:t>
            </a:r>
            <a:r>
              <a:rPr lang="ru-RU" sz="2000" b="1" dirty="0" err="1" smtClean="0"/>
              <a:t>швидкість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течії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глибина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річки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переважання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слабкого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хвилювання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крупних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водоймищах</a:t>
            </a:r>
            <a:r>
              <a:rPr lang="ru-RU" sz="2000" b="1" dirty="0" smtClean="0"/>
              <a:t>, температура води.  </a:t>
            </a:r>
          </a:p>
          <a:p>
            <a:pPr algn="just"/>
            <a:r>
              <a:rPr lang="ru-RU" sz="2000" b="1" dirty="0" smtClean="0"/>
              <a:t>Для </a:t>
            </a:r>
            <a:r>
              <a:rPr lang="ru-RU" sz="2000" b="1" dirty="0" err="1" smtClean="0"/>
              <a:t>пляжно-купального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відпочинку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необхідна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наявність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мілини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Проте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надмірно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великі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мілководдя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істотним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недоліком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Великі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мілини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характерні</a:t>
            </a:r>
            <a:r>
              <a:rPr lang="ru-RU" sz="2000" b="1" dirty="0" smtClean="0"/>
              <a:t> для </a:t>
            </a:r>
            <a:r>
              <a:rPr lang="ru-RU" sz="2000" b="1" dirty="0" err="1" smtClean="0"/>
              <a:t>Азовського</a:t>
            </a:r>
            <a:r>
              <a:rPr lang="ru-RU" sz="2000" b="1" dirty="0" smtClean="0"/>
              <a:t> моря.</a:t>
            </a:r>
          </a:p>
          <a:p>
            <a:pPr algn="just"/>
            <a:r>
              <a:rPr lang="ru-RU" sz="2000" b="1" dirty="0" err="1" smtClean="0"/>
              <a:t>Хороші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піщані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пляжі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піщане</a:t>
            </a:r>
            <a:r>
              <a:rPr lang="ru-RU" sz="2000" b="1" dirty="0" smtClean="0"/>
              <a:t> дно </a:t>
            </a:r>
            <a:r>
              <a:rPr lang="ru-RU" sz="2000" b="1" dirty="0" err="1" smtClean="0"/>
              <a:t>поширені</a:t>
            </a:r>
            <a:r>
              <a:rPr lang="ru-RU" sz="2000" b="1" dirty="0" smtClean="0"/>
              <a:t> по берегах Чорного, </a:t>
            </a:r>
            <a:r>
              <a:rPr lang="ru-RU" sz="2000" b="1" dirty="0" err="1" smtClean="0"/>
              <a:t>Азовського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морів</a:t>
            </a:r>
            <a:r>
              <a:rPr lang="ru-RU" sz="2000" b="1" dirty="0" smtClean="0"/>
              <a:t>, по берегах </a:t>
            </a:r>
            <a:r>
              <a:rPr lang="ru-RU" sz="2000" b="1" dirty="0" err="1" smtClean="0"/>
              <a:t>крупних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річок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багатьох</a:t>
            </a:r>
            <a:r>
              <a:rPr lang="ru-RU" sz="2000" b="1" dirty="0" smtClean="0"/>
              <a:t> озер. </a:t>
            </a:r>
          </a:p>
          <a:p>
            <a:pPr algn="just"/>
            <a:r>
              <a:rPr lang="ru-RU" sz="2000" b="1" dirty="0" err="1" smtClean="0"/>
              <a:t>Особливе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значення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мають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морські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пляжі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Їх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експлуатація</a:t>
            </a:r>
            <a:r>
              <a:rPr lang="ru-RU" sz="2000" b="1" dirty="0" smtClean="0"/>
              <a:t> повинна </a:t>
            </a:r>
            <a:r>
              <a:rPr lang="ru-RU" sz="2000" b="1" dirty="0" err="1" smtClean="0"/>
              <a:t>проводитися</a:t>
            </a:r>
            <a:r>
              <a:rPr lang="ru-RU" sz="2000" b="1" dirty="0" smtClean="0"/>
              <a:t> строго </a:t>
            </a:r>
            <a:r>
              <a:rPr lang="ru-RU" sz="2000" b="1" dirty="0" err="1" smtClean="0"/>
              <a:t>відповідно</a:t>
            </a:r>
            <a:r>
              <a:rPr lang="ru-RU" sz="2000" b="1" dirty="0" smtClean="0"/>
              <a:t> до норм допустимого антропогенного </a:t>
            </a:r>
            <a:r>
              <a:rPr lang="ru-RU" sz="2000" b="1" dirty="0" err="1" smtClean="0"/>
              <a:t>навантаження</a:t>
            </a:r>
            <a:r>
              <a:rPr lang="ru-RU" sz="2000" b="1" dirty="0" smtClean="0"/>
              <a:t>, яке </a:t>
            </a:r>
            <a:r>
              <a:rPr lang="ru-RU" sz="2000" b="1" dirty="0" err="1" smtClean="0"/>
              <a:t>складає</a:t>
            </a:r>
            <a:r>
              <a:rPr lang="ru-RU" sz="2000" b="1" dirty="0" smtClean="0"/>
              <a:t> 5 м</a:t>
            </a:r>
            <a:r>
              <a:rPr lang="ru-RU" sz="2000" b="1" baseline="30000" dirty="0" smtClean="0"/>
              <a:t>2</a:t>
            </a:r>
            <a:r>
              <a:rPr lang="ru-RU" sz="2000" b="1" dirty="0" smtClean="0"/>
              <a:t> на 1 </a:t>
            </a:r>
            <a:r>
              <a:rPr lang="ru-RU" sz="2000" b="1" dirty="0" err="1" smtClean="0"/>
              <a:t>людину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Ð³Ð¾ÑÐ° ÑÐ½ÐµÐ³ Ð·Ð¸Ð¼Ð° Ð±ÐµÐ»ÑÐ¹ Ð³Ð¾ÑÐ½ÑÐ¹ ÑÑÐµÐ±ÐµÑ ÐÐ²ÑÐ¾Ð¿Ð° ÐÐµÐ´Ð½Ð¸Ðº ÐÐ¾Ð³Ð¾Ð´Ð° ÐÐ»ÑÐ¿Ð¸Ð¹ÑÐºÐ¸Ð¹ Ð³Ð¾ÑÐ½Ð¾Ð»ÑÐ¶Ð½ÑÐ¹ ÑÐ¿Ð¾ÑÑ ÐÑÐµÐ±ÐµÐ½Ñ ÐÐµÑÑÐ¸Ð½Ð° ÐÐ²ÑÑÑÐ¸Ñ ÐÐ»ÑÐ¿Ñ ÐÑÐ¶Ð¸ Ð¿Ð»Ð°ÑÐ¾ Ð£Ð¿Ð°Ð» Ð¦Ð¸ÑÐº Ð¢ÑÐ°ÑÑÐ° Ð ÐµÐ»ÑÐµÑ ÐÑÐ¶Ð½ÑÐ¹ ÑÑÑÐ¸Ð·Ð¼ Ð³Ð¾ÑÐ½ÑÐ¹ Ð¿ÐµÑÐµÐ²Ð°Ð» Mayrhofen Ð¦Ð¸Ð»Ð»ÐµÑÑÐ°Ð»Ñ ÐÑÐ¶Ð½ÑÐ¹ Ð°Ð»ÑÐ¿Ð¸Ð½Ð¸Ð·Ð¼ ÐÐµÐ¾Ð³ÑÐ°ÑÐ¸ÑÐµÑÐºÐ¸Ð¹ Ð¾Ð±ÑÐµÐºÑ ÐÐ¾ÑÐ½ÑÐµ ÑÐµÐ»ÑÐµÑÑ ÐÐµÐ´Ð½Ð¸ÐºÐ¾Ð²ÑÐ¹ ÑÐµÐ»ÑÐµÑ ÐÐµÐ¾Ð»Ð¾Ð³Ð¸ÑÐµÑÐºÐ¾Ðµ ÑÐ²Ð»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12"/>
            <a:ext cx="4810116" cy="3350554"/>
          </a:xfrm>
          <a:prstGeom prst="rect">
            <a:avLst/>
          </a:prstGeom>
          <a:noFill/>
        </p:spPr>
      </p:pic>
      <p:sp>
        <p:nvSpPr>
          <p:cNvPr id="86020" name="AutoShape 4" descr="ÐÐ°ÑÑÐ¸Ð½ÐºÐ¸ Ð¿Ð¾ Ð·Ð°Ð¿ÑÐ¾ÑÑ ÑÐµÐ»ÑÐµÑ Ð² ÑÑÑÐ¸Ð·Ð¼Ñ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6022" name="Picture 6" descr="ÐÐ°ÑÑÐ¸Ð½ÐºÐ¸ Ð¿Ð¾ Ð·Ð°Ð¿ÑÐ¾ÑÑ ÑÐµÐ»ÑÐµÑ Ð² ÑÑÑÐ¸Ð·Ð¼Ñ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46" y="3643314"/>
            <a:ext cx="4714908" cy="3214686"/>
          </a:xfrm>
          <a:prstGeom prst="rect">
            <a:avLst/>
          </a:prstGeom>
          <a:noFill/>
        </p:spPr>
      </p:pic>
      <p:sp>
        <p:nvSpPr>
          <p:cNvPr id="86024" name="AutoShape 8" descr="ÐÐ°ÑÑÐ¸Ð½ÐºÐ¸ Ð¿Ð¾ Ð·Ð°Ð¿ÑÐ¾ÑÑ ÑÐµÐ»ÑÐµÑ Ð² ÑÑÑÐ¸Ð·Ð¼Ñ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6026" name="Picture 10" descr="ÐÐ°ÑÑÐ¸Ð½ÐºÐ¸ Ð¿Ð¾ Ð·Ð°Ð¿ÑÐ¾ÑÑ ÑÐµÐ»ÑÐµÑ Ð² ÑÑÑÐ¸Ð·Ð¼Ñ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7504" y="0"/>
            <a:ext cx="5310182" cy="3337909"/>
          </a:xfrm>
          <a:prstGeom prst="rect">
            <a:avLst/>
          </a:prstGeom>
          <a:noFill/>
        </p:spPr>
      </p:pic>
      <p:pic>
        <p:nvPicPr>
          <p:cNvPr id="86028" name="Picture 12" descr="ÐÐ°ÑÑÐ¸Ð½ÐºÐ¸ Ð¿Ð¾ Ð·Ð°Ð¿ÑÐ¾ÑÑ ÑÐµÐ»ÑÐµÑ Ð² ÑÑÑÐ¸Ð·Ð¼Ñ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62712" y="3400053"/>
            <a:ext cx="5262642" cy="3457947"/>
          </a:xfrm>
          <a:prstGeom prst="rect">
            <a:avLst/>
          </a:prstGeom>
          <a:noFill/>
        </p:spPr>
      </p:pic>
      <p:pic>
        <p:nvPicPr>
          <p:cNvPr id="86030" name="Picture 14" descr="ÐÐ°ÑÑÐ¸Ð½ÐºÐ¸ Ð¿Ð¾ Ð·Ð°Ð¿ÑÐ¾ÑÑ ÑÐµÐ»ÑÐµÑ Ð² ÑÑÑÐ¸Ð·Ð¼Ñ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52794" y="2214554"/>
            <a:ext cx="4214842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9588" y="357166"/>
            <a:ext cx="10858576" cy="48936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 smtClean="0"/>
              <a:t>Купальний</a:t>
            </a:r>
            <a:r>
              <a:rPr lang="ru-RU" sz="2400" b="1" dirty="0" smtClean="0"/>
              <a:t> сезон </a:t>
            </a:r>
            <a:r>
              <a:rPr lang="ru-RU" sz="2400" b="1" dirty="0" err="1" smtClean="0"/>
              <a:t>починається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тоді</a:t>
            </a:r>
            <a:r>
              <a:rPr lang="ru-RU" sz="2400" b="1" dirty="0" smtClean="0"/>
              <a:t>, коли температура води </a:t>
            </a:r>
            <a:r>
              <a:rPr lang="ru-RU" sz="2400" b="1" dirty="0" err="1" smtClean="0"/>
              <a:t>досягає</a:t>
            </a:r>
            <a:r>
              <a:rPr lang="ru-RU" sz="2400" b="1" dirty="0" smtClean="0"/>
              <a:t> 18 °С. </a:t>
            </a:r>
          </a:p>
          <a:p>
            <a:pPr algn="just"/>
            <a:r>
              <a:rPr lang="ru-RU" sz="2400" b="1" dirty="0" smtClean="0"/>
              <a:t>При </a:t>
            </a:r>
            <a:r>
              <a:rPr lang="ru-RU" sz="2400" b="1" dirty="0" err="1" smtClean="0"/>
              <a:t>організації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купання</a:t>
            </a:r>
            <a:r>
              <a:rPr lang="ru-RU" sz="2400" b="1" dirty="0" smtClean="0"/>
              <a:t> на </a:t>
            </a:r>
            <a:r>
              <a:rPr lang="ru-RU" sz="2400" b="1" dirty="0" err="1" smtClean="0"/>
              <a:t>річках</a:t>
            </a:r>
            <a:r>
              <a:rPr lang="ru-RU" sz="2400" b="1" dirty="0" smtClean="0"/>
              <a:t> оптимальною </a:t>
            </a:r>
            <a:r>
              <a:rPr lang="ru-RU" sz="2400" b="1" dirty="0" err="1" smtClean="0"/>
              <a:t>вважається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швидкість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течії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менше</a:t>
            </a:r>
            <a:r>
              <a:rPr lang="ru-RU" sz="2400" b="1" dirty="0" smtClean="0"/>
              <a:t> 0,3 м/с. </a:t>
            </a:r>
          </a:p>
          <a:p>
            <a:pPr algn="just"/>
            <a:r>
              <a:rPr lang="ru-RU" sz="2400" b="1" dirty="0" err="1" smtClean="0"/>
              <a:t>Річки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швидкою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течією</a:t>
            </a:r>
            <a:r>
              <a:rPr lang="ru-RU" sz="2400" b="1" dirty="0" smtClean="0"/>
              <a:t> (</a:t>
            </a:r>
            <a:r>
              <a:rPr lang="ru-RU" sz="2400" b="1" dirty="0" err="1" smtClean="0"/>
              <a:t>більше</a:t>
            </a:r>
            <a:r>
              <a:rPr lang="ru-RU" sz="2400" b="1" dirty="0" smtClean="0"/>
              <a:t> 0,5 м/с) не </a:t>
            </a:r>
            <a:r>
              <a:rPr lang="ru-RU" sz="2400" b="1" dirty="0" err="1" smtClean="0"/>
              <a:t>придатні</a:t>
            </a:r>
            <a:r>
              <a:rPr lang="ru-RU" sz="2400" b="1" dirty="0" smtClean="0"/>
              <a:t> для </a:t>
            </a:r>
            <a:r>
              <a:rPr lang="ru-RU" sz="2400" b="1" dirty="0" err="1" smtClean="0"/>
              <a:t>купання</a:t>
            </a:r>
            <a:r>
              <a:rPr lang="ru-RU" sz="2400" b="1" dirty="0" smtClean="0"/>
              <a:t>. </a:t>
            </a:r>
          </a:p>
          <a:p>
            <a:pPr algn="just"/>
            <a:r>
              <a:rPr lang="ru-RU" sz="2400" b="1" dirty="0" smtClean="0"/>
              <a:t>На </a:t>
            </a:r>
            <a:r>
              <a:rPr lang="ru-RU" sz="2400" b="1" dirty="0" err="1" smtClean="0"/>
              <a:t>узбережжі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морів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крупних</a:t>
            </a:r>
            <a:r>
              <a:rPr lang="ru-RU" sz="2400" b="1" dirty="0" smtClean="0"/>
              <a:t> озер </a:t>
            </a:r>
            <a:r>
              <a:rPr lang="ru-RU" sz="2400" b="1" dirty="0" err="1" smtClean="0"/>
              <a:t>обмежуючим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чинником</a:t>
            </a:r>
            <a:r>
              <a:rPr lang="ru-RU" sz="2400" b="1" dirty="0" smtClean="0"/>
              <a:t> для </a:t>
            </a:r>
            <a:r>
              <a:rPr lang="ru-RU" sz="2400" b="1" dirty="0" err="1" smtClean="0"/>
              <a:t>купання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хвилі</a:t>
            </a:r>
            <a:r>
              <a:rPr lang="ru-RU" sz="2400" b="1" dirty="0" smtClean="0"/>
              <a:t>. </a:t>
            </a:r>
          </a:p>
          <a:p>
            <a:pPr algn="just"/>
            <a:r>
              <a:rPr lang="ru-RU" sz="2400" b="1" dirty="0" err="1" smtClean="0"/>
              <a:t>Купання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допускається</a:t>
            </a:r>
            <a:r>
              <a:rPr lang="ru-RU" sz="2400" b="1" dirty="0" smtClean="0"/>
              <a:t> при </a:t>
            </a:r>
            <a:r>
              <a:rPr lang="ru-RU" sz="2400" b="1" dirty="0" err="1" smtClean="0"/>
              <a:t>хвилях</a:t>
            </a:r>
            <a:r>
              <a:rPr lang="ru-RU" sz="2400" b="1" dirty="0" smtClean="0"/>
              <a:t> не </a:t>
            </a:r>
            <a:r>
              <a:rPr lang="ru-RU" sz="2400" b="1" dirty="0" err="1" smtClean="0"/>
              <a:t>більше</a:t>
            </a:r>
            <a:r>
              <a:rPr lang="ru-RU" sz="2400" b="1" dirty="0" smtClean="0"/>
              <a:t> 3 </a:t>
            </a:r>
            <a:r>
              <a:rPr lang="ru-RU" sz="2400" b="1" dirty="0" err="1" smtClean="0"/>
              <a:t>балів</a:t>
            </a:r>
            <a:r>
              <a:rPr lang="ru-RU" sz="2400" b="1" dirty="0" smtClean="0"/>
              <a:t>. </a:t>
            </a:r>
          </a:p>
          <a:p>
            <a:pPr algn="just"/>
            <a:r>
              <a:rPr lang="ru-RU" sz="2400" b="1" dirty="0" err="1" smtClean="0"/>
              <a:t>Найбільш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комфортні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умови</a:t>
            </a:r>
            <a:r>
              <a:rPr lang="ru-RU" sz="2400" b="1" dirty="0" smtClean="0"/>
              <a:t> для </a:t>
            </a:r>
            <a:r>
              <a:rPr lang="ru-RU" sz="2400" b="1" dirty="0" err="1" smtClean="0"/>
              <a:t>купання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мають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своєму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розпорядженні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водоймища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</a:t>
            </a:r>
            <a:r>
              <a:rPr lang="ru-RU" sz="2400" b="1" dirty="0" smtClean="0"/>
              <a:t> температурою води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+18°С до +24 °С. </a:t>
            </a:r>
          </a:p>
          <a:p>
            <a:pPr algn="just"/>
            <a:r>
              <a:rPr lang="ru-RU" sz="2400" b="1" dirty="0" err="1" smtClean="0"/>
              <a:t>Купання</a:t>
            </a:r>
            <a:r>
              <a:rPr lang="ru-RU" sz="2400" b="1" dirty="0" smtClean="0"/>
              <a:t> при </a:t>
            </a:r>
            <a:r>
              <a:rPr lang="ru-RU" sz="2400" b="1" dirty="0" err="1" smtClean="0"/>
              <a:t>температурі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нижче</a:t>
            </a:r>
            <a:r>
              <a:rPr lang="ru-RU" sz="2400" b="1" dirty="0" smtClean="0"/>
              <a:t> за +16-17 °С не </a:t>
            </a:r>
            <a:r>
              <a:rPr lang="ru-RU" sz="2400" b="1" dirty="0" err="1" smtClean="0"/>
              <a:t>рекомендується</a:t>
            </a:r>
            <a:r>
              <a:rPr lang="ru-RU" sz="2400" b="1" dirty="0" smtClean="0"/>
              <a:t>. </a:t>
            </a:r>
          </a:p>
          <a:p>
            <a:pPr algn="just"/>
            <a:r>
              <a:rPr lang="ru-RU" sz="2400" b="1" dirty="0" smtClean="0"/>
              <a:t>Не </a:t>
            </a:r>
            <a:r>
              <a:rPr lang="ru-RU" sz="2400" b="1" dirty="0" err="1" smtClean="0"/>
              <a:t>надає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оздоровчої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дуже</a:t>
            </a:r>
            <a:r>
              <a:rPr lang="ru-RU" sz="2400" b="1" dirty="0" smtClean="0"/>
              <a:t> тепла вода </a:t>
            </a:r>
            <a:r>
              <a:rPr lang="ru-RU" sz="2400" b="1" dirty="0" err="1" smtClean="0"/>
              <a:t>з</a:t>
            </a:r>
            <a:r>
              <a:rPr lang="ru-RU" sz="2400" b="1" dirty="0" smtClean="0"/>
              <a:t> температурою </a:t>
            </a:r>
            <a:r>
              <a:rPr lang="ru-RU" sz="2400" b="1" dirty="0" err="1" smtClean="0"/>
              <a:t>вище</a:t>
            </a:r>
            <a:r>
              <a:rPr lang="ru-RU" sz="2400" b="1" dirty="0" smtClean="0"/>
              <a:t> +26 °С. </a:t>
            </a:r>
            <a:endParaRPr lang="ru-RU" sz="2400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9786" y="214290"/>
            <a:ext cx="6794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5. </a:t>
            </a:r>
            <a:r>
              <a:rPr lang="ru-RU" sz="2400" b="1" dirty="0" err="1" smtClean="0">
                <a:solidFill>
                  <a:srgbClr val="FF0000"/>
                </a:solidFill>
              </a:rPr>
              <a:t>Водні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ресурси</a:t>
            </a:r>
            <a:r>
              <a:rPr lang="ru-RU" sz="2400" b="1" dirty="0" smtClean="0">
                <a:solidFill>
                  <a:srgbClr val="FF0000"/>
                </a:solidFill>
              </a:rPr>
              <a:t> для спортивного туризму.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9588" y="928670"/>
            <a:ext cx="10787138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Для спортивного туризму </a:t>
            </a:r>
            <a:r>
              <a:rPr lang="ru-RU" sz="2400" b="1" dirty="0" err="1" smtClean="0"/>
              <a:t>водні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об'єкти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оцінюються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залежно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виду водного туризму.  </a:t>
            </a:r>
          </a:p>
          <a:p>
            <a:pPr algn="just"/>
            <a:r>
              <a:rPr lang="ru-RU" sz="2400" b="1" dirty="0" err="1" smtClean="0">
                <a:solidFill>
                  <a:srgbClr val="FF0000"/>
                </a:solidFill>
              </a:rPr>
              <a:t>Яхтинг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вимагає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наявність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великої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акваторії</a:t>
            </a:r>
            <a:r>
              <a:rPr lang="ru-RU" sz="2400" b="1" dirty="0" smtClean="0"/>
              <a:t> (</a:t>
            </a:r>
            <a:r>
              <a:rPr lang="ru-RU" sz="2400" b="1" dirty="0" err="1" smtClean="0"/>
              <a:t>понад</a:t>
            </a:r>
            <a:r>
              <a:rPr lang="ru-RU" sz="2400" b="1" dirty="0" smtClean="0"/>
              <a:t> 400 га) </a:t>
            </a:r>
            <a:r>
              <a:rPr lang="ru-RU" sz="2400" b="1" dirty="0" err="1" smtClean="0"/>
              <a:t>з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достатньою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глибиною</a:t>
            </a:r>
            <a:r>
              <a:rPr lang="ru-RU" sz="2400" b="1" dirty="0" smtClean="0"/>
              <a:t> (</a:t>
            </a:r>
            <a:r>
              <a:rPr lang="ru-RU" sz="2400" b="1" dirty="0" err="1" smtClean="0"/>
              <a:t>більше</a:t>
            </a:r>
            <a:r>
              <a:rPr lang="ru-RU" sz="2400" b="1" dirty="0" smtClean="0"/>
              <a:t> 3 м)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значної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зрізаності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берегової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лінії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Сприятлива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також</a:t>
            </a:r>
            <a:r>
              <a:rPr lang="ru-RU" sz="2400" b="1" dirty="0" smtClean="0"/>
              <a:t> велика </a:t>
            </a:r>
            <a:r>
              <a:rPr lang="ru-RU" sz="2400" b="1" dirty="0" err="1" smtClean="0"/>
              <a:t>повторюваність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слабкого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хвилювання</a:t>
            </a:r>
            <a:r>
              <a:rPr lang="ru-RU" sz="2400" b="1" dirty="0" smtClean="0"/>
              <a:t> (</a:t>
            </a:r>
            <a:r>
              <a:rPr lang="ru-RU" sz="2400" b="1" dirty="0" err="1" smtClean="0"/>
              <a:t>менше</a:t>
            </a:r>
            <a:r>
              <a:rPr lang="ru-RU" sz="2400" b="1" dirty="0" smtClean="0"/>
              <a:t> 3 </a:t>
            </a:r>
            <a:r>
              <a:rPr lang="ru-RU" sz="2400" b="1" dirty="0" err="1" smtClean="0"/>
              <a:t>балів</a:t>
            </a:r>
            <a:r>
              <a:rPr lang="ru-RU" sz="2400" b="1" dirty="0" smtClean="0"/>
              <a:t>) в межах </a:t>
            </a:r>
            <a:r>
              <a:rPr lang="ru-RU" sz="2400" b="1" dirty="0" err="1" smtClean="0"/>
              <a:t>даної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акваторії</a:t>
            </a:r>
            <a:r>
              <a:rPr lang="ru-RU" sz="2400" b="1" dirty="0" smtClean="0"/>
              <a:t>. При </a:t>
            </a:r>
            <a:r>
              <a:rPr lang="ru-RU" sz="2400" b="1" dirty="0" err="1" smtClean="0"/>
              <a:t>визначенні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місткості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акваторії</a:t>
            </a:r>
            <a:r>
              <a:rPr lang="ru-RU" sz="2400" b="1" dirty="0" smtClean="0"/>
              <a:t> для парусного спорту </a:t>
            </a:r>
            <a:r>
              <a:rPr lang="ru-RU" sz="2400" b="1" dirty="0" err="1" smtClean="0"/>
              <a:t>враховують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технологічні</a:t>
            </a:r>
            <a:r>
              <a:rPr lang="ru-RU" sz="2400" b="1" dirty="0" smtClean="0"/>
              <a:t> (на 1 га - 1-2 </a:t>
            </a:r>
            <a:r>
              <a:rPr lang="ru-RU" sz="2400" b="1" dirty="0" err="1" smtClean="0"/>
              <a:t>яхти</a:t>
            </a:r>
            <a:r>
              <a:rPr lang="ru-RU" sz="2400" b="1" dirty="0" smtClean="0"/>
              <a:t>)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психологічні</a:t>
            </a:r>
            <a:r>
              <a:rPr lang="ru-RU" sz="2400" b="1" dirty="0" smtClean="0"/>
              <a:t> (1 яхта на 5—10 га) </a:t>
            </a:r>
            <a:r>
              <a:rPr lang="ru-RU" sz="2400" b="1" dirty="0" err="1" smtClean="0"/>
              <a:t>критерії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рекреаційних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навантажень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Найбільш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сприятливі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умови</a:t>
            </a:r>
            <a:r>
              <a:rPr lang="ru-RU" sz="2400" b="1" dirty="0" smtClean="0"/>
              <a:t> для </a:t>
            </a:r>
            <a:r>
              <a:rPr lang="ru-RU" sz="2400" b="1" dirty="0" err="1" smtClean="0"/>
              <a:t>розвитку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яхтингу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морських</a:t>
            </a:r>
            <a:r>
              <a:rPr lang="ru-RU" sz="2400" b="1" dirty="0" smtClean="0"/>
              <a:t> затоках, </a:t>
            </a:r>
            <a:r>
              <a:rPr lang="ru-RU" sz="2400" b="1" dirty="0" err="1" smtClean="0"/>
              <a:t>крупних</a:t>
            </a:r>
            <a:r>
              <a:rPr lang="ru-RU" sz="2400" b="1" dirty="0" smtClean="0"/>
              <a:t> озерах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водосховищах</a:t>
            </a:r>
            <a:r>
              <a:rPr lang="ru-RU" sz="2400" b="1" dirty="0" smtClean="0"/>
              <a:t>. </a:t>
            </a:r>
          </a:p>
          <a:p>
            <a:pPr algn="just"/>
            <a:r>
              <a:rPr lang="ru-RU" sz="2400" b="1" dirty="0" err="1" smtClean="0"/>
              <a:t>Великі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водоймища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використовуються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також</a:t>
            </a:r>
            <a:r>
              <a:rPr lang="ru-RU" sz="2400" b="1" dirty="0" smtClean="0"/>
              <a:t> для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катання</a:t>
            </a:r>
            <a:r>
              <a:rPr lang="ru-RU" sz="2400" b="1" i="1" dirty="0" smtClean="0">
                <a:solidFill>
                  <a:srgbClr val="FF0000"/>
                </a:solidFill>
              </a:rPr>
              <a:t> на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буєрах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/>
              <a:t>(</a:t>
            </a:r>
            <a:r>
              <a:rPr lang="ru-RU" sz="2400" b="1" dirty="0" err="1" smtClean="0"/>
              <a:t>взимку</a:t>
            </a:r>
            <a:r>
              <a:rPr lang="ru-RU" sz="2400" b="1" dirty="0" smtClean="0"/>
              <a:t>),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водних</a:t>
            </a:r>
            <a:r>
              <a:rPr lang="ru-RU" sz="2400" b="1" i="1" dirty="0" smtClean="0">
                <a:solidFill>
                  <a:srgbClr val="FF0000"/>
                </a:solidFill>
              </a:rPr>
              <a:t> мотоциклах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і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лижах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/>
              <a:t>(</a:t>
            </a:r>
            <a:r>
              <a:rPr lang="ru-RU" sz="2400" b="1" dirty="0" err="1" smtClean="0"/>
              <a:t>влітку</a:t>
            </a:r>
            <a:r>
              <a:rPr lang="ru-RU" sz="2400" b="1" dirty="0" smtClean="0"/>
              <a:t>),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віндсерфінгу</a:t>
            </a:r>
            <a:r>
              <a:rPr lang="ru-RU" sz="2400" b="1" dirty="0" smtClean="0"/>
              <a:t> (на морях). </a:t>
            </a:r>
            <a:endParaRPr lang="ru-RU" sz="2400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2" name="AutoShape 6" descr="ÐÐ°ÑÑÐ¸Ð½ÐºÐ¸ Ð¿Ð¾ Ð·Ð°Ð¿ÑÐ¾ÑÑ ÑÑÑÐ¸Ð½Ð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1864" name="AutoShape 8" descr="ÐÐ°ÑÑÐ¸Ð½ÐºÐ¸ Ð¿Ð¾ Ð·Ð°Ð¿ÑÐ¾ÑÑ ÑÑÑÐ¸Ð½Ð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1866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24628" cy="3571875"/>
          </a:xfrm>
          <a:prstGeom prst="rect">
            <a:avLst/>
          </a:prstGeom>
          <a:noFill/>
        </p:spPr>
      </p:pic>
      <p:pic>
        <p:nvPicPr>
          <p:cNvPr id="121870" name="Picture 14" descr="Icebo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4628" y="0"/>
            <a:ext cx="5667372" cy="3562348"/>
          </a:xfrm>
          <a:prstGeom prst="rect">
            <a:avLst/>
          </a:prstGeom>
          <a:noFill/>
        </p:spPr>
      </p:pic>
      <p:pic>
        <p:nvPicPr>
          <p:cNvPr id="121872" name="Picture 16" descr="ÐÐ°ÑÑÐ¸Ð½ÐºÐ¸ Ð¿Ð¾ Ð·Ð°Ð¿ÑÐ¾ÑÑ Ð²Ð¸Ð½Ð´ÑÐµÑÑÐ¸Ð½Ð³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4628" y="3449839"/>
            <a:ext cx="5667372" cy="3408161"/>
          </a:xfrm>
          <a:prstGeom prst="rect">
            <a:avLst/>
          </a:prstGeom>
          <a:noFill/>
        </p:spPr>
      </p:pic>
      <p:pic>
        <p:nvPicPr>
          <p:cNvPr id="121876" name="Picture 20" descr="ÐÐ°ÑÑÐ¸Ð½ÐºÐ¸ Ð¿Ð¾ Ð·Ð°Ð¿ÑÐ¾ÑÑ Ð²Ð¾Ð´Ð½Ð¸Ð¹ Ð¼Ð¾ÑÐ¾ÑÐ¸ÐºÐ»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8084" y="3562314"/>
            <a:ext cx="6215106" cy="3295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2464" y="571480"/>
            <a:ext cx="10715700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err="1" smtClean="0">
                <a:solidFill>
                  <a:srgbClr val="FF0000"/>
                </a:solidFill>
              </a:rPr>
              <a:t>Сплави</a:t>
            </a:r>
            <a:r>
              <a:rPr lang="ru-RU" sz="2000" b="1" i="1" dirty="0" smtClean="0">
                <a:solidFill>
                  <a:srgbClr val="FF0000"/>
                </a:solidFill>
              </a:rPr>
              <a:t> на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човнах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і</a:t>
            </a:r>
            <a:r>
              <a:rPr lang="ru-RU" sz="2000" b="1" i="1" dirty="0" smtClean="0">
                <a:solidFill>
                  <a:srgbClr val="FF0000"/>
                </a:solidFill>
              </a:rPr>
              <a:t> плотах. </a:t>
            </a:r>
            <a:r>
              <a:rPr lang="ru-RU" sz="2000" b="1" dirty="0" err="1" smtClean="0"/>
              <a:t>Необхідно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розрізняти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спортивний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сімейний</a:t>
            </a:r>
            <a:r>
              <a:rPr lang="ru-RU" sz="2000" b="1" dirty="0" smtClean="0"/>
              <a:t> туризм. </a:t>
            </a:r>
            <a:r>
              <a:rPr lang="ru-RU" sz="2000" b="1" dirty="0" err="1" smtClean="0"/>
              <a:t>Найбільш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придатні</a:t>
            </a:r>
            <a:r>
              <a:rPr lang="ru-RU" sz="2000" b="1" dirty="0" smtClean="0"/>
              <a:t> для </a:t>
            </a:r>
            <a:r>
              <a:rPr lang="ru-RU" sz="2000" b="1" dirty="0" err="1" smtClean="0"/>
              <a:t>сімейного</a:t>
            </a:r>
            <a:r>
              <a:rPr lang="ru-RU" sz="2000" b="1" dirty="0" smtClean="0"/>
              <a:t> туризму </a:t>
            </a:r>
            <a:r>
              <a:rPr lang="ru-RU" sz="2000" b="1" dirty="0" err="1" smtClean="0"/>
              <a:t>спокійні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малі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річки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поточні</a:t>
            </a:r>
            <a:r>
              <a:rPr lang="ru-RU" sz="2000" b="1" dirty="0" smtClean="0"/>
              <a:t> в межах </a:t>
            </a:r>
            <a:r>
              <a:rPr lang="ru-RU" sz="2000" b="1" dirty="0" err="1" smtClean="0"/>
              <a:t>лісової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зони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Спортивні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категорійні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сплави</a:t>
            </a:r>
            <a:r>
              <a:rPr lang="ru-RU" sz="2000" b="1" dirty="0" smtClean="0"/>
              <a:t> на байдарках, </a:t>
            </a:r>
            <a:r>
              <a:rPr lang="ru-RU" sz="2000" b="1" dirty="0" err="1" smtClean="0"/>
              <a:t>каное</a:t>
            </a:r>
            <a:r>
              <a:rPr lang="ru-RU" sz="2000" b="1" dirty="0" smtClean="0"/>
              <a:t>, катамаранах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плотах </a:t>
            </a:r>
            <a:r>
              <a:rPr lang="ru-RU" sz="2000" b="1" dirty="0" err="1" smtClean="0"/>
              <a:t>звичайно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проходять</a:t>
            </a:r>
            <a:r>
              <a:rPr lang="ru-RU" sz="2000" b="1" dirty="0" smtClean="0"/>
              <a:t> по </a:t>
            </a:r>
            <a:r>
              <a:rPr lang="ru-RU" sz="2000" b="1" dirty="0" err="1" smtClean="0"/>
              <a:t>річках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великою </a:t>
            </a:r>
            <a:r>
              <a:rPr lang="ru-RU" sz="2000" b="1" dirty="0" err="1" smtClean="0"/>
              <a:t>кількістю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перешкод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Складність</a:t>
            </a:r>
            <a:r>
              <a:rPr lang="ru-RU" sz="2000" b="1" dirty="0" smtClean="0"/>
              <a:t> маршруту </a:t>
            </a:r>
            <a:r>
              <a:rPr lang="ru-RU" sz="2000" b="1" dirty="0" err="1" smtClean="0"/>
              <a:t>визначається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швидкістю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річки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протяжністю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маршруту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числом </a:t>
            </a:r>
            <a:r>
              <a:rPr lang="ru-RU" sz="2000" b="1" dirty="0" err="1" smtClean="0"/>
              <a:t>перешкод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Перешкоди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найбільш</a:t>
            </a:r>
            <a:r>
              <a:rPr lang="ru-RU" sz="2000" b="1" dirty="0" smtClean="0"/>
              <a:t> часто </a:t>
            </a:r>
            <a:r>
              <a:rPr lang="ru-RU" sz="2000" b="1" dirty="0" err="1" smtClean="0"/>
              <a:t>зустрічаються</a:t>
            </a:r>
            <a:r>
              <a:rPr lang="ru-RU" sz="2000" b="1" dirty="0" smtClean="0"/>
              <a:t>, на </a:t>
            </a:r>
            <a:r>
              <a:rPr lang="ru-RU" sz="2000" b="1" dirty="0" err="1" smtClean="0"/>
              <a:t>річках</a:t>
            </a:r>
            <a:r>
              <a:rPr lang="ru-RU" sz="2000" b="1" dirty="0" smtClean="0"/>
              <a:t> — </a:t>
            </a:r>
            <a:r>
              <a:rPr lang="ru-RU" sz="2000" b="1" dirty="0" err="1" smtClean="0"/>
              <a:t>це</a:t>
            </a:r>
            <a:r>
              <a:rPr lang="ru-RU" sz="2000" b="1" dirty="0" smtClean="0"/>
              <a:t> пороги, </a:t>
            </a:r>
            <a:r>
              <a:rPr lang="ru-RU" sz="2000" b="1" dirty="0" err="1" smtClean="0"/>
              <a:t>кам'янисті</a:t>
            </a:r>
            <a:r>
              <a:rPr lang="ru-RU" sz="2000" b="1" dirty="0" smtClean="0"/>
              <a:t> перекати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водоспади</a:t>
            </a:r>
            <a:r>
              <a:rPr lang="ru-RU" sz="2000" b="1" dirty="0" smtClean="0"/>
              <a:t>. Перекати — </a:t>
            </a:r>
            <a:r>
              <a:rPr lang="ru-RU" sz="2000" b="1" dirty="0" err="1" smtClean="0"/>
              <a:t>крупний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уламковий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матеріал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принесений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верховин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річки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накопичується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її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руслі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після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рясних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паводків</a:t>
            </a:r>
            <a:r>
              <a:rPr lang="ru-RU" sz="2000" b="1" dirty="0" smtClean="0"/>
              <a:t>. Пороги - </a:t>
            </a:r>
            <a:r>
              <a:rPr lang="ru-RU" sz="2000" b="1" dirty="0" err="1" smtClean="0"/>
              <a:t>промиті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річкою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крупні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камені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які</a:t>
            </a:r>
            <a:r>
              <a:rPr lang="ru-RU" sz="2000" b="1" dirty="0" smtClean="0"/>
              <a:t> оголила </a:t>
            </a:r>
            <a:r>
              <a:rPr lang="ru-RU" sz="2000" b="1" dirty="0" err="1" smtClean="0"/>
              <a:t>річка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унаслідок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вимивання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тонших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легших </a:t>
            </a:r>
            <a:r>
              <a:rPr lang="ru-RU" sz="2000" b="1" dirty="0" err="1" smtClean="0"/>
              <a:t>фракцій</a:t>
            </a:r>
            <a:r>
              <a:rPr lang="ru-RU" sz="2000" b="1" dirty="0" smtClean="0"/>
              <a:t> (</a:t>
            </a:r>
            <a:r>
              <a:rPr lang="ru-RU" sz="2000" b="1" dirty="0" err="1" smtClean="0"/>
              <a:t>піску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глини</a:t>
            </a:r>
            <a:r>
              <a:rPr lang="ru-RU" sz="2000" b="1" dirty="0" smtClean="0"/>
              <a:t>). </a:t>
            </a:r>
            <a:r>
              <a:rPr lang="ru-RU" sz="2000" b="1" dirty="0" err="1" smtClean="0"/>
              <a:t>Водопади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формуються</a:t>
            </a:r>
            <a:r>
              <a:rPr lang="ru-RU" sz="2000" b="1" dirty="0" smtClean="0"/>
              <a:t> при </a:t>
            </a:r>
            <a:r>
              <a:rPr lang="ru-RU" sz="2000" b="1" dirty="0" err="1" smtClean="0"/>
              <a:t>подоланні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водним</a:t>
            </a:r>
            <a:r>
              <a:rPr lang="ru-RU" sz="2000" b="1" dirty="0" smtClean="0"/>
              <a:t> потоком </a:t>
            </a:r>
            <a:r>
              <a:rPr lang="ru-RU" sz="2000" b="1" dirty="0" err="1" smtClean="0"/>
              <a:t>перепадів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рельєфі</a:t>
            </a:r>
            <a:r>
              <a:rPr lang="ru-RU" sz="2000" b="1" dirty="0" smtClean="0"/>
              <a:t> (</a:t>
            </a:r>
            <a:r>
              <a:rPr lang="ru-RU" sz="2000" b="1" dirty="0" err="1" smtClean="0"/>
              <a:t>утворюється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водоспад</a:t>
            </a:r>
            <a:r>
              <a:rPr lang="ru-RU" sz="2000" b="1" dirty="0" smtClean="0"/>
              <a:t>).</a:t>
            </a:r>
          </a:p>
          <a:p>
            <a:pPr algn="just"/>
            <a:r>
              <a:rPr lang="ru-RU" sz="2000" b="1" dirty="0" smtClean="0"/>
              <a:t>Для </a:t>
            </a:r>
            <a:r>
              <a:rPr lang="ru-RU" sz="2000" b="1" dirty="0" err="1" smtClean="0"/>
              <a:t>будівництва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окремих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здравниць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перспективніші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малі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річки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озера. На </a:t>
            </a:r>
            <a:r>
              <a:rPr lang="ru-RU" sz="2000" b="1" dirty="0" err="1" smtClean="0"/>
              <a:t>малих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річках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можна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будувати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гідропарки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складаються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системи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різних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водоймищ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сполучених</a:t>
            </a:r>
            <a:r>
              <a:rPr lang="ru-RU" sz="2000" b="1" dirty="0" smtClean="0"/>
              <a:t> каналами. </a:t>
            </a:r>
            <a:r>
              <a:rPr lang="ru-RU" sz="2000" b="1" dirty="0" err="1" smtClean="0"/>
              <a:t>Різновидом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гідропарків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є</a:t>
            </a:r>
            <a:r>
              <a:rPr lang="ru-RU" sz="2000" b="1" dirty="0" smtClean="0"/>
              <a:t> аквапарки — </a:t>
            </a:r>
            <a:r>
              <a:rPr lang="ru-RU" sz="2000" b="1" dirty="0" err="1" smtClean="0"/>
              <a:t>розважальні</a:t>
            </a:r>
            <a:r>
              <a:rPr lang="ru-RU" sz="2000" b="1" dirty="0" smtClean="0"/>
              <a:t> установи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комплексом </a:t>
            </a:r>
            <a:r>
              <a:rPr lang="ru-RU" sz="2000" b="1" dirty="0" err="1" smtClean="0"/>
              <a:t>різних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водних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атракціонів</a:t>
            </a:r>
            <a:r>
              <a:rPr lang="ru-RU" sz="2000" b="1" dirty="0" smtClean="0"/>
              <a:t>. При </a:t>
            </a:r>
            <a:r>
              <a:rPr lang="ru-RU" sz="2000" b="1" dirty="0" err="1" smtClean="0"/>
              <a:t>організації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оздоровчого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відпочинку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воді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необхідно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дотримувати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допустимі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антропогенні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рекреаційні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навантаження</a:t>
            </a:r>
            <a:r>
              <a:rPr lang="ru-RU" sz="2000" b="1" dirty="0" smtClean="0"/>
              <a:t>. Але у </a:t>
            </a:r>
            <a:r>
              <a:rPr lang="ru-RU" sz="2000" b="1" dirty="0" err="1" smtClean="0"/>
              <a:t>будь-якому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випадку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кількість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туристів</a:t>
            </a:r>
            <a:r>
              <a:rPr lang="ru-RU" sz="2000" b="1" dirty="0" smtClean="0"/>
              <a:t> не повинна </a:t>
            </a:r>
            <a:r>
              <a:rPr lang="ru-RU" sz="2000" b="1" dirty="0" err="1" smtClean="0"/>
              <a:t>перевищувати</a:t>
            </a:r>
            <a:r>
              <a:rPr lang="ru-RU" sz="2000" b="1" dirty="0" smtClean="0"/>
              <a:t> 200 </a:t>
            </a:r>
            <a:r>
              <a:rPr lang="ru-RU" sz="2000" b="1" dirty="0" err="1" smtClean="0"/>
              <a:t>осіб</a:t>
            </a:r>
            <a:r>
              <a:rPr lang="ru-RU" sz="2000" b="1" dirty="0" smtClean="0"/>
              <a:t> на 1 км берега. </a:t>
            </a:r>
            <a:endParaRPr lang="ru-RU" sz="2000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AutoShape 2" descr="ÐÐ°ÑÑÐ¸Ð½ÐºÐ¸ Ð¿Ð¾ Ð·Ð°Ð¿ÑÐ¾ÑÑ ÑÐ¿Ð»Ð°Ð²Ð¸ Ð½Ð° ÑÐ¾Ð²Ð½Ð°Ñ Ð¿Ð»Ð¾ÑÐ°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884" name="Picture 4" descr="ÐÐ°ÑÑÐ¸Ð½ÐºÐ¸ Ð¿Ð¾ Ð·Ð°Ð¿ÑÐ¾ÑÑ ÑÐ¿Ð»Ð°Ð²Ð¸ Ð½Ð° ÑÐ¾Ð²Ð½Ð°Ñ Ð¿Ð»Ð¾ÑÐ°Ñ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084" y="0"/>
            <a:ext cx="6096000" cy="3643314"/>
          </a:xfrm>
          <a:prstGeom prst="rect">
            <a:avLst/>
          </a:prstGeom>
          <a:noFill/>
        </p:spPr>
      </p:pic>
      <p:pic>
        <p:nvPicPr>
          <p:cNvPr id="122886" name="Picture 6" descr="ÐÐ°ÑÑÐ¸Ð½ÐºÐ¸ Ð¿Ð¾ Ð·Ð°Ð¿ÑÐ¾ÑÑ ÑÐ¿Ð»Ð°Ð²Ð¸ Ð½Ð° ÑÐ¾Ð²Ð½Ð°Ñ Ð¿Ð»Ð¾ÑÐ°Ñ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6910" y="3571876"/>
            <a:ext cx="8334370" cy="3286124"/>
          </a:xfrm>
          <a:prstGeom prst="rect">
            <a:avLst/>
          </a:prstGeom>
          <a:noFill/>
        </p:spPr>
      </p:pic>
      <p:pic>
        <p:nvPicPr>
          <p:cNvPr id="122888" name="Picture 8" descr="ÐÐ°ÑÑÐ¸Ð½ÐºÐ¸ Ð¿Ð¾ Ð·Ð°Ð¿ÑÐ¾ÑÑ ÑÐ¿Ð»Ð°Ð²Ð¸ Ð½Ð° ÑÐ¾Ð²Ð½Ð°Ñ Ð¿Ð»Ð¾ÑÐ°Ñ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7504" y="0"/>
            <a:ext cx="5276880" cy="35746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ÐÐ°ÑÑÐ¸Ð½ÐºÐ¸ Ð¿Ð¾ Ð·Ð°Ð¿ÑÐ¾ÑÑ Ð°ÐºÐ²Ð°Ð¿Ð°ÑÐ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46" y="0"/>
            <a:ext cx="4786346" cy="3000372"/>
          </a:xfrm>
          <a:prstGeom prst="rect">
            <a:avLst/>
          </a:prstGeom>
          <a:noFill/>
        </p:spPr>
      </p:pic>
      <p:pic>
        <p:nvPicPr>
          <p:cNvPr id="123908" name="Picture 4" descr="ÐÐ°ÑÑÐ¸Ð½ÐºÐ¸ Ð¿Ð¾ Ð·Ð°Ð¿ÑÐ¾ÑÑ Ð°ÐºÐ²Ð°Ð¿Ð°ÑÐ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1884" y="0"/>
            <a:ext cx="4810116" cy="3200916"/>
          </a:xfrm>
          <a:prstGeom prst="rect">
            <a:avLst/>
          </a:prstGeom>
          <a:noFill/>
        </p:spPr>
      </p:pic>
      <p:pic>
        <p:nvPicPr>
          <p:cNvPr id="123910" name="Picture 6" descr="ÐÐ°ÑÑÐ¸Ð½ÐºÐ¸ Ð¿Ð¾ Ð·Ð°Ð¿ÑÐ¾ÑÑ Ð°ÐºÐ²Ð°Ð¿Ð°ÑÐ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3256" y="3643314"/>
            <a:ext cx="5238744" cy="3214686"/>
          </a:xfrm>
          <a:prstGeom prst="rect">
            <a:avLst/>
          </a:prstGeom>
          <a:noFill/>
        </p:spPr>
      </p:pic>
      <p:pic>
        <p:nvPicPr>
          <p:cNvPr id="123912" name="Picture 8" descr="ÐÐ°ÑÑÐ¸Ð½ÐºÐ¸ Ð¿Ð¾ Ð·Ð°Ð¿ÑÐ¾ÑÑ Ð°ÐºÐ²Ð°Ð¿Ð°ÑÐ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836" y="3571876"/>
            <a:ext cx="4627115" cy="3143248"/>
          </a:xfrm>
          <a:prstGeom prst="rect">
            <a:avLst/>
          </a:prstGeom>
          <a:noFill/>
        </p:spPr>
      </p:pic>
      <p:pic>
        <p:nvPicPr>
          <p:cNvPr id="123914" name="Picture 10" descr="ÐÐ°ÑÑÐ¸Ð½ÐºÐ¸ Ð¿Ð¾ Ð·Ð°Ð¿ÑÐ¾ÑÑ Ð°ÐºÐ²Ð°Ð¿Ð°ÑÐº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8546" y="2143116"/>
            <a:ext cx="4214842" cy="28098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6712" y="335846"/>
            <a:ext cx="11001452" cy="58477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200" b="1" dirty="0" err="1" smtClean="0"/>
              <a:t>Однак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річки</a:t>
            </a:r>
            <a:r>
              <a:rPr lang="ru-RU" sz="2200" b="1" dirty="0" smtClean="0"/>
              <a:t>, озера </a:t>
            </a:r>
            <a:r>
              <a:rPr lang="ru-RU" sz="2200" b="1" dirty="0" err="1" smtClean="0"/>
              <a:t>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озерця</a:t>
            </a:r>
            <a:r>
              <a:rPr lang="ru-RU" sz="2200" b="1" dirty="0" smtClean="0"/>
              <a:t> не </a:t>
            </a:r>
            <a:r>
              <a:rPr lang="ru-RU" sz="2200" b="1" dirty="0" err="1" smtClean="0"/>
              <a:t>можуть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повністю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задовольнити</a:t>
            </a:r>
            <a:r>
              <a:rPr lang="ru-RU" sz="2200" b="1" dirty="0" smtClean="0"/>
              <a:t> попит на </a:t>
            </a:r>
            <a:r>
              <a:rPr lang="ru-RU" sz="2200" b="1" dirty="0" err="1" smtClean="0"/>
              <a:t>відпочинок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біля</a:t>
            </a:r>
            <a:r>
              <a:rPr lang="ru-RU" sz="2200" b="1" dirty="0" smtClean="0"/>
              <a:t> води, </a:t>
            </a:r>
            <a:r>
              <a:rPr lang="ru-RU" sz="2200" b="1" dirty="0" err="1" smtClean="0"/>
              <a:t>оскільки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багато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з</a:t>
            </a:r>
            <a:r>
              <a:rPr lang="ru-RU" sz="2200" b="1" dirty="0" smtClean="0"/>
              <a:t> них сильно </a:t>
            </a:r>
            <a:r>
              <a:rPr lang="ru-RU" sz="2200" b="1" dirty="0" err="1" smtClean="0"/>
              <a:t>забруднені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маловодні</a:t>
            </a:r>
            <a:r>
              <a:rPr lang="ru-RU" sz="2200" b="1" dirty="0" smtClean="0"/>
              <a:t>. </a:t>
            </a:r>
            <a:r>
              <a:rPr lang="ru-RU" sz="2200" b="1" dirty="0" smtClean="0">
                <a:solidFill>
                  <a:srgbClr val="FF0000"/>
                </a:solidFill>
              </a:rPr>
              <a:t>Озера</a:t>
            </a:r>
            <a:r>
              <a:rPr lang="ru-RU" sz="2200" b="1" dirty="0" smtClean="0"/>
              <a:t> часто </a:t>
            </a:r>
            <a:r>
              <a:rPr lang="ru-RU" sz="2200" b="1" dirty="0" err="1" smtClean="0"/>
              <a:t>віддалені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від</a:t>
            </a:r>
            <a:r>
              <a:rPr lang="ru-RU" sz="2200" b="1" dirty="0" smtClean="0"/>
              <a:t> великих </a:t>
            </a:r>
            <a:r>
              <a:rPr lang="ru-RU" sz="2200" b="1" dirty="0" err="1" smtClean="0"/>
              <a:t>міст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або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розміщені</a:t>
            </a:r>
            <a:r>
              <a:rPr lang="ru-RU" sz="2200" b="1" dirty="0" smtClean="0"/>
              <a:t> в </a:t>
            </a:r>
            <a:r>
              <a:rPr lang="ru-RU" sz="2200" b="1" dirty="0" err="1" smtClean="0"/>
              <a:t>місцях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важкодоступних</a:t>
            </a:r>
            <a:r>
              <a:rPr lang="ru-RU" sz="2200" b="1" dirty="0" smtClean="0"/>
              <a:t> для </a:t>
            </a:r>
            <a:r>
              <a:rPr lang="ru-RU" sz="2200" b="1" dirty="0" err="1" smtClean="0"/>
              <a:t>відвідування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рекреантами</a:t>
            </a:r>
            <a:r>
              <a:rPr lang="ru-RU" sz="2200" b="1" dirty="0" smtClean="0"/>
              <a:t>. Тому в </a:t>
            </a:r>
            <a:r>
              <a:rPr lang="ru-RU" sz="2200" b="1" dirty="0" err="1" smtClean="0"/>
              <a:t>даний</a:t>
            </a:r>
            <a:r>
              <a:rPr lang="ru-RU" sz="2200" b="1" dirty="0" smtClean="0"/>
              <a:t> час для </a:t>
            </a:r>
            <a:r>
              <a:rPr lang="ru-RU" sz="2200" b="1" dirty="0" err="1" smtClean="0"/>
              <a:t>пляжно-купального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відпочинку</a:t>
            </a:r>
            <a:r>
              <a:rPr lang="ru-RU" sz="2200" b="1" dirty="0" smtClean="0"/>
              <a:t> почали активно </a:t>
            </a:r>
            <a:r>
              <a:rPr lang="ru-RU" sz="2200" b="1" dirty="0" err="1" smtClean="0"/>
              <a:t>використовувати</a:t>
            </a:r>
            <a:r>
              <a:rPr lang="ru-RU" sz="2200" b="1" dirty="0" smtClean="0"/>
              <a:t> </a:t>
            </a:r>
            <a:r>
              <a:rPr lang="ru-RU" sz="2200" b="1" dirty="0" err="1" smtClean="0">
                <a:solidFill>
                  <a:srgbClr val="FF0000"/>
                </a:solidFill>
              </a:rPr>
              <a:t>штучні</a:t>
            </a:r>
            <a:r>
              <a:rPr lang="ru-RU" sz="2200" b="1" dirty="0" smtClean="0">
                <a:solidFill>
                  <a:srgbClr val="FF0000"/>
                </a:solidFill>
              </a:rPr>
              <a:t> </a:t>
            </a:r>
            <a:r>
              <a:rPr lang="ru-RU" sz="2200" b="1" dirty="0" err="1" smtClean="0">
                <a:solidFill>
                  <a:srgbClr val="FF0000"/>
                </a:solidFill>
              </a:rPr>
              <a:t>водоймища</a:t>
            </a:r>
            <a:r>
              <a:rPr lang="ru-RU" sz="2200" b="1" dirty="0" smtClean="0"/>
              <a:t>. До них </a:t>
            </a:r>
            <a:r>
              <a:rPr lang="ru-RU" sz="2200" b="1" dirty="0" err="1" smtClean="0"/>
              <a:t>відносяться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водосховища</a:t>
            </a:r>
            <a:r>
              <a:rPr lang="ru-RU" sz="2200" b="1" dirty="0" smtClean="0"/>
              <a:t>, ставки </a:t>
            </a:r>
            <a:r>
              <a:rPr lang="ru-RU" sz="2200" b="1" dirty="0" err="1" smtClean="0"/>
              <a:t>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кар'єри</a:t>
            </a:r>
            <a:r>
              <a:rPr lang="ru-RU" sz="2200" b="1" dirty="0" smtClean="0"/>
              <a:t>. </a:t>
            </a:r>
            <a:r>
              <a:rPr lang="ru-RU" sz="2200" b="1" dirty="0" err="1" smtClean="0">
                <a:solidFill>
                  <a:srgbClr val="FF0000"/>
                </a:solidFill>
              </a:rPr>
              <a:t>Водосховище</a:t>
            </a:r>
            <a:r>
              <a:rPr lang="ru-RU" sz="2200" b="1" dirty="0" smtClean="0"/>
              <a:t> - </a:t>
            </a:r>
            <a:r>
              <a:rPr lang="ru-RU" sz="2200" b="1" dirty="0" err="1" smtClean="0"/>
              <a:t>штучне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водоймище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що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зазвичай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створюється</a:t>
            </a:r>
            <a:r>
              <a:rPr lang="ru-RU" sz="2200" b="1" dirty="0" smtClean="0"/>
              <a:t> в </a:t>
            </a:r>
            <a:r>
              <a:rPr lang="ru-RU" sz="2200" b="1" dirty="0" err="1" smtClean="0"/>
              <a:t>долині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річки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водопідпірними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спорудами</a:t>
            </a:r>
            <a:r>
              <a:rPr lang="ru-RU" sz="2200" b="1" dirty="0" smtClean="0"/>
              <a:t> для </a:t>
            </a:r>
            <a:r>
              <a:rPr lang="ru-RU" sz="2200" b="1" dirty="0" err="1" smtClean="0"/>
              <a:t>накопичення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зберігання</a:t>
            </a:r>
            <a:r>
              <a:rPr lang="ru-RU" sz="2200" b="1" dirty="0" smtClean="0"/>
              <a:t> води в </a:t>
            </a:r>
            <a:r>
              <a:rPr lang="ru-RU" sz="2200" b="1" dirty="0" err="1" smtClean="0"/>
              <a:t>цілях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регулювання</a:t>
            </a:r>
            <a:r>
              <a:rPr lang="ru-RU" sz="2200" b="1" dirty="0" smtClean="0"/>
              <a:t> стоку, </a:t>
            </a:r>
            <a:r>
              <a:rPr lang="ru-RU" sz="2200" b="1" dirty="0" err="1" smtClean="0"/>
              <a:t>поліпшення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водопостачання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зрошування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вирівнювання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роботи</a:t>
            </a:r>
            <a:r>
              <a:rPr lang="ru-RU" sz="2200" b="1" dirty="0" smtClean="0"/>
              <a:t> ГЕС, </a:t>
            </a:r>
            <a:r>
              <a:rPr lang="ru-RU" sz="2200" b="1" dirty="0" err="1" smtClean="0"/>
              <a:t>поліпшення</a:t>
            </a:r>
            <a:r>
              <a:rPr lang="ru-RU" sz="2200" b="1" dirty="0" smtClean="0"/>
              <a:t> умов </a:t>
            </a:r>
            <a:r>
              <a:rPr lang="ru-RU" sz="2200" b="1" dirty="0" err="1" smtClean="0"/>
              <a:t>судноплавства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боротьби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з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повенями</a:t>
            </a:r>
            <a:r>
              <a:rPr lang="ru-RU" sz="2200" b="1" dirty="0" smtClean="0"/>
              <a:t> та </a:t>
            </a:r>
            <a:r>
              <a:rPr lang="ru-RU" sz="2200" b="1" dirty="0" err="1" smtClean="0"/>
              <a:t>інших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господарських</a:t>
            </a:r>
            <a:r>
              <a:rPr lang="ru-RU" sz="2200" b="1" dirty="0" smtClean="0"/>
              <a:t> потреб. </a:t>
            </a:r>
          </a:p>
          <a:p>
            <a:pPr algn="just"/>
            <a:r>
              <a:rPr lang="ru-RU" sz="2200" b="1" dirty="0" err="1" smtClean="0"/>
              <a:t>Однак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слід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пам’ятати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що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водосховище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перетворює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природний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гідрологічний</a:t>
            </a:r>
            <a:r>
              <a:rPr lang="ru-RU" sz="2200" b="1" dirty="0" smtClean="0"/>
              <a:t> режим </a:t>
            </a:r>
            <a:r>
              <a:rPr lang="ru-RU" sz="2200" b="1" dirty="0" err="1" smtClean="0"/>
              <a:t>річки</a:t>
            </a:r>
            <a:r>
              <a:rPr lang="ru-RU" sz="2200" b="1" dirty="0" smtClean="0"/>
              <a:t> (</a:t>
            </a:r>
            <a:r>
              <a:rPr lang="ru-RU" sz="2200" b="1" dirty="0" err="1" smtClean="0"/>
              <a:t>зменшення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швидкості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течії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викликає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випадання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наносів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замулювання</a:t>
            </a:r>
            <a:r>
              <a:rPr lang="ru-RU" sz="2200" b="1" dirty="0" smtClean="0"/>
              <a:t>), </a:t>
            </a:r>
            <a:r>
              <a:rPr lang="ru-RU" sz="2200" b="1" dirty="0" err="1" smtClean="0"/>
              <a:t>змінюється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температурний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льодовий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режим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водосховища</a:t>
            </a:r>
            <a:r>
              <a:rPr lang="ru-RU" sz="2200" b="1" dirty="0" smtClean="0"/>
              <a:t>; на </a:t>
            </a:r>
            <a:r>
              <a:rPr lang="ru-RU" sz="2200" b="1" dirty="0" err="1" smtClean="0"/>
              <a:t>крупних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водосховищах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виникають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високі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вітрові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хвилі</a:t>
            </a:r>
            <a:r>
              <a:rPr lang="ru-RU" sz="2200" b="1" dirty="0" smtClean="0"/>
              <a:t>. </a:t>
            </a:r>
            <a:r>
              <a:rPr lang="ru-RU" sz="2200" b="1" dirty="0" err="1" smtClean="0"/>
              <a:t>Крім</a:t>
            </a:r>
            <a:r>
              <a:rPr lang="ru-RU" sz="2200" b="1" dirty="0" smtClean="0"/>
              <a:t> того, при </a:t>
            </a:r>
            <a:r>
              <a:rPr lang="ru-RU" sz="2200" b="1" dirty="0" err="1" smtClean="0"/>
              <a:t>створенні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водосховищ</a:t>
            </a:r>
            <a:r>
              <a:rPr lang="ru-RU" sz="2200" b="1" dirty="0" smtClean="0"/>
              <a:t> водою </a:t>
            </a:r>
            <a:r>
              <a:rPr lang="ru-RU" sz="2200" b="1" dirty="0" err="1" smtClean="0"/>
              <a:t>затоплюються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величезні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площі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цінних</a:t>
            </a:r>
            <a:r>
              <a:rPr lang="ru-RU" sz="2200" b="1" dirty="0" smtClean="0"/>
              <a:t> земель </a:t>
            </a:r>
            <a:r>
              <a:rPr lang="ru-RU" sz="2200" b="1" dirty="0" err="1" smtClean="0"/>
              <a:t>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угідь</a:t>
            </a:r>
            <a:r>
              <a:rPr lang="ru-RU" sz="2200" b="1" dirty="0" smtClean="0"/>
              <a:t>. </a:t>
            </a:r>
            <a:endParaRPr lang="ru-RU" sz="2200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2398" y="214290"/>
            <a:ext cx="11430080" cy="65248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200" b="1" dirty="0" err="1" smtClean="0">
                <a:solidFill>
                  <a:srgbClr val="FF0000"/>
                </a:solidFill>
              </a:rPr>
              <a:t>Водосховища</a:t>
            </a:r>
            <a:r>
              <a:rPr lang="ru-RU" sz="2200" b="1" dirty="0" smtClean="0"/>
              <a:t> широко </a:t>
            </a:r>
            <a:r>
              <a:rPr lang="ru-RU" sz="2200" b="1" dirty="0" err="1" smtClean="0"/>
              <a:t>використовуються</a:t>
            </a:r>
            <a:r>
              <a:rPr lang="ru-RU" sz="2200" b="1" dirty="0" smtClean="0"/>
              <a:t> для </a:t>
            </a:r>
            <a:r>
              <a:rPr lang="ru-RU" sz="2200" b="1" dirty="0" err="1" smtClean="0"/>
              <a:t>яхтингу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віндсерфінгу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купання</a:t>
            </a:r>
            <a:r>
              <a:rPr lang="ru-RU" sz="2200" b="1" dirty="0" smtClean="0"/>
              <a:t>. Але вони не </a:t>
            </a:r>
            <a:r>
              <a:rPr lang="ru-RU" sz="2200" b="1" dirty="0" err="1" smtClean="0"/>
              <a:t>повинні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перетворюватися</a:t>
            </a:r>
            <a:r>
              <a:rPr lang="ru-RU" sz="2200" b="1" dirty="0" smtClean="0"/>
              <a:t> на </a:t>
            </a:r>
            <a:r>
              <a:rPr lang="ru-RU" sz="2200" b="1" dirty="0" err="1" smtClean="0"/>
              <a:t>зони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неорганізованого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відпочинку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населення</a:t>
            </a:r>
            <a:r>
              <a:rPr lang="ru-RU" sz="2200" b="1" dirty="0" smtClean="0"/>
              <a:t>. </a:t>
            </a:r>
          </a:p>
          <a:p>
            <a:pPr algn="just"/>
            <a:r>
              <a:rPr lang="ru-RU" sz="2200" b="1" dirty="0" smtClean="0">
                <a:solidFill>
                  <a:srgbClr val="FF0000"/>
                </a:solidFill>
              </a:rPr>
              <a:t>Ставок</a:t>
            </a:r>
            <a:r>
              <a:rPr lang="ru-RU" sz="2200" b="1" dirty="0" smtClean="0"/>
              <a:t> - 1) </a:t>
            </a:r>
            <a:r>
              <a:rPr lang="ru-RU" sz="2200" b="1" dirty="0" err="1" smtClean="0"/>
              <a:t>невелике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водосховище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утворене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перегороджуванням</a:t>
            </a:r>
            <a:r>
              <a:rPr lang="ru-RU" sz="2200" b="1" dirty="0" smtClean="0"/>
              <a:t> дамбою русла </a:t>
            </a:r>
            <a:r>
              <a:rPr lang="ru-RU" sz="2200" b="1" dirty="0" err="1" smtClean="0"/>
              <a:t>малої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річки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струмка</a:t>
            </a:r>
            <a:r>
              <a:rPr lang="ru-RU" sz="2200" b="1" dirty="0" smtClean="0"/>
              <a:t>, балки, яру </a:t>
            </a:r>
            <a:r>
              <a:rPr lang="ru-RU" sz="2200" b="1" dirty="0" err="1" smtClean="0"/>
              <a:t>або</a:t>
            </a:r>
            <a:r>
              <a:rPr lang="ru-RU" sz="2200" b="1" dirty="0" smtClean="0"/>
              <a:t> шляхом </a:t>
            </a:r>
            <a:r>
              <a:rPr lang="ru-RU" sz="2200" b="1" dirty="0" err="1" smtClean="0"/>
              <a:t>викопування</a:t>
            </a:r>
            <a:r>
              <a:rPr lang="ru-RU" sz="2200" b="1" dirty="0" smtClean="0"/>
              <a:t> котловану </a:t>
            </a:r>
            <a:r>
              <a:rPr lang="ru-RU" sz="2200" b="1" dirty="0" err="1" smtClean="0"/>
              <a:t>глибиною</a:t>
            </a:r>
            <a:r>
              <a:rPr lang="ru-RU" sz="2200" b="1" dirty="0" smtClean="0"/>
              <a:t> 3-5 м; 2) невелика </a:t>
            </a:r>
            <a:r>
              <a:rPr lang="ru-RU" sz="2200" b="1" dirty="0" err="1" smtClean="0"/>
              <a:t>мілковода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природна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водойма</a:t>
            </a:r>
            <a:r>
              <a:rPr lang="ru-RU" sz="2200" b="1" dirty="0" smtClean="0"/>
              <a:t>; 3) </a:t>
            </a:r>
            <a:r>
              <a:rPr lang="ru-RU" sz="2200" b="1" dirty="0" err="1" smtClean="0"/>
              <a:t>остання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завершальна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стадія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розвитку</a:t>
            </a:r>
            <a:r>
              <a:rPr lang="ru-RU" sz="2200" b="1" dirty="0" smtClean="0"/>
              <a:t> озера, </a:t>
            </a:r>
            <a:r>
              <a:rPr lang="ru-RU" sz="2200" b="1" dirty="0" err="1" smtClean="0"/>
              <a:t>після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якої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наступає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стадія</a:t>
            </a:r>
            <a:r>
              <a:rPr lang="ru-RU" sz="2200" b="1" dirty="0" smtClean="0"/>
              <a:t> болота. </a:t>
            </a:r>
            <a:r>
              <a:rPr lang="ru-RU" sz="2200" b="1" dirty="0" err="1" smtClean="0"/>
              <a:t>Періодично</a:t>
            </a:r>
            <a:r>
              <a:rPr lang="ru-RU" sz="2200" b="1" dirty="0" smtClean="0"/>
              <a:t> вода </a:t>
            </a:r>
            <a:r>
              <a:rPr lang="ru-RU" sz="2200" b="1" dirty="0" err="1" smtClean="0"/>
              <a:t>спускається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і</a:t>
            </a:r>
            <a:r>
              <a:rPr lang="ru-RU" sz="2200" b="1" dirty="0" smtClean="0"/>
              <a:t> ставки </a:t>
            </a:r>
            <a:r>
              <a:rPr lang="ru-RU" sz="2200" b="1" dirty="0" err="1" smtClean="0"/>
              <a:t>чистять</a:t>
            </a:r>
            <a:r>
              <a:rPr lang="ru-RU" sz="2200" b="1" dirty="0" smtClean="0"/>
              <a:t>. </a:t>
            </a:r>
            <a:r>
              <a:rPr lang="ru-RU" sz="2200" b="1" dirty="0" err="1" smtClean="0"/>
              <a:t>Безліч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ставків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знаходиться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і</a:t>
            </a:r>
            <a:r>
              <a:rPr lang="ru-RU" sz="2200" b="1" dirty="0" smtClean="0"/>
              <a:t> в межах </a:t>
            </a:r>
            <a:r>
              <a:rPr lang="ru-RU" sz="2200" b="1" dirty="0" err="1" smtClean="0"/>
              <a:t>міст</a:t>
            </a:r>
            <a:r>
              <a:rPr lang="ru-RU" sz="2200" b="1" dirty="0" smtClean="0"/>
              <a:t>. Вони </a:t>
            </a:r>
            <a:r>
              <a:rPr lang="ru-RU" sz="2200" b="1" dirty="0" err="1" smtClean="0"/>
              <a:t>використовуються</a:t>
            </a:r>
            <a:r>
              <a:rPr lang="ru-RU" sz="2200" b="1" dirty="0" smtClean="0"/>
              <a:t> жителями </a:t>
            </a:r>
            <a:r>
              <a:rPr lang="ru-RU" sz="2200" b="1" dirty="0" err="1" smtClean="0"/>
              <a:t>міст</a:t>
            </a:r>
            <a:r>
              <a:rPr lang="ru-RU" sz="2200" b="1" dirty="0" smtClean="0"/>
              <a:t> як </a:t>
            </a:r>
            <a:r>
              <a:rPr lang="ru-RU" sz="2200" b="1" dirty="0" err="1" smtClean="0"/>
              <a:t>зони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короткочасного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відпочинку</a:t>
            </a:r>
            <a:r>
              <a:rPr lang="ru-RU" sz="2200" b="1" dirty="0" smtClean="0"/>
              <a:t>. </a:t>
            </a:r>
          </a:p>
          <a:p>
            <a:pPr algn="just"/>
            <a:r>
              <a:rPr lang="ru-RU" sz="2200" b="1" dirty="0" err="1" smtClean="0"/>
              <a:t>Кар’єр</a:t>
            </a:r>
            <a:r>
              <a:rPr lang="ru-RU" sz="2200" b="1" dirty="0" smtClean="0"/>
              <a:t> - </a:t>
            </a:r>
            <a:r>
              <a:rPr lang="ru-RU" sz="2200" b="1" dirty="0" err="1" smtClean="0"/>
              <a:t>сукупність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гірських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виробок</a:t>
            </a:r>
            <a:r>
              <a:rPr lang="ru-RU" sz="2200" b="1" dirty="0" smtClean="0"/>
              <a:t>. </a:t>
            </a:r>
            <a:r>
              <a:rPr lang="ru-RU" sz="2200" b="1" dirty="0" err="1" smtClean="0"/>
              <a:t>Поступово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кар'єри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заповнюються</a:t>
            </a:r>
            <a:r>
              <a:rPr lang="ru-RU" sz="2200" b="1" dirty="0" smtClean="0"/>
              <a:t> водою, </a:t>
            </a:r>
            <a:r>
              <a:rPr lang="ru-RU" sz="2200" b="1" dirty="0" err="1" smtClean="0"/>
              <a:t>їх</a:t>
            </a:r>
            <a:r>
              <a:rPr lang="ru-RU" sz="2200" b="1" dirty="0" smtClean="0"/>
              <a:t> береги </a:t>
            </a:r>
            <a:r>
              <a:rPr lang="ru-RU" sz="2200" b="1" dirty="0" err="1" smtClean="0"/>
              <a:t>задерновуються</a:t>
            </a:r>
            <a:r>
              <a:rPr lang="ru-RU" sz="2200" b="1" dirty="0" smtClean="0"/>
              <a:t>. </a:t>
            </a:r>
            <a:r>
              <a:rPr lang="ru-RU" sz="2200" b="1" dirty="0" err="1" smtClean="0"/>
              <a:t>Багато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кар'єрів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використовуються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місцевими</a:t>
            </a:r>
            <a:r>
              <a:rPr lang="ru-RU" sz="2200" b="1" dirty="0" smtClean="0"/>
              <a:t> жителями для </a:t>
            </a:r>
            <a:r>
              <a:rPr lang="ru-RU" sz="2200" b="1" dirty="0" err="1" smtClean="0"/>
              <a:t>купання</a:t>
            </a:r>
            <a:r>
              <a:rPr lang="ru-RU" sz="2200" b="1" dirty="0" smtClean="0"/>
              <a:t>. Але </a:t>
            </a:r>
            <a:r>
              <a:rPr lang="ru-RU" sz="2200" b="1" dirty="0" err="1" smtClean="0"/>
              <a:t>кар'єри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мають</a:t>
            </a:r>
            <a:r>
              <a:rPr lang="ru-RU" sz="2200" b="1" dirty="0" smtClean="0"/>
              <a:t> ряд </a:t>
            </a:r>
            <a:r>
              <a:rPr lang="ru-RU" sz="2200" b="1" dirty="0" err="1" smtClean="0"/>
              <a:t>істотних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недоліків</a:t>
            </a:r>
            <a:r>
              <a:rPr lang="ru-RU" sz="2200" b="1" dirty="0" smtClean="0"/>
              <a:t>: дно </a:t>
            </a:r>
            <a:r>
              <a:rPr lang="ru-RU" sz="2200" b="1" dirty="0" err="1" smtClean="0"/>
              <a:t>їх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нерівне</a:t>
            </a:r>
            <a:r>
              <a:rPr lang="ru-RU" sz="2200" b="1" dirty="0" smtClean="0"/>
              <a:t>, на </a:t>
            </a:r>
            <a:r>
              <a:rPr lang="ru-RU" sz="2200" b="1" dirty="0" err="1" smtClean="0"/>
              <a:t>ньому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скупчується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величезна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кількість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сміття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відходів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старої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техніки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що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створює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загрозу</a:t>
            </a:r>
            <a:r>
              <a:rPr lang="ru-RU" sz="2200" b="1" dirty="0" smtClean="0"/>
              <a:t> для тих, </a:t>
            </a:r>
            <a:r>
              <a:rPr lang="ru-RU" sz="2200" b="1" dirty="0" err="1" smtClean="0"/>
              <a:t>хто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купається</a:t>
            </a:r>
            <a:r>
              <a:rPr lang="ru-RU" sz="2200" b="1" dirty="0" smtClean="0"/>
              <a:t>. Тому </a:t>
            </a:r>
            <a:r>
              <a:rPr lang="ru-RU" sz="2200" b="1" dirty="0" err="1" smtClean="0"/>
              <a:t>необхідно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проводити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очищення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вирівнювання</a:t>
            </a:r>
            <a:r>
              <a:rPr lang="ru-RU" sz="2200" b="1" dirty="0" smtClean="0"/>
              <a:t> дна. </a:t>
            </a:r>
          </a:p>
          <a:p>
            <a:pPr algn="just"/>
            <a:r>
              <a:rPr lang="ru-RU" sz="2200" b="1" dirty="0" err="1" smtClean="0"/>
              <a:t>Повніше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уявлення</a:t>
            </a:r>
            <a:r>
              <a:rPr lang="ru-RU" sz="2200" b="1" dirty="0" smtClean="0"/>
              <a:t> про </a:t>
            </a:r>
            <a:r>
              <a:rPr lang="ru-RU" sz="2200" b="1" dirty="0" err="1" smtClean="0"/>
              <a:t>оптимальні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параметри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акваторій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придатних</a:t>
            </a:r>
            <a:r>
              <a:rPr lang="ru-RU" sz="2200" b="1" dirty="0" smtClean="0"/>
              <a:t> для </a:t>
            </a:r>
            <a:r>
              <a:rPr lang="ru-RU" sz="2200" b="1" dirty="0" err="1" smtClean="0"/>
              <a:t>різних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видів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рекреаційних</a:t>
            </a:r>
            <a:r>
              <a:rPr lang="ru-RU" sz="2200" b="1" dirty="0" smtClean="0"/>
              <a:t> занять, </a:t>
            </a:r>
            <a:r>
              <a:rPr lang="ru-RU" sz="2200" b="1" dirty="0" err="1" smtClean="0"/>
              <a:t>можна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отримати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з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даних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таблиці</a:t>
            </a:r>
            <a:r>
              <a:rPr lang="ru-RU" sz="2200" b="1" dirty="0" smtClean="0"/>
              <a:t>. </a:t>
            </a:r>
            <a:r>
              <a:rPr lang="ru-RU" sz="2200" b="1" dirty="0" err="1" smtClean="0"/>
              <a:t>Ці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дані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показують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що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параметри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акваторій</a:t>
            </a:r>
            <a:r>
              <a:rPr lang="ru-RU" sz="2200" b="1" dirty="0" smtClean="0"/>
              <a:t> для тих </a:t>
            </a:r>
            <a:r>
              <a:rPr lang="ru-RU" sz="2200" b="1" dirty="0" err="1" smtClean="0"/>
              <a:t>чи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інших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видів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змінюються</a:t>
            </a:r>
            <a:r>
              <a:rPr lang="ru-RU" sz="2200" b="1" dirty="0" smtClean="0"/>
              <a:t> в </a:t>
            </a:r>
            <a:r>
              <a:rPr lang="ru-RU" sz="2200" b="1" dirty="0" err="1" smtClean="0"/>
              <a:t>досить</a:t>
            </a:r>
            <a:r>
              <a:rPr lang="ru-RU" sz="2200" b="1" dirty="0" smtClean="0"/>
              <a:t> широкому </a:t>
            </a:r>
            <a:r>
              <a:rPr lang="ru-RU" sz="2200" b="1" dirty="0" err="1" smtClean="0"/>
              <a:t>діапазоні</a:t>
            </a:r>
            <a:r>
              <a:rPr lang="ru-RU" sz="2200" b="1" dirty="0" smtClean="0"/>
              <a:t>. </a:t>
            </a:r>
            <a:endParaRPr lang="ru-RU" sz="2200" b="1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3360" t="22461" r="13067" b="6250"/>
          <a:stretch>
            <a:fillRect/>
          </a:stretch>
        </p:blipFill>
        <p:spPr bwMode="auto">
          <a:xfrm>
            <a:off x="309522" y="214290"/>
            <a:ext cx="11670868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CustomShape 1"/>
          <p:cNvSpPr/>
          <p:nvPr/>
        </p:nvSpPr>
        <p:spPr>
          <a:xfrm>
            <a:off x="1225440" y="285728"/>
            <a:ext cx="10371286" cy="5792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Контрольні</a:t>
            </a:r>
            <a:r>
              <a:rPr lang="ru-RU" sz="40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ru-RU" sz="40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питання</a:t>
            </a:r>
            <a:r>
              <a:rPr lang="ru-RU" sz="4000" b="1" strike="noStrike" spc="-1" dirty="0" smtClean="0">
                <a:solidFill>
                  <a:srgbClr val="FF0000"/>
                </a:solidFill>
                <a:latin typeface="Arial"/>
                <a:ea typeface="DejaVu Sans"/>
              </a:rPr>
              <a:t>:</a:t>
            </a:r>
          </a:p>
          <a:p>
            <a:pPr>
              <a:lnSpc>
                <a:spcPct val="100000"/>
              </a:lnSpc>
            </a:pPr>
            <a:endParaRPr lang="ru-RU" sz="1050" spc="-1" dirty="0">
              <a:solidFill>
                <a:srgbClr val="FF0000"/>
              </a:solidFill>
              <a:latin typeface="Arial"/>
              <a:ea typeface="DejaVu Sans"/>
            </a:endParaRPr>
          </a:p>
          <a:p>
            <a:pPr marL="342900" indent="-342900" algn="just">
              <a:lnSpc>
                <a:spcPct val="100000"/>
              </a:lnSpc>
              <a:buAutoNum type="arabicPeriod"/>
            </a:pPr>
            <a:r>
              <a:rPr lang="ru-RU" sz="2000" b="1" spc="-1" dirty="0" err="1" smtClean="0"/>
              <a:t>Етапи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оцінки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рекреаційних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ресурсів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відповідно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можливості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їх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використання</a:t>
            </a:r>
            <a:r>
              <a:rPr lang="ru-RU" sz="2000" b="1" spc="-1" dirty="0" smtClean="0"/>
              <a:t> у </a:t>
            </a:r>
            <a:r>
              <a:rPr lang="ru-RU" sz="2000" b="1" spc="-1" dirty="0" err="1" smtClean="0"/>
              <a:t>рекреаційних</a:t>
            </a:r>
            <a:r>
              <a:rPr lang="ru-RU" sz="2000" b="1" spc="-1" dirty="0" smtClean="0"/>
              <a:t> заходах. </a:t>
            </a:r>
          </a:p>
          <a:p>
            <a:pPr marL="342900" indent="-342900" algn="just">
              <a:lnSpc>
                <a:spcPct val="100000"/>
              </a:lnSpc>
              <a:buAutoNum type="arabicPeriod"/>
            </a:pPr>
            <a:r>
              <a:rPr lang="ru-RU" sz="2000" b="1" spc="-1" dirty="0" err="1" smtClean="0"/>
              <a:t>Типи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оцінки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природних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ресурсів</a:t>
            </a:r>
            <a:r>
              <a:rPr lang="ru-RU" sz="2000" b="1" spc="-1" dirty="0" smtClean="0"/>
              <a:t>, </a:t>
            </a:r>
            <a:r>
              <a:rPr lang="ru-RU" sz="2000" b="1" spc="-1" dirty="0" err="1" smtClean="0"/>
              <a:t>їх</a:t>
            </a:r>
            <a:r>
              <a:rPr lang="ru-RU" sz="2000" b="1" spc="-1" dirty="0" smtClean="0"/>
              <a:t> характеристика. </a:t>
            </a:r>
          </a:p>
          <a:p>
            <a:pPr marL="342900" indent="-342900" algn="just">
              <a:lnSpc>
                <a:spcPct val="100000"/>
              </a:lnSpc>
              <a:buAutoNum type="arabicPeriod"/>
            </a:pPr>
            <a:r>
              <a:rPr lang="ru-RU" sz="2000" b="1" spc="-1" dirty="0" err="1" smtClean="0"/>
              <a:t>Оцінка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рельєфу</a:t>
            </a:r>
            <a:r>
              <a:rPr lang="ru-RU" sz="2000" b="1" spc="-1" dirty="0" smtClean="0"/>
              <a:t> для </a:t>
            </a:r>
            <a:r>
              <a:rPr lang="ru-RU" sz="2000" b="1" spc="-1" dirty="0" err="1" smtClean="0"/>
              <a:t>лікувально-оздоровчого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відпочинку</a:t>
            </a:r>
            <a:r>
              <a:rPr lang="ru-RU" sz="2000" b="1" spc="-1" dirty="0" smtClean="0"/>
              <a:t>. </a:t>
            </a:r>
          </a:p>
          <a:p>
            <a:pPr marL="342900" indent="-342900" algn="just">
              <a:lnSpc>
                <a:spcPct val="100000"/>
              </a:lnSpc>
              <a:buAutoNum type="arabicPeriod"/>
            </a:pPr>
            <a:r>
              <a:rPr lang="ru-RU" sz="2000" b="1" spc="-1" dirty="0" err="1" smtClean="0"/>
              <a:t>Оцінка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рельєфу</a:t>
            </a:r>
            <a:r>
              <a:rPr lang="ru-RU" sz="2000" b="1" spc="-1" dirty="0" smtClean="0"/>
              <a:t> для спортивного туризму: </a:t>
            </a:r>
          </a:p>
          <a:p>
            <a:pPr marL="342900" indent="-342900" algn="just">
              <a:lnSpc>
                <a:spcPct val="100000"/>
              </a:lnSpc>
              <a:buFontTx/>
              <a:buChar char="-"/>
            </a:pPr>
            <a:r>
              <a:rPr lang="ru-RU" sz="2000" b="1" spc="-1" dirty="0" err="1" smtClean="0"/>
              <a:t>пішохідний</a:t>
            </a:r>
            <a:r>
              <a:rPr lang="ru-RU" sz="2000" b="1" spc="-1" dirty="0" smtClean="0"/>
              <a:t> туризм; </a:t>
            </a:r>
          </a:p>
          <a:p>
            <a:pPr marL="342900" indent="-342900" algn="just">
              <a:lnSpc>
                <a:spcPct val="100000"/>
              </a:lnSpc>
              <a:buFontTx/>
              <a:buChar char="-"/>
            </a:pPr>
            <a:r>
              <a:rPr lang="ru-RU" sz="2000" b="1" spc="-1" dirty="0" err="1" smtClean="0"/>
              <a:t>гірський</a:t>
            </a:r>
            <a:r>
              <a:rPr lang="ru-RU" sz="2000" b="1" spc="-1" dirty="0" smtClean="0"/>
              <a:t> туризм та </a:t>
            </a:r>
            <a:r>
              <a:rPr lang="ru-RU" sz="2000" b="1" spc="-1" dirty="0" err="1" smtClean="0"/>
              <a:t>альпінізм</a:t>
            </a:r>
            <a:r>
              <a:rPr lang="ru-RU" sz="2000" b="1" spc="-1" dirty="0" smtClean="0"/>
              <a:t>, </a:t>
            </a:r>
            <a:r>
              <a:rPr lang="ru-RU" sz="2000" b="1" spc="-1" dirty="0" err="1" smtClean="0"/>
              <a:t>класифікація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скель</a:t>
            </a:r>
            <a:r>
              <a:rPr lang="ru-RU" sz="2000" b="1" spc="-1" dirty="0" smtClean="0"/>
              <a:t> за </a:t>
            </a:r>
            <a:r>
              <a:rPr lang="ru-RU" sz="2000" b="1" spc="-1" dirty="0" err="1" smtClean="0"/>
              <a:t>ступенем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складності</a:t>
            </a:r>
            <a:r>
              <a:rPr lang="ru-RU" sz="2000" b="1" spc="-1" dirty="0" smtClean="0"/>
              <a:t>; </a:t>
            </a:r>
          </a:p>
          <a:p>
            <a:pPr marL="342900" indent="-342900" algn="just">
              <a:lnSpc>
                <a:spcPct val="100000"/>
              </a:lnSpc>
              <a:buFontTx/>
              <a:buChar char="-"/>
            </a:pPr>
            <a:r>
              <a:rPr lang="ru-RU" sz="2000" b="1" spc="-1" dirty="0" err="1" smtClean="0"/>
              <a:t>спелеотуризм</a:t>
            </a:r>
            <a:r>
              <a:rPr lang="ru-RU" sz="2000" b="1" spc="-1" dirty="0" smtClean="0"/>
              <a:t>; </a:t>
            </a:r>
          </a:p>
          <a:p>
            <a:pPr marL="342900" indent="-342900" algn="just">
              <a:lnSpc>
                <a:spcPct val="100000"/>
              </a:lnSpc>
              <a:buFontTx/>
              <a:buChar char="-"/>
            </a:pPr>
            <a:r>
              <a:rPr lang="ru-RU" sz="2000" b="1" spc="-1" dirty="0" err="1" smtClean="0"/>
              <a:t>основні</a:t>
            </a:r>
            <a:r>
              <a:rPr lang="ru-RU" sz="2000" b="1" spc="-1" dirty="0" smtClean="0"/>
              <a:t> характеристики </a:t>
            </a:r>
            <a:r>
              <a:rPr lang="ru-RU" sz="2000" b="1" spc="-1" dirty="0" err="1" smtClean="0"/>
              <a:t>гірськолижних</a:t>
            </a:r>
            <a:r>
              <a:rPr lang="ru-RU" sz="2000" b="1" spc="-1" dirty="0" smtClean="0"/>
              <a:t> трас (</a:t>
            </a:r>
            <a:r>
              <a:rPr lang="ru-RU" sz="2000" b="1" spc="-1" dirty="0" err="1" smtClean="0"/>
              <a:t>учбові</a:t>
            </a:r>
            <a:r>
              <a:rPr lang="ru-RU" sz="2000" b="1" spc="-1" dirty="0" smtClean="0"/>
              <a:t>, </a:t>
            </a:r>
            <a:r>
              <a:rPr lang="ru-RU" sz="2000" b="1" spc="-1" dirty="0" err="1" smtClean="0"/>
              <a:t>туристичні</a:t>
            </a:r>
            <a:r>
              <a:rPr lang="ru-RU" sz="2000" b="1" spc="-1" dirty="0" smtClean="0"/>
              <a:t>, </a:t>
            </a:r>
            <a:r>
              <a:rPr lang="ru-RU" sz="2000" b="1" spc="-1" dirty="0" err="1" smtClean="0"/>
              <a:t>спортивні</a:t>
            </a:r>
            <a:r>
              <a:rPr lang="ru-RU" sz="2000" b="1" spc="-1" dirty="0" smtClean="0"/>
              <a:t>), </a:t>
            </a:r>
            <a:r>
              <a:rPr lang="ru-RU" sz="2000" b="1" spc="-1" dirty="0" err="1" smtClean="0"/>
              <a:t>зони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катання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лижників</a:t>
            </a:r>
            <a:r>
              <a:rPr lang="ru-RU" sz="2000" b="1" spc="-1" dirty="0" smtClean="0"/>
              <a:t>. </a:t>
            </a:r>
          </a:p>
          <a:p>
            <a:pPr marL="342900" indent="-342900" algn="just">
              <a:lnSpc>
                <a:spcPct val="100000"/>
              </a:lnSpc>
            </a:pPr>
            <a:r>
              <a:rPr lang="ru-RU" sz="2000" b="1" spc="-1" dirty="0" smtClean="0"/>
              <a:t>5. </a:t>
            </a:r>
            <a:r>
              <a:rPr lang="ru-RU" sz="2000" b="1" spc="-1" dirty="0" err="1" smtClean="0"/>
              <a:t>Водні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об’єкти</a:t>
            </a:r>
            <a:r>
              <a:rPr lang="ru-RU" sz="2000" b="1" spc="-1" dirty="0" smtClean="0"/>
              <a:t> як </a:t>
            </a:r>
            <a:r>
              <a:rPr lang="ru-RU" sz="2000" b="1" spc="-1" dirty="0" err="1" smtClean="0"/>
              <a:t>рекреаційний</a:t>
            </a:r>
            <a:r>
              <a:rPr lang="ru-RU" sz="2000" b="1" spc="-1" dirty="0" smtClean="0"/>
              <a:t> ресурс </a:t>
            </a:r>
            <a:r>
              <a:rPr lang="ru-RU" sz="2000" b="1" spc="-1" dirty="0" err="1" smtClean="0"/>
              <a:t>території</a:t>
            </a:r>
            <a:r>
              <a:rPr lang="ru-RU" sz="2000" b="1" spc="-1" dirty="0" smtClean="0"/>
              <a:t>, </a:t>
            </a:r>
            <a:r>
              <a:rPr lang="ru-RU" sz="2000" b="1" spc="-1" dirty="0" err="1" smtClean="0"/>
              <a:t>їх</a:t>
            </a:r>
            <a:r>
              <a:rPr lang="ru-RU" sz="2000" b="1" spc="-1" dirty="0" smtClean="0"/>
              <a:t> характеристика.  </a:t>
            </a:r>
          </a:p>
          <a:p>
            <a:pPr marL="342900" indent="-342900" algn="just">
              <a:lnSpc>
                <a:spcPct val="100000"/>
              </a:lnSpc>
            </a:pPr>
            <a:r>
              <a:rPr lang="ru-RU" sz="2000" b="1" spc="-1" dirty="0" smtClean="0"/>
              <a:t>6. </a:t>
            </a:r>
            <a:r>
              <a:rPr lang="ru-RU" sz="2000" b="1" spc="-1" dirty="0" err="1" smtClean="0"/>
              <a:t>Визначення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забезпеченості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території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водними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об’єктами</a:t>
            </a:r>
            <a:r>
              <a:rPr lang="ru-RU" sz="2000" b="1" spc="-1" dirty="0" smtClean="0"/>
              <a:t>. </a:t>
            </a:r>
          </a:p>
          <a:p>
            <a:pPr marL="342900" indent="-342900" algn="just">
              <a:lnSpc>
                <a:spcPct val="100000"/>
              </a:lnSpc>
            </a:pPr>
            <a:r>
              <a:rPr lang="ru-RU" sz="2000" b="1" spc="-1" dirty="0" smtClean="0"/>
              <a:t>7. </a:t>
            </a:r>
            <a:r>
              <a:rPr lang="ru-RU" sz="2000" b="1" spc="-1" dirty="0" err="1" smtClean="0"/>
              <a:t>Оцінка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водних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об’єктів</a:t>
            </a:r>
            <a:r>
              <a:rPr lang="ru-RU" sz="2000" b="1" spc="-1" dirty="0" smtClean="0"/>
              <a:t> для </a:t>
            </a:r>
            <a:r>
              <a:rPr lang="ru-RU" sz="2000" b="1" spc="-1" dirty="0" err="1" smtClean="0"/>
              <a:t>пляжно-купального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відпочинку</a:t>
            </a:r>
            <a:r>
              <a:rPr lang="ru-RU" sz="2000" b="1" spc="-1" dirty="0" smtClean="0"/>
              <a:t>. </a:t>
            </a:r>
          </a:p>
          <a:p>
            <a:pPr marL="342900" indent="-342900" algn="just">
              <a:lnSpc>
                <a:spcPct val="100000"/>
              </a:lnSpc>
            </a:pPr>
            <a:r>
              <a:rPr lang="ru-RU" sz="2000" b="1" spc="-1" dirty="0" smtClean="0"/>
              <a:t>8. </a:t>
            </a:r>
            <a:r>
              <a:rPr lang="ru-RU" sz="2000" b="1" spc="-1" dirty="0" err="1" smtClean="0"/>
              <a:t>Водні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ресурси</a:t>
            </a:r>
            <a:r>
              <a:rPr lang="ru-RU" sz="2000" b="1" spc="-1" dirty="0" smtClean="0"/>
              <a:t> для спортивного туризму. </a:t>
            </a:r>
          </a:p>
          <a:p>
            <a:pPr marL="342900" indent="-342900" algn="just">
              <a:lnSpc>
                <a:spcPct val="100000"/>
              </a:lnSpc>
            </a:pPr>
            <a:r>
              <a:rPr lang="ru-RU" sz="2000" b="1" spc="-1" dirty="0" smtClean="0"/>
              <a:t>9. </a:t>
            </a:r>
            <a:r>
              <a:rPr lang="ru-RU" sz="2000" b="1" spc="-1" dirty="0" err="1" smtClean="0"/>
              <a:t>Водні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рекреації</a:t>
            </a:r>
            <a:r>
              <a:rPr lang="ru-RU" sz="2000" b="1" spc="-1" dirty="0" smtClean="0"/>
              <a:t> та </a:t>
            </a:r>
            <a:r>
              <a:rPr lang="ru-RU" sz="2000" b="1" spc="-1" dirty="0" err="1" smtClean="0"/>
              <a:t>навколишнє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середовище</a:t>
            </a:r>
            <a:r>
              <a:rPr lang="ru-RU" sz="2000" b="1" spc="-1" dirty="0" smtClean="0"/>
              <a:t>. </a:t>
            </a:r>
          </a:p>
          <a:p>
            <a:pPr marL="342900" indent="-342900" algn="just">
              <a:lnSpc>
                <a:spcPct val="100000"/>
              </a:lnSpc>
            </a:pPr>
            <a:r>
              <a:rPr lang="ru-RU" sz="2000" b="1" spc="-1" dirty="0" smtClean="0"/>
              <a:t>10. </a:t>
            </a:r>
            <a:r>
              <a:rPr lang="ru-RU" sz="2000" b="1" spc="-1" dirty="0" err="1" smtClean="0"/>
              <a:t>Підвищення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ефективності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рекреаційного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використання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водних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об’єктів</a:t>
            </a:r>
            <a:r>
              <a:rPr lang="ru-RU" sz="2000" b="1" spc="-1" dirty="0" smtClean="0"/>
              <a:t>.</a:t>
            </a:r>
            <a:endParaRPr lang="ru-RU" sz="2000" b="1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Shape 1"/>
          <p:cNvSpPr txBox="1"/>
          <p:nvPr/>
        </p:nvSpPr>
        <p:spPr>
          <a:xfrm>
            <a:off x="666712" y="285728"/>
            <a:ext cx="11001452" cy="6307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just"/>
            <a:r>
              <a:rPr lang="ru-RU" sz="2000" b="1" spc="-1" dirty="0" smtClean="0"/>
              <a:t>За </a:t>
            </a:r>
            <a:r>
              <a:rPr lang="ru-RU" sz="2000" b="1" spc="-1" dirty="0" err="1" smtClean="0"/>
              <a:t>енергетичними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навантаженнями</a:t>
            </a:r>
            <a:r>
              <a:rPr lang="ru-RU" sz="2000" b="1" spc="-1" dirty="0" smtClean="0"/>
              <a:t> на </a:t>
            </a:r>
            <a:r>
              <a:rPr lang="ru-RU" sz="2000" b="1" spc="-1" dirty="0" err="1" smtClean="0"/>
              <a:t>організм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людини</a:t>
            </a:r>
            <a:r>
              <a:rPr lang="ru-RU" sz="2000" b="1" spc="-1" dirty="0" smtClean="0"/>
              <a:t> </a:t>
            </a:r>
            <a:r>
              <a:rPr lang="ru-RU" sz="2000" b="1" i="1" spc="-1" dirty="0" err="1" smtClean="0">
                <a:solidFill>
                  <a:srgbClr val="FF0000"/>
                </a:solidFill>
              </a:rPr>
              <a:t>теренкури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підрозділяються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на</a:t>
            </a:r>
            <a:r>
              <a:rPr lang="ru-RU" sz="2000" b="1" spc="-1" dirty="0" smtClean="0"/>
              <a:t> </a:t>
            </a:r>
            <a:r>
              <a:rPr lang="ru-RU" sz="2000" b="1" i="1" spc="-1" dirty="0" smtClean="0">
                <a:solidFill>
                  <a:srgbClr val="FF0000"/>
                </a:solidFill>
              </a:rPr>
              <a:t>три </a:t>
            </a:r>
            <a:r>
              <a:rPr lang="ru-RU" sz="2000" b="1" i="1" spc="-1" dirty="0" err="1" smtClean="0">
                <a:solidFill>
                  <a:srgbClr val="FF0000"/>
                </a:solidFill>
              </a:rPr>
              <a:t>категорії</a:t>
            </a:r>
            <a:r>
              <a:rPr lang="ru-RU" sz="2000" b="1" i="1" spc="-1" dirty="0" smtClean="0">
                <a:solidFill>
                  <a:srgbClr val="FF0000"/>
                </a:solidFill>
              </a:rPr>
              <a:t> </a:t>
            </a:r>
            <a:r>
              <a:rPr lang="ru-RU" sz="2000" b="1" i="1" spc="-1" dirty="0" err="1" smtClean="0">
                <a:solidFill>
                  <a:srgbClr val="FF0000"/>
                </a:solidFill>
              </a:rPr>
              <a:t>складності</a:t>
            </a:r>
            <a:r>
              <a:rPr lang="ru-RU" sz="2000" b="1" spc="-1" dirty="0" smtClean="0"/>
              <a:t>: </a:t>
            </a:r>
          </a:p>
          <a:p>
            <a:pPr marL="457200" indent="-457200" algn="just">
              <a:buAutoNum type="arabicParenR"/>
            </a:pPr>
            <a:r>
              <a:rPr lang="ru-RU" sz="2000" b="1" spc="-1" dirty="0" err="1" smtClean="0">
                <a:solidFill>
                  <a:srgbClr val="0070C0"/>
                </a:solidFill>
              </a:rPr>
              <a:t>слабкі</a:t>
            </a:r>
            <a:r>
              <a:rPr lang="ru-RU" sz="2000" b="1" spc="-1" dirty="0" smtClean="0">
                <a:solidFill>
                  <a:srgbClr val="0070C0"/>
                </a:solidFill>
              </a:rPr>
              <a:t> </a:t>
            </a:r>
            <a:r>
              <a:rPr lang="ru-RU" sz="2000" b="1" spc="-1" dirty="0" err="1" smtClean="0">
                <a:solidFill>
                  <a:srgbClr val="0070C0"/>
                </a:solidFill>
              </a:rPr>
              <a:t>навантаження</a:t>
            </a:r>
            <a:r>
              <a:rPr lang="ru-RU" sz="2000" b="1" spc="-1" dirty="0" smtClean="0">
                <a:solidFill>
                  <a:srgbClr val="0070C0"/>
                </a:solidFill>
              </a:rPr>
              <a:t> </a:t>
            </a:r>
            <a:r>
              <a:rPr lang="ru-RU" sz="2000" b="1" spc="-1" dirty="0" smtClean="0"/>
              <a:t>– </a:t>
            </a:r>
            <a:r>
              <a:rPr lang="ru-RU" sz="2000" b="1" spc="-1" dirty="0" err="1" smtClean="0"/>
              <a:t>призначаються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хворим</a:t>
            </a:r>
            <a:r>
              <a:rPr lang="ru-RU" sz="2000" b="1" spc="-1" dirty="0" smtClean="0"/>
              <a:t>, </a:t>
            </a:r>
            <a:r>
              <a:rPr lang="ru-RU" sz="2000" b="1" spc="-1" dirty="0" err="1" smtClean="0"/>
              <a:t>які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знаходяться</a:t>
            </a:r>
            <a:r>
              <a:rPr lang="ru-RU" sz="2000" b="1" spc="-1" dirty="0" smtClean="0"/>
              <a:t> в </a:t>
            </a:r>
            <a:r>
              <a:rPr lang="ru-RU" sz="2000" b="1" spc="-1" dirty="0" err="1" smtClean="0"/>
              <a:t>стадії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реабілітації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після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перенесених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важких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захворювань</a:t>
            </a:r>
            <a:r>
              <a:rPr lang="ru-RU" sz="2000" b="1" spc="-1" dirty="0" smtClean="0"/>
              <a:t>; </a:t>
            </a:r>
          </a:p>
          <a:p>
            <a:pPr marL="457200" indent="-457200" algn="just">
              <a:buAutoNum type="arabicParenR"/>
            </a:pPr>
            <a:r>
              <a:rPr lang="ru-RU" sz="2000" b="1" spc="-1" dirty="0" err="1" smtClean="0">
                <a:solidFill>
                  <a:srgbClr val="0070C0"/>
                </a:solidFill>
              </a:rPr>
              <a:t>середні</a:t>
            </a:r>
            <a:r>
              <a:rPr lang="ru-RU" sz="2000" b="1" spc="-1" dirty="0" smtClean="0">
                <a:solidFill>
                  <a:srgbClr val="0070C0"/>
                </a:solidFill>
              </a:rPr>
              <a:t> </a:t>
            </a:r>
            <a:r>
              <a:rPr lang="ru-RU" sz="2000" b="1" spc="-1" dirty="0" err="1" smtClean="0">
                <a:solidFill>
                  <a:srgbClr val="0070C0"/>
                </a:solidFill>
              </a:rPr>
              <a:t>навантаження</a:t>
            </a:r>
            <a:r>
              <a:rPr lang="ru-RU" sz="2000" b="1" spc="-1" dirty="0" smtClean="0">
                <a:solidFill>
                  <a:srgbClr val="0070C0"/>
                </a:solidFill>
              </a:rPr>
              <a:t> </a:t>
            </a:r>
            <a:r>
              <a:rPr lang="ru-RU" sz="2000" b="1" spc="-1" dirty="0" smtClean="0"/>
              <a:t>– </a:t>
            </a:r>
            <a:r>
              <a:rPr lang="ru-RU" sz="2000" b="1" spc="-1" dirty="0" err="1" smtClean="0"/>
              <a:t>призначаються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відпочиваючим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з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хронічними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захворюваннями</a:t>
            </a:r>
            <a:r>
              <a:rPr lang="ru-RU" sz="2000" b="1" spc="-1" dirty="0" smtClean="0"/>
              <a:t> в </a:t>
            </a:r>
            <a:r>
              <a:rPr lang="ru-RU" sz="2000" b="1" spc="-1" dirty="0" err="1" smtClean="0"/>
              <a:t>стадії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ремісії</a:t>
            </a:r>
            <a:r>
              <a:rPr lang="ru-RU" sz="2000" b="1" spc="-1" dirty="0" smtClean="0"/>
              <a:t>; </a:t>
            </a:r>
          </a:p>
          <a:p>
            <a:pPr marL="457200" indent="-457200" algn="just">
              <a:buAutoNum type="arabicParenR"/>
            </a:pPr>
            <a:r>
              <a:rPr lang="ru-RU" sz="2000" b="1" spc="-1" dirty="0" err="1" smtClean="0">
                <a:solidFill>
                  <a:srgbClr val="0070C0"/>
                </a:solidFill>
              </a:rPr>
              <a:t>сильні</a:t>
            </a:r>
            <a:r>
              <a:rPr lang="ru-RU" sz="2000" b="1" spc="-1" dirty="0" smtClean="0">
                <a:solidFill>
                  <a:srgbClr val="0070C0"/>
                </a:solidFill>
              </a:rPr>
              <a:t> </a:t>
            </a:r>
            <a:r>
              <a:rPr lang="ru-RU" sz="2000" b="1" spc="-1" dirty="0" err="1" smtClean="0">
                <a:solidFill>
                  <a:srgbClr val="0070C0"/>
                </a:solidFill>
              </a:rPr>
              <a:t>навантаження</a:t>
            </a:r>
            <a:r>
              <a:rPr lang="ru-RU" sz="2000" b="1" spc="-1" dirty="0" smtClean="0">
                <a:solidFill>
                  <a:srgbClr val="0070C0"/>
                </a:solidFill>
              </a:rPr>
              <a:t> </a:t>
            </a:r>
            <a:r>
              <a:rPr lang="ru-RU" sz="2000" b="1" spc="-1" dirty="0" smtClean="0"/>
              <a:t>– </a:t>
            </a:r>
            <a:r>
              <a:rPr lang="ru-RU" sz="2000" b="1" spc="-1" dirty="0" err="1" smtClean="0"/>
              <a:t>призначаються</a:t>
            </a:r>
            <a:r>
              <a:rPr lang="ru-RU" sz="2000" b="1" spc="-1" dirty="0" smtClean="0"/>
              <a:t> практично </a:t>
            </a:r>
            <a:r>
              <a:rPr lang="ru-RU" sz="2000" b="1" spc="-1" dirty="0" err="1" smtClean="0"/>
              <a:t>здоровим</a:t>
            </a:r>
            <a:r>
              <a:rPr lang="ru-RU" sz="2000" b="1" spc="-1" dirty="0" smtClean="0"/>
              <a:t> людям </a:t>
            </a:r>
            <a:r>
              <a:rPr lang="ru-RU" sz="2000" b="1" spc="-1" dirty="0" err="1" smtClean="0"/>
              <a:t>з</a:t>
            </a:r>
            <a:r>
              <a:rPr lang="ru-RU" sz="2000" b="1" spc="-1" dirty="0" smtClean="0"/>
              <a:t> легкими формами </a:t>
            </a:r>
            <a:r>
              <a:rPr lang="ru-RU" sz="2000" b="1" spc="-1" dirty="0" err="1" smtClean="0"/>
              <a:t>захворювань</a:t>
            </a:r>
            <a:r>
              <a:rPr lang="ru-RU" sz="2000" b="1" spc="-1" dirty="0" smtClean="0"/>
              <a:t>. </a:t>
            </a:r>
          </a:p>
          <a:p>
            <a:pPr marL="457200" indent="-457200" algn="just"/>
            <a:r>
              <a:rPr lang="ru-RU" sz="2400" b="1" i="1" u="sng" spc="-1" dirty="0" err="1" smtClean="0">
                <a:solidFill>
                  <a:srgbClr val="FF0000"/>
                </a:solidFill>
              </a:rPr>
              <a:t>Теренкури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зазвичай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прокладаються</a:t>
            </a:r>
            <a:r>
              <a:rPr lang="ru-RU" sz="2000" b="1" spc="-1" dirty="0" smtClean="0"/>
              <a:t> по </a:t>
            </a:r>
            <a:r>
              <a:rPr lang="ru-RU" sz="2000" b="1" spc="-1" dirty="0" err="1" smtClean="0"/>
              <a:t>пересічній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місцевості</a:t>
            </a:r>
            <a:r>
              <a:rPr lang="ru-RU" sz="2000" b="1" spc="-1" dirty="0" smtClean="0"/>
              <a:t> способом </a:t>
            </a:r>
            <a:r>
              <a:rPr lang="ru-RU" sz="2000" b="1" spc="-1" dirty="0" err="1" smtClean="0"/>
              <a:t>чергування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горизонтальних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ділянок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з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підйомами</a:t>
            </a:r>
            <a:r>
              <a:rPr lang="ru-RU" sz="2000" b="1" spc="-1" dirty="0" smtClean="0"/>
              <a:t>. З </a:t>
            </a:r>
            <a:r>
              <a:rPr lang="ru-RU" sz="2000" b="1" spc="-1" dirty="0" err="1" smtClean="0"/>
              <a:t>підвищенням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категорій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складності</a:t>
            </a:r>
            <a:r>
              <a:rPr lang="ru-RU" sz="2000" b="1" spc="-1" dirty="0" smtClean="0"/>
              <a:t> маршруту </a:t>
            </a:r>
            <a:r>
              <a:rPr lang="ru-RU" sz="2000" b="1" spc="-1" dirty="0" err="1" smtClean="0"/>
              <a:t>зростає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довжина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всього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маршруту</a:t>
            </a:r>
            <a:r>
              <a:rPr lang="ru-RU" sz="2000" b="1" spc="-1" dirty="0" smtClean="0"/>
              <a:t>, </a:t>
            </a:r>
            <a:r>
              <a:rPr lang="ru-RU" sz="2000" b="1" spc="-1" dirty="0" err="1" smtClean="0"/>
              <a:t>зменшується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протяжність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горизонтальних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ділянок</a:t>
            </a:r>
            <a:r>
              <a:rPr lang="ru-RU" sz="2000" b="1" spc="-1" dirty="0" smtClean="0"/>
              <a:t> та </a:t>
            </a:r>
            <a:r>
              <a:rPr lang="ru-RU" sz="2000" b="1" spc="-1" dirty="0" err="1" smtClean="0"/>
              <a:t>збільшується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кількість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та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висота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підйомів</a:t>
            </a:r>
            <a:r>
              <a:rPr lang="ru-RU" sz="2000" b="1" spc="-1" dirty="0" smtClean="0"/>
              <a:t>. </a:t>
            </a:r>
            <a:r>
              <a:rPr lang="ru-RU" sz="2000" b="1" spc="-1" dirty="0" err="1" smtClean="0"/>
              <a:t>Теренкури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маркуються</a:t>
            </a:r>
            <a:r>
              <a:rPr lang="ru-RU" sz="2000" b="1" spc="-1" dirty="0" smtClean="0"/>
              <a:t> через </a:t>
            </a:r>
            <a:r>
              <a:rPr lang="ru-RU" sz="2000" b="1" spc="-1" dirty="0" err="1" smtClean="0"/>
              <a:t>кожні</a:t>
            </a:r>
            <a:r>
              <a:rPr lang="ru-RU" sz="2000" b="1" spc="-1" dirty="0" smtClean="0"/>
              <a:t> 100 м </a:t>
            </a:r>
            <a:r>
              <a:rPr lang="ru-RU" sz="2000" b="1" spc="-1" dirty="0" err="1" smtClean="0"/>
              <a:t>і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повинні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мати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гарове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покриття</a:t>
            </a:r>
            <a:r>
              <a:rPr lang="ru-RU" sz="2000" b="1" spc="-1" dirty="0" smtClean="0"/>
              <a:t> (перший </a:t>
            </a:r>
            <a:r>
              <a:rPr lang="ru-RU" sz="2000" b="1" spc="-1" dirty="0" err="1" smtClean="0"/>
              <a:t>прошарок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з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піску</a:t>
            </a:r>
            <a:r>
              <a:rPr lang="ru-RU" sz="2000" b="1" spc="-1" dirty="0" smtClean="0"/>
              <a:t> та </a:t>
            </a:r>
            <a:r>
              <a:rPr lang="ru-RU" sz="2000" b="1" spc="-1" dirty="0" err="1" smtClean="0"/>
              <a:t>гравію</a:t>
            </a:r>
            <a:r>
              <a:rPr lang="ru-RU" sz="2000" b="1" spc="-1" dirty="0" smtClean="0"/>
              <a:t>, а </a:t>
            </a:r>
            <a:r>
              <a:rPr lang="ru-RU" sz="2000" b="1" spc="-1" dirty="0" err="1" smtClean="0"/>
              <a:t>зверху</a:t>
            </a:r>
            <a:r>
              <a:rPr lang="ru-RU" sz="2000" b="1" spc="-1" dirty="0" smtClean="0"/>
              <a:t> – </a:t>
            </a:r>
            <a:r>
              <a:rPr lang="ru-RU" sz="2000" b="1" spc="-1" dirty="0" err="1" smtClean="0"/>
              <a:t>мілкий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пісок</a:t>
            </a:r>
            <a:r>
              <a:rPr lang="ru-RU" sz="2000" b="1" spc="-1" dirty="0" smtClean="0"/>
              <a:t>). </a:t>
            </a:r>
            <a:r>
              <a:rPr lang="ru-RU" sz="2000" b="1" spc="-1" dirty="0" err="1" smtClean="0"/>
              <a:t>Іноді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зустрічаються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теренкури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з</a:t>
            </a:r>
            <a:r>
              <a:rPr lang="ru-RU" sz="2000" b="1" spc="-1" dirty="0" smtClean="0"/>
              <a:t> невеликою </a:t>
            </a:r>
            <a:r>
              <a:rPr lang="ru-RU" sz="2000" b="1" spc="-1" dirty="0" err="1" smtClean="0"/>
              <a:t>протяжністю</a:t>
            </a:r>
            <a:r>
              <a:rPr lang="ru-RU" sz="2000" b="1" spc="-1" dirty="0" smtClean="0"/>
              <a:t> маршруту, </a:t>
            </a:r>
            <a:r>
              <a:rPr lang="ru-RU" sz="2000" b="1" spc="-1" dirty="0" err="1" smtClean="0"/>
              <a:t>але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з</a:t>
            </a:r>
            <a:r>
              <a:rPr lang="ru-RU" sz="2000" b="1" spc="-1" dirty="0" smtClean="0"/>
              <a:t> великою </a:t>
            </a:r>
            <a:r>
              <a:rPr lang="ru-RU" sz="2000" b="1" spc="-1" dirty="0" err="1" smtClean="0"/>
              <a:t>кількістю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складних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підйомів</a:t>
            </a:r>
            <a:r>
              <a:rPr lang="ru-RU" sz="2000" b="1" spc="-1" dirty="0" smtClean="0"/>
              <a:t>, </a:t>
            </a:r>
            <a:r>
              <a:rPr lang="ru-RU" sz="2000" b="1" spc="-1" dirty="0" err="1" smtClean="0"/>
              <a:t>які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потребують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значних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фізичних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зусиль</a:t>
            </a:r>
            <a:r>
              <a:rPr lang="ru-RU" sz="2000" b="1" spc="-1" dirty="0" smtClean="0"/>
              <a:t> на </a:t>
            </a:r>
            <a:r>
              <a:rPr lang="ru-RU" sz="2000" b="1" spc="-1" dirty="0" err="1" smtClean="0"/>
              <a:t>їх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подолання</a:t>
            </a:r>
            <a:r>
              <a:rPr lang="ru-RU" sz="2000" b="1" spc="-1" dirty="0" smtClean="0"/>
              <a:t>. </a:t>
            </a:r>
          </a:p>
          <a:p>
            <a:pPr marL="457200" indent="-457200" algn="just"/>
            <a:r>
              <a:rPr lang="ru-RU" sz="2000" b="1" i="1" spc="-1" dirty="0" err="1" smtClean="0">
                <a:solidFill>
                  <a:srgbClr val="FF0000"/>
                </a:solidFill>
              </a:rPr>
              <a:t>Несприятливі</a:t>
            </a:r>
            <a:r>
              <a:rPr lang="ru-RU" sz="2000" b="1" i="1" spc="-1" dirty="0" smtClean="0">
                <a:solidFill>
                  <a:srgbClr val="FF0000"/>
                </a:solidFill>
              </a:rPr>
              <a:t> для </a:t>
            </a:r>
            <a:r>
              <a:rPr lang="ru-RU" sz="2000" b="1" i="1" spc="-1" dirty="0" err="1" smtClean="0">
                <a:solidFill>
                  <a:srgbClr val="FF0000"/>
                </a:solidFill>
              </a:rPr>
              <a:t>будівництва</a:t>
            </a:r>
            <a:r>
              <a:rPr lang="ru-RU" sz="2000" b="1" i="1" spc="-1" dirty="0" smtClean="0">
                <a:solidFill>
                  <a:srgbClr val="FF0000"/>
                </a:solidFill>
              </a:rPr>
              <a:t> </a:t>
            </a:r>
            <a:r>
              <a:rPr lang="ru-RU" sz="2000" b="1" i="1" spc="-1" dirty="0" err="1" smtClean="0">
                <a:solidFill>
                  <a:srgbClr val="FF0000"/>
                </a:solidFill>
              </a:rPr>
              <a:t>рекреаційних</a:t>
            </a:r>
            <a:r>
              <a:rPr lang="ru-RU" sz="2000" b="1" i="1" spc="-1" dirty="0" smtClean="0">
                <a:solidFill>
                  <a:srgbClr val="FF0000"/>
                </a:solidFill>
              </a:rPr>
              <a:t> </a:t>
            </a:r>
            <a:r>
              <a:rPr lang="ru-RU" sz="2000" b="1" i="1" spc="-1" dirty="0" err="1" smtClean="0">
                <a:solidFill>
                  <a:srgbClr val="FF0000"/>
                </a:solidFill>
              </a:rPr>
              <a:t>закладів</a:t>
            </a:r>
            <a:r>
              <a:rPr lang="ru-RU" sz="2000" b="1" i="1" spc="-1" dirty="0" smtClean="0">
                <a:solidFill>
                  <a:srgbClr val="FF0000"/>
                </a:solidFill>
              </a:rPr>
              <a:t> та </a:t>
            </a:r>
            <a:r>
              <a:rPr lang="ru-RU" sz="2000" b="1" i="1" spc="-1" dirty="0" err="1" smtClean="0">
                <a:solidFill>
                  <a:srgbClr val="FF0000"/>
                </a:solidFill>
              </a:rPr>
              <a:t>проведення</a:t>
            </a:r>
            <a:r>
              <a:rPr lang="ru-RU" sz="2000" b="1" i="1" spc="-1" dirty="0" smtClean="0">
                <a:solidFill>
                  <a:srgbClr val="FF0000"/>
                </a:solidFill>
              </a:rPr>
              <a:t> </a:t>
            </a:r>
            <a:r>
              <a:rPr lang="ru-RU" sz="2000" b="1" i="1" spc="-1" dirty="0" err="1" smtClean="0">
                <a:solidFill>
                  <a:srgbClr val="FF0000"/>
                </a:solidFill>
              </a:rPr>
              <a:t>рекреаційних</a:t>
            </a:r>
            <a:r>
              <a:rPr lang="ru-RU" sz="2000" b="1" i="1" spc="-1" dirty="0" smtClean="0">
                <a:solidFill>
                  <a:srgbClr val="FF0000"/>
                </a:solidFill>
              </a:rPr>
              <a:t> занять </a:t>
            </a:r>
            <a:r>
              <a:rPr lang="ru-RU" sz="2000" b="1" i="1" spc="-1" dirty="0" err="1" smtClean="0">
                <a:solidFill>
                  <a:srgbClr val="FF0000"/>
                </a:solidFill>
              </a:rPr>
              <a:t>райони</a:t>
            </a:r>
            <a:r>
              <a:rPr lang="ru-RU" sz="2000" b="1" i="1" spc="-1" dirty="0" smtClean="0">
                <a:solidFill>
                  <a:srgbClr val="FF0000"/>
                </a:solidFill>
              </a:rPr>
              <a:t> </a:t>
            </a:r>
            <a:r>
              <a:rPr lang="ru-RU" sz="2000" b="1" i="1" spc="-1" dirty="0" err="1" smtClean="0">
                <a:solidFill>
                  <a:srgbClr val="FF0000"/>
                </a:solidFill>
              </a:rPr>
              <a:t>з</a:t>
            </a:r>
            <a:r>
              <a:rPr lang="ru-RU" sz="2000" b="1" i="1" spc="-1" dirty="0" smtClean="0">
                <a:solidFill>
                  <a:srgbClr val="FF0000"/>
                </a:solidFill>
              </a:rPr>
              <a:t> </a:t>
            </a:r>
            <a:r>
              <a:rPr lang="ru-RU" sz="2000" b="1" i="1" spc="-1" dirty="0" err="1" smtClean="0">
                <a:solidFill>
                  <a:srgbClr val="FF0000"/>
                </a:solidFill>
              </a:rPr>
              <a:t>небезпечними</a:t>
            </a:r>
            <a:r>
              <a:rPr lang="ru-RU" sz="2000" b="1" i="1" spc="-1" dirty="0" smtClean="0">
                <a:solidFill>
                  <a:srgbClr val="FF0000"/>
                </a:solidFill>
              </a:rPr>
              <a:t> </a:t>
            </a:r>
            <a:r>
              <a:rPr lang="ru-RU" sz="2000" b="1" i="1" spc="-1" dirty="0" err="1" smtClean="0">
                <a:solidFill>
                  <a:srgbClr val="FF0000"/>
                </a:solidFill>
              </a:rPr>
              <a:t>природними</a:t>
            </a:r>
            <a:r>
              <a:rPr lang="ru-RU" sz="2000" b="1" i="1" spc="-1" dirty="0" smtClean="0">
                <a:solidFill>
                  <a:srgbClr val="FF0000"/>
                </a:solidFill>
              </a:rPr>
              <a:t> </a:t>
            </a:r>
            <a:r>
              <a:rPr lang="ru-RU" sz="2000" b="1" i="1" spc="-1" dirty="0" err="1" smtClean="0">
                <a:solidFill>
                  <a:srgbClr val="FF0000"/>
                </a:solidFill>
              </a:rPr>
              <a:t>явищами</a:t>
            </a:r>
            <a:r>
              <a:rPr lang="ru-RU" sz="2000" b="1" i="1" spc="-1" dirty="0" smtClean="0">
                <a:solidFill>
                  <a:srgbClr val="FF0000"/>
                </a:solidFill>
              </a:rPr>
              <a:t>: </a:t>
            </a:r>
            <a:r>
              <a:rPr lang="ru-RU" sz="2000" b="1" spc="-1" dirty="0" err="1" smtClean="0"/>
              <a:t>зсувами</a:t>
            </a:r>
            <a:r>
              <a:rPr lang="ru-RU" sz="2000" b="1" spc="-1" dirty="0" smtClean="0"/>
              <a:t>, селями, сходом </a:t>
            </a:r>
            <a:r>
              <a:rPr lang="ru-RU" sz="2000" b="1" spc="-1" dirty="0" err="1" smtClean="0"/>
              <a:t>снігових</a:t>
            </a:r>
            <a:r>
              <a:rPr lang="ru-RU" sz="2000" b="1" spc="-1" dirty="0" smtClean="0"/>
              <a:t> лавин, вулканами, </a:t>
            </a:r>
            <a:r>
              <a:rPr lang="ru-RU" sz="2000" b="1" spc="-1" dirty="0" err="1" smtClean="0"/>
              <a:t>землетрусами</a:t>
            </a:r>
            <a:r>
              <a:rPr lang="ru-RU" sz="2000" b="1" spc="-1" dirty="0" smtClean="0"/>
              <a:t>, </a:t>
            </a:r>
            <a:r>
              <a:rPr lang="ru-RU" sz="2000" b="1" spc="-1" dirty="0" err="1" smtClean="0"/>
              <a:t>каменепадами</a:t>
            </a:r>
            <a:r>
              <a:rPr lang="ru-RU" sz="2000" b="1" spc="-1" dirty="0" smtClean="0"/>
              <a:t> </a:t>
            </a:r>
            <a:r>
              <a:rPr lang="ru-RU" sz="2000" b="1" spc="-1" dirty="0" err="1" smtClean="0"/>
              <a:t>тощо</a:t>
            </a:r>
            <a:r>
              <a:rPr lang="ru-RU" sz="2000" b="1" spc="-1" dirty="0" smtClean="0"/>
              <a:t>. </a:t>
            </a:r>
            <a:endParaRPr lang="ru-RU" sz="2000" b="1" strike="noStrike" spc="-1" dirty="0" smtClean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метод вказівки Рекреація 18+\++рекреаційні ресурси 2015\рекреация\karta-balok-na-hortice.jpg"/>
          <p:cNvPicPr>
            <a:picLocks noChangeAspect="1" noChangeArrowheads="1"/>
          </p:cNvPicPr>
          <p:nvPr/>
        </p:nvPicPr>
        <p:blipFill>
          <a:blip r:embed="rId2"/>
          <a:srcRect t="1622" b="1251"/>
          <a:stretch>
            <a:fillRect/>
          </a:stretch>
        </p:blipFill>
        <p:spPr bwMode="auto">
          <a:xfrm>
            <a:off x="3738546" y="112542"/>
            <a:ext cx="5000660" cy="6738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3060" t="20507" r="23133" b="8203"/>
          <a:stretch>
            <a:fillRect/>
          </a:stretch>
        </p:blipFill>
        <p:spPr bwMode="auto">
          <a:xfrm>
            <a:off x="1238216" y="101537"/>
            <a:ext cx="9501254" cy="675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1047" t="19531" r="21303" b="13086"/>
          <a:stretch>
            <a:fillRect/>
          </a:stretch>
        </p:blipFill>
        <p:spPr bwMode="auto">
          <a:xfrm>
            <a:off x="1095340" y="93866"/>
            <a:ext cx="10001320" cy="6549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1047" t="21484" r="20754" b="10156"/>
          <a:stretch>
            <a:fillRect/>
          </a:stretch>
        </p:blipFill>
        <p:spPr bwMode="auto">
          <a:xfrm>
            <a:off x="881026" y="0"/>
            <a:ext cx="104299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7869" t="54688" r="52050" b="36523"/>
          <a:stretch>
            <a:fillRect/>
          </a:stretch>
        </p:blipFill>
        <p:spPr bwMode="auto">
          <a:xfrm>
            <a:off x="6977026" y="5572140"/>
            <a:ext cx="5214974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810644" y="5214950"/>
            <a:ext cx="1268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err="1" smtClean="0">
                <a:solidFill>
                  <a:srgbClr val="FF0000"/>
                </a:solidFill>
              </a:rPr>
              <a:t>Джерело</a:t>
            </a:r>
            <a:r>
              <a:rPr lang="ru-RU" b="1" i="1" dirty="0" smtClean="0">
                <a:solidFill>
                  <a:srgbClr val="FF0000"/>
                </a:solidFill>
              </a:rPr>
              <a:t>: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1805" t="22461" r="52991" b="46289"/>
          <a:stretch>
            <a:fillRect/>
          </a:stretch>
        </p:blipFill>
        <p:spPr bwMode="auto">
          <a:xfrm>
            <a:off x="166646" y="0"/>
            <a:ext cx="573881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21903" t="52734" r="52941" b="8203"/>
          <a:stretch>
            <a:fillRect/>
          </a:stretch>
        </p:blipFill>
        <p:spPr bwMode="auto">
          <a:xfrm>
            <a:off x="5953124" y="1643050"/>
            <a:ext cx="6072230" cy="502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52343" t="19922" r="21852" b="48750"/>
          <a:stretch>
            <a:fillRect/>
          </a:stretch>
        </p:blipFill>
        <p:spPr bwMode="auto">
          <a:xfrm>
            <a:off x="166646" y="0"/>
            <a:ext cx="6175198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52343" t="50196" r="21852" b="11718"/>
          <a:stretch>
            <a:fillRect/>
          </a:stretch>
        </p:blipFill>
        <p:spPr bwMode="auto">
          <a:xfrm>
            <a:off x="6381752" y="2000240"/>
            <a:ext cx="5572164" cy="4623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38084" y="214290"/>
            <a:ext cx="11715832" cy="65556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ВПЛИВ РЕКРЕАНТІВ НА ВОДНІ АКВАТОРІЇ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переважній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більшості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наукових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проектних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робіт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присвячених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перспективному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розвитку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рекреації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увагу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звичайно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приділяють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достатності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природних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умов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ресурсів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прогнозного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рекреаційного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попиту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Очевидно, не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меншу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увагу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враховуючи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масштаби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сучасних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рекреацій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слід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приділяти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тому, як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рекреаційна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діяльність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цілому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її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різні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впливають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природне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середовище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Для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водної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рекреації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врахування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цього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положення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набуває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принципового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значення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Якщо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автори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вважають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зони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відпочинку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тільки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фактором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ризику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щодо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забруднення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водних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об'єктів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то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інші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відносять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рекреацію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антропогенних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факторів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негативно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впливають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санітарний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стан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водойм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Суперечливість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уявлень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суджень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масштаби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негативної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дії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якість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оточуючого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середовища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пояснюється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рядом причин. З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позицій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раціонального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природокористування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охорони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водних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ресурсів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слід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розуміти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діяльність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населення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пов'язану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відпочинком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спортом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туризмом на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акваторії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побережжі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водойм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яка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суттєво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(прямо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побічно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не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впливає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якість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води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водні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екосистеми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Пряма </a:t>
            </a:r>
            <a:r>
              <a:rPr kumimoji="0" lang="ru-RU" sz="20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дія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безпосереднє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забруднення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води в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надходження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мікрофлори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тіла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людини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витоки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нафтопродуктів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вихлопні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викиди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суднових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моторів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внесення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корму для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риби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накопичення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відходів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льоді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Побічний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вплив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погіршення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якості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природних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внаслідок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кількісних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якісних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змін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поверхневого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підземного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стоку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територій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рекреаційного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водокористування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Слід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зауважити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міра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негативної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дії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масового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відпочинку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населення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оточуюче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середовище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значно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залежить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культури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природокористування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523836" y="214290"/>
            <a:ext cx="11287204" cy="6524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Особливо негативно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впливає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природні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компоненти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водойм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масовий</a:t>
            </a:r>
            <a:r>
              <a:rPr kumimoji="0" lang="ru-RU" sz="19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неорганізований</a:t>
            </a:r>
            <a:r>
              <a:rPr kumimoji="0" lang="ru-RU" sz="19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відпочинок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обумовлено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1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масштабністю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розвитку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неорганізованого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відпочинку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Так, за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наявними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оцінками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потік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коротко-часновідпочиваючих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10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разів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перевищує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чисельність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тривало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відпочиваючих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b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значною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концентрацією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рекреантів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обмежених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мальовничих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ділянках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побережжя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надзвичайною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перевантаженістю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природних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комплексів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1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підвищеною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епідемічною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небезпекою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рекреантів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через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відсутність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медичного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обслуговування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умов для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організації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водопостачання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харчування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дотримання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правил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особистої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гігієни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збору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знешкодження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відходів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1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безконтрольним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некерованим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використанням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акваторіально-територіальних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комплексів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різних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видів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відпочинку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більш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вираженими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забрудненням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порушенням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прибережного ландшафту в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порівнянні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із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зонами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організованої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рекреації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1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підвищеною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небезпекою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забруднення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водойм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місцях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неорганізованого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відпочинку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патогенною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мікрофлорою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яйцями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гельмінтів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Окремі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види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рекреації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суттєво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впливають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акваторіально-територіальні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комплекси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купанні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тіла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людини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змивається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значна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кількість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різних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мікробів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19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стафілококів</a:t>
            </a:r>
            <a:r>
              <a:rPr kumimoji="0" lang="ru-RU" sz="19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9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стрептококів</a:t>
            </a:r>
            <a:r>
              <a:rPr kumimoji="0" lang="ru-RU" sz="19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9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сарцин</a:t>
            </a:r>
            <a:r>
              <a:rPr kumimoji="0" lang="ru-RU" sz="19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9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кишкових</a:t>
            </a:r>
            <a:r>
              <a:rPr kumimoji="0" lang="ru-RU" sz="19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паличок</a:t>
            </a:r>
            <a:r>
              <a:rPr kumimoji="0" lang="ru-RU" sz="19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19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інших</a:t>
            </a:r>
            <a:r>
              <a:rPr kumimoji="0" lang="ru-RU" sz="19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бактерій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За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даними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бактеріологічних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досліджень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протягом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десятихвилинного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купання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людина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привносить у воду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більше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мільярдів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сапрофітних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бактерій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100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тисяч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20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мільйонів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кишкових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паличок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Дослідження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проведені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ряді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водойм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показують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зонах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пляжів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бактерій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воді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10-100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разів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більше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ніж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інших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ділянках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акваторій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Встановлена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певна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залежність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рівня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бактеріального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забруднення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води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кількості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людей,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купаються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452398" y="214290"/>
            <a:ext cx="11358642" cy="61863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Крім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мікробного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забруднення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кожна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людина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привносить у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водойму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середньому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75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міліграмів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загального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фосфору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700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міліграмів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загального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азоту.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Наведені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цифри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можуть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здатися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дуже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значними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однак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необхідно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увазі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азот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фосфор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найважливішими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біогенними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елементами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невеликі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концентрації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яких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порядку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декількох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десятків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мільйонних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часток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грама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літр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визначають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умови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поряд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підігріванням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швидкістю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руху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менше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0,2 метра на секунду)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масового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розвитку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синьо-зелених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водоростей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тобто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"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цвітіння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 води.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Одним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поширених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видів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рекреації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відпочинок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використанням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моторних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суден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одного судна за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навігацію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воду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поступає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10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кілограмів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нафтопродуктів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важких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фракцій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значна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кількість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канцерогенних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речовин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Кількість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забруднюючих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речовин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поступають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воду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судна в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так званого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підводного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вихлопу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не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постійна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залежить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потужності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мотору, типу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всмоктуючого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вихлопного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пристрою,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оборотів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двигуна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звичайно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ж,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технічного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стану.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Велику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небезпеку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становлять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канцерогенні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викиди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суднових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моторів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перш за все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бенз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(а)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пірену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Експериментальне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встановлено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 одну годину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роботи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моторів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різних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типів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воду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поступає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600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мікрограмів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бенз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(а)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пірену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навігаційний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період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близько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80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міліграмів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Дослідження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ділянці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водойми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де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розміщена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база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малолітражного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флоту на 1500 суден, показали,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вміст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бенз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(а)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пірену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донних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відкладах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приблизно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10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разів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більший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ніж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контрольній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ділянці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акваторії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віддаленій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бази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В пробах води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відмічено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збільшення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концентрації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бенз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(а)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пірену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4,5 раза.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Забруднення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водойм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відбувається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також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іншими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речовинами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поступають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вихлопними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газами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ПЛМ («подвесной лодочный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мотор»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 За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даними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американських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дослідників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при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роботі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двигунів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внутрішнього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згорання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оточуюче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середовище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виділяється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більше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100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різних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сполук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Експериментально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США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встановлено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збереження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задовільної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кількості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природних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потрібно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розведення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продуктів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вихлопу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ПЛМ,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утворюються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згоранні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літру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бензина, у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співвідношенні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1:2 000 000.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666712" y="214290"/>
            <a:ext cx="11144328" cy="5940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Досить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популярним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видом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відпочинку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водоймах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любительська</a:t>
            </a:r>
            <a:r>
              <a:rPr kumimoji="0" lang="ru-RU" sz="24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риболовля</a:t>
            </a:r>
            <a:r>
              <a:rPr kumimoji="0" lang="ru-RU" sz="24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даними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анкетного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опитування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протягом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кожним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рибалкою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вноситься у воду в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середньому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300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грамів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так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званої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приманки (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різні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каші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), за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рік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склало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більше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80 тонн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різних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органічних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речовин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Крім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того,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водойма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забруднюється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продуктами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життєдіяльності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людського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організму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сумі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становить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близько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8 тонн на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рік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речовин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хлоридів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фосфатів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азоту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амонійних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солей.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Також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існує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ряд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досліджень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оцінки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змін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грунтово-рослинного</a:t>
            </a:r>
            <a:r>
              <a:rPr kumimoji="0" lang="ru-RU" sz="24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покриву</a:t>
            </a:r>
            <a:r>
              <a:rPr kumimoji="0" lang="ru-RU" sz="24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зонах </a:t>
            </a:r>
            <a:r>
              <a:rPr kumimoji="0" lang="ru-RU" sz="2400" b="1" i="1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інтенсивного</a:t>
            </a:r>
            <a:r>
              <a:rPr kumimoji="0" lang="ru-RU" sz="24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рекреаційного</a:t>
            </a:r>
            <a:r>
              <a:rPr kumimoji="0" lang="ru-RU" sz="24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природокористування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де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відбувається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ущільнення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ґрунту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погіршенням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структури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зменшенням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повітропроникності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корисної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життєдіяльності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ґрунтових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мікроорганізмів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приводить до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зменшення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мікробіологічної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активності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ґрунту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2-3 рази, 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відповідно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порушення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процесів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самоочищення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так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відбуваються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досить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повільно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Особливо негативно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впливають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прибережний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ландшафт </a:t>
            </a:r>
            <a:r>
              <a:rPr kumimoji="0" lang="ru-RU" sz="2400" b="1" i="1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автомобілі</a:t>
            </a:r>
            <a:r>
              <a:rPr kumimoji="0" lang="ru-RU" sz="24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2400" b="1" i="1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мотоцикли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В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місцях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відпочинку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використанням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мототранспорту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значно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погіршуються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деякі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властивості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ґрунту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збільшується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більш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ніж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10%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щільність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зменшується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приблизно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80%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здатність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інфільтрації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16% -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вологість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Використання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автомототранспорту в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берегових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зонах приводить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також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забруднення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повітря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ґрунтів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води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нафтопродуктами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свинцем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канцерогенними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речовинами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s://funsochi.ru/gallery/albums/userpics/100001/normal_IMG_76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45569" cy="4224337"/>
          </a:xfrm>
          <a:prstGeom prst="rect">
            <a:avLst/>
          </a:prstGeom>
          <a:noFill/>
        </p:spPr>
      </p:pic>
      <p:pic>
        <p:nvPicPr>
          <p:cNvPr id="97284" name="Picture 4" descr="https://funsochi.ru/gallery/albums/userpics/100001/normal_IMG_7673~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8336" y="2768074"/>
            <a:ext cx="6143664" cy="4089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1452530" y="714356"/>
            <a:ext cx="10287072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Необхідно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особливо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підкреслити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існуючому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рівні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вкрай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незадовільного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облаштування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зон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неорганізованого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відпочинку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склад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поверхневого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стоку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рекреаційних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територій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масштаби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забруднення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природних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аналогічні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складу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масштабам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впливу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якість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води стоку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невлаштованих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селітебних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житлових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територій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Як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відомо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поверхневий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стік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територій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населених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пунктів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своїм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складом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наближається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господарсько-побутових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стічних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вод.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Він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має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різкі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коливання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хімічного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складу,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високу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бактеріальну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забрудненість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містить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яйця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гельмінтів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масштаби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бактеріального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забруднення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природних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поверхневими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стоками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невлаштованих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селітебних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територій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співрозмірні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масштабами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впливу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санітарний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стан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водних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об'єктів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скидів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неочищених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господарсько-побутових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стічних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Вищесказане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показує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всю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різноманітність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проблем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взаємодії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рекреації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оточуючим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середовищем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особливу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складність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регулювання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цих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взаємовідносин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стосовно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водних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об'єктів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перш за все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якості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водного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середовища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стану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екосистем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CustomShape 1"/>
          <p:cNvSpPr/>
          <p:nvPr/>
        </p:nvSpPr>
        <p:spPr>
          <a:xfrm>
            <a:off x="2381400" y="1643040"/>
            <a:ext cx="7356600" cy="1918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i="1" strike="noStrike" spc="-1">
                <a:solidFill>
                  <a:srgbClr val="FF0000"/>
                </a:solidFill>
                <a:latin typeface="Arial"/>
                <a:ea typeface="DejaVu Sans"/>
              </a:rPr>
              <a:t>ДЯКУЮ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i="1" strike="noStrike" spc="-1">
                <a:solidFill>
                  <a:srgbClr val="FF0000"/>
                </a:solidFill>
                <a:latin typeface="Arial"/>
                <a:ea typeface="DejaVu Sans"/>
              </a:rPr>
              <a:t>ЗА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i="1" strike="noStrike" spc="-1">
                <a:solidFill>
                  <a:srgbClr val="FF0000"/>
                </a:solidFill>
                <a:latin typeface="Arial"/>
                <a:ea typeface="DejaVu Sans"/>
              </a:rPr>
              <a:t>УВАГУ!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s://funsochi.ru/gallery/albums/userpics/100001/normal_IMG_76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46" y="0"/>
            <a:ext cx="5857916" cy="6920696"/>
          </a:xfrm>
          <a:prstGeom prst="rect">
            <a:avLst/>
          </a:prstGeom>
          <a:noFill/>
        </p:spPr>
      </p:pic>
      <p:pic>
        <p:nvPicPr>
          <p:cNvPr id="90116" name="Picture 4" descr="https://funsochi.ru/gallery/albums/userpics/100001/normal_IMG_76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0016" y="908720"/>
            <a:ext cx="5715040" cy="4161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s://funsochi.ru/gallery/albums/userpics/100001/normal_IMG_76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667500" cy="4438651"/>
          </a:xfrm>
          <a:prstGeom prst="rect">
            <a:avLst/>
          </a:prstGeom>
          <a:noFill/>
        </p:spPr>
      </p:pic>
      <p:pic>
        <p:nvPicPr>
          <p:cNvPr id="91140" name="Picture 4" descr="https://funsochi.ru/gallery/albums/userpics/100001/normal_IMG_76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4500" y="2419349"/>
            <a:ext cx="6667500" cy="44386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s://funsochi.ru/gallery/albums/userpics/100001/normal_IMG_77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667500" cy="4438651"/>
          </a:xfrm>
          <a:prstGeom prst="rect">
            <a:avLst/>
          </a:prstGeom>
          <a:noFill/>
        </p:spPr>
      </p:pic>
      <p:pic>
        <p:nvPicPr>
          <p:cNvPr id="92164" name="Picture 4" descr="https://funsochi.ru/gallery/albums/userpics/100001/normal_IMG_76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0252" y="2609578"/>
            <a:ext cx="6381748" cy="42484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1418</TotalTime>
  <Words>4879</Words>
  <Application>Microsoft Office PowerPoint</Application>
  <PresentationFormat>Широкоэкранный</PresentationFormat>
  <Paragraphs>177</Paragraphs>
  <Slides>61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61</vt:i4>
      </vt:variant>
    </vt:vector>
  </HeadingPairs>
  <TitlesOfParts>
    <vt:vector size="72" baseType="lpstr">
      <vt:lpstr>Arial</vt:lpstr>
      <vt:lpstr>Calibri</vt:lpstr>
      <vt:lpstr>Century Gothic</vt:lpstr>
      <vt:lpstr>DejaVu Sans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Природні рекреаційні ресурси та методи їх оцінки</dc:title>
  <dc:subject/>
  <dc:creator>Oxana</dc:creator>
  <dc:description/>
  <cp:lastModifiedBy>User</cp:lastModifiedBy>
  <cp:revision>124</cp:revision>
  <dcterms:created xsi:type="dcterms:W3CDTF">2015-10-12T09:31:29Z</dcterms:created>
  <dcterms:modified xsi:type="dcterms:W3CDTF">2024-10-22T04:20:43Z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70</vt:i4>
  </property>
</Properties>
</file>