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6"/>
  </p:notesMasterIdLst>
  <p:handoutMasterIdLst>
    <p:handoutMasterId r:id="rId127"/>
  </p:handoutMasterIdLst>
  <p:sldIdLst>
    <p:sldId id="258" r:id="rId2"/>
    <p:sldId id="256" r:id="rId3"/>
    <p:sldId id="266" r:id="rId4"/>
    <p:sldId id="265" r:id="rId5"/>
    <p:sldId id="273" r:id="rId6"/>
    <p:sldId id="260" r:id="rId7"/>
    <p:sldId id="264" r:id="rId8"/>
    <p:sldId id="261" r:id="rId9"/>
    <p:sldId id="271" r:id="rId10"/>
    <p:sldId id="270" r:id="rId11"/>
    <p:sldId id="262" r:id="rId12"/>
    <p:sldId id="257" r:id="rId13"/>
    <p:sldId id="263" r:id="rId14"/>
    <p:sldId id="259" r:id="rId15"/>
    <p:sldId id="276" r:id="rId16"/>
    <p:sldId id="275" r:id="rId17"/>
    <p:sldId id="274" r:id="rId18"/>
    <p:sldId id="269" r:id="rId19"/>
    <p:sldId id="272" r:id="rId20"/>
    <p:sldId id="268" r:id="rId21"/>
    <p:sldId id="280" r:id="rId22"/>
    <p:sldId id="277" r:id="rId23"/>
    <p:sldId id="267" r:id="rId24"/>
    <p:sldId id="278" r:id="rId25"/>
    <p:sldId id="284" r:id="rId26"/>
    <p:sldId id="279" r:id="rId27"/>
    <p:sldId id="287" r:id="rId28"/>
    <p:sldId id="286" r:id="rId29"/>
    <p:sldId id="281" r:id="rId30"/>
    <p:sldId id="285" r:id="rId31"/>
    <p:sldId id="282" r:id="rId32"/>
    <p:sldId id="294" r:id="rId33"/>
    <p:sldId id="283" r:id="rId34"/>
    <p:sldId id="295" r:id="rId35"/>
    <p:sldId id="292" r:id="rId36"/>
    <p:sldId id="288" r:id="rId37"/>
    <p:sldId id="289" r:id="rId38"/>
    <p:sldId id="291" r:id="rId39"/>
    <p:sldId id="293" r:id="rId40"/>
    <p:sldId id="290" r:id="rId41"/>
    <p:sldId id="296" r:id="rId42"/>
    <p:sldId id="297" r:id="rId43"/>
    <p:sldId id="312" r:id="rId44"/>
    <p:sldId id="311" r:id="rId45"/>
    <p:sldId id="308" r:id="rId46"/>
    <p:sldId id="303" r:id="rId47"/>
    <p:sldId id="300" r:id="rId48"/>
    <p:sldId id="302" r:id="rId49"/>
    <p:sldId id="305" r:id="rId50"/>
    <p:sldId id="301" r:id="rId51"/>
    <p:sldId id="320" r:id="rId52"/>
    <p:sldId id="319" r:id="rId53"/>
    <p:sldId id="310" r:id="rId54"/>
    <p:sldId id="317" r:id="rId55"/>
    <p:sldId id="298" r:id="rId56"/>
    <p:sldId id="318" r:id="rId57"/>
    <p:sldId id="299" r:id="rId58"/>
    <p:sldId id="321" r:id="rId59"/>
    <p:sldId id="307" r:id="rId60"/>
    <p:sldId id="315" r:id="rId61"/>
    <p:sldId id="309" r:id="rId62"/>
    <p:sldId id="322" r:id="rId63"/>
    <p:sldId id="314" r:id="rId64"/>
    <p:sldId id="313" r:id="rId65"/>
    <p:sldId id="326" r:id="rId66"/>
    <p:sldId id="327" r:id="rId67"/>
    <p:sldId id="328" r:id="rId68"/>
    <p:sldId id="329" r:id="rId69"/>
    <p:sldId id="330" r:id="rId70"/>
    <p:sldId id="331" r:id="rId71"/>
    <p:sldId id="332" r:id="rId72"/>
    <p:sldId id="306" r:id="rId73"/>
    <p:sldId id="324" r:id="rId74"/>
    <p:sldId id="342" r:id="rId75"/>
    <p:sldId id="350" r:id="rId76"/>
    <p:sldId id="337" r:id="rId77"/>
    <p:sldId id="304" r:id="rId78"/>
    <p:sldId id="323" r:id="rId79"/>
    <p:sldId id="348" r:id="rId80"/>
    <p:sldId id="340" r:id="rId81"/>
    <p:sldId id="339" r:id="rId82"/>
    <p:sldId id="325" r:id="rId83"/>
    <p:sldId id="338" r:id="rId84"/>
    <p:sldId id="333" r:id="rId85"/>
    <p:sldId id="336" r:id="rId86"/>
    <p:sldId id="343" r:id="rId87"/>
    <p:sldId id="341" r:id="rId88"/>
    <p:sldId id="335" r:id="rId89"/>
    <p:sldId id="347" r:id="rId90"/>
    <p:sldId id="346" r:id="rId91"/>
    <p:sldId id="345" r:id="rId92"/>
    <p:sldId id="344" r:id="rId93"/>
    <p:sldId id="334" r:id="rId94"/>
    <p:sldId id="349" r:id="rId95"/>
    <p:sldId id="351" r:id="rId96"/>
    <p:sldId id="354" r:id="rId97"/>
    <p:sldId id="353" r:id="rId98"/>
    <p:sldId id="355" r:id="rId99"/>
    <p:sldId id="352" r:id="rId100"/>
    <p:sldId id="356" r:id="rId101"/>
    <p:sldId id="360" r:id="rId102"/>
    <p:sldId id="359" r:id="rId103"/>
    <p:sldId id="358" r:id="rId104"/>
    <p:sldId id="357" r:id="rId105"/>
    <p:sldId id="361" r:id="rId106"/>
    <p:sldId id="362" r:id="rId107"/>
    <p:sldId id="363" r:id="rId108"/>
    <p:sldId id="366" r:id="rId109"/>
    <p:sldId id="367" r:id="rId110"/>
    <p:sldId id="365" r:id="rId111"/>
    <p:sldId id="369" r:id="rId112"/>
    <p:sldId id="368" r:id="rId113"/>
    <p:sldId id="364" r:id="rId114"/>
    <p:sldId id="380" r:id="rId115"/>
    <p:sldId id="371" r:id="rId116"/>
    <p:sldId id="372" r:id="rId117"/>
    <p:sldId id="374" r:id="rId118"/>
    <p:sldId id="373" r:id="rId119"/>
    <p:sldId id="377" r:id="rId120"/>
    <p:sldId id="370" r:id="rId121"/>
    <p:sldId id="379" r:id="rId122"/>
    <p:sldId id="378" r:id="rId123"/>
    <p:sldId id="376" r:id="rId124"/>
    <p:sldId id="375" r:id="rId1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1944" y="8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a16="http://schemas.microsoft.com/office/drawing/2014/main" id="{7F5D490A-09E3-6833-235F-C00595E14B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a:extLst>
              <a:ext uri="{FF2B5EF4-FFF2-40B4-BE49-F238E27FC236}">
                <a16:creationId xmlns:a16="http://schemas.microsoft.com/office/drawing/2014/main" id="{795142DF-867C-BFCE-347C-FEFE40425A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737B1D-D94B-41E2-8A8B-1CA7672A509E}" type="datetimeFigureOut">
              <a:rPr lang="uk-UA" smtClean="0"/>
              <a:t>29.11.2024</a:t>
            </a:fld>
            <a:endParaRPr lang="uk-UA"/>
          </a:p>
        </p:txBody>
      </p:sp>
      <p:sp>
        <p:nvSpPr>
          <p:cNvPr id="4" name="Місце для нижнього колонтитула 3">
            <a:extLst>
              <a:ext uri="{FF2B5EF4-FFF2-40B4-BE49-F238E27FC236}">
                <a16:creationId xmlns:a16="http://schemas.microsoft.com/office/drawing/2014/main" id="{11E92A92-79E5-E0DC-16BC-CA7DA0B38D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5" name="Місце для номера слайда 4">
            <a:extLst>
              <a:ext uri="{FF2B5EF4-FFF2-40B4-BE49-F238E27FC236}">
                <a16:creationId xmlns:a16="http://schemas.microsoft.com/office/drawing/2014/main" id="{B30BAB00-B3F7-F7F7-2704-181EB6F592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33A907-288F-4FED-8882-0440F5BACEC6}" type="slidenum">
              <a:rPr lang="uk-UA" smtClean="0"/>
              <a:t>‹№›</a:t>
            </a:fld>
            <a:endParaRPr lang="uk-UA"/>
          </a:p>
        </p:txBody>
      </p:sp>
    </p:spTree>
    <p:extLst>
      <p:ext uri="{BB962C8B-B14F-4D97-AF65-F5344CB8AC3E}">
        <p14:creationId xmlns:p14="http://schemas.microsoft.com/office/powerpoint/2010/main" val="3677360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55EA3-8242-4824-A99D-F44F2F9C0972}" type="datetimeFigureOut">
              <a:rPr lang="uk-UA" smtClean="0"/>
              <a:t>29.11.2024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749FD-9B92-4AF5-A64F-2DDC2429BF57}" type="slidenum">
              <a:rPr lang="uk-UA" smtClean="0"/>
              <a:t>‹№›</a:t>
            </a:fld>
            <a:endParaRPr lang="uk-UA"/>
          </a:p>
        </p:txBody>
      </p:sp>
    </p:spTree>
    <p:extLst>
      <p:ext uri="{BB962C8B-B14F-4D97-AF65-F5344CB8AC3E}">
        <p14:creationId xmlns:p14="http://schemas.microsoft.com/office/powerpoint/2010/main" val="265383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8</a:t>
            </a:fld>
            <a:endParaRPr lang="uk-UA" dirty="0"/>
          </a:p>
        </p:txBody>
      </p:sp>
    </p:spTree>
    <p:extLst>
      <p:ext uri="{BB962C8B-B14F-4D97-AF65-F5344CB8AC3E}">
        <p14:creationId xmlns:p14="http://schemas.microsoft.com/office/powerpoint/2010/main" val="315920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9</a:t>
            </a:fld>
            <a:endParaRPr lang="uk-UA" dirty="0"/>
          </a:p>
        </p:txBody>
      </p:sp>
    </p:spTree>
    <p:extLst>
      <p:ext uri="{BB962C8B-B14F-4D97-AF65-F5344CB8AC3E}">
        <p14:creationId xmlns:p14="http://schemas.microsoft.com/office/powerpoint/2010/main" val="420081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noProof="0" dirty="0"/>
          </a:p>
        </p:txBody>
      </p:sp>
      <p:sp>
        <p:nvSpPr>
          <p:cNvPr id="4" name="Номер слайда 3"/>
          <p:cNvSpPr>
            <a:spLocks noGrp="1"/>
          </p:cNvSpPr>
          <p:nvPr>
            <p:ph type="sldNum" sz="quarter" idx="10"/>
          </p:nvPr>
        </p:nvSpPr>
        <p:spPr/>
        <p:txBody>
          <a:bodyPr/>
          <a:lstStyle/>
          <a:p>
            <a:fld id="{8AB749FD-9B92-4AF5-A64F-2DDC2429BF57}" type="slidenum">
              <a:rPr lang="uk-UA" smtClean="0"/>
              <a:t>40</a:t>
            </a:fld>
            <a:endParaRPr lang="uk-UA"/>
          </a:p>
        </p:txBody>
      </p:sp>
    </p:spTree>
    <p:extLst>
      <p:ext uri="{BB962C8B-B14F-4D97-AF65-F5344CB8AC3E}">
        <p14:creationId xmlns:p14="http://schemas.microsoft.com/office/powerpoint/2010/main" val="1532138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4C71EC6-210F-42DE-9C53-41977AD35B3D}" type="datetimeFigureOut">
              <a:rPr lang="ru-RU" smtClean="0"/>
              <a:t>29.11.2024</a:t>
            </a:fld>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B19B0651-EE4F-4900-A07F-96A6BFA9D0F0}" type="slidenum">
              <a:rPr lang="ru-RU" smtClean="0"/>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0177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29.11.2024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38941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29.11.2024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3918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29.11.2024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2908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29.11.2024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60123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29.11.2024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225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uk-UA"/>
              <a:t>Клацніть, щоб редагувати стиль зразка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29.11.2024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7658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235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481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Два объекта">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Date Placeholder 4">
            <a:extLst>
              <a:ext uri="{FF2B5EF4-FFF2-40B4-BE49-F238E27FC236}">
                <a16:creationId xmlns:a16="http://schemas.microsoft.com/office/drawing/2014/main" id="{FFBC46F0-9EE6-DC12-7138-DF521D423DAC}"/>
              </a:ext>
            </a:extLst>
          </p:cNvPr>
          <p:cNvSpPr>
            <a:spLocks noGrp="1"/>
          </p:cNvSpPr>
          <p:nvPr>
            <p:ph type="dt" sz="half" idx="15"/>
          </p:nvPr>
        </p:nvSpPr>
        <p:spPr/>
        <p:txBody>
          <a:bodyPr/>
          <a:lstStyle>
            <a:lvl1pPr>
              <a:defRPr/>
            </a:lvl1pPr>
          </a:lstStyle>
          <a:p>
            <a:pPr>
              <a:defRPr/>
            </a:pPr>
            <a:fld id="{1A31010E-339C-41DC-B204-621666B14E22}" type="datetimeFigureOut">
              <a:rPr lang="ru-RU"/>
              <a:pPr>
                <a:defRPr/>
              </a:pPr>
              <a:t>29.11.2024</a:t>
            </a:fld>
            <a:endParaRPr lang="ru-RU"/>
          </a:p>
        </p:txBody>
      </p:sp>
      <p:sp>
        <p:nvSpPr>
          <p:cNvPr id="7" name="Footer Placeholder 5">
            <a:extLst>
              <a:ext uri="{FF2B5EF4-FFF2-40B4-BE49-F238E27FC236}">
                <a16:creationId xmlns:a16="http://schemas.microsoft.com/office/drawing/2014/main" id="{6CA67916-FB25-9688-6A64-936C133B9819}"/>
              </a:ext>
            </a:extLst>
          </p:cNvPr>
          <p:cNvSpPr>
            <a:spLocks noGrp="1"/>
          </p:cNvSpPr>
          <p:nvPr>
            <p:ph type="ftr" sz="quarter" idx="16"/>
          </p:nvPr>
        </p:nvSpPr>
        <p:spPr/>
        <p:txBody>
          <a:bodyPr/>
          <a:lstStyle>
            <a:lvl1pPr>
              <a:defRPr/>
            </a:lvl1pPr>
          </a:lstStyle>
          <a:p>
            <a:pPr>
              <a:defRPr/>
            </a:pPr>
            <a:endParaRPr lang="ru-RU"/>
          </a:p>
        </p:txBody>
      </p:sp>
      <p:sp>
        <p:nvSpPr>
          <p:cNvPr id="9" name="Slide Number Placeholder 6">
            <a:extLst>
              <a:ext uri="{FF2B5EF4-FFF2-40B4-BE49-F238E27FC236}">
                <a16:creationId xmlns:a16="http://schemas.microsoft.com/office/drawing/2014/main" id="{7DFB1F7E-F653-0FBE-A8BC-BFDF13C3C326}"/>
              </a:ext>
            </a:extLst>
          </p:cNvPr>
          <p:cNvSpPr>
            <a:spLocks noGrp="1"/>
          </p:cNvSpPr>
          <p:nvPr>
            <p:ph type="sldNum" sz="quarter" idx="17"/>
          </p:nvPr>
        </p:nvSpPr>
        <p:spPr/>
        <p:txBody>
          <a:bodyPr/>
          <a:lstStyle>
            <a:lvl1pPr>
              <a:defRPr/>
            </a:lvl1pPr>
          </a:lstStyle>
          <a:p>
            <a:fld id="{FCFA74BF-FA34-45D8-A3AC-0C78123459C1}" type="slidenum">
              <a:rPr lang="ru-RU" altLang="uk-UA"/>
              <a:pPr/>
              <a:t>‹№›</a:t>
            </a:fld>
            <a:endParaRPr lang="ru-RU" altLang="uk-UA"/>
          </a:p>
        </p:txBody>
      </p:sp>
    </p:spTree>
    <p:extLst>
      <p:ext uri="{BB962C8B-B14F-4D97-AF65-F5344CB8AC3E}">
        <p14:creationId xmlns:p14="http://schemas.microsoft.com/office/powerpoint/2010/main" val="163168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56094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29.11.2024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077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29.11.2024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08889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29.11.2024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8942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29.11.2024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935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29.11.2024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22236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29.11.2024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421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29.11.2024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717271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C71EC6-210F-42DE-9C53-41977AD35B3D}" type="datetimeFigureOut">
              <a:rPr lang="ru-RU" smtClean="0"/>
              <a:t>29.11.2024</a:t>
            </a:fld>
            <a:endParaRPr lang="ru-RU"/>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27059732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77.webp"/><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8.webp"/><Relationship Id="rId2" Type="http://schemas.openxmlformats.org/officeDocument/2006/relationships/image" Target="../media/image47.web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2.jfi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73.jfi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74.jfi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80728"/>
            <a:ext cx="8604856" cy="4524315"/>
          </a:xfrm>
          <a:prstGeom prst="rect">
            <a:avLst/>
          </a:prstGeom>
          <a:noFill/>
          <a:effectLst>
            <a:innerShdw blurRad="63500" dist="50800">
              <a:prstClr val="black">
                <a:alpha val="50000"/>
              </a:prstClr>
            </a:innerShdw>
          </a:effectLst>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ДЕРЖАВНА </a:t>
            </a:r>
          </a:p>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ПОЛІТИКА</a:t>
            </a:r>
          </a:p>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КРАЇН СВІТУ</a:t>
            </a:r>
          </a:p>
        </p:txBody>
      </p:sp>
    </p:spTree>
    <p:extLst>
      <p:ext uri="{BB962C8B-B14F-4D97-AF65-F5344CB8AC3E}">
        <p14:creationId xmlns:p14="http://schemas.microsoft.com/office/powerpoint/2010/main" val="3922064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60" y="404664"/>
            <a:ext cx="9036496" cy="5755422"/>
          </a:xfrm>
          <a:prstGeom prst="rect">
            <a:avLst/>
          </a:prstGeom>
        </p:spPr>
        <p:txBody>
          <a:bodyPr wrap="square">
            <a:spAutoFit/>
          </a:bodyPr>
          <a:lstStyle/>
          <a:p>
            <a:r>
              <a:rPr lang="uk-UA" sz="2800" b="1" dirty="0">
                <a:solidFill>
                  <a:srgbClr val="FF0000"/>
                </a:solidFill>
                <a:latin typeface="Times New Roman" panose="02020603050405020304" pitchFamily="18" charset="0"/>
                <a:cs typeface="Times New Roman" panose="02020603050405020304" pitchFamily="18" charset="0"/>
              </a:rPr>
              <a:t>Принципи державної політики </a:t>
            </a:r>
            <a:r>
              <a:rPr lang="uk-UA" sz="2000" dirty="0">
                <a:latin typeface="Times New Roman" panose="02020603050405020304" pitchFamily="18" charset="0"/>
                <a:cs typeface="Times New Roman" panose="02020603050405020304" pitchFamily="18" charset="0"/>
              </a:rPr>
              <a:t>поділяються на </a:t>
            </a:r>
            <a:r>
              <a:rPr lang="uk-UA" sz="2000" b="1" i="1" dirty="0">
                <a:latin typeface="Times New Roman" panose="02020603050405020304" pitchFamily="18" charset="0"/>
                <a:cs typeface="Times New Roman" panose="02020603050405020304" pitchFamily="18" charset="0"/>
              </a:rPr>
              <a:t>загальні (універсальні) та галузеві (специфічні)</a:t>
            </a:r>
            <a:r>
              <a:rPr lang="uk-UA" sz="2000" dirty="0">
                <a:latin typeface="Times New Roman" panose="02020603050405020304" pitchFamily="18" charset="0"/>
                <a:cs typeface="Times New Roman" panose="02020603050405020304" pitchFamily="18" charset="0"/>
              </a:rPr>
              <a:t>. Універсальні принципи застосовуються в усіх видах державної політики, які мають загальний зміст. До них відносять: </a:t>
            </a:r>
            <a:r>
              <a:rPr lang="uk-UA" sz="2000" i="1" dirty="0">
                <a:latin typeface="Times New Roman" panose="02020603050405020304" pitchFamily="18" charset="0"/>
                <a:cs typeface="Times New Roman" panose="02020603050405020304" pitchFamily="18" charset="0"/>
              </a:rPr>
              <a:t>об'єктивність; конкретність; оптимальність; зворотні зв'язки</a:t>
            </a:r>
            <a:r>
              <a:rPr lang="uk-UA" sz="2000" dirty="0">
                <a:latin typeface="Times New Roman" panose="02020603050405020304" pitchFamily="18" charset="0"/>
                <a:cs typeface="Times New Roman" panose="02020603050405020304" pitchFamily="18" charset="0"/>
              </a:rPr>
              <a:t>; відповідність юридичним нормам та ін. Галузеві принципи діють в управлінні окремими сферами суспільства або застосовуються лише в державній політиці, політиці політичних партій та громадсько-політичних організацій. </a:t>
            </a:r>
          </a:p>
          <a:p>
            <a:endParaRPr lang="uk-UA" sz="2000" dirty="0">
              <a:latin typeface="Times New Roman" panose="02020603050405020304" pitchFamily="18" charset="0"/>
              <a:cs typeface="Times New Roman" panose="02020603050405020304" pitchFamily="18" charset="0"/>
            </a:endParaRPr>
          </a:p>
          <a:p>
            <a:pPr algn="just"/>
            <a:r>
              <a:rPr lang="uk-UA" sz="2000" b="1" i="1" dirty="0" err="1">
                <a:latin typeface="Times New Roman" panose="02020603050405020304" pitchFamily="18" charset="0"/>
                <a:cs typeface="Times New Roman" panose="02020603050405020304" pitchFamily="18" charset="0"/>
              </a:rPr>
              <a:t>М.Мішелетті</a:t>
            </a:r>
            <a:r>
              <a:rPr lang="uk-UA" sz="2000" dirty="0">
                <a:latin typeface="Times New Roman" panose="02020603050405020304" pitchFamily="18" charset="0"/>
                <a:cs typeface="Times New Roman" panose="02020603050405020304" pitchFamily="18" charset="0"/>
              </a:rPr>
              <a:t> виділяє </a:t>
            </a:r>
            <a:r>
              <a:rPr lang="uk-UA" sz="2000" b="1" dirty="0">
                <a:latin typeface="Times New Roman" panose="02020603050405020304" pitchFamily="18" charset="0"/>
                <a:cs typeface="Times New Roman" panose="02020603050405020304" pitchFamily="18" charset="0"/>
              </a:rPr>
              <a:t>вісім</a:t>
            </a:r>
            <a:r>
              <a:rPr lang="uk-UA" sz="2000" dirty="0">
                <a:latin typeface="Times New Roman" panose="02020603050405020304" pitchFamily="18" charset="0"/>
                <a:cs typeface="Times New Roman" panose="02020603050405020304" pitchFamily="18" charset="0"/>
              </a:rPr>
              <a:t> головних принципів державної політики, дотримання яких відповідає </a:t>
            </a:r>
            <a:r>
              <a:rPr lang="uk-UA" sz="2000" b="1" i="1" dirty="0">
                <a:solidFill>
                  <a:srgbClr val="FF0000"/>
                </a:solidFill>
                <a:latin typeface="Times New Roman" panose="02020603050405020304" pitchFamily="18" charset="0"/>
                <a:cs typeface="Times New Roman" panose="02020603050405020304" pitchFamily="18" charset="0"/>
              </a:rPr>
              <a:t>цінностям демократії</a:t>
            </a:r>
            <a:r>
              <a:rPr lang="uk-UA" sz="2000" dirty="0">
                <a:latin typeface="Times New Roman" panose="02020603050405020304" pitchFamily="18" charset="0"/>
                <a:cs typeface="Times New Roman" panose="02020603050405020304" pitchFamily="18" charset="0"/>
              </a:rPr>
              <a:t>: </a:t>
            </a:r>
            <a:r>
              <a:rPr lang="uk-UA" sz="2000" b="1" i="1" dirty="0">
                <a:latin typeface="Times New Roman" panose="02020603050405020304" pitchFamily="18" charset="0"/>
                <a:cs typeface="Times New Roman" panose="02020603050405020304" pitchFamily="18" charset="0"/>
              </a:rPr>
              <a:t>конституційності уряду; народовладдя; підзвітності; ефективності; відкритості; адекватного реагування на зовнішнє середовище або чутливості; відповідності процесуальним нормам; поділу влади. Дотримання цих принципів сприяє вирішенню важливих теоретичних і практичних завдань із доступу до прийняття рішень, способів їх прийняття, а також забезпечення суспільними благами та якості демократії</a:t>
            </a:r>
            <a:r>
              <a:rPr lang="uk-UA" sz="2000" dirty="0">
                <a:latin typeface="Times New Roman" panose="02020603050405020304" pitchFamily="18" charset="0"/>
                <a:cs typeface="Times New Roman" panose="02020603050405020304" pitchFamily="18" charset="0"/>
              </a:rPr>
              <a:t>. Особливе місце серед них належить принципам </a:t>
            </a:r>
            <a:r>
              <a:rPr lang="uk-UA" sz="2000" b="1" i="1" dirty="0">
                <a:latin typeface="Times New Roman" panose="02020603050405020304" pitchFamily="18" charset="0"/>
                <a:cs typeface="Times New Roman" panose="02020603050405020304" pitchFamily="18" charset="0"/>
              </a:rPr>
              <a:t>народовладдя та конституційності</a:t>
            </a:r>
            <a:r>
              <a:rPr lang="uk-UA" sz="2000" dirty="0">
                <a:latin typeface="Times New Roman" panose="02020603050405020304" pitchFamily="18" charset="0"/>
                <a:cs typeface="Times New Roman" panose="02020603050405020304" pitchFamily="18" charset="0"/>
              </a:rPr>
              <a:t>. Тобто уряд служить інтересам народу, залучаючи його до участі в управлінні.</a:t>
            </a:r>
          </a:p>
        </p:txBody>
      </p:sp>
    </p:spTree>
    <p:extLst>
      <p:ext uri="{BB962C8B-B14F-4D97-AF65-F5344CB8AC3E}">
        <p14:creationId xmlns:p14="http://schemas.microsoft.com/office/powerpoint/2010/main" val="14767606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2F7E9-9029-25C3-FD4E-1F424AFECC1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D234926-557F-E6E4-7A5B-6F1EA02C61D3}"/>
              </a:ext>
            </a:extLst>
          </p:cNvPr>
          <p:cNvSpPr txBox="1"/>
          <p:nvPr/>
        </p:nvSpPr>
        <p:spPr>
          <a:xfrm>
            <a:off x="606619" y="612844"/>
            <a:ext cx="7930762" cy="5632311"/>
          </a:xfrm>
          <a:prstGeom prst="rect">
            <a:avLst/>
          </a:prstGeom>
          <a:noFill/>
        </p:spPr>
        <p:txBody>
          <a:bodyPr wrap="square">
            <a:spAutoFit/>
          </a:bodyPr>
          <a:lstStyle/>
          <a:p>
            <a:pPr algn="just"/>
            <a:r>
              <a:rPr lang="uk-UA" sz="2400" dirty="0"/>
              <a:t>Основними напрямами цього співробітництва є: - участь України безпосередньо в роботі ООН та миротворчих операціях і поліцейських місіях під егідою ООН; - співпраця України з ЄС, ОБСЄ та НАТО у військово-політичній сфері; - співпраця України в рамках двостороннього міждержавного співробітництва. За юридичним статусом міжнародні операції і місії, у яких бере участь Україна, можна поділити на такі, що проводяться: 1) за прямою санкцією Ради Безпеки силами ООН; 2) за прямою санкцією Ради Безпеки силами регіональних організацій; 3) відповідно до резолюцій Ради Безпеки регіональними організаціями; 4) відповідно до права на самооборону (ст. 51 уставу ООН) або/і відповідно до повноважень, що випливають з резолюцій Ради Безпеки і міжнародного права; 5) на базі спеціальних угод міжнародними коаліціями</a:t>
            </a:r>
          </a:p>
        </p:txBody>
      </p:sp>
    </p:spTree>
    <p:extLst>
      <p:ext uri="{BB962C8B-B14F-4D97-AF65-F5344CB8AC3E}">
        <p14:creationId xmlns:p14="http://schemas.microsoft.com/office/powerpoint/2010/main" val="2873715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70970-1442-5A5B-D8D6-EDA5935A48AE}"/>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442C4B8C-BC04-D647-406F-0FDCEDF81C3D}"/>
              </a:ext>
            </a:extLst>
          </p:cNvPr>
          <p:cNvSpPr/>
          <p:nvPr/>
        </p:nvSpPr>
        <p:spPr>
          <a:xfrm>
            <a:off x="647564" y="260648"/>
            <a:ext cx="7848872" cy="6247864"/>
          </a:xfrm>
          <a:prstGeom prst="rect">
            <a:avLst/>
          </a:prstGeom>
          <a:noFill/>
        </p:spPr>
        <p:txBody>
          <a:bodyPr wrap="square" lIns="91440" tIns="45720" rIns="91440" bIns="45720">
            <a:spAutoFit/>
          </a:bodyPr>
          <a:lstStyle/>
          <a:p>
            <a:pPr algn="ctr"/>
            <a:r>
              <a:rPr lang="uk-UA"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Визначення </a:t>
            </a:r>
          </a:p>
          <a:p>
            <a:pPr algn="ctr"/>
            <a:r>
              <a:rPr lang="uk-UA"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та </a:t>
            </a:r>
          </a:p>
          <a:p>
            <a:pPr algn="ctr"/>
            <a:r>
              <a:rPr lang="uk-UA"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аналіз </a:t>
            </a:r>
          </a:p>
          <a:p>
            <a:pPr algn="ctr"/>
            <a:r>
              <a:rPr lang="uk-UA"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державної політики</a:t>
            </a:r>
          </a:p>
        </p:txBody>
      </p:sp>
    </p:spTree>
    <p:extLst>
      <p:ext uri="{BB962C8B-B14F-4D97-AF65-F5344CB8AC3E}">
        <p14:creationId xmlns:p14="http://schemas.microsoft.com/office/powerpoint/2010/main" val="29656468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8ADEC-64F0-94E9-ED5E-EFE612AC0357}"/>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3745ADBF-1DD7-8D7F-2AD5-F6FE0199B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92696"/>
            <a:ext cx="7658864" cy="5472608"/>
          </a:xfrm>
          <a:prstGeom prst="rect">
            <a:avLst/>
          </a:prstGeom>
        </p:spPr>
      </p:pic>
    </p:spTree>
    <p:extLst>
      <p:ext uri="{BB962C8B-B14F-4D97-AF65-F5344CB8AC3E}">
        <p14:creationId xmlns:p14="http://schemas.microsoft.com/office/powerpoint/2010/main" val="29849558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77E6D-93D0-8EF2-EC96-1327614CF11C}"/>
            </a:ext>
          </a:extLst>
        </p:cNvPr>
        <p:cNvGrpSpPr/>
        <p:nvPr/>
      </p:nvGrpSpPr>
      <p:grpSpPr>
        <a:xfrm>
          <a:off x="0" y="0"/>
          <a:ext cx="0" cy="0"/>
          <a:chOff x="0" y="0"/>
          <a:chExt cx="0" cy="0"/>
        </a:xfrm>
      </p:grpSpPr>
      <p:pic>
        <p:nvPicPr>
          <p:cNvPr id="5" name="Рисунок 4">
            <a:extLst>
              <a:ext uri="{FF2B5EF4-FFF2-40B4-BE49-F238E27FC236}">
                <a16:creationId xmlns:a16="http://schemas.microsoft.com/office/drawing/2014/main" id="{B39F4F3E-640E-14D0-6870-7A3FF66B3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811" y="656692"/>
            <a:ext cx="7840377" cy="5544616"/>
          </a:xfrm>
          <a:prstGeom prst="rect">
            <a:avLst/>
          </a:prstGeom>
        </p:spPr>
      </p:pic>
    </p:spTree>
    <p:extLst>
      <p:ext uri="{BB962C8B-B14F-4D97-AF65-F5344CB8AC3E}">
        <p14:creationId xmlns:p14="http://schemas.microsoft.com/office/powerpoint/2010/main" val="5023364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E3880-62BF-34B6-AF24-27075AAF2119}"/>
            </a:ext>
          </a:extLst>
        </p:cNvPr>
        <p:cNvGrpSpPr/>
        <p:nvPr/>
      </p:nvGrpSpPr>
      <p:grpSpPr>
        <a:xfrm>
          <a:off x="0" y="0"/>
          <a:ext cx="0" cy="0"/>
          <a:chOff x="0" y="0"/>
          <a:chExt cx="0" cy="0"/>
        </a:xfrm>
      </p:grpSpPr>
      <p:sp>
        <p:nvSpPr>
          <p:cNvPr id="2" name="Прямокутник: округлені кути 1">
            <a:extLst>
              <a:ext uri="{FF2B5EF4-FFF2-40B4-BE49-F238E27FC236}">
                <a16:creationId xmlns:a16="http://schemas.microsoft.com/office/drawing/2014/main" id="{F9A6ED84-472B-401D-2FC5-AA2436E1D53C}"/>
              </a:ext>
            </a:extLst>
          </p:cNvPr>
          <p:cNvSpPr/>
          <p:nvPr/>
        </p:nvSpPr>
        <p:spPr>
          <a:xfrm>
            <a:off x="2925680" y="933370"/>
            <a:ext cx="2736304" cy="576064"/>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uk-UA" dirty="0"/>
              <a:t>Технології аналізу державної політики </a:t>
            </a:r>
          </a:p>
        </p:txBody>
      </p:sp>
      <p:sp>
        <p:nvSpPr>
          <p:cNvPr id="3" name="Прямокутник: округлені кути 2">
            <a:extLst>
              <a:ext uri="{FF2B5EF4-FFF2-40B4-BE49-F238E27FC236}">
                <a16:creationId xmlns:a16="http://schemas.microsoft.com/office/drawing/2014/main" id="{69FA5BB5-EC1F-A2C3-D79E-CCD402B53D7F}"/>
              </a:ext>
            </a:extLst>
          </p:cNvPr>
          <p:cNvSpPr/>
          <p:nvPr/>
        </p:nvSpPr>
        <p:spPr>
          <a:xfrm>
            <a:off x="899592" y="1930887"/>
            <a:ext cx="2952328" cy="8640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a:t>Методологія виявлення та аналізу політичної проблеми</a:t>
            </a:r>
            <a:endParaRPr lang="uk-UA"/>
          </a:p>
        </p:txBody>
      </p:sp>
      <p:sp>
        <p:nvSpPr>
          <p:cNvPr id="4" name="Прямокутник: округлені кути 3">
            <a:extLst>
              <a:ext uri="{FF2B5EF4-FFF2-40B4-BE49-F238E27FC236}">
                <a16:creationId xmlns:a16="http://schemas.microsoft.com/office/drawing/2014/main" id="{BB963FE1-DAE7-20D9-55F6-38EFFF413FF9}"/>
              </a:ext>
            </a:extLst>
          </p:cNvPr>
          <p:cNvSpPr/>
          <p:nvPr/>
        </p:nvSpPr>
        <p:spPr>
          <a:xfrm>
            <a:off x="4496052" y="1930887"/>
            <a:ext cx="2952328" cy="8640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noProof="0" dirty="0"/>
              <a:t>Моделі прийняття державними органами політичних рішень</a:t>
            </a:r>
          </a:p>
        </p:txBody>
      </p:sp>
      <p:sp>
        <p:nvSpPr>
          <p:cNvPr id="7" name="Прямокутник: округлені кути 6">
            <a:extLst>
              <a:ext uri="{FF2B5EF4-FFF2-40B4-BE49-F238E27FC236}">
                <a16:creationId xmlns:a16="http://schemas.microsoft.com/office/drawing/2014/main" id="{37240A29-BCBD-2084-F403-A71EAAC10142}"/>
              </a:ext>
            </a:extLst>
          </p:cNvPr>
          <p:cNvSpPr/>
          <p:nvPr/>
        </p:nvSpPr>
        <p:spPr>
          <a:xfrm>
            <a:off x="899592" y="3212976"/>
            <a:ext cx="2952328"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a:t>Процес і технології аналізу державної політики</a:t>
            </a:r>
            <a:endParaRPr lang="uk-UA"/>
          </a:p>
        </p:txBody>
      </p:sp>
      <p:sp>
        <p:nvSpPr>
          <p:cNvPr id="8" name="Прямокутник: округлені кути 7">
            <a:extLst>
              <a:ext uri="{FF2B5EF4-FFF2-40B4-BE49-F238E27FC236}">
                <a16:creationId xmlns:a16="http://schemas.microsoft.com/office/drawing/2014/main" id="{F592B946-A7B9-6C0B-8073-29DE047ABAA9}"/>
              </a:ext>
            </a:extLst>
          </p:cNvPr>
          <p:cNvSpPr/>
          <p:nvPr/>
        </p:nvSpPr>
        <p:spPr>
          <a:xfrm>
            <a:off x="4499992" y="3209516"/>
            <a:ext cx="2952328"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dirty="0"/>
              <a:t>Модельний аналіз державної політики</a:t>
            </a:r>
          </a:p>
        </p:txBody>
      </p:sp>
      <p:sp>
        <p:nvSpPr>
          <p:cNvPr id="9" name="Прямокутник: округлені кути 8">
            <a:extLst>
              <a:ext uri="{FF2B5EF4-FFF2-40B4-BE49-F238E27FC236}">
                <a16:creationId xmlns:a16="http://schemas.microsoft.com/office/drawing/2014/main" id="{BCDC0E18-46DD-1559-7BAB-ED2068FBD9F7}"/>
              </a:ext>
            </a:extLst>
          </p:cNvPr>
          <p:cNvSpPr/>
          <p:nvPr/>
        </p:nvSpPr>
        <p:spPr>
          <a:xfrm>
            <a:off x="2745167" y="4495065"/>
            <a:ext cx="2952328"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noProof="0"/>
              <a:t>Вдосконалення державної політики</a:t>
            </a:r>
          </a:p>
        </p:txBody>
      </p:sp>
    </p:spTree>
    <p:extLst>
      <p:ext uri="{BB962C8B-B14F-4D97-AF65-F5344CB8AC3E}">
        <p14:creationId xmlns:p14="http://schemas.microsoft.com/office/powerpoint/2010/main" val="902347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BC034-7AD5-F554-A2A2-FC00956F8241}"/>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6FFA87CE-4172-4CD5-1960-21D924B5C59A}"/>
              </a:ext>
            </a:extLst>
          </p:cNvPr>
          <p:cNvSpPr/>
          <p:nvPr/>
        </p:nvSpPr>
        <p:spPr>
          <a:xfrm>
            <a:off x="523054" y="548680"/>
            <a:ext cx="7595349" cy="2862322"/>
          </a:xfrm>
          <a:prstGeom prst="rect">
            <a:avLst/>
          </a:prstGeom>
          <a:noFill/>
        </p:spPr>
        <p:txBody>
          <a:bodyPr wrap="none" lIns="91440" tIns="45720" rIns="91440" bIns="45720">
            <a:spAutoFit/>
          </a:bodyPr>
          <a:lstStyle/>
          <a:p>
            <a:pPr marL="914400" indent="-914400" algn="ctr">
              <a:buAutoNum type="arabicPeriod"/>
            </a:pPr>
            <a:r>
              <a:rPr lang="uk-UA" sz="36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Як Ви розумі</a:t>
            </a:r>
            <a:r>
              <a:rPr lang="uk-UA"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є</a:t>
            </a:r>
            <a:r>
              <a:rPr lang="uk-UA" sz="36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те </a:t>
            </a:r>
          </a:p>
          <a:p>
            <a:pPr algn="ctr"/>
            <a:r>
              <a:rPr lang="uk-UA" sz="36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термін «Аналіз державної політика»</a:t>
            </a:r>
          </a:p>
          <a:p>
            <a:pPr algn="ctr"/>
            <a:r>
              <a:rPr lang="uk-UA"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2.Практична цінність </a:t>
            </a:r>
          </a:p>
          <a:p>
            <a:pPr algn="ctr"/>
            <a:r>
              <a:rPr lang="uk-UA" sz="36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«Аналізу державної політика»</a:t>
            </a:r>
          </a:p>
          <a:p>
            <a:pPr algn="ctr"/>
            <a:endParaRPr lang="uk-UA"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9552225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E60B8-9611-6BC1-2820-40EFC9CC350B}"/>
            </a:ext>
          </a:extLst>
        </p:cNvPr>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id="{3DA6E293-6BF0-35FE-DC53-4C4742B4F2CF}"/>
              </a:ext>
            </a:extLst>
          </p:cNvPr>
          <p:cNvSpPr/>
          <p:nvPr/>
        </p:nvSpPr>
        <p:spPr>
          <a:xfrm>
            <a:off x="89171" y="1536174"/>
            <a:ext cx="8965657" cy="3785652"/>
          </a:xfrm>
          <a:prstGeom prst="rect">
            <a:avLst/>
          </a:prstGeom>
          <a:noFill/>
        </p:spPr>
        <p:txBody>
          <a:bodyPr wrap="square" lIns="91440" tIns="45720" rIns="91440" bIns="45720">
            <a:spAutoFit/>
          </a:bodyPr>
          <a:lstStyle/>
          <a:p>
            <a:pPr algn="ctr"/>
            <a:r>
              <a:rPr lang="ru-RU" sz="6000" dirty="0">
                <a:solidFill>
                  <a:srgbClr val="FF0000"/>
                </a:solidFill>
              </a:rPr>
              <a:t>ПУБЛІЧНА ПОЛІТИКА </a:t>
            </a:r>
          </a:p>
          <a:p>
            <a:pPr algn="ctr"/>
            <a:r>
              <a:rPr lang="ru-RU" sz="6000" dirty="0">
                <a:solidFill>
                  <a:srgbClr val="FF0000"/>
                </a:solidFill>
              </a:rPr>
              <a:t>ЯК ПРЕДМЕТ </a:t>
            </a:r>
          </a:p>
          <a:p>
            <a:pPr algn="ctr"/>
            <a:r>
              <a:rPr lang="ru-RU" sz="6000" dirty="0">
                <a:solidFill>
                  <a:srgbClr val="FF0000"/>
                </a:solidFill>
              </a:rPr>
              <a:t>ПОЛІТИЧНОГО АНАЛІЗУ</a:t>
            </a:r>
            <a:endParaRPr lang="uk-UA" sz="6000" dirty="0">
              <a:solidFill>
                <a:srgbClr val="FF0000"/>
              </a:solidFill>
            </a:endParaRPr>
          </a:p>
        </p:txBody>
      </p:sp>
    </p:spTree>
    <p:extLst>
      <p:ext uri="{BB962C8B-B14F-4D97-AF65-F5344CB8AC3E}">
        <p14:creationId xmlns:p14="http://schemas.microsoft.com/office/powerpoint/2010/main" val="281574526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0CDE1-6AF3-5324-7F34-A71BAEFA608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560D820-815D-683D-B49B-A016B36CA6A9}"/>
              </a:ext>
            </a:extLst>
          </p:cNvPr>
          <p:cNvSpPr txBox="1"/>
          <p:nvPr/>
        </p:nvSpPr>
        <p:spPr>
          <a:xfrm>
            <a:off x="683568" y="980728"/>
            <a:ext cx="7776864" cy="4401205"/>
          </a:xfrm>
          <a:prstGeom prst="rect">
            <a:avLst/>
          </a:prstGeom>
          <a:noFill/>
        </p:spPr>
        <p:txBody>
          <a:bodyPr wrap="square">
            <a:spAutoFit/>
          </a:bodyPr>
          <a:lstStyle/>
          <a:p>
            <a:pPr algn="ctr"/>
            <a:r>
              <a:rPr lang="uk-UA" sz="2800" dirty="0"/>
              <a:t>Публічна політика – це система рішень, заходів та стратегій, призначених для досягнення конкретних цілей у суспільстві. Вона відображає волю держави та управлінські механізми, спрямовані на забезпечення стабільності, розвитку та задоволення потреб громадян. Публічна політика визначається системою цілей, які можуть стосуватися економічного зростання, соціальної справедливості, забезпечення безпеки чи підтримки національної культури</a:t>
            </a:r>
          </a:p>
        </p:txBody>
      </p:sp>
    </p:spTree>
    <p:extLst>
      <p:ext uri="{BB962C8B-B14F-4D97-AF65-F5344CB8AC3E}">
        <p14:creationId xmlns:p14="http://schemas.microsoft.com/office/powerpoint/2010/main" val="21146628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10D2-E450-FEB0-B570-5208B728857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6A8C9FE-B85A-E50A-7FDC-D77A088F4FE3}"/>
              </a:ext>
            </a:extLst>
          </p:cNvPr>
          <p:cNvSpPr txBox="1"/>
          <p:nvPr/>
        </p:nvSpPr>
        <p:spPr>
          <a:xfrm>
            <a:off x="755576" y="620688"/>
            <a:ext cx="7776864" cy="5262979"/>
          </a:xfrm>
          <a:prstGeom prst="rect">
            <a:avLst/>
          </a:prstGeom>
          <a:noFill/>
        </p:spPr>
        <p:txBody>
          <a:bodyPr wrap="square">
            <a:spAutoFit/>
          </a:bodyPr>
          <a:lstStyle/>
          <a:p>
            <a:pPr algn="ctr"/>
            <a:r>
              <a:rPr lang="uk-UA" sz="2800" dirty="0"/>
              <a:t>Публічна політика є однією з ключових складових сучасного суспільства. Її роль і вплив охоплюють всі сфери життя громадян, від економіки та соціальної сфери до законодавства та зовнішніх відносин. Важливість вивчення та аналізу публічної політики неперспективна, оскільки вона визначає розвиток суспільства і формує основні цінності та принципи функціонування держави. У цьому тексті буде здійснено детальний аналіз теми "</a:t>
            </a:r>
            <a:r>
              <a:rPr lang="uk-UA" sz="2800" dirty="0">
                <a:solidFill>
                  <a:srgbClr val="FF0000"/>
                </a:solidFill>
              </a:rPr>
              <a:t>Публічна політика як предмет аналізу</a:t>
            </a:r>
            <a:r>
              <a:rPr lang="uk-UA" sz="2800" dirty="0"/>
              <a:t>" з урахуванням ключових аспектів та підходів до її розгляду</a:t>
            </a:r>
          </a:p>
        </p:txBody>
      </p:sp>
    </p:spTree>
    <p:extLst>
      <p:ext uri="{BB962C8B-B14F-4D97-AF65-F5344CB8AC3E}">
        <p14:creationId xmlns:p14="http://schemas.microsoft.com/office/powerpoint/2010/main" val="17554793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43BAA-E37F-7C6A-902F-6A6A24D9B9C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BB51341-A916-8D33-EE92-066E468775ED}"/>
              </a:ext>
            </a:extLst>
          </p:cNvPr>
          <p:cNvSpPr txBox="1"/>
          <p:nvPr/>
        </p:nvSpPr>
        <p:spPr>
          <a:xfrm>
            <a:off x="899592" y="674400"/>
            <a:ext cx="7776864" cy="5509200"/>
          </a:xfrm>
          <a:prstGeom prst="rect">
            <a:avLst/>
          </a:prstGeom>
          <a:noFill/>
        </p:spPr>
        <p:txBody>
          <a:bodyPr wrap="square">
            <a:spAutoFit/>
          </a:bodyPr>
          <a:lstStyle/>
          <a:p>
            <a:pPr algn="ctr"/>
            <a:r>
              <a:rPr lang="uk-UA" sz="3200" dirty="0"/>
              <a:t>Перед </a:t>
            </a:r>
            <a:r>
              <a:rPr lang="uk-UA" sz="3200" dirty="0">
                <a:solidFill>
                  <a:srgbClr val="FF0000"/>
                </a:solidFill>
              </a:rPr>
              <a:t>аналізом публічної політики </a:t>
            </a:r>
            <a:r>
              <a:rPr lang="uk-UA" sz="3200" dirty="0"/>
              <a:t>необхідно розглянути її визначення та складові частини. Перш за все, публічна політика включає в себе формулювання цілей та завдань, розробку стратегій для їх досягнення, а також вибір конкретних інструментів та механізмів для реалізації прийнятих рішень. Іншими словами, це система планування та впровадження дій, спрямованих на розв'язання конкретних суспільних проблем</a:t>
            </a:r>
          </a:p>
        </p:txBody>
      </p:sp>
    </p:spTree>
    <p:extLst>
      <p:ext uri="{BB962C8B-B14F-4D97-AF65-F5344CB8AC3E}">
        <p14:creationId xmlns:p14="http://schemas.microsoft.com/office/powerpoint/2010/main" val="3821113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95786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25D1A-E44D-D9DB-6C0A-E68D2513981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99A88B5-52EB-CEA5-85A4-825B2AD7BA17}"/>
              </a:ext>
            </a:extLst>
          </p:cNvPr>
          <p:cNvSpPr txBox="1"/>
          <p:nvPr/>
        </p:nvSpPr>
        <p:spPr>
          <a:xfrm>
            <a:off x="755576" y="428178"/>
            <a:ext cx="7632848" cy="6001643"/>
          </a:xfrm>
          <a:prstGeom prst="rect">
            <a:avLst/>
          </a:prstGeom>
          <a:noFill/>
        </p:spPr>
        <p:txBody>
          <a:bodyPr wrap="square">
            <a:spAutoFit/>
          </a:bodyPr>
          <a:lstStyle/>
          <a:p>
            <a:pPr algn="ctr"/>
            <a:r>
              <a:rPr lang="uk-UA" sz="3200" dirty="0"/>
              <a:t>Однією з ключових характеристик </a:t>
            </a:r>
            <a:r>
              <a:rPr lang="uk-UA" sz="3200" b="1" dirty="0">
                <a:solidFill>
                  <a:schemeClr val="accent2">
                    <a:lumMod val="75000"/>
                  </a:schemeClr>
                </a:solidFill>
              </a:rPr>
              <a:t>публічної політики </a:t>
            </a:r>
            <a:r>
              <a:rPr lang="uk-UA" sz="3200" dirty="0"/>
              <a:t>є </a:t>
            </a:r>
            <a:r>
              <a:rPr lang="uk-UA" sz="3200" dirty="0">
                <a:solidFill>
                  <a:srgbClr val="FF0000"/>
                </a:solidFill>
              </a:rPr>
              <a:t>спрямованість на загальне благо</a:t>
            </a:r>
            <a:r>
              <a:rPr lang="uk-UA" sz="3200" dirty="0"/>
              <a:t>. Оскільки публічна влада призначена для обслуговування громадян, публічна політика має сприяти підвищенню рівня життя, забезпеченню прав та свобод громадян, а також розвитку суспільства в цілому.  </a:t>
            </a:r>
          </a:p>
          <a:p>
            <a:pPr algn="ctr"/>
            <a:r>
              <a:rPr lang="uk-UA" sz="3200" b="1" dirty="0">
                <a:solidFill>
                  <a:schemeClr val="accent2">
                    <a:lumMod val="75000"/>
                  </a:schemeClr>
                </a:solidFill>
              </a:rPr>
              <a:t>Аналіз публічної політики </a:t>
            </a:r>
            <a:r>
              <a:rPr lang="uk-UA" sz="3200" dirty="0">
                <a:solidFill>
                  <a:schemeClr val="accent4">
                    <a:lumMod val="60000"/>
                    <a:lumOff val="40000"/>
                  </a:schemeClr>
                </a:solidFill>
              </a:rPr>
              <a:t>вимагає врахування того, наскільки успішно вона вирішує ці завдання та досягає поставлені цілі</a:t>
            </a:r>
            <a:r>
              <a:rPr lang="uk-UA" sz="3200" dirty="0"/>
              <a:t>.</a:t>
            </a:r>
          </a:p>
        </p:txBody>
      </p:sp>
    </p:spTree>
    <p:extLst>
      <p:ext uri="{BB962C8B-B14F-4D97-AF65-F5344CB8AC3E}">
        <p14:creationId xmlns:p14="http://schemas.microsoft.com/office/powerpoint/2010/main" val="76907903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3A6F2-0519-6EBF-3609-B05504F4733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D4A8216-979A-C2E4-1ACF-2AA46CFA03A6}"/>
              </a:ext>
            </a:extLst>
          </p:cNvPr>
          <p:cNvSpPr txBox="1"/>
          <p:nvPr/>
        </p:nvSpPr>
        <p:spPr>
          <a:xfrm>
            <a:off x="719572" y="692696"/>
            <a:ext cx="7704856" cy="5632311"/>
          </a:xfrm>
          <a:prstGeom prst="rect">
            <a:avLst/>
          </a:prstGeom>
          <a:noFill/>
        </p:spPr>
        <p:txBody>
          <a:bodyPr wrap="square">
            <a:spAutoFit/>
          </a:bodyPr>
          <a:lstStyle/>
          <a:p>
            <a:pPr algn="ctr"/>
            <a:r>
              <a:rPr lang="uk-UA" sz="3000" dirty="0"/>
              <a:t>Однак важливо розуміти, що </a:t>
            </a:r>
          </a:p>
          <a:p>
            <a:pPr algn="ctr"/>
            <a:r>
              <a:rPr lang="uk-UA" sz="3000" b="1" dirty="0">
                <a:solidFill>
                  <a:schemeClr val="accent2">
                    <a:lumMod val="75000"/>
                  </a:schemeClr>
                </a:solidFill>
              </a:rPr>
              <a:t>публічна політика </a:t>
            </a:r>
            <a:r>
              <a:rPr lang="uk-UA" sz="3000" dirty="0"/>
              <a:t>не є одноразовим рішенням, а складною та динамічною </a:t>
            </a:r>
            <a:r>
              <a:rPr lang="uk-UA" sz="3000" b="1" dirty="0">
                <a:solidFill>
                  <a:schemeClr val="accent2">
                    <a:lumMod val="75000"/>
                  </a:schemeClr>
                </a:solidFill>
              </a:rPr>
              <a:t>системою</a:t>
            </a:r>
            <a:r>
              <a:rPr lang="uk-UA" sz="3000" dirty="0"/>
              <a:t>, що постійно змінюється відповідно до внутрішніх і зовнішніх умов. </a:t>
            </a:r>
          </a:p>
          <a:p>
            <a:pPr algn="ctr"/>
            <a:r>
              <a:rPr lang="uk-UA" sz="3000" dirty="0"/>
              <a:t>Динамічність та адаптивність є ключовими аспектами, які необхідно враховувати при аналізі публічної політики. Це означає, що успіх чи невдача конкретної стратегії може залежати від широкого спектру факторів, включаючи </a:t>
            </a:r>
            <a:r>
              <a:rPr lang="uk-UA" sz="3000" b="1" dirty="0">
                <a:solidFill>
                  <a:schemeClr val="accent2">
                    <a:lumMod val="75000"/>
                  </a:schemeClr>
                </a:solidFill>
              </a:rPr>
              <a:t>економічні</a:t>
            </a:r>
            <a:r>
              <a:rPr lang="uk-UA" sz="3000" dirty="0"/>
              <a:t> умови, </a:t>
            </a:r>
            <a:r>
              <a:rPr lang="uk-UA" sz="3000" b="1" dirty="0">
                <a:solidFill>
                  <a:schemeClr val="accent2">
                    <a:lumMod val="75000"/>
                  </a:schemeClr>
                </a:solidFill>
              </a:rPr>
              <a:t>суспільну</a:t>
            </a:r>
            <a:r>
              <a:rPr lang="uk-UA" sz="3000" dirty="0"/>
              <a:t> підтримку, </a:t>
            </a:r>
            <a:r>
              <a:rPr lang="uk-UA" sz="3000" b="1" dirty="0">
                <a:solidFill>
                  <a:schemeClr val="accent2">
                    <a:lumMod val="75000"/>
                  </a:schemeClr>
                </a:solidFill>
              </a:rPr>
              <a:t>міжнародний</a:t>
            </a:r>
            <a:r>
              <a:rPr lang="uk-UA" sz="3000" dirty="0"/>
              <a:t> контекст та інші.</a:t>
            </a:r>
          </a:p>
        </p:txBody>
      </p:sp>
    </p:spTree>
    <p:extLst>
      <p:ext uri="{BB962C8B-B14F-4D97-AF65-F5344CB8AC3E}">
        <p14:creationId xmlns:p14="http://schemas.microsoft.com/office/powerpoint/2010/main" val="30733815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5A5B-8C1D-7B81-67AC-3E9CED72F72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455319D-BB2D-0B76-29EF-F6343D70B516}"/>
              </a:ext>
            </a:extLst>
          </p:cNvPr>
          <p:cNvSpPr txBox="1"/>
          <p:nvPr/>
        </p:nvSpPr>
        <p:spPr>
          <a:xfrm>
            <a:off x="683568" y="548680"/>
            <a:ext cx="7776864" cy="5509200"/>
          </a:xfrm>
          <a:prstGeom prst="rect">
            <a:avLst/>
          </a:prstGeom>
          <a:noFill/>
        </p:spPr>
        <p:txBody>
          <a:bodyPr wrap="square">
            <a:spAutoFit/>
          </a:bodyPr>
          <a:lstStyle/>
          <a:p>
            <a:pPr algn="ctr"/>
            <a:r>
              <a:rPr lang="uk-UA" sz="3200" dirty="0"/>
              <a:t>Однією з ключових складових </a:t>
            </a:r>
            <a:r>
              <a:rPr lang="uk-UA" sz="3200" b="1" dirty="0">
                <a:solidFill>
                  <a:schemeClr val="accent2">
                    <a:lumMod val="75000"/>
                  </a:schemeClr>
                </a:solidFill>
              </a:rPr>
              <a:t>публічної політики є економічна політика</a:t>
            </a:r>
            <a:r>
              <a:rPr lang="uk-UA" sz="3200" dirty="0"/>
              <a:t>. </a:t>
            </a:r>
          </a:p>
          <a:p>
            <a:pPr algn="ctr"/>
            <a:r>
              <a:rPr lang="uk-UA" sz="3200" dirty="0"/>
              <a:t>Вона визначає стратегії та заходи держави у сфері економіки, спрямовані на забезпечення сталого розвитку та зростання </a:t>
            </a:r>
            <a:r>
              <a:rPr lang="uk-UA" sz="3200" dirty="0" err="1"/>
              <a:t>благосостояння</a:t>
            </a:r>
            <a:r>
              <a:rPr lang="uk-UA" sz="3200" dirty="0"/>
              <a:t> громадян. Економічна політика може включати в себе </a:t>
            </a:r>
            <a:r>
              <a:rPr lang="uk-UA" sz="3200" b="1" dirty="0">
                <a:solidFill>
                  <a:schemeClr val="accent2">
                    <a:lumMod val="75000"/>
                  </a:schemeClr>
                </a:solidFill>
              </a:rPr>
              <a:t>регулювання господарської діяльності</a:t>
            </a:r>
            <a:r>
              <a:rPr lang="uk-UA" sz="3200" dirty="0"/>
              <a:t>, </a:t>
            </a:r>
            <a:r>
              <a:rPr lang="uk-UA" sz="3200" b="1" dirty="0">
                <a:solidFill>
                  <a:schemeClr val="accent2">
                    <a:lumMod val="75000"/>
                  </a:schemeClr>
                </a:solidFill>
              </a:rPr>
              <a:t>фіскальну політику</a:t>
            </a:r>
            <a:r>
              <a:rPr lang="uk-UA" sz="3200" dirty="0"/>
              <a:t>, </a:t>
            </a:r>
            <a:r>
              <a:rPr lang="uk-UA" sz="3200" b="1" dirty="0">
                <a:solidFill>
                  <a:schemeClr val="accent2">
                    <a:lumMod val="75000"/>
                  </a:schemeClr>
                </a:solidFill>
              </a:rPr>
              <a:t>монетарну політику </a:t>
            </a:r>
            <a:r>
              <a:rPr lang="uk-UA" sz="3200" dirty="0"/>
              <a:t>та інші аспекти, які впливають на </a:t>
            </a:r>
            <a:r>
              <a:rPr lang="uk-UA" sz="3200" b="1" dirty="0">
                <a:solidFill>
                  <a:schemeClr val="accent2">
                    <a:lumMod val="75000"/>
                  </a:schemeClr>
                </a:solidFill>
              </a:rPr>
              <a:t>економічний розвиток країни</a:t>
            </a:r>
            <a:r>
              <a:rPr lang="uk-UA" sz="3200" dirty="0"/>
              <a:t>.</a:t>
            </a:r>
          </a:p>
        </p:txBody>
      </p:sp>
    </p:spTree>
    <p:extLst>
      <p:ext uri="{BB962C8B-B14F-4D97-AF65-F5344CB8AC3E}">
        <p14:creationId xmlns:p14="http://schemas.microsoft.com/office/powerpoint/2010/main" val="3208880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7D25D-5CF9-2A1D-2E12-D53DAD5F871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68D3779-0695-ED24-8CFD-26EAF60AE540}"/>
              </a:ext>
            </a:extLst>
          </p:cNvPr>
          <p:cNvSpPr txBox="1"/>
          <p:nvPr/>
        </p:nvSpPr>
        <p:spPr>
          <a:xfrm>
            <a:off x="683568" y="836712"/>
            <a:ext cx="7776864" cy="5170646"/>
          </a:xfrm>
          <a:prstGeom prst="rect">
            <a:avLst/>
          </a:prstGeom>
          <a:noFill/>
        </p:spPr>
        <p:txBody>
          <a:bodyPr wrap="square">
            <a:spAutoFit/>
          </a:bodyPr>
          <a:lstStyle/>
          <a:p>
            <a:pPr algn="ctr"/>
            <a:r>
              <a:rPr lang="uk-UA" sz="3200" dirty="0"/>
              <a:t>Другою важливою галуззю є </a:t>
            </a:r>
          </a:p>
          <a:p>
            <a:pPr algn="ctr"/>
            <a:r>
              <a:rPr lang="uk-UA" sz="3200" b="1" dirty="0">
                <a:solidFill>
                  <a:schemeClr val="accent2">
                    <a:lumMod val="75000"/>
                  </a:schemeClr>
                </a:solidFill>
              </a:rPr>
              <a:t>соціальна політика</a:t>
            </a:r>
            <a:r>
              <a:rPr lang="uk-UA" sz="3200" dirty="0"/>
              <a:t>, </a:t>
            </a:r>
          </a:p>
          <a:p>
            <a:pPr algn="ctr"/>
            <a:r>
              <a:rPr lang="uk-UA" sz="3200" dirty="0"/>
              <a:t>яка спрямована на забезпечення </a:t>
            </a:r>
          </a:p>
          <a:p>
            <a:pPr algn="ctr"/>
            <a:r>
              <a:rPr lang="uk-UA" sz="3200" b="1" dirty="0">
                <a:solidFill>
                  <a:schemeClr val="accent2">
                    <a:lumMod val="75000"/>
                  </a:schemeClr>
                </a:solidFill>
              </a:rPr>
              <a:t>соціальної справедливості та підтримку потреб громадян</a:t>
            </a:r>
            <a:r>
              <a:rPr lang="uk-UA" sz="3200" dirty="0"/>
              <a:t>. </a:t>
            </a:r>
          </a:p>
          <a:p>
            <a:pPr algn="ctr"/>
            <a:endParaRPr lang="uk-UA" sz="1000" dirty="0"/>
          </a:p>
          <a:p>
            <a:pPr algn="ctr"/>
            <a:r>
              <a:rPr lang="uk-UA" sz="3200" b="1" dirty="0">
                <a:solidFill>
                  <a:schemeClr val="accent2">
                    <a:lumMod val="75000"/>
                  </a:schemeClr>
                </a:solidFill>
              </a:rPr>
              <a:t>Соціальна політика включає </a:t>
            </a:r>
            <a:r>
              <a:rPr lang="uk-UA" sz="3200" dirty="0"/>
              <a:t>в себе такі аспекти, як охорона здоров'я, освіта, соціальне забезпечення, житлова політика та інші заходи, спрямовані на поліпшення якості життя населення.</a:t>
            </a:r>
          </a:p>
        </p:txBody>
      </p:sp>
    </p:spTree>
    <p:extLst>
      <p:ext uri="{BB962C8B-B14F-4D97-AF65-F5344CB8AC3E}">
        <p14:creationId xmlns:p14="http://schemas.microsoft.com/office/powerpoint/2010/main" val="12887648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9EDD2-2D83-DA3C-B5E2-B3DAA98B067B}"/>
            </a:ext>
          </a:extLst>
        </p:cNvPr>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id="{A0BDDB57-796C-8876-3A6B-A6B8A27C1645}"/>
              </a:ext>
            </a:extLst>
          </p:cNvPr>
          <p:cNvSpPr/>
          <p:nvPr/>
        </p:nvSpPr>
        <p:spPr>
          <a:xfrm>
            <a:off x="89171" y="1536174"/>
            <a:ext cx="8965657" cy="3785652"/>
          </a:xfrm>
          <a:prstGeom prst="rect">
            <a:avLst/>
          </a:prstGeom>
          <a:noFill/>
        </p:spPr>
        <p:txBody>
          <a:bodyPr wrap="square" lIns="91440" tIns="45720" rIns="91440" bIns="45720">
            <a:spAutoFit/>
          </a:bodyPr>
          <a:lstStyle/>
          <a:p>
            <a:pPr algn="ctr"/>
            <a:r>
              <a:rPr lang="ru-RU" sz="6000" dirty="0">
                <a:solidFill>
                  <a:srgbClr val="FF0000"/>
                </a:solidFill>
              </a:rPr>
              <a:t>ПУБЛІЧНА ПОЛІТИКА </a:t>
            </a:r>
          </a:p>
          <a:p>
            <a:pPr algn="ctr"/>
            <a:r>
              <a:rPr lang="ru-RU" sz="6000" dirty="0">
                <a:solidFill>
                  <a:srgbClr val="FF0000"/>
                </a:solidFill>
              </a:rPr>
              <a:t>ЯК ПРЕДМЕТ </a:t>
            </a:r>
          </a:p>
          <a:p>
            <a:pPr algn="ctr"/>
            <a:r>
              <a:rPr lang="ru-RU" sz="6000" dirty="0">
                <a:solidFill>
                  <a:srgbClr val="FF0000"/>
                </a:solidFill>
              </a:rPr>
              <a:t>ПОЛІТИЧНОГО АНАЛІЗУ (</a:t>
            </a:r>
            <a:r>
              <a:rPr lang="ru-RU" sz="6000" dirty="0" err="1">
                <a:solidFill>
                  <a:srgbClr val="FF0000"/>
                </a:solidFill>
              </a:rPr>
              <a:t>продовженгня</a:t>
            </a:r>
            <a:r>
              <a:rPr lang="ru-RU" sz="6000" dirty="0">
                <a:solidFill>
                  <a:srgbClr val="FF0000"/>
                </a:solidFill>
              </a:rPr>
              <a:t>)</a:t>
            </a:r>
            <a:endParaRPr lang="uk-UA" sz="6000" dirty="0">
              <a:solidFill>
                <a:srgbClr val="FF0000"/>
              </a:solidFill>
            </a:endParaRPr>
          </a:p>
        </p:txBody>
      </p:sp>
    </p:spTree>
    <p:extLst>
      <p:ext uri="{BB962C8B-B14F-4D97-AF65-F5344CB8AC3E}">
        <p14:creationId xmlns:p14="http://schemas.microsoft.com/office/powerpoint/2010/main" val="33460606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B6A37-9873-481A-EFE1-3909A1161A1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A7AD9D5-3FBC-E806-4DD6-61012916759A}"/>
              </a:ext>
            </a:extLst>
          </p:cNvPr>
          <p:cNvSpPr txBox="1"/>
          <p:nvPr/>
        </p:nvSpPr>
        <p:spPr>
          <a:xfrm>
            <a:off x="683568" y="764704"/>
            <a:ext cx="7776864" cy="5016758"/>
          </a:xfrm>
          <a:prstGeom prst="rect">
            <a:avLst/>
          </a:prstGeom>
          <a:noFill/>
        </p:spPr>
        <p:txBody>
          <a:bodyPr wrap="square">
            <a:spAutoFit/>
          </a:bodyPr>
          <a:lstStyle/>
          <a:p>
            <a:pPr algn="ctr"/>
            <a:r>
              <a:rPr lang="uk-UA" sz="3200" b="1" dirty="0">
                <a:solidFill>
                  <a:schemeClr val="accent2">
                    <a:lumMod val="75000"/>
                  </a:schemeClr>
                </a:solidFill>
              </a:rPr>
              <a:t>Публічна політика </a:t>
            </a:r>
            <a:r>
              <a:rPr lang="uk-UA" sz="3200" dirty="0"/>
              <a:t>також охоплює сферу безпеки та оборони. Забезпечення національної </a:t>
            </a:r>
            <a:r>
              <a:rPr lang="uk-UA" sz="3200" b="1" dirty="0">
                <a:solidFill>
                  <a:srgbClr val="FF0000"/>
                </a:solidFill>
              </a:rPr>
              <a:t>безпеки</a:t>
            </a:r>
            <a:r>
              <a:rPr lang="uk-UA" sz="3200" dirty="0"/>
              <a:t> та оборони вимагає розробки ефективної стратегії та використання відповідних ресурсів для захисту </a:t>
            </a:r>
            <a:r>
              <a:rPr lang="uk-UA" sz="3200" b="1" dirty="0">
                <a:solidFill>
                  <a:schemeClr val="accent2">
                    <a:lumMod val="75000"/>
                  </a:schemeClr>
                </a:solidFill>
              </a:rPr>
              <a:t>території, суверенітету та інтересів країни. </a:t>
            </a:r>
            <a:r>
              <a:rPr lang="uk-UA" sz="3200" dirty="0"/>
              <a:t>Це також може включати участь у </a:t>
            </a:r>
            <a:r>
              <a:rPr lang="uk-UA" sz="3200" b="1" dirty="0">
                <a:solidFill>
                  <a:schemeClr val="accent2">
                    <a:lumMod val="75000"/>
                  </a:schemeClr>
                </a:solidFill>
              </a:rPr>
              <a:t>міжнародних відносинах </a:t>
            </a:r>
            <a:r>
              <a:rPr lang="uk-UA" sz="3200" dirty="0"/>
              <a:t>та </a:t>
            </a:r>
            <a:r>
              <a:rPr lang="uk-UA" sz="3200" b="1" dirty="0">
                <a:solidFill>
                  <a:schemeClr val="accent2">
                    <a:lumMod val="75000"/>
                  </a:schemeClr>
                </a:solidFill>
              </a:rPr>
              <a:t>співпрацю </a:t>
            </a:r>
            <a:r>
              <a:rPr lang="uk-UA" sz="3200" dirty="0"/>
              <a:t>з іншими країнами для забезпечення </a:t>
            </a:r>
            <a:r>
              <a:rPr lang="uk-UA" sz="3200" b="1" dirty="0">
                <a:solidFill>
                  <a:schemeClr val="accent2">
                    <a:lumMod val="75000"/>
                  </a:schemeClr>
                </a:solidFill>
              </a:rPr>
              <a:t>світової стабільності</a:t>
            </a:r>
            <a:r>
              <a:rPr lang="uk-UA" sz="3200" dirty="0"/>
              <a:t>.</a:t>
            </a:r>
          </a:p>
        </p:txBody>
      </p:sp>
    </p:spTree>
    <p:extLst>
      <p:ext uri="{BB962C8B-B14F-4D97-AF65-F5344CB8AC3E}">
        <p14:creationId xmlns:p14="http://schemas.microsoft.com/office/powerpoint/2010/main" val="105416023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CA8A6-F8E7-5BDC-8284-E19E6528EF6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65640B7-1682-41DA-B48A-006989C81FF1}"/>
              </a:ext>
            </a:extLst>
          </p:cNvPr>
          <p:cNvSpPr txBox="1"/>
          <p:nvPr/>
        </p:nvSpPr>
        <p:spPr>
          <a:xfrm>
            <a:off x="647564" y="476672"/>
            <a:ext cx="7848872" cy="6001643"/>
          </a:xfrm>
          <a:prstGeom prst="rect">
            <a:avLst/>
          </a:prstGeom>
          <a:noFill/>
        </p:spPr>
        <p:txBody>
          <a:bodyPr wrap="square">
            <a:spAutoFit/>
          </a:bodyPr>
          <a:lstStyle/>
          <a:p>
            <a:pPr algn="ctr"/>
            <a:r>
              <a:rPr lang="uk-UA" sz="3200" dirty="0"/>
              <a:t>Окремо слід враховувати </a:t>
            </a:r>
          </a:p>
          <a:p>
            <a:pPr algn="ctr"/>
            <a:r>
              <a:rPr lang="uk-UA" sz="3200" b="1" dirty="0">
                <a:solidFill>
                  <a:schemeClr val="accent5">
                    <a:lumMod val="75000"/>
                  </a:schemeClr>
                </a:solidFill>
              </a:rPr>
              <a:t>зовнішню політику </a:t>
            </a:r>
          </a:p>
          <a:p>
            <a:pPr algn="ctr"/>
            <a:r>
              <a:rPr lang="uk-UA" sz="3200" dirty="0"/>
              <a:t>як важливий аспект публічної політики. </a:t>
            </a:r>
          </a:p>
          <a:p>
            <a:pPr algn="ctr"/>
            <a:r>
              <a:rPr lang="uk-UA" sz="3200" b="1" dirty="0">
                <a:solidFill>
                  <a:schemeClr val="accent5">
                    <a:lumMod val="75000"/>
                  </a:schemeClr>
                </a:solidFill>
              </a:rPr>
              <a:t>Зовнішньополітична стратегія</a:t>
            </a:r>
            <a:r>
              <a:rPr lang="uk-UA" sz="3200" dirty="0"/>
              <a:t> </a:t>
            </a:r>
          </a:p>
          <a:p>
            <a:pPr algn="ctr"/>
            <a:r>
              <a:rPr lang="uk-UA" sz="3200" dirty="0"/>
              <a:t>визначає відносини країни з іншими державами, участь у міжнародних організаціях та регулювання конфліктів. </a:t>
            </a:r>
            <a:r>
              <a:rPr lang="uk-UA" sz="3200" b="1" dirty="0">
                <a:solidFill>
                  <a:schemeClr val="accent5">
                    <a:lumMod val="75000"/>
                  </a:schemeClr>
                </a:solidFill>
              </a:rPr>
              <a:t>Аналіз зовнішньої політики </a:t>
            </a:r>
          </a:p>
          <a:p>
            <a:pPr algn="ctr"/>
            <a:r>
              <a:rPr lang="uk-UA" sz="3200" dirty="0"/>
              <a:t>дозволяє розуміти місце країни в світовому співтоваристві, її роль у розв'язанні міжнародних проблем та ставлення до ключових </a:t>
            </a:r>
            <a:r>
              <a:rPr lang="uk-UA" sz="3200" b="1" dirty="0">
                <a:solidFill>
                  <a:schemeClr val="accent5">
                    <a:lumMod val="75000"/>
                  </a:schemeClr>
                </a:solidFill>
              </a:rPr>
              <a:t>геополітичних питань</a:t>
            </a:r>
            <a:r>
              <a:rPr lang="uk-UA" sz="3200" dirty="0"/>
              <a:t>.</a:t>
            </a:r>
          </a:p>
        </p:txBody>
      </p:sp>
    </p:spTree>
    <p:extLst>
      <p:ext uri="{BB962C8B-B14F-4D97-AF65-F5344CB8AC3E}">
        <p14:creationId xmlns:p14="http://schemas.microsoft.com/office/powerpoint/2010/main" val="16024154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CC7EE-E7B8-D44D-69CA-6CFC010F0D2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7E6D225-2BB5-01DE-03DD-770907581572}"/>
              </a:ext>
            </a:extLst>
          </p:cNvPr>
          <p:cNvSpPr txBox="1"/>
          <p:nvPr/>
        </p:nvSpPr>
        <p:spPr>
          <a:xfrm>
            <a:off x="611560" y="428178"/>
            <a:ext cx="7920880" cy="6001643"/>
          </a:xfrm>
          <a:prstGeom prst="rect">
            <a:avLst/>
          </a:prstGeom>
          <a:noFill/>
        </p:spPr>
        <p:txBody>
          <a:bodyPr wrap="square">
            <a:spAutoFit/>
          </a:bodyPr>
          <a:lstStyle/>
          <a:p>
            <a:pPr algn="ctr"/>
            <a:r>
              <a:rPr lang="uk-UA" sz="2400" dirty="0"/>
              <a:t>Важливо враховувати, що </a:t>
            </a:r>
            <a:r>
              <a:rPr lang="uk-UA" sz="2400" b="1" dirty="0">
                <a:solidFill>
                  <a:schemeClr val="accent5">
                    <a:lumMod val="75000"/>
                  </a:schemeClr>
                </a:solidFill>
              </a:rPr>
              <a:t>публічна політика </a:t>
            </a:r>
            <a:r>
              <a:rPr lang="uk-UA" sz="2400" dirty="0"/>
              <a:t>не може бути розглянута в ізоляції від </a:t>
            </a:r>
            <a:r>
              <a:rPr lang="uk-UA" sz="2400" b="1" dirty="0">
                <a:solidFill>
                  <a:schemeClr val="accent5">
                    <a:lumMod val="75000"/>
                  </a:schemeClr>
                </a:solidFill>
              </a:rPr>
              <a:t>громадської думки </a:t>
            </a:r>
            <a:r>
              <a:rPr lang="uk-UA" sz="2400" dirty="0"/>
              <a:t>та участі </a:t>
            </a:r>
            <a:r>
              <a:rPr lang="uk-UA" sz="2400" b="1" dirty="0">
                <a:solidFill>
                  <a:schemeClr val="accent5">
                    <a:lumMod val="75000"/>
                  </a:schemeClr>
                </a:solidFill>
              </a:rPr>
              <a:t>громадян</a:t>
            </a:r>
            <a:r>
              <a:rPr lang="uk-UA" sz="2400" dirty="0"/>
              <a:t> у прийнятті рішень. </a:t>
            </a:r>
          </a:p>
          <a:p>
            <a:pPr algn="ctr"/>
            <a:r>
              <a:rPr lang="uk-UA" sz="2400" dirty="0"/>
              <a:t>У демократичних суспільствах громадяни грають активну роль у формуванні публічної політики через участь у виборчих процесах, громадських обговореннях та інших механізмах впливу. Під час </a:t>
            </a:r>
            <a:r>
              <a:rPr lang="uk-UA" sz="2400" b="1" dirty="0">
                <a:solidFill>
                  <a:schemeClr val="accent5">
                    <a:lumMod val="75000"/>
                  </a:schemeClr>
                </a:solidFill>
              </a:rPr>
              <a:t>аналізу публічної політики </a:t>
            </a:r>
            <a:r>
              <a:rPr lang="uk-UA" sz="2400" dirty="0"/>
              <a:t>важливо враховувати ефективність прийнятих заходів та їх вплив на </a:t>
            </a:r>
            <a:r>
              <a:rPr lang="uk-UA" sz="2400" b="1" dirty="0">
                <a:solidFill>
                  <a:schemeClr val="accent5">
                    <a:lumMod val="75000"/>
                  </a:schemeClr>
                </a:solidFill>
              </a:rPr>
              <a:t>суспільство</a:t>
            </a:r>
            <a:r>
              <a:rPr lang="uk-UA" sz="2400" dirty="0"/>
              <a:t>. Оцінка результатів реалізації політичних стратегій дозволяє визначити успіхи та невдачі, а також </a:t>
            </a:r>
            <a:r>
              <a:rPr lang="uk-UA" sz="2400" b="1" dirty="0" err="1">
                <a:solidFill>
                  <a:srgbClr val="FF0000"/>
                </a:solidFill>
              </a:rPr>
              <a:t>внести</a:t>
            </a:r>
            <a:r>
              <a:rPr lang="uk-UA" sz="2400" b="1" dirty="0">
                <a:solidFill>
                  <a:srgbClr val="FF0000"/>
                </a:solidFill>
              </a:rPr>
              <a:t> корективи у майбутні дії</a:t>
            </a:r>
            <a:r>
              <a:rPr lang="uk-UA" sz="2400" dirty="0"/>
              <a:t>. </a:t>
            </a:r>
          </a:p>
          <a:p>
            <a:pPr algn="ctr"/>
            <a:r>
              <a:rPr lang="uk-UA" sz="2400" dirty="0"/>
              <a:t>Один із методів </a:t>
            </a:r>
            <a:r>
              <a:rPr lang="uk-UA" sz="2400" b="1" dirty="0">
                <a:solidFill>
                  <a:schemeClr val="accent5">
                    <a:lumMod val="75000"/>
                  </a:schemeClr>
                </a:solidFill>
              </a:rPr>
              <a:t>аналізу публічної політики </a:t>
            </a:r>
            <a:r>
              <a:rPr lang="uk-UA" sz="2400" dirty="0"/>
              <a:t>- це порівняльний аналіз, який дозволяє вивчити досвід інших країн та визначити найкращі практики. Спостереження за тим, як інші країни вирішують схожі проблеми, може надати цінний досвід та ідеї для вдосконалення власної політики.</a:t>
            </a:r>
          </a:p>
        </p:txBody>
      </p:sp>
    </p:spTree>
    <p:extLst>
      <p:ext uri="{BB962C8B-B14F-4D97-AF65-F5344CB8AC3E}">
        <p14:creationId xmlns:p14="http://schemas.microsoft.com/office/powerpoint/2010/main" val="30597162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C4D33-7868-EB26-D61F-D040F0A5F89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C486ACC-42DE-19C0-2B37-2AFD0E0ABCBC}"/>
              </a:ext>
            </a:extLst>
          </p:cNvPr>
          <p:cNvSpPr txBox="1"/>
          <p:nvPr/>
        </p:nvSpPr>
        <p:spPr>
          <a:xfrm>
            <a:off x="683568" y="612844"/>
            <a:ext cx="7776864" cy="5632311"/>
          </a:xfrm>
          <a:prstGeom prst="rect">
            <a:avLst/>
          </a:prstGeom>
          <a:noFill/>
        </p:spPr>
        <p:txBody>
          <a:bodyPr wrap="square">
            <a:spAutoFit/>
          </a:bodyPr>
          <a:lstStyle/>
          <a:p>
            <a:pPr algn="ctr"/>
            <a:r>
              <a:rPr lang="uk-UA" sz="2400" dirty="0"/>
              <a:t>Також важливим елементом аналізу є врахування контексту та темпоральних аспектів. Зміни в економіці, технологіях, соціокультурних тенденціях та інших сферах можуть впливати на ефективність публічної політики, і аналіз повинен враховувати ці динамічні фактори. Можна зазначити, що аналіз публічної політики є невід'ємною частиною розвитку сучасного суспільства.</a:t>
            </a:r>
          </a:p>
          <a:p>
            <a:pPr algn="ctr"/>
            <a:r>
              <a:rPr lang="uk-UA" sz="1000" dirty="0"/>
              <a:t> </a:t>
            </a:r>
          </a:p>
          <a:p>
            <a:pPr algn="ctr"/>
            <a:r>
              <a:rPr lang="uk-UA" sz="2400" dirty="0"/>
              <a:t>Вивчення прийнятих стратегій, їх впливу та результатів дозволяє покращувати управлінські рішення та сприяє сталому розвитку країни. </a:t>
            </a:r>
          </a:p>
          <a:p>
            <a:pPr algn="ctr"/>
            <a:r>
              <a:rPr lang="uk-UA" sz="2400" b="1" dirty="0">
                <a:solidFill>
                  <a:srgbClr val="FF0000"/>
                </a:solidFill>
              </a:rPr>
              <a:t>Публічна політика, </a:t>
            </a:r>
            <a:r>
              <a:rPr lang="uk-UA" sz="2400" b="1" dirty="0">
                <a:solidFill>
                  <a:srgbClr val="7030A0"/>
                </a:solidFill>
              </a:rPr>
              <a:t>як предмет </a:t>
            </a:r>
            <a:r>
              <a:rPr lang="uk-UA" sz="2400" b="1" dirty="0">
                <a:solidFill>
                  <a:srgbClr val="FF0000"/>
                </a:solidFill>
              </a:rPr>
              <a:t>аналізу</a:t>
            </a:r>
            <a:r>
              <a:rPr lang="uk-UA" sz="2400" b="1" dirty="0">
                <a:solidFill>
                  <a:srgbClr val="7030A0"/>
                </a:solidFill>
              </a:rPr>
              <a:t>, відкриває широкий простір для досліджень та дискусій, спрямованих на забезпечення оптимального </a:t>
            </a:r>
            <a:r>
              <a:rPr lang="uk-UA" sz="2400" b="1" dirty="0">
                <a:solidFill>
                  <a:srgbClr val="FF0000"/>
                </a:solidFill>
              </a:rPr>
              <a:t>функціонування держави в інтересах її громадян</a:t>
            </a:r>
          </a:p>
        </p:txBody>
      </p:sp>
    </p:spTree>
    <p:extLst>
      <p:ext uri="{BB962C8B-B14F-4D97-AF65-F5344CB8AC3E}">
        <p14:creationId xmlns:p14="http://schemas.microsoft.com/office/powerpoint/2010/main" val="42581936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707FD-B006-CF27-5C90-FAABD1E27D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6FA78E3-82F2-C6AA-1CC0-423C8F385646}"/>
              </a:ext>
            </a:extLst>
          </p:cNvPr>
          <p:cNvSpPr txBox="1"/>
          <p:nvPr/>
        </p:nvSpPr>
        <p:spPr>
          <a:xfrm>
            <a:off x="683568" y="404664"/>
            <a:ext cx="7848872" cy="5878532"/>
          </a:xfrm>
          <a:prstGeom prst="rect">
            <a:avLst/>
          </a:prstGeom>
          <a:noFill/>
        </p:spPr>
        <p:txBody>
          <a:bodyPr wrap="square">
            <a:spAutoFit/>
          </a:bodyPr>
          <a:lstStyle/>
          <a:p>
            <a:pPr algn="ctr"/>
            <a:r>
              <a:rPr lang="uk-UA" sz="2800" dirty="0"/>
              <a:t>Основними напрямами реалізації </a:t>
            </a:r>
          </a:p>
          <a:p>
            <a:pPr algn="ctr"/>
            <a:r>
              <a:rPr lang="uk-UA" sz="2800" b="1" dirty="0">
                <a:solidFill>
                  <a:srgbClr val="7030A0"/>
                </a:solidFill>
              </a:rPr>
              <a:t>сучасної публічної (державної) політики є</a:t>
            </a:r>
            <a:r>
              <a:rPr lang="uk-UA" sz="2800" dirty="0"/>
              <a:t>: </a:t>
            </a:r>
          </a:p>
          <a:p>
            <a:r>
              <a:rPr lang="uk-UA" sz="2800" b="1" dirty="0">
                <a:solidFill>
                  <a:schemeClr val="accent4">
                    <a:lumMod val="60000"/>
                    <a:lumOff val="40000"/>
                  </a:schemeClr>
                </a:solidFill>
              </a:rPr>
              <a:t>Економічна політика </a:t>
            </a:r>
            <a:r>
              <a:rPr lang="uk-UA" sz="2800" dirty="0"/>
              <a:t>(податки, бюджет, інвестиції тощо). </a:t>
            </a:r>
          </a:p>
          <a:p>
            <a:endParaRPr lang="uk-UA" sz="1000" dirty="0"/>
          </a:p>
          <a:p>
            <a:r>
              <a:rPr lang="uk-UA" sz="2800" b="1" dirty="0">
                <a:solidFill>
                  <a:schemeClr val="accent4">
                    <a:lumMod val="60000"/>
                    <a:lumOff val="40000"/>
                  </a:schemeClr>
                </a:solidFill>
              </a:rPr>
              <a:t>Соціальна політика </a:t>
            </a:r>
            <a:r>
              <a:rPr lang="uk-UA" sz="2800" dirty="0"/>
              <a:t>(освіта, охорона здоров'я, зайнятість тощо). </a:t>
            </a:r>
          </a:p>
          <a:p>
            <a:endParaRPr lang="uk-UA" sz="1000" dirty="0"/>
          </a:p>
          <a:p>
            <a:r>
              <a:rPr lang="uk-UA" sz="2800" b="1" dirty="0">
                <a:solidFill>
                  <a:schemeClr val="accent4">
                    <a:lumMod val="60000"/>
                    <a:lumOff val="40000"/>
                  </a:schemeClr>
                </a:solidFill>
              </a:rPr>
              <a:t>Гуманітарна політика </a:t>
            </a:r>
            <a:r>
              <a:rPr lang="uk-UA" sz="2800" dirty="0"/>
              <a:t>(культура, наука, релігія тощо). </a:t>
            </a:r>
          </a:p>
          <a:p>
            <a:endParaRPr lang="uk-UA" sz="1000" dirty="0"/>
          </a:p>
          <a:p>
            <a:r>
              <a:rPr lang="uk-UA" sz="2800" b="1" dirty="0">
                <a:solidFill>
                  <a:schemeClr val="accent4">
                    <a:lumMod val="60000"/>
                    <a:lumOff val="40000"/>
                  </a:schemeClr>
                </a:solidFill>
              </a:rPr>
              <a:t>Інформаційна політика </a:t>
            </a:r>
            <a:r>
              <a:rPr lang="uk-UA" sz="2800" dirty="0"/>
              <a:t>(ЗМІ, інтернет, телебачення тощо). </a:t>
            </a:r>
          </a:p>
          <a:p>
            <a:endParaRPr lang="uk-UA" sz="1000" dirty="0"/>
          </a:p>
          <a:p>
            <a:r>
              <a:rPr lang="uk-UA" sz="2800" b="1" dirty="0">
                <a:solidFill>
                  <a:schemeClr val="accent4">
                    <a:lumMod val="60000"/>
                    <a:lumOff val="40000"/>
                  </a:schemeClr>
                </a:solidFill>
              </a:rPr>
              <a:t>Екологічна політика </a:t>
            </a:r>
            <a:r>
              <a:rPr lang="uk-UA" sz="2800" dirty="0"/>
              <a:t>(збереження довкілля, альтернативна енергетика тощо). </a:t>
            </a:r>
          </a:p>
        </p:txBody>
      </p:sp>
    </p:spTree>
    <p:extLst>
      <p:ext uri="{BB962C8B-B14F-4D97-AF65-F5344CB8AC3E}">
        <p14:creationId xmlns:p14="http://schemas.microsoft.com/office/powerpoint/2010/main" val="359809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1519238"/>
            <a:ext cx="7726363"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6728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BDDF4-0C01-EF7A-1C24-F2962D00EAC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13AE3C7-409D-8F17-F6E1-76FBED757EDF}"/>
              </a:ext>
            </a:extLst>
          </p:cNvPr>
          <p:cNvSpPr txBox="1"/>
          <p:nvPr/>
        </p:nvSpPr>
        <p:spPr>
          <a:xfrm>
            <a:off x="683568" y="692696"/>
            <a:ext cx="7776864" cy="5570756"/>
          </a:xfrm>
          <a:prstGeom prst="rect">
            <a:avLst/>
          </a:prstGeom>
          <a:noFill/>
        </p:spPr>
        <p:txBody>
          <a:bodyPr wrap="square">
            <a:spAutoFit/>
          </a:bodyPr>
          <a:lstStyle/>
          <a:p>
            <a:pPr algn="ctr"/>
            <a:r>
              <a:rPr lang="uk-UA" sz="2800" b="1" dirty="0">
                <a:solidFill>
                  <a:schemeClr val="accent4">
                    <a:lumMod val="60000"/>
                    <a:lumOff val="40000"/>
                  </a:schemeClr>
                </a:solidFill>
              </a:rPr>
              <a:t>Публічна політика </a:t>
            </a:r>
          </a:p>
          <a:p>
            <a:pPr algn="ctr"/>
            <a:r>
              <a:rPr lang="uk-UA" sz="2800" dirty="0"/>
              <a:t>реалізується через використання певних </a:t>
            </a:r>
            <a:r>
              <a:rPr lang="uk-UA" sz="2800" b="1" dirty="0">
                <a:solidFill>
                  <a:schemeClr val="accent4">
                    <a:lumMod val="60000"/>
                    <a:lumOff val="40000"/>
                  </a:schemeClr>
                </a:solidFill>
              </a:rPr>
              <a:t>інструментів</a:t>
            </a:r>
            <a:r>
              <a:rPr lang="uk-UA" sz="2800" dirty="0"/>
              <a:t>, основними з яких є:</a:t>
            </a:r>
          </a:p>
          <a:p>
            <a:pPr algn="ctr"/>
            <a:r>
              <a:rPr lang="uk-UA" sz="1000" dirty="0"/>
              <a:t> </a:t>
            </a:r>
          </a:p>
          <a:p>
            <a:pPr algn="ctr"/>
            <a:r>
              <a:rPr lang="uk-UA" sz="2800" b="1" dirty="0">
                <a:solidFill>
                  <a:schemeClr val="accent4">
                    <a:lumMod val="60000"/>
                    <a:lumOff val="40000"/>
                  </a:schemeClr>
                </a:solidFill>
              </a:rPr>
              <a:t>Суспільно-громадянський інструментарій</a:t>
            </a:r>
          </a:p>
          <a:p>
            <a:pPr algn="ctr"/>
            <a:endParaRPr lang="uk-UA" sz="1000" dirty="0"/>
          </a:p>
          <a:p>
            <a:pPr marL="514350" indent="-514350">
              <a:buFont typeface="+mj-lt"/>
              <a:buAutoNum type="arabicPeriod"/>
            </a:pPr>
            <a:r>
              <a:rPr lang="uk-UA" sz="2800" b="1" dirty="0">
                <a:solidFill>
                  <a:schemeClr val="accent4">
                    <a:lumMod val="60000"/>
                    <a:lumOff val="40000"/>
                  </a:schemeClr>
                </a:solidFill>
              </a:rPr>
              <a:t>Правові</a:t>
            </a:r>
            <a:r>
              <a:rPr lang="uk-UA" sz="2800" dirty="0"/>
              <a:t> інструменти - закони, підзаконні акти, розпорядження. </a:t>
            </a:r>
          </a:p>
          <a:p>
            <a:pPr marL="514350" indent="-514350">
              <a:buFont typeface="+mj-lt"/>
              <a:buAutoNum type="arabicPeriod"/>
            </a:pPr>
            <a:r>
              <a:rPr lang="uk-UA" sz="2800" b="1" dirty="0">
                <a:solidFill>
                  <a:schemeClr val="accent4">
                    <a:lumMod val="60000"/>
                    <a:lumOff val="40000"/>
                  </a:schemeClr>
                </a:solidFill>
              </a:rPr>
              <a:t>Економічні</a:t>
            </a:r>
            <a:r>
              <a:rPr lang="uk-UA" sz="2800" dirty="0"/>
              <a:t> інструменти - бюджет, податки, фінансування програм. </a:t>
            </a:r>
          </a:p>
          <a:p>
            <a:pPr marL="514350" indent="-514350">
              <a:buFont typeface="+mj-lt"/>
              <a:buAutoNum type="arabicPeriod"/>
            </a:pPr>
            <a:r>
              <a:rPr lang="uk-UA" sz="2800" b="1" dirty="0">
                <a:solidFill>
                  <a:schemeClr val="accent4">
                    <a:lumMod val="60000"/>
                    <a:lumOff val="40000"/>
                  </a:schemeClr>
                </a:solidFill>
              </a:rPr>
              <a:t>Адміністративні</a:t>
            </a:r>
            <a:r>
              <a:rPr lang="uk-UA" sz="2800" dirty="0"/>
              <a:t> інструменти - робота держапарату, процедури. </a:t>
            </a:r>
          </a:p>
          <a:p>
            <a:pPr marL="514350" indent="-514350">
              <a:buFont typeface="+mj-lt"/>
              <a:buAutoNum type="arabicPeriod"/>
            </a:pPr>
            <a:r>
              <a:rPr lang="uk-UA" sz="2800" dirty="0">
                <a:solidFill>
                  <a:schemeClr val="accent4">
                    <a:lumMod val="60000"/>
                    <a:lumOff val="40000"/>
                  </a:schemeClr>
                </a:solidFill>
              </a:rPr>
              <a:t>Інформаційні</a:t>
            </a:r>
            <a:r>
              <a:rPr lang="uk-UA" sz="2800" dirty="0"/>
              <a:t> та </a:t>
            </a:r>
            <a:r>
              <a:rPr lang="en-US" sz="2800" b="1" dirty="0">
                <a:solidFill>
                  <a:schemeClr val="accent4">
                    <a:lumMod val="60000"/>
                    <a:lumOff val="40000"/>
                  </a:schemeClr>
                </a:solidFill>
              </a:rPr>
              <a:t>PR </a:t>
            </a:r>
            <a:r>
              <a:rPr lang="uk-UA" sz="2800" b="1" dirty="0">
                <a:solidFill>
                  <a:schemeClr val="accent4">
                    <a:lumMod val="60000"/>
                    <a:lumOff val="40000"/>
                  </a:schemeClr>
                </a:solidFill>
              </a:rPr>
              <a:t>інструменти </a:t>
            </a:r>
            <a:r>
              <a:rPr lang="uk-UA" sz="2800" dirty="0"/>
              <a:t>- ЗМІ, соцмережі, освітня діяльність</a:t>
            </a:r>
          </a:p>
        </p:txBody>
      </p:sp>
    </p:spTree>
    <p:extLst>
      <p:ext uri="{BB962C8B-B14F-4D97-AF65-F5344CB8AC3E}">
        <p14:creationId xmlns:p14="http://schemas.microsoft.com/office/powerpoint/2010/main" val="10010577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BBFE5-CAB2-8AC6-B588-A9ADBDEE1BF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3F0861A-ADA0-FFA6-E5BC-4CBFC2ABF197}"/>
              </a:ext>
            </a:extLst>
          </p:cNvPr>
          <p:cNvSpPr txBox="1"/>
          <p:nvPr/>
        </p:nvSpPr>
        <p:spPr>
          <a:xfrm>
            <a:off x="539552" y="674400"/>
            <a:ext cx="7704856" cy="5509200"/>
          </a:xfrm>
          <a:prstGeom prst="rect">
            <a:avLst/>
          </a:prstGeom>
          <a:noFill/>
        </p:spPr>
        <p:txBody>
          <a:bodyPr wrap="square">
            <a:spAutoFit/>
          </a:bodyPr>
          <a:lstStyle/>
          <a:p>
            <a:pPr algn="ctr"/>
            <a:r>
              <a:rPr lang="uk-UA" sz="3200" dirty="0"/>
              <a:t>Публічна політика являє собою цілісний управлінський цикл, до складу якого входять такі етапи: Формулювання проблеми, що потребує вирішення. Розробка та аналіз політичних альтернатив. Прийняття рішень щодо конкретного варіанту державних дій. Безпосереднє впровадження та реалізація обраної політики. Оцінка результатів, наслідків публічної політики. Коригування, оновлення політичного курсу з урахуванням здобутого досвіду</a:t>
            </a:r>
          </a:p>
        </p:txBody>
      </p:sp>
    </p:spTree>
    <p:extLst>
      <p:ext uri="{BB962C8B-B14F-4D97-AF65-F5344CB8AC3E}">
        <p14:creationId xmlns:p14="http://schemas.microsoft.com/office/powerpoint/2010/main" val="392074460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167F2-2D67-E1C8-CBC7-3AA4908272D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372A9B0-D756-980F-E841-BF490FCDA984}"/>
              </a:ext>
            </a:extLst>
          </p:cNvPr>
          <p:cNvSpPr txBox="1"/>
          <p:nvPr/>
        </p:nvSpPr>
        <p:spPr>
          <a:xfrm>
            <a:off x="683568" y="548680"/>
            <a:ext cx="7776864" cy="4708981"/>
          </a:xfrm>
          <a:prstGeom prst="rect">
            <a:avLst/>
          </a:prstGeom>
          <a:noFill/>
        </p:spPr>
        <p:txBody>
          <a:bodyPr wrap="square">
            <a:spAutoFit/>
          </a:bodyPr>
          <a:lstStyle/>
          <a:p>
            <a:r>
              <a:rPr lang="uk-UA" sz="2000" dirty="0"/>
              <a:t>Результати публічної політики виявляються насамперед у конкретних змінах умов життєдіяльності населення, функціонування економічних та суспільних інститутів. Позитивні результати полягають у вирішенні або пом'якшенні гостроти наявних суспільних проблем, поліпшенні якості життя громадян. Негативні результати можуть виявлятися у загостренні проблем, посиленні соціальної напруженості, погіршенні становища певних верств населення через невдалі рішення влади. Наслідки публічної політики можуть бути: Передбачуваними та бажаними (цільовий вплив на раніше окреслену проблему). Непередбачуваними, але закономірними (побічний ефект внаслідок взаємозв'язку процесів). 14 Непередбачуваними і стихійними (небажані, негативні непрямі наслідки прийнятих рішень). Отже, аналіз ефективності та суспільної результативності публічної політики є надзвичайно важливим напрямом наукового дослідження і практичної роботи державних органів та посадових осіб.</a:t>
            </a:r>
          </a:p>
        </p:txBody>
      </p:sp>
    </p:spTree>
    <p:extLst>
      <p:ext uri="{BB962C8B-B14F-4D97-AF65-F5344CB8AC3E}">
        <p14:creationId xmlns:p14="http://schemas.microsoft.com/office/powerpoint/2010/main" val="6346611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0B900-853B-09F2-F3F0-AFC5FF79710D}"/>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D1925505-5F95-3C0A-49F7-21F054888B22}"/>
              </a:ext>
            </a:extLst>
          </p:cNvPr>
          <p:cNvSpPr/>
          <p:nvPr/>
        </p:nvSpPr>
        <p:spPr>
          <a:xfrm>
            <a:off x="297432" y="1124744"/>
            <a:ext cx="8549136" cy="4247317"/>
          </a:xfrm>
          <a:prstGeom prst="rect">
            <a:avLst/>
          </a:prstGeom>
          <a:noFill/>
        </p:spPr>
        <p:txBody>
          <a:bodyPr wrap="none" lIns="91440" tIns="45720" rIns="91440" bIns="45720">
            <a:spAutoFit/>
          </a:bodyPr>
          <a:lstStyle/>
          <a:p>
            <a:pPr algn="ctr"/>
            <a:r>
              <a:rPr lang="uk-UA" sz="5400" b="1" dirty="0">
                <a:ln w="12700">
                  <a:solidFill>
                    <a:schemeClr val="accent1"/>
                  </a:solidFill>
                  <a:prstDash val="solid"/>
                </a:ln>
                <a:solidFill>
                  <a:schemeClr val="accent2">
                    <a:lumMod val="50000"/>
                  </a:schemeClr>
                </a:solidFill>
                <a:effectLst>
                  <a:outerShdw dist="38100" dir="2640000" algn="bl" rotWithShape="0">
                    <a:schemeClr val="accent1"/>
                  </a:outerShdw>
                </a:effectLst>
              </a:rPr>
              <a:t>Тема для обговорення №4.</a:t>
            </a:r>
          </a:p>
          <a:p>
            <a:pPr algn="ctr"/>
            <a:r>
              <a:rPr lang="uk-UA"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Визначте </a:t>
            </a:r>
          </a:p>
          <a:p>
            <a:pPr algn="ctr"/>
            <a:r>
              <a:rPr lang="uk-UA"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актуальні перспективи </a:t>
            </a:r>
          </a:p>
          <a:p>
            <a:pPr algn="ctr"/>
            <a:r>
              <a:rPr lang="uk-UA"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державної політики </a:t>
            </a:r>
          </a:p>
          <a:p>
            <a:pPr algn="ctr"/>
            <a:r>
              <a:rPr lang="uk-UA"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країн світу</a:t>
            </a:r>
          </a:p>
        </p:txBody>
      </p:sp>
    </p:spTree>
    <p:extLst>
      <p:ext uri="{BB962C8B-B14F-4D97-AF65-F5344CB8AC3E}">
        <p14:creationId xmlns:p14="http://schemas.microsoft.com/office/powerpoint/2010/main" val="33553128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04EB0-91B4-14FE-486A-B6627FD0D626}"/>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5096B974-3954-0930-9EEB-897BAF3C715D}"/>
              </a:ext>
            </a:extLst>
          </p:cNvPr>
          <p:cNvSpPr/>
          <p:nvPr/>
        </p:nvSpPr>
        <p:spPr>
          <a:xfrm>
            <a:off x="-30378" y="548680"/>
            <a:ext cx="9204764" cy="4585871"/>
          </a:xfrm>
          <a:prstGeom prst="rect">
            <a:avLst/>
          </a:prstGeom>
          <a:noFill/>
        </p:spPr>
        <p:txBody>
          <a:bodyPr wrap="none" lIns="91440" tIns="45720" rIns="91440" bIns="45720">
            <a:spAutoFit/>
          </a:bodyPr>
          <a:lstStyle/>
          <a:p>
            <a:pPr marL="742950" indent="-742950" algn="ctr">
              <a:buFont typeface="+mj-lt"/>
              <a:buAutoNum type="arabicPeriod"/>
            </a:pPr>
            <a:r>
              <a:rPr lang="uk-UA" sz="4400" b="1" cap="none" spc="0" dirty="0">
                <a:ln w="22225">
                  <a:solidFill>
                    <a:schemeClr val="accent2"/>
                  </a:solidFill>
                  <a:prstDash val="solid"/>
                </a:ln>
                <a:solidFill>
                  <a:schemeClr val="accent2">
                    <a:lumMod val="40000"/>
                    <a:lumOff val="60000"/>
                  </a:schemeClr>
                </a:solidFill>
                <a:effectLst/>
              </a:rPr>
              <a:t>Дії інституцій влади </a:t>
            </a:r>
            <a:r>
              <a:rPr lang="uk-UA" sz="1600" b="1" cap="none" spc="0" dirty="0">
                <a:ln w="22225">
                  <a:solidFill>
                    <a:schemeClr val="accent2"/>
                  </a:solidFill>
                  <a:prstDash val="solid"/>
                </a:ln>
                <a:solidFill>
                  <a:schemeClr val="accent2">
                    <a:lumMod val="40000"/>
                    <a:lumOff val="60000"/>
                  </a:schemeClr>
                </a:solidFill>
                <a:effectLst/>
              </a:rPr>
              <a:t>(Безпека, економіка, благоустрій)</a:t>
            </a:r>
          </a:p>
          <a:p>
            <a:pPr marL="742950" indent="-742950" algn="ctr">
              <a:buFont typeface="+mj-lt"/>
              <a:buAutoNum type="arabicPeriod"/>
            </a:pPr>
            <a:r>
              <a:rPr lang="uk-UA" sz="4400" b="1" cap="none" spc="0" dirty="0">
                <a:ln w="22225">
                  <a:solidFill>
                    <a:schemeClr val="accent2"/>
                  </a:solidFill>
                  <a:prstDash val="solid"/>
                </a:ln>
                <a:solidFill>
                  <a:schemeClr val="accent2">
                    <a:lumMod val="40000"/>
                    <a:lumOff val="60000"/>
                  </a:schemeClr>
                </a:solidFill>
                <a:effectLst/>
              </a:rPr>
              <a:t>Інструментарій </a:t>
            </a:r>
            <a:r>
              <a:rPr lang="uk-UA" sz="1600" b="1" cap="none" spc="0" dirty="0">
                <a:ln w="22225">
                  <a:solidFill>
                    <a:schemeClr val="accent2"/>
                  </a:solidFill>
                  <a:prstDash val="solid"/>
                </a:ln>
                <a:solidFill>
                  <a:schemeClr val="accent2">
                    <a:lumMod val="40000"/>
                    <a:lumOff val="60000"/>
                  </a:schemeClr>
                </a:solidFill>
                <a:effectLst/>
              </a:rPr>
              <a:t>(</a:t>
            </a:r>
            <a:r>
              <a:rPr lang="uk-UA" sz="1600" b="1" cap="none" spc="0" dirty="0" err="1">
                <a:ln w="22225">
                  <a:solidFill>
                    <a:schemeClr val="accent2"/>
                  </a:solidFill>
                  <a:prstDash val="solid"/>
                </a:ln>
                <a:solidFill>
                  <a:schemeClr val="accent2">
                    <a:lumMod val="40000"/>
                    <a:lumOff val="60000"/>
                  </a:schemeClr>
                </a:solidFill>
                <a:effectLst/>
              </a:rPr>
              <a:t>цифровізація</a:t>
            </a:r>
            <a:r>
              <a:rPr lang="uk-UA" sz="1600" b="1" cap="none" spc="0" dirty="0">
                <a:ln w="22225">
                  <a:solidFill>
                    <a:schemeClr val="accent2"/>
                  </a:solidFill>
                  <a:prstDash val="solid"/>
                </a:ln>
                <a:solidFill>
                  <a:schemeClr val="accent2">
                    <a:lumMod val="40000"/>
                    <a:lumOff val="60000"/>
                  </a:schemeClr>
                </a:solidFill>
                <a:effectLst/>
              </a:rPr>
              <a:t> + соціальна політика)</a:t>
            </a:r>
          </a:p>
          <a:p>
            <a:pPr marL="742950" indent="-742950" algn="ctr">
              <a:buFont typeface="+mj-lt"/>
              <a:buAutoNum type="arabicPeriod"/>
            </a:pPr>
            <a:r>
              <a:rPr lang="uk-UA" sz="4400" b="1" dirty="0">
                <a:ln w="22225">
                  <a:solidFill>
                    <a:schemeClr val="accent2"/>
                  </a:solidFill>
                  <a:prstDash val="solid"/>
                </a:ln>
                <a:solidFill>
                  <a:schemeClr val="accent2">
                    <a:lumMod val="40000"/>
                    <a:lumOff val="60000"/>
                  </a:schemeClr>
                </a:solidFill>
              </a:rPr>
              <a:t>Результати</a:t>
            </a:r>
          </a:p>
          <a:p>
            <a:pPr marL="742950" indent="-742950" algn="ctr">
              <a:buFont typeface="+mj-lt"/>
              <a:buAutoNum type="arabicPeriod"/>
            </a:pPr>
            <a:r>
              <a:rPr lang="uk-UA" sz="4400" b="1" cap="none" spc="0" dirty="0">
                <a:ln w="22225">
                  <a:solidFill>
                    <a:schemeClr val="accent2"/>
                  </a:solidFill>
                  <a:prstDash val="solid"/>
                </a:ln>
                <a:solidFill>
                  <a:schemeClr val="accent2">
                    <a:lumMod val="40000"/>
                    <a:lumOff val="60000"/>
                  </a:schemeClr>
                </a:solidFill>
                <a:effectLst/>
              </a:rPr>
              <a:t>Усвідомлена </a:t>
            </a:r>
          </a:p>
          <a:p>
            <a:pPr algn="ctr"/>
            <a:r>
              <a:rPr lang="uk-UA" sz="4400" b="1" cap="none" spc="0" dirty="0">
                <a:ln w="22225">
                  <a:solidFill>
                    <a:schemeClr val="accent2"/>
                  </a:solidFill>
                  <a:prstDash val="solid"/>
                </a:ln>
                <a:solidFill>
                  <a:schemeClr val="accent2">
                    <a:lumMod val="40000"/>
                    <a:lumOff val="60000"/>
                  </a:schemeClr>
                </a:solidFill>
                <a:effectLst/>
              </a:rPr>
              <a:t>підтримка державної політики </a:t>
            </a:r>
          </a:p>
          <a:p>
            <a:pPr algn="ctr"/>
            <a:r>
              <a:rPr lang="uk-UA" sz="4400" b="1" cap="none" spc="0" dirty="0">
                <a:ln w="22225">
                  <a:solidFill>
                    <a:schemeClr val="accent2"/>
                  </a:solidFill>
                  <a:prstDash val="solid"/>
                </a:ln>
                <a:solidFill>
                  <a:schemeClr val="accent2">
                    <a:lumMod val="40000"/>
                    <a:lumOff val="60000"/>
                  </a:schemeClr>
                </a:solidFill>
                <a:effectLst/>
              </a:rPr>
              <a:t>з боку суспільства</a:t>
            </a:r>
          </a:p>
          <a:p>
            <a:pPr algn="ctr"/>
            <a:r>
              <a:rPr lang="uk-UA" sz="2800" b="1" dirty="0">
                <a:ln w="22225">
                  <a:solidFill>
                    <a:schemeClr val="accent2"/>
                  </a:solidFill>
                  <a:prstDash val="solid"/>
                </a:ln>
                <a:solidFill>
                  <a:schemeClr val="accent2">
                    <a:lumMod val="40000"/>
                    <a:lumOff val="60000"/>
                  </a:schemeClr>
                </a:solidFill>
              </a:rPr>
              <a:t>(приклад Норвегії та Лівії </a:t>
            </a:r>
            <a:r>
              <a:rPr lang="uk-UA" sz="2800" b="1" dirty="0" err="1">
                <a:ln w="22225">
                  <a:solidFill>
                    <a:schemeClr val="accent2"/>
                  </a:solidFill>
                  <a:prstDash val="solid"/>
                </a:ln>
                <a:solidFill>
                  <a:schemeClr val="accent2">
                    <a:lumMod val="40000"/>
                    <a:lumOff val="60000"/>
                  </a:schemeClr>
                </a:solidFill>
              </a:rPr>
              <a:t>поч</a:t>
            </a:r>
            <a:r>
              <a:rPr lang="uk-UA" sz="2800" b="1" dirty="0">
                <a:ln w="22225">
                  <a:solidFill>
                    <a:schemeClr val="accent2"/>
                  </a:solidFill>
                  <a:prstDash val="solid"/>
                </a:ln>
                <a:solidFill>
                  <a:schemeClr val="accent2">
                    <a:lumMod val="40000"/>
                    <a:lumOff val="60000"/>
                  </a:schemeClr>
                </a:solidFill>
              </a:rPr>
              <a:t>. ХХІ-го ст.)</a:t>
            </a:r>
            <a:endParaRPr lang="uk-UA" sz="2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705097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asus\Desktop\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1876425"/>
            <a:ext cx="831691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8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1876425"/>
            <a:ext cx="765016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0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asus\Desktop\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56" y="260648"/>
            <a:ext cx="8785332"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17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067" y="3789040"/>
            <a:ext cx="2854587" cy="28545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712" y="116632"/>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us\Desktop\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696605"/>
            <a:ext cx="4320480" cy="20742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sus\Desktop\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79" y="116632"/>
            <a:ext cx="5856288" cy="42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469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1" y="3209020"/>
            <a:ext cx="6732240" cy="34740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sers\asus\Desktop\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499992" cy="432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88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Users\asus\Desktop\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622732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844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7704856" cy="655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466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b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b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СУТНІСТЬ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1. Державна політика як управлінська категорія</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2. Державна політика як система</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3. Суб'єкти формування державної політики </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4. Механізм і моделі формування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5. Механізм реалізації та оцінювання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6. Політико-правові засади побудови правової держави.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7. </a:t>
            </a:r>
            <a:r>
              <a:rPr lang="uk-UA" sz="2800" b="1" dirty="0">
                <a:ln w="11430"/>
                <a:solidFill>
                  <a:schemeClr val="bg2">
                    <a:lumMod val="50000"/>
                  </a:schemeClr>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Участь державних службовців у політичному процесі та реалізації ДП.</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8. Вплив глобалізації на формування та реалізацію державної політики.</a:t>
            </a:r>
          </a:p>
        </p:txBody>
      </p:sp>
    </p:spTree>
    <p:extLst>
      <p:ext uri="{BB962C8B-B14F-4D97-AF65-F5344CB8AC3E}">
        <p14:creationId xmlns:p14="http://schemas.microsoft.com/office/powerpoint/2010/main" val="131585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784976" cy="4339650"/>
          </a:xfrm>
          <a:prstGeom prst="rect">
            <a:avLst/>
          </a:prstGeom>
        </p:spPr>
        <p:txBody>
          <a:bodyPr wrap="square">
            <a:spAutoFit/>
          </a:bodyPr>
          <a:lstStyle/>
          <a:p>
            <a:pPr algn="just"/>
            <a:r>
              <a:rPr lang="uk-UA" sz="2300" dirty="0">
                <a:latin typeface="Times New Roman" panose="02020603050405020304" pitchFamily="18" charset="0"/>
                <a:cs typeface="Times New Roman" panose="02020603050405020304" pitchFamily="18" charset="0"/>
              </a:rPr>
              <a:t>Наприкінці ХІХ ст. вчений із </a:t>
            </a:r>
            <a:r>
              <a:rPr lang="uk-UA" sz="2300" dirty="0" err="1">
                <a:latin typeface="Times New Roman" panose="02020603050405020304" pitchFamily="18" charset="0"/>
                <a:cs typeface="Times New Roman" panose="02020603050405020304" pitchFamily="18" charset="0"/>
              </a:rPr>
              <a:t>Принстонського</a:t>
            </a:r>
            <a:r>
              <a:rPr lang="uk-UA" sz="2300" dirty="0">
                <a:latin typeface="Times New Roman" panose="02020603050405020304" pitchFamily="18" charset="0"/>
                <a:cs typeface="Times New Roman" panose="02020603050405020304" pitchFamily="18" charset="0"/>
              </a:rPr>
              <a:t> університету і майбутній президент США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 обґрунтував ідею про дихотомію (розподіл) </a:t>
            </a:r>
            <a:r>
              <a:rPr lang="uk-UA" sz="2300" b="1" i="1" dirty="0">
                <a:latin typeface="Times New Roman" panose="02020603050405020304" pitchFamily="18" charset="0"/>
                <a:cs typeface="Times New Roman" panose="02020603050405020304" pitchFamily="18" charset="0"/>
              </a:rPr>
              <a:t>державної влади </a:t>
            </a:r>
            <a:r>
              <a:rPr lang="uk-UA" sz="2300" dirty="0">
                <a:latin typeface="Times New Roman" panose="02020603050405020304" pitchFamily="18" charset="0"/>
                <a:cs typeface="Times New Roman" panose="02020603050405020304" pitchFamily="18" charset="0"/>
              </a:rPr>
              <a:t>на </a:t>
            </a:r>
            <a:r>
              <a:rPr lang="uk-UA" sz="2300" b="1" dirty="0">
                <a:latin typeface="Times New Roman" panose="02020603050405020304" pitchFamily="18" charset="0"/>
                <a:cs typeface="Times New Roman" panose="02020603050405020304" pitchFamily="18" charset="0"/>
              </a:rPr>
              <a:t>політичне керівництво </a:t>
            </a:r>
            <a:r>
              <a:rPr lang="uk-UA" sz="2300" dirty="0">
                <a:latin typeface="Times New Roman" panose="02020603050405020304" pitchFamily="18" charset="0"/>
                <a:cs typeface="Times New Roman" panose="02020603050405020304" pitchFamily="18" charset="0"/>
              </a:rPr>
              <a:t>і </a:t>
            </a:r>
            <a:r>
              <a:rPr lang="uk-UA" sz="2300" b="1" dirty="0">
                <a:latin typeface="Times New Roman" panose="02020603050405020304" pitchFamily="18" charset="0"/>
                <a:cs typeface="Times New Roman" panose="02020603050405020304" pitchFamily="18" charset="0"/>
              </a:rPr>
              <a:t>адміністративну діяльність</a:t>
            </a:r>
            <a:r>
              <a:rPr lang="uk-UA" sz="2300" dirty="0">
                <a:latin typeface="Times New Roman" panose="02020603050405020304" pitchFamily="18" charset="0"/>
                <a:cs typeface="Times New Roman" panose="02020603050405020304" pitchFamily="18" charset="0"/>
              </a:rPr>
              <a:t>.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 вважав, що </a:t>
            </a:r>
            <a:r>
              <a:rPr lang="uk-UA" sz="2300" b="1" i="1" dirty="0">
                <a:latin typeface="Times New Roman" panose="02020603050405020304" pitchFamily="18" charset="0"/>
                <a:cs typeface="Times New Roman" panose="02020603050405020304" pitchFamily="18" charset="0"/>
              </a:rPr>
              <a:t>держава виконує дві базові функції</a:t>
            </a:r>
            <a:r>
              <a:rPr lang="uk-UA" sz="2300" dirty="0">
                <a:latin typeface="Times New Roman" panose="02020603050405020304" pitchFamily="18" charset="0"/>
                <a:cs typeface="Times New Roman" panose="02020603050405020304" pitchFamily="18" charset="0"/>
              </a:rPr>
              <a:t>: </a:t>
            </a:r>
            <a:r>
              <a:rPr lang="uk-UA" sz="2300" b="1" dirty="0">
                <a:latin typeface="Times New Roman" panose="02020603050405020304" pitchFamily="18" charset="0"/>
                <a:cs typeface="Times New Roman" panose="02020603050405020304" pitchFamily="18" charset="0"/>
              </a:rPr>
              <a:t>політичну</a:t>
            </a:r>
            <a:r>
              <a:rPr lang="uk-UA" sz="2300" dirty="0">
                <a:latin typeface="Times New Roman" panose="02020603050405020304" pitchFamily="18" charset="0"/>
                <a:cs typeface="Times New Roman" panose="02020603050405020304" pitchFamily="18" charset="0"/>
              </a:rPr>
              <a:t>, яка полягає у визначенні напрямів розвитку суспільства та виробленні загальних законів, і </a:t>
            </a:r>
            <a:r>
              <a:rPr lang="uk-UA" sz="2300" b="1" dirty="0">
                <a:latin typeface="Times New Roman" panose="02020603050405020304" pitchFamily="18" charset="0"/>
                <a:cs typeface="Times New Roman" panose="02020603050405020304" pitchFamily="18" charset="0"/>
              </a:rPr>
              <a:t>адміністративну</a:t>
            </a:r>
            <a:r>
              <a:rPr lang="uk-UA" sz="2300" dirty="0">
                <a:latin typeface="Times New Roman" panose="02020603050405020304" pitchFamily="18" charset="0"/>
                <a:cs typeface="Times New Roman" panose="02020603050405020304" pitchFamily="18" charset="0"/>
              </a:rPr>
              <a:t>, яка полягає в застосуванні ідей щодо пріоритетів розвитку країни та норм законів у конкретних ситуаціях. На думку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Вільсона, виконувати адміністративні функції в умовах демократії має деполітизований корпус цивільних службовців, які працюють на основі встановлених правил без свавільного втручання в їх поточну роботу з боку політичних посадовців.</a:t>
            </a:r>
          </a:p>
        </p:txBody>
      </p:sp>
      <p:sp>
        <p:nvSpPr>
          <p:cNvPr id="3" name="Овал 2"/>
          <p:cNvSpPr/>
          <p:nvPr/>
        </p:nvSpPr>
        <p:spPr>
          <a:xfrm>
            <a:off x="323528" y="5301208"/>
            <a:ext cx="27363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Політична функція держави</a:t>
            </a:r>
          </a:p>
        </p:txBody>
      </p:sp>
      <p:sp>
        <p:nvSpPr>
          <p:cNvPr id="4" name="Овал 3"/>
          <p:cNvSpPr/>
          <p:nvPr/>
        </p:nvSpPr>
        <p:spPr>
          <a:xfrm>
            <a:off x="6198158" y="5277188"/>
            <a:ext cx="266429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Адміністративна функція держави</a:t>
            </a:r>
          </a:p>
        </p:txBody>
      </p:sp>
      <p:sp>
        <p:nvSpPr>
          <p:cNvPr id="5" name="Скругленный прямоугольник 4"/>
          <p:cNvSpPr/>
          <p:nvPr/>
        </p:nvSpPr>
        <p:spPr>
          <a:xfrm>
            <a:off x="3707904" y="5589240"/>
            <a:ext cx="18002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Державна політика</a:t>
            </a:r>
          </a:p>
        </p:txBody>
      </p:sp>
      <p:sp>
        <p:nvSpPr>
          <p:cNvPr id="7" name="Двойная стрелка влево/вправо 6"/>
          <p:cNvSpPr/>
          <p:nvPr/>
        </p:nvSpPr>
        <p:spPr>
          <a:xfrm>
            <a:off x="3059832" y="5803815"/>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Двойная стрелка влево/вправо 7"/>
          <p:cNvSpPr/>
          <p:nvPr/>
        </p:nvSpPr>
        <p:spPr>
          <a:xfrm>
            <a:off x="5532365" y="5747157"/>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Выгнутая вверх стрелка 8"/>
          <p:cNvSpPr/>
          <p:nvPr/>
        </p:nvSpPr>
        <p:spPr>
          <a:xfrm>
            <a:off x="2447764" y="4670470"/>
            <a:ext cx="4320480" cy="6480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0" name="Стрелка вправо 9"/>
          <p:cNvSpPr/>
          <p:nvPr/>
        </p:nvSpPr>
        <p:spPr>
          <a:xfrm rot="10800000">
            <a:off x="2753798" y="6437490"/>
            <a:ext cx="3708412" cy="119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07577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28557014"/>
              </p:ext>
            </p:extLst>
          </p:nvPr>
        </p:nvGraphicFramePr>
        <p:xfrm>
          <a:off x="0" y="1"/>
          <a:ext cx="9144000" cy="3455081"/>
        </p:xfrm>
        <a:graphic>
          <a:graphicData uri="http://schemas.openxmlformats.org/drawingml/2006/table">
            <a:tbl>
              <a:tblPr firstRow="1" bandRow="1">
                <a:tableStyleId>{5C22544A-7EE6-4342-B048-85BDC9FD1C3A}</a:tableStyleId>
              </a:tblPr>
              <a:tblGrid>
                <a:gridCol w="1813035">
                  <a:extLst>
                    <a:ext uri="{9D8B030D-6E8A-4147-A177-3AD203B41FA5}">
                      <a16:colId xmlns:a16="http://schemas.microsoft.com/office/drawing/2014/main" val="20000"/>
                    </a:ext>
                  </a:extLst>
                </a:gridCol>
                <a:gridCol w="2049517">
                  <a:extLst>
                    <a:ext uri="{9D8B030D-6E8A-4147-A177-3AD203B41FA5}">
                      <a16:colId xmlns:a16="http://schemas.microsoft.com/office/drawing/2014/main" val="20001"/>
                    </a:ext>
                  </a:extLst>
                </a:gridCol>
                <a:gridCol w="2725672">
                  <a:extLst>
                    <a:ext uri="{9D8B030D-6E8A-4147-A177-3AD203B41FA5}">
                      <a16:colId xmlns:a16="http://schemas.microsoft.com/office/drawing/2014/main" val="20002"/>
                    </a:ext>
                  </a:extLst>
                </a:gridCol>
                <a:gridCol w="2555776">
                  <a:extLst>
                    <a:ext uri="{9D8B030D-6E8A-4147-A177-3AD203B41FA5}">
                      <a16:colId xmlns:a16="http://schemas.microsoft.com/office/drawing/2014/main" val="20003"/>
                    </a:ext>
                  </a:extLst>
                </a:gridCol>
              </a:tblGrid>
              <a:tr h="548679">
                <a:tc>
                  <a:txBody>
                    <a:bodyPr/>
                    <a:lstStyle/>
                    <a:p>
                      <a:pPr algn="ctr"/>
                      <a:r>
                        <a:rPr lang="uk-UA" sz="1600" dirty="0"/>
                        <a:t>рівні</a:t>
                      </a:r>
                    </a:p>
                  </a:txBody>
                  <a:tcPr/>
                </a:tc>
                <a:tc>
                  <a:txBody>
                    <a:bodyPr/>
                    <a:lstStyle/>
                    <a:p>
                      <a:r>
                        <a:rPr lang="uk-UA" sz="1600" dirty="0"/>
                        <a:t>Політичний</a:t>
                      </a:r>
                    </a:p>
                  </a:txBody>
                  <a:tcPr/>
                </a:tc>
                <a:tc>
                  <a:txBody>
                    <a:bodyPr/>
                    <a:lstStyle/>
                    <a:p>
                      <a:pPr algn="ctr"/>
                      <a:r>
                        <a:rPr lang="uk-UA" sz="1600" dirty="0"/>
                        <a:t>Державно-управлінський</a:t>
                      </a:r>
                    </a:p>
                  </a:txBody>
                  <a:tcPr/>
                </a:tc>
                <a:tc>
                  <a:txBody>
                    <a:bodyPr/>
                    <a:lstStyle/>
                    <a:p>
                      <a:r>
                        <a:rPr lang="uk-UA" sz="1600" dirty="0"/>
                        <a:t>Адміністративний</a:t>
                      </a:r>
                    </a:p>
                  </a:txBody>
                  <a:tcPr/>
                </a:tc>
                <a:extLst>
                  <a:ext uri="{0D108BD9-81ED-4DB2-BD59-A6C34878D82A}">
                    <a16:rowId xmlns:a16="http://schemas.microsoft.com/office/drawing/2014/main" val="10000"/>
                  </a:ext>
                </a:extLst>
              </a:tr>
              <a:tr h="612915">
                <a:tc>
                  <a:txBody>
                    <a:bodyPr/>
                    <a:lstStyle/>
                    <a:p>
                      <a:r>
                        <a:rPr lang="uk-UA" sz="1600" dirty="0"/>
                        <a:t>Міжнародний</a:t>
                      </a:r>
                    </a:p>
                  </a:txBody>
                  <a:tcPr/>
                </a:tc>
                <a:tc>
                  <a:txBody>
                    <a:bodyPr/>
                    <a:lstStyle/>
                    <a:p>
                      <a:pPr algn="ctr"/>
                      <a:r>
                        <a:rPr lang="uk-UA" sz="1600" dirty="0"/>
                        <a:t>Міжнародні відносини</a:t>
                      </a:r>
                    </a:p>
                  </a:txBody>
                  <a:tcPr/>
                </a:tc>
                <a:tc>
                  <a:txBody>
                    <a:bodyPr/>
                    <a:lstStyle/>
                    <a:p>
                      <a:r>
                        <a:rPr lang="uk-UA" sz="1600" dirty="0"/>
                        <a:t>Участь</a:t>
                      </a:r>
                      <a:r>
                        <a:rPr lang="uk-UA" sz="1600" baseline="0" dirty="0"/>
                        <a:t> та координація в міжнародних програмах</a:t>
                      </a:r>
                      <a:endParaRPr lang="uk-UA" sz="1600" dirty="0"/>
                    </a:p>
                  </a:txBody>
                  <a:tcPr/>
                </a:tc>
                <a:tc>
                  <a:txBody>
                    <a:bodyPr/>
                    <a:lstStyle/>
                    <a:p>
                      <a:r>
                        <a:rPr lang="uk-UA" sz="1600" dirty="0"/>
                        <a:t>Фінансування перспективних проектів</a:t>
                      </a:r>
                      <a:r>
                        <a:rPr lang="uk-UA" sz="1600" baseline="0" dirty="0"/>
                        <a:t> </a:t>
                      </a:r>
                      <a:endParaRPr lang="uk-UA" sz="1600" dirty="0"/>
                    </a:p>
                  </a:txBody>
                  <a:tcPr/>
                </a:tc>
                <a:extLst>
                  <a:ext uri="{0D108BD9-81ED-4DB2-BD59-A6C34878D82A}">
                    <a16:rowId xmlns:a16="http://schemas.microsoft.com/office/drawing/2014/main" val="10001"/>
                  </a:ext>
                </a:extLst>
              </a:tr>
              <a:tr h="672229">
                <a:tc>
                  <a:txBody>
                    <a:bodyPr/>
                    <a:lstStyle/>
                    <a:p>
                      <a:r>
                        <a:rPr lang="uk-UA" sz="1600" dirty="0"/>
                        <a:t>Національний</a:t>
                      </a:r>
                    </a:p>
                  </a:txBody>
                  <a:tcPr/>
                </a:tc>
                <a:tc>
                  <a:txBody>
                    <a:bodyPr/>
                    <a:lstStyle/>
                    <a:p>
                      <a:r>
                        <a:rPr lang="uk-UA" sz="1600" dirty="0"/>
                        <a:t>Вищі органи влади</a:t>
                      </a:r>
                    </a:p>
                    <a:p>
                      <a:pPr algn="ctr"/>
                      <a:r>
                        <a:rPr lang="uk-UA" sz="1600" dirty="0"/>
                        <a:t>держави</a:t>
                      </a:r>
                    </a:p>
                  </a:txBody>
                  <a:tcPr/>
                </a:tc>
                <a:tc>
                  <a:txBody>
                    <a:bodyPr/>
                    <a:lstStyle/>
                    <a:p>
                      <a:r>
                        <a:rPr lang="uk-UA" sz="1600" dirty="0"/>
                        <a:t>Державні органи та інституції</a:t>
                      </a:r>
                    </a:p>
                  </a:txBody>
                  <a:tcPr/>
                </a:tc>
                <a:tc>
                  <a:txBody>
                    <a:bodyPr/>
                    <a:lstStyle/>
                    <a:p>
                      <a:r>
                        <a:rPr lang="uk-UA" sz="1600" dirty="0"/>
                        <a:t>Виконавчі структури</a:t>
                      </a:r>
                    </a:p>
                  </a:txBody>
                  <a:tcPr/>
                </a:tc>
                <a:extLst>
                  <a:ext uri="{0D108BD9-81ED-4DB2-BD59-A6C34878D82A}">
                    <a16:rowId xmlns:a16="http://schemas.microsoft.com/office/drawing/2014/main" val="10002"/>
                  </a:ext>
                </a:extLst>
              </a:tr>
              <a:tr h="810629">
                <a:tc>
                  <a:txBody>
                    <a:bodyPr/>
                    <a:lstStyle/>
                    <a:p>
                      <a:r>
                        <a:rPr lang="uk-UA" sz="1600" dirty="0"/>
                        <a:t>Регіональний</a:t>
                      </a:r>
                    </a:p>
                  </a:txBody>
                  <a:tcPr/>
                </a:tc>
                <a:tc>
                  <a:txBody>
                    <a:bodyPr/>
                    <a:lstStyle/>
                    <a:p>
                      <a:r>
                        <a:rPr lang="uk-UA" sz="1600" dirty="0"/>
                        <a:t>Регіональні органи врядування</a:t>
                      </a:r>
                    </a:p>
                  </a:txBody>
                  <a:tcPr/>
                </a:tc>
                <a:tc>
                  <a:txBody>
                    <a:bodyPr/>
                    <a:lstStyle/>
                    <a:p>
                      <a:r>
                        <a:rPr lang="uk-UA" sz="1600" dirty="0"/>
                        <a:t>Регіональні представництва центральних органів </a:t>
                      </a:r>
                    </a:p>
                  </a:txBody>
                  <a:tcPr/>
                </a:tc>
                <a:tc>
                  <a:txBody>
                    <a:bodyPr/>
                    <a:lstStyle/>
                    <a:p>
                      <a:r>
                        <a:rPr lang="uk-UA" sz="1600" dirty="0"/>
                        <a:t>Регіональні структури</a:t>
                      </a:r>
                    </a:p>
                  </a:txBody>
                  <a:tcPr/>
                </a:tc>
                <a:extLst>
                  <a:ext uri="{0D108BD9-81ED-4DB2-BD59-A6C34878D82A}">
                    <a16:rowId xmlns:a16="http://schemas.microsoft.com/office/drawing/2014/main" val="10003"/>
                  </a:ext>
                </a:extLst>
              </a:tr>
              <a:tr h="810629">
                <a:tc>
                  <a:txBody>
                    <a:bodyPr/>
                    <a:lstStyle/>
                    <a:p>
                      <a:r>
                        <a:rPr lang="uk-UA" sz="1600" dirty="0"/>
                        <a:t>Місцевий</a:t>
                      </a:r>
                    </a:p>
                  </a:txBody>
                  <a:tcPr/>
                </a:tc>
                <a:tc>
                  <a:txBody>
                    <a:bodyPr/>
                    <a:lstStyle/>
                    <a:p>
                      <a:r>
                        <a:rPr lang="uk-UA" sz="1600" dirty="0"/>
                        <a:t>Самоврядні інституції</a:t>
                      </a:r>
                    </a:p>
                  </a:txBody>
                  <a:tcPr/>
                </a:tc>
                <a:tc>
                  <a:txBody>
                    <a:bodyPr/>
                    <a:lstStyle/>
                    <a:p>
                      <a:r>
                        <a:rPr lang="uk-UA" sz="1600" dirty="0"/>
                        <a:t>Самоврядні представницькі органи влади</a:t>
                      </a:r>
                    </a:p>
                  </a:txBody>
                  <a:tcPr/>
                </a:tc>
                <a:tc>
                  <a:txBody>
                    <a:bodyPr/>
                    <a:lstStyle/>
                    <a:p>
                      <a:r>
                        <a:rPr lang="uk-UA" sz="1600" dirty="0"/>
                        <a:t>Громадськість, особистість</a:t>
                      </a:r>
                    </a:p>
                  </a:txBody>
                  <a:tcPr/>
                </a:tc>
                <a:extLst>
                  <a:ext uri="{0D108BD9-81ED-4DB2-BD59-A6C34878D82A}">
                    <a16:rowId xmlns:a16="http://schemas.microsoft.com/office/drawing/2014/main" val="10004"/>
                  </a:ext>
                </a:extLst>
              </a:tr>
            </a:tbl>
          </a:graphicData>
        </a:graphic>
      </p:graphicFrame>
      <p:sp>
        <p:nvSpPr>
          <p:cNvPr id="3" name="Овал 2"/>
          <p:cNvSpPr/>
          <p:nvPr/>
        </p:nvSpPr>
        <p:spPr>
          <a:xfrm>
            <a:off x="323528" y="4077072"/>
            <a:ext cx="1440160" cy="122413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a:solidFill>
                <a:srgbClr val="FF0000"/>
              </a:solidFill>
            </a:endParaRPr>
          </a:p>
          <a:p>
            <a:pPr algn="ctr"/>
            <a:r>
              <a:rPr lang="uk-UA" sz="1600" dirty="0">
                <a:solidFill>
                  <a:srgbClr val="FF0000"/>
                </a:solidFill>
              </a:rPr>
              <a:t>Держава</a:t>
            </a:r>
          </a:p>
          <a:p>
            <a:pPr algn="ctr"/>
            <a:endParaRPr lang="uk-UA" sz="1600" dirty="0">
              <a:solidFill>
                <a:srgbClr val="FF0000"/>
              </a:solidFill>
            </a:endParaRPr>
          </a:p>
          <a:p>
            <a:pPr algn="ctr"/>
            <a:endParaRPr lang="uk-UA" sz="1600" dirty="0">
              <a:solidFill>
                <a:srgbClr val="FF0000"/>
              </a:solidFill>
            </a:endParaRPr>
          </a:p>
          <a:p>
            <a:pPr algn="ctr"/>
            <a:endParaRPr lang="uk-UA" sz="1600" dirty="0">
              <a:solidFill>
                <a:srgbClr val="FF0000"/>
              </a:solidFill>
            </a:endParaRPr>
          </a:p>
        </p:txBody>
      </p:sp>
      <p:sp>
        <p:nvSpPr>
          <p:cNvPr id="5" name="Овал 4"/>
          <p:cNvSpPr/>
          <p:nvPr/>
        </p:nvSpPr>
        <p:spPr>
          <a:xfrm>
            <a:off x="683568" y="4689140"/>
            <a:ext cx="1440160" cy="1224136"/>
          </a:xfrm>
          <a:prstGeom prst="ellipse">
            <a:avLst/>
          </a:prstGeom>
          <a:solidFill>
            <a:schemeClr val="accent6">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00" dirty="0">
              <a:solidFill>
                <a:srgbClr val="FF0000"/>
              </a:solidFill>
            </a:endParaRPr>
          </a:p>
          <a:p>
            <a:pPr algn="ctr"/>
            <a:r>
              <a:rPr lang="uk-UA" sz="1300" dirty="0">
                <a:solidFill>
                  <a:srgbClr val="FF0000"/>
                </a:solidFill>
              </a:rPr>
              <a:t>Особистість</a:t>
            </a:r>
          </a:p>
        </p:txBody>
      </p:sp>
      <p:sp>
        <p:nvSpPr>
          <p:cNvPr id="6" name="Овал 5"/>
          <p:cNvSpPr/>
          <p:nvPr/>
        </p:nvSpPr>
        <p:spPr>
          <a:xfrm>
            <a:off x="1187624" y="4077072"/>
            <a:ext cx="1440160" cy="1224136"/>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00" dirty="0">
                <a:solidFill>
                  <a:srgbClr val="FF0000"/>
                </a:solidFill>
              </a:rPr>
              <a:t>Суспільство</a:t>
            </a:r>
          </a:p>
        </p:txBody>
      </p:sp>
      <p:sp>
        <p:nvSpPr>
          <p:cNvPr id="4" name="Волна 3"/>
          <p:cNvSpPr/>
          <p:nvPr/>
        </p:nvSpPr>
        <p:spPr>
          <a:xfrm>
            <a:off x="3275856" y="4005064"/>
            <a:ext cx="5400600"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a:t>Державоцентриська</a:t>
            </a:r>
            <a:r>
              <a:rPr lang="uk-UA" dirty="0"/>
              <a:t> модель ДУ+ДП</a:t>
            </a:r>
          </a:p>
        </p:txBody>
      </p:sp>
      <p:sp>
        <p:nvSpPr>
          <p:cNvPr id="8" name="Волна 7"/>
          <p:cNvSpPr/>
          <p:nvPr/>
        </p:nvSpPr>
        <p:spPr>
          <a:xfrm>
            <a:off x="4450935" y="4977172"/>
            <a:ext cx="422552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a:t>Менеджеріальна</a:t>
            </a:r>
            <a:r>
              <a:rPr lang="uk-UA" dirty="0"/>
              <a:t> модель ДУ+ДП</a:t>
            </a:r>
          </a:p>
        </p:txBody>
      </p:sp>
      <p:sp>
        <p:nvSpPr>
          <p:cNvPr id="9" name="Волна 8"/>
          <p:cNvSpPr/>
          <p:nvPr/>
        </p:nvSpPr>
        <p:spPr>
          <a:xfrm>
            <a:off x="5531055" y="5913276"/>
            <a:ext cx="314540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Соціально-орієнтована модель ДУ+ДП</a:t>
            </a:r>
          </a:p>
        </p:txBody>
      </p:sp>
    </p:spTree>
    <p:extLst>
      <p:ext uri="{BB962C8B-B14F-4D97-AF65-F5344CB8AC3E}">
        <p14:creationId xmlns:p14="http://schemas.microsoft.com/office/powerpoint/2010/main" val="1133168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4326" y="0"/>
            <a:ext cx="8424936" cy="2862322"/>
          </a:xfrm>
          <a:prstGeom prst="rect">
            <a:avLst/>
          </a:prstGeom>
        </p:spPr>
        <p:txBody>
          <a:bodyPr wrap="square">
            <a:spAutoFit/>
          </a:bodyPr>
          <a:lstStyle/>
          <a:p>
            <a:pPr algn="ctr"/>
            <a:r>
              <a:rPr lang="uk-UA" sz="6000" dirty="0"/>
              <a:t>Кінцева мета правової політики - побудова правової держави</a:t>
            </a:r>
          </a:p>
        </p:txBody>
      </p:sp>
      <p:sp>
        <p:nvSpPr>
          <p:cNvPr id="3" name="Прямоугольник 2"/>
          <p:cNvSpPr/>
          <p:nvPr/>
        </p:nvSpPr>
        <p:spPr>
          <a:xfrm>
            <a:off x="162298" y="3429000"/>
            <a:ext cx="8731758" cy="2862322"/>
          </a:xfrm>
          <a:prstGeom prst="rect">
            <a:avLst/>
          </a:prstGeom>
        </p:spPr>
        <p:txBody>
          <a:bodyPr wrap="square">
            <a:spAutoFit/>
          </a:bodyPr>
          <a:lstStyle/>
          <a:p>
            <a:pPr algn="ctr"/>
            <a:r>
              <a:rPr lang="uk-UA" sz="3600" dirty="0"/>
              <a:t>Головне завдання української правової політики - правове забезпечення проведених реформ, демократизація суспільного життя, стабільність і правопорядок у країні. </a:t>
            </a:r>
          </a:p>
        </p:txBody>
      </p:sp>
    </p:spTree>
    <p:extLst>
      <p:ext uri="{BB962C8B-B14F-4D97-AF65-F5344CB8AC3E}">
        <p14:creationId xmlns:p14="http://schemas.microsoft.com/office/powerpoint/2010/main" val="3775551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306" y="332656"/>
            <a:ext cx="8793182" cy="5693866"/>
          </a:xfrm>
          <a:prstGeom prst="rect">
            <a:avLst/>
          </a:prstGeom>
        </p:spPr>
        <p:txBody>
          <a:bodyPr wrap="square">
            <a:spAutoFit/>
          </a:bodyPr>
          <a:lstStyle/>
          <a:p>
            <a:pPr algn="just"/>
            <a:r>
              <a:rPr lang="uk-UA" sz="2800" dirty="0">
                <a:latin typeface="Times New Roman" panose="02020603050405020304" pitchFamily="18" charset="0"/>
                <a:cs typeface="Times New Roman" panose="02020603050405020304" pitchFamily="18" charset="0"/>
              </a:rPr>
              <a:t>Правова політика - особливий різновид державної політики, яка, у свою чергу, є одним із видів політики взагалі як родового інтеграційного поняття. Демократичні перетворення в Україні, зокрема в правовій сфері (визнання прав людини і громадянина, формування правової держави; судово-правова реформа; удосконалення законодавства; усвідомлення нової, гуманістичної ролі права; пошук мирних конституційних шляхів вирішення конфліктів), поставили на порядок денний питання про вироблення єдиної загальнонаціональної довгострокової правової політики держави та визначення її основних пріоритетів.</a:t>
            </a:r>
          </a:p>
        </p:txBody>
      </p:sp>
    </p:spTree>
    <p:extLst>
      <p:ext uri="{BB962C8B-B14F-4D97-AF65-F5344CB8AC3E}">
        <p14:creationId xmlns:p14="http://schemas.microsoft.com/office/powerpoint/2010/main" val="1400059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779697"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5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60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7126"/>
            <a:ext cx="8712968" cy="638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288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4831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25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60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sus\Desktop\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836712"/>
            <a:ext cx="9069387"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8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478688" cy="3108543"/>
          </a:xfrm>
          <a:prstGeom prst="rect">
            <a:avLst/>
          </a:prstGeom>
        </p:spPr>
        <p:txBody>
          <a:bodyPr wrap="square">
            <a:spAutoFit/>
          </a:bodyPr>
          <a:lstStyle/>
          <a:p>
            <a:r>
              <a:rPr lang="uk-UA" sz="2800" dirty="0">
                <a:solidFill>
                  <a:srgbClr val="FF0000"/>
                </a:solidFill>
                <a:latin typeface="Times New Roman" panose="02020603050405020304" pitchFamily="18" charset="0"/>
                <a:cs typeface="Times New Roman" panose="02020603050405020304" pitchFamily="18" charset="0"/>
              </a:rPr>
              <a:t>Політика</a:t>
            </a:r>
            <a:r>
              <a:rPr lang="uk-UA" sz="2800" dirty="0">
                <a:solidFill>
                  <a:srgbClr val="002060"/>
                </a:solidFill>
                <a:latin typeface="Times New Roman" panose="02020603050405020304" pitchFamily="18" charset="0"/>
                <a:cs typeface="Times New Roman" panose="02020603050405020304" pitchFamily="18" charset="0"/>
              </a:rPr>
              <a:t> в традиційному розумінні інтерпретується як середовище взаємодії між різними соціальними групами, партіями, націями, народами, державами, владою і населенням, а також громадянами та їх об'єднаннями. Це найважливіший і найскладніший пласт суспільного життя, "самостійний світ політичних цінностей"</a:t>
            </a:r>
          </a:p>
        </p:txBody>
      </p:sp>
      <p:sp>
        <p:nvSpPr>
          <p:cNvPr id="3" name="Прямоугольник 2"/>
          <p:cNvSpPr/>
          <p:nvPr/>
        </p:nvSpPr>
        <p:spPr>
          <a:xfrm>
            <a:off x="1403648" y="3573016"/>
            <a:ext cx="7542584" cy="3108543"/>
          </a:xfrm>
          <a:prstGeom prst="rect">
            <a:avLst/>
          </a:prstGeom>
        </p:spPr>
        <p:txBody>
          <a:bodyPr wrap="square">
            <a:spAutoFit/>
          </a:bodyPr>
          <a:lstStyle/>
          <a:p>
            <a:r>
              <a:rPr lang="uk-UA" sz="2800" dirty="0">
                <a:solidFill>
                  <a:srgbClr val="FF0000"/>
                </a:solidFill>
                <a:latin typeface="Times New Roman" panose="02020603050405020304" pitchFamily="18" charset="0"/>
                <a:cs typeface="Times New Roman" panose="02020603050405020304" pitchFamily="18" charset="0"/>
              </a:rPr>
              <a:t>Під </a:t>
            </a:r>
            <a:r>
              <a:rPr lang="uk-UA" sz="2800" dirty="0">
                <a:solidFill>
                  <a:srgbClr val="002060"/>
                </a:solidFill>
                <a:latin typeface="Times New Roman" panose="02020603050405020304" pitchFamily="18" charset="0"/>
                <a:cs typeface="Times New Roman" panose="02020603050405020304" pitchFamily="18" charset="0"/>
              </a:rPr>
              <a:t>державною політикою </a:t>
            </a:r>
            <a:r>
              <a:rPr lang="uk-UA" sz="2800" dirty="0">
                <a:solidFill>
                  <a:srgbClr val="FF0000"/>
                </a:solidFill>
                <a:latin typeface="Times New Roman" panose="02020603050405020304" pitchFamily="18" charset="0"/>
                <a:cs typeface="Times New Roman" panose="02020603050405020304" pitchFamily="18" charset="0"/>
              </a:rPr>
              <a:t>слід розуміти сукупність ціннісних цілей, державно-управлінських заходів, рішень і дій, порядок реалізації державно-політичних рішень (поставлених державною владою цілей) і системи державного управління розвитком країни. </a:t>
            </a:r>
          </a:p>
        </p:txBody>
      </p:sp>
    </p:spTree>
    <p:extLst>
      <p:ext uri="{BB962C8B-B14F-4D97-AF65-F5344CB8AC3E}">
        <p14:creationId xmlns:p14="http://schemas.microsoft.com/office/powerpoint/2010/main" val="4266553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444668"/>
            <a:ext cx="50292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sus\Desktop\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50292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66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1081088"/>
            <a:ext cx="6640513"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01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604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33600"/>
            <a:ext cx="9144000" cy="2585323"/>
          </a:xfrm>
          <a:prstGeom prst="rect">
            <a:avLst/>
          </a:prstGeom>
        </p:spPr>
        <p:txBody>
          <a:bodyPr wrap="square">
            <a:sp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ДЕРЖАВНА ПОЛІТИКА ТА УПРАВЛІННЯ У СФЕРАХ СУСПІЛЬНОГО ЖИТТЯ</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701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2266491"/>
            <a:ext cx="9144000" cy="2246769"/>
          </a:xfrm>
          <a:prstGeom prst="rect">
            <a:avLst/>
          </a:prstGeom>
          <a:noFill/>
          <a:effectLst>
            <a:innerShdw blurRad="63500" dist="50800">
              <a:prstClr val="black">
                <a:alpha val="50000"/>
              </a:prstClr>
            </a:innerShdw>
          </a:effectLst>
        </p:spPr>
        <p:txBody>
          <a:bodyPr wrap="square" lIns="91440" tIns="45720" rIns="91440" bIns="45720">
            <a:prstTxWarp prst="textArchDown">
              <a:avLst/>
            </a:prstTxWarp>
            <a:spAutoFit/>
          </a:bodyPr>
          <a:lstStyle/>
          <a:p>
            <a:pPr algn="ctr"/>
            <a:r>
              <a:rPr lang="uk-UA" sz="1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суспільство</a:t>
            </a:r>
          </a:p>
        </p:txBody>
      </p:sp>
      <p:sp>
        <p:nvSpPr>
          <p:cNvPr id="2" name="Прямоугольник 1"/>
          <p:cNvSpPr/>
          <p:nvPr/>
        </p:nvSpPr>
        <p:spPr>
          <a:xfrm>
            <a:off x="-62537" y="-19178"/>
            <a:ext cx="417928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p>
        </p:txBody>
      </p:sp>
      <p:sp>
        <p:nvSpPr>
          <p:cNvPr id="3" name="Прямоугольник 2"/>
          <p:cNvSpPr/>
          <p:nvPr/>
        </p:nvSpPr>
        <p:spPr>
          <a:xfrm>
            <a:off x="1264996" y="2348880"/>
            <a:ext cx="20537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a:ln w="11430"/>
                <a:solidFill>
                  <a:srgbClr val="0070C0"/>
                </a:solidFill>
                <a:effectLst>
                  <a:outerShdw blurRad="76200" dist="50800" dir="5400000" algn="tl" rotWithShape="0">
                    <a:srgbClr val="000000">
                      <a:alpha val="65000"/>
                    </a:srgbClr>
                  </a:outerShdw>
                </a:effectLst>
              </a:rPr>
              <a:t>Влада</a:t>
            </a:r>
          </a:p>
        </p:txBody>
      </p:sp>
      <p:sp>
        <p:nvSpPr>
          <p:cNvPr id="4" name="Прямоугольник 3"/>
          <p:cNvSpPr/>
          <p:nvPr/>
        </p:nvSpPr>
        <p:spPr>
          <a:xfrm>
            <a:off x="5541347" y="0"/>
            <a:ext cx="3570593"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Державне </a:t>
            </a:r>
          </a:p>
          <a:p>
            <a:pPr algn="ctr"/>
            <a:r>
              <a:rPr lang="uk-U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управління</a:t>
            </a:r>
          </a:p>
        </p:txBody>
      </p:sp>
      <p:sp>
        <p:nvSpPr>
          <p:cNvPr id="5" name="Стрелка вниз 4"/>
          <p:cNvSpPr/>
          <p:nvPr/>
        </p:nvSpPr>
        <p:spPr>
          <a:xfrm rot="19806730">
            <a:off x="1761134" y="1054471"/>
            <a:ext cx="531944" cy="139970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6" name="Стрелка вниз 5"/>
          <p:cNvSpPr/>
          <p:nvPr/>
        </p:nvSpPr>
        <p:spPr>
          <a:xfrm rot="19806730">
            <a:off x="3322835" y="3474400"/>
            <a:ext cx="531944" cy="18569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7" name="Прямоугольник 6"/>
          <p:cNvSpPr/>
          <p:nvPr/>
        </p:nvSpPr>
        <p:spPr>
          <a:xfrm>
            <a:off x="0" y="5445224"/>
            <a:ext cx="9144000"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cap="none" spc="50" dirty="0">
                <a:ln w="11430"/>
                <a:solidFill>
                  <a:srgbClr val="FFFF00"/>
                </a:solidFill>
                <a:effectLst>
                  <a:outerShdw blurRad="76200" dist="50800" dir="5400000" algn="tl" rotWithShape="0">
                    <a:srgbClr val="000000">
                      <a:alpha val="65000"/>
                    </a:srgbClr>
                  </a:outerShdw>
                </a:effectLst>
              </a:rPr>
              <a:t>РЕСУРСИ</a:t>
            </a:r>
          </a:p>
        </p:txBody>
      </p:sp>
      <p:sp>
        <p:nvSpPr>
          <p:cNvPr id="8" name="Стрелка вниз 7"/>
          <p:cNvSpPr/>
          <p:nvPr/>
        </p:nvSpPr>
        <p:spPr>
          <a:xfrm rot="1870819">
            <a:off x="6134976" y="1460753"/>
            <a:ext cx="531944" cy="433324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uk-UA" b="1" dirty="0">
                <a:solidFill>
                  <a:srgbClr val="FF0000"/>
                </a:solidFill>
              </a:rPr>
              <a:t>адміністрування</a:t>
            </a:r>
          </a:p>
        </p:txBody>
      </p:sp>
      <p:sp>
        <p:nvSpPr>
          <p:cNvPr id="10" name="Стрелка вниз 9"/>
          <p:cNvSpPr/>
          <p:nvPr/>
        </p:nvSpPr>
        <p:spPr>
          <a:xfrm rot="3484308">
            <a:off x="4269739" y="1205338"/>
            <a:ext cx="406282" cy="2287087"/>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
        <p:nvSpPr>
          <p:cNvPr id="11" name="Стрелка вниз 10"/>
          <p:cNvSpPr/>
          <p:nvPr/>
        </p:nvSpPr>
        <p:spPr>
          <a:xfrm rot="14330766">
            <a:off x="3933215" y="632352"/>
            <a:ext cx="406282" cy="228708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solidFill>
                <a:srgbClr val="FF0000"/>
              </a:solidFill>
            </a:endParaRPr>
          </a:p>
        </p:txBody>
      </p:sp>
    </p:spTree>
    <p:extLst>
      <p:ext uri="{BB962C8B-B14F-4D97-AF65-F5344CB8AC3E}">
        <p14:creationId xmlns:p14="http://schemas.microsoft.com/office/powerpoint/2010/main" val="2688643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01"/>
            <a:ext cx="3707904" cy="261610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Державна</a:t>
            </a: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28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Створення</a:t>
            </a:r>
            <a:r>
              <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стратегії</a:t>
            </a:r>
            <a:r>
              <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діяльності</a:t>
            </a:r>
            <a:endPar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4542447" y="-3301"/>
            <a:ext cx="4601553" cy="249299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Державне управління</a:t>
            </a:r>
          </a:p>
          <a:p>
            <a:pPr algn="ctr"/>
            <a:r>
              <a:rPr lang="uk-UA"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Реалізація стратегії та напрямків діяльності </a:t>
            </a:r>
          </a:p>
        </p:txBody>
      </p:sp>
      <p:sp>
        <p:nvSpPr>
          <p:cNvPr id="4" name="Прямоугольник 3"/>
          <p:cNvSpPr/>
          <p:nvPr/>
        </p:nvSpPr>
        <p:spPr>
          <a:xfrm>
            <a:off x="611560" y="4293096"/>
            <a:ext cx="777686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Галузь господарювання </a:t>
            </a:r>
          </a:p>
        </p:txBody>
      </p:sp>
      <p:sp>
        <p:nvSpPr>
          <p:cNvPr id="5" name="Стрелка вправо 4"/>
          <p:cNvSpPr/>
          <p:nvPr/>
        </p:nvSpPr>
        <p:spPr>
          <a:xfrm>
            <a:off x="3709657" y="1124743"/>
            <a:ext cx="1296144" cy="648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трелка вниз 5"/>
          <p:cNvSpPr/>
          <p:nvPr/>
        </p:nvSpPr>
        <p:spPr>
          <a:xfrm>
            <a:off x="6195151" y="2632645"/>
            <a:ext cx="648072" cy="1464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938891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7464" y="73135"/>
            <a:ext cx="8699241" cy="646331"/>
          </a:xfrm>
          <a:prstGeom prst="rect">
            <a:avLst/>
          </a:prstGeom>
        </p:spPr>
        <p:txBody>
          <a:bodyPr wrap="none">
            <a:spAutoFit/>
          </a:bodyPr>
          <a:lstStyle/>
          <a:p>
            <a:r>
              <a:rPr lang="uk-UA" sz="3600" dirty="0">
                <a:solidFill>
                  <a:srgbClr val="FF0000"/>
                </a:solidFill>
                <a:latin typeface="Times New Roman" panose="02020603050405020304" pitchFamily="18" charset="0"/>
                <a:cs typeface="Times New Roman" panose="02020603050405020304" pitchFamily="18" charset="0"/>
              </a:rPr>
              <a:t>Економічні функції суспільства та держави</a:t>
            </a:r>
          </a:p>
        </p:txBody>
      </p:sp>
      <p:sp>
        <p:nvSpPr>
          <p:cNvPr id="4" name="Прямоугольник 3"/>
          <p:cNvSpPr/>
          <p:nvPr/>
        </p:nvSpPr>
        <p:spPr>
          <a:xfrm>
            <a:off x="153685" y="1866138"/>
            <a:ext cx="4394921" cy="707886"/>
          </a:xfrm>
          <a:prstGeom prst="rect">
            <a:avLst/>
          </a:prstGeom>
        </p:spPr>
        <p:txBody>
          <a:bodyPr wrap="none">
            <a:spAutoFit/>
          </a:bodyPr>
          <a:lstStyle/>
          <a:p>
            <a:r>
              <a:rPr lang="uk-UA" sz="4000" dirty="0">
                <a:solidFill>
                  <a:srgbClr val="FF0000"/>
                </a:solidFill>
              </a:rPr>
              <a:t>Бюджетна політика</a:t>
            </a:r>
          </a:p>
        </p:txBody>
      </p:sp>
      <p:sp>
        <p:nvSpPr>
          <p:cNvPr id="5" name="Прямоугольник 4"/>
          <p:cNvSpPr/>
          <p:nvPr/>
        </p:nvSpPr>
        <p:spPr>
          <a:xfrm>
            <a:off x="4823544" y="1896914"/>
            <a:ext cx="4404411" cy="707886"/>
          </a:xfrm>
          <a:prstGeom prst="rect">
            <a:avLst/>
          </a:prstGeom>
        </p:spPr>
        <p:txBody>
          <a:bodyPr wrap="none">
            <a:spAutoFit/>
          </a:bodyPr>
          <a:lstStyle/>
          <a:p>
            <a:r>
              <a:rPr lang="uk-UA" sz="4000" dirty="0">
                <a:solidFill>
                  <a:srgbClr val="FF0000"/>
                </a:solidFill>
              </a:rPr>
              <a:t>Фінансова політика</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4" y="4005064"/>
            <a:ext cx="9144000"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трелка вниз 5"/>
          <p:cNvSpPr/>
          <p:nvPr/>
        </p:nvSpPr>
        <p:spPr>
          <a:xfrm rot="2957407">
            <a:off x="2949740" y="119131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трелка вниз 8"/>
          <p:cNvSpPr/>
          <p:nvPr/>
        </p:nvSpPr>
        <p:spPr>
          <a:xfrm rot="18483388">
            <a:off x="6369828" y="12017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низ 6"/>
          <p:cNvSpPr/>
          <p:nvPr/>
        </p:nvSpPr>
        <p:spPr>
          <a:xfrm>
            <a:off x="3088968" y="3140968"/>
            <a:ext cx="2635160" cy="831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1374394" y="650575"/>
            <a:ext cx="6847003" cy="584775"/>
          </a:xfrm>
          <a:prstGeom prst="rect">
            <a:avLst/>
          </a:prstGeom>
          <a:noFill/>
        </p:spPr>
        <p:txBody>
          <a:bodyPr wrap="none" rtlCol="0">
            <a:spAutoFit/>
          </a:bodyPr>
          <a:lstStyle/>
          <a:p>
            <a:r>
              <a:rPr lang="uk-UA" sz="3200" dirty="0">
                <a:latin typeface="Times New Roman" panose="02020603050405020304" pitchFamily="18" charset="0"/>
                <a:cs typeface="Times New Roman" panose="02020603050405020304" pitchFamily="18" charset="0"/>
              </a:rPr>
              <a:t>Ринкова та планова економічні моделі</a:t>
            </a:r>
          </a:p>
        </p:txBody>
      </p:sp>
      <p:sp>
        <p:nvSpPr>
          <p:cNvPr id="12" name="Прямоугольник 11"/>
          <p:cNvSpPr/>
          <p:nvPr/>
        </p:nvSpPr>
        <p:spPr>
          <a:xfrm>
            <a:off x="2494006" y="2543245"/>
            <a:ext cx="4455130" cy="707886"/>
          </a:xfrm>
          <a:prstGeom prst="rect">
            <a:avLst/>
          </a:prstGeom>
        </p:spPr>
        <p:txBody>
          <a:bodyPr wrap="none">
            <a:spAutoFit/>
          </a:bodyPr>
          <a:lstStyle/>
          <a:p>
            <a:r>
              <a:rPr lang="uk-UA" sz="4000" dirty="0">
                <a:solidFill>
                  <a:srgbClr val="FF0000"/>
                </a:solidFill>
              </a:rPr>
              <a:t>Податкова політика</a:t>
            </a:r>
          </a:p>
        </p:txBody>
      </p:sp>
    </p:spTree>
    <p:extLst>
      <p:ext uri="{BB962C8B-B14F-4D97-AF65-F5344CB8AC3E}">
        <p14:creationId xmlns:p14="http://schemas.microsoft.com/office/powerpoint/2010/main" val="1900360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17" y="-25292"/>
            <a:ext cx="9168618" cy="646331"/>
          </a:xfrm>
          <a:prstGeom prst="rect">
            <a:avLst/>
          </a:prstGeom>
        </p:spPr>
        <p:txBody>
          <a:bodyPr wrap="square">
            <a:spAutoFit/>
          </a:bodyPr>
          <a:lstStyle/>
          <a:p>
            <a:r>
              <a:rPr lang="uk-UA" sz="3600" dirty="0">
                <a:solidFill>
                  <a:srgbClr val="FF0000"/>
                </a:solidFill>
                <a:latin typeface="Times New Roman" panose="02020603050405020304" pitchFamily="18" charset="0"/>
                <a:cs typeface="Times New Roman" panose="02020603050405020304" pitchFamily="18" charset="0"/>
              </a:rPr>
              <a:t>Державне управління природокористуванням</a:t>
            </a:r>
          </a:p>
        </p:txBody>
      </p:sp>
      <p:sp>
        <p:nvSpPr>
          <p:cNvPr id="3" name="Прямоугольник 2"/>
          <p:cNvSpPr/>
          <p:nvPr/>
        </p:nvSpPr>
        <p:spPr>
          <a:xfrm>
            <a:off x="-27710" y="621039"/>
            <a:ext cx="9144000" cy="2554545"/>
          </a:xfrm>
          <a:prstGeom prst="rect">
            <a:avLst/>
          </a:prstGeom>
        </p:spPr>
        <p:txBody>
          <a:bodyPr wrap="square">
            <a:spAutoFit/>
          </a:bodyPr>
          <a:lstStyle/>
          <a:p>
            <a:pPr algn="just"/>
            <a:r>
              <a:rPr lang="uk-UA" sz="2000" dirty="0">
                <a:latin typeface="Times New Roman" panose="02020603050405020304" pitchFamily="18" charset="0"/>
                <a:cs typeface="Times New Roman" panose="02020603050405020304" pitchFamily="18" charset="0"/>
              </a:rPr>
              <a:t>Державне управління у сфері природокористування будемо розглядати як управління охороною навколишнього природного середовища, природокористуванням та екологічною безпекою. Це система управління, яка забезпечує формування та сприяє реалізації екологічної політики та міжнародних екологічних зобов'язань із застосуванням законодавчо визначених державних функцій, економічних, правових, організаційних механізмів і важелів, що забезпечують </a:t>
            </a:r>
            <a:r>
              <a:rPr lang="uk-UA" sz="2000" b="1" dirty="0">
                <a:solidFill>
                  <a:srgbClr val="FF0000"/>
                </a:solidFill>
                <a:latin typeface="Times New Roman" panose="02020603050405020304" pitchFamily="18" charset="0"/>
                <a:cs typeface="Times New Roman" panose="02020603050405020304" pitchFamily="18" charset="0"/>
              </a:rPr>
              <a:t>гармонізацію відносин природи і суспільства</a:t>
            </a:r>
            <a:r>
              <a:rPr lang="uk-UA" sz="2000" dirty="0">
                <a:latin typeface="Times New Roman" panose="02020603050405020304" pitchFamily="18" charset="0"/>
                <a:cs typeface="Times New Roman" panose="02020603050405020304" pitchFamily="18" charset="0"/>
              </a:rPr>
              <a:t>, збалансованого розвитку еколого-господарських, </a:t>
            </a:r>
            <a:r>
              <a:rPr lang="uk-UA" sz="2000" dirty="0" err="1">
                <a:latin typeface="Times New Roman" panose="02020603050405020304" pitchFamily="18" charset="0"/>
                <a:cs typeface="Times New Roman" panose="02020603050405020304" pitchFamily="18" charset="0"/>
              </a:rPr>
              <a:t>етноландшафтних</a:t>
            </a:r>
            <a:r>
              <a:rPr lang="uk-UA" sz="2000" dirty="0">
                <a:latin typeface="Times New Roman" panose="02020603050405020304" pitchFamily="18" charset="0"/>
                <a:cs typeface="Times New Roman" panose="02020603050405020304" pitchFamily="18" charset="0"/>
              </a:rPr>
              <a:t> і </a:t>
            </a:r>
            <a:r>
              <a:rPr lang="uk-UA" sz="2000" dirty="0" err="1">
                <a:latin typeface="Times New Roman" panose="02020603050405020304" pitchFamily="18" charset="0"/>
                <a:cs typeface="Times New Roman" panose="02020603050405020304" pitchFamily="18" charset="0"/>
              </a:rPr>
              <a:t>природоресурсних</a:t>
            </a:r>
            <a:r>
              <a:rPr lang="uk-UA" sz="2000" dirty="0">
                <a:latin typeface="Times New Roman" panose="02020603050405020304" pitchFamily="18" charset="0"/>
                <a:cs typeface="Times New Roman" panose="02020603050405020304" pitchFamily="18" charset="0"/>
              </a:rPr>
              <a:t> систем.</a:t>
            </a:r>
          </a:p>
        </p:txBody>
      </p:sp>
      <p:sp>
        <p:nvSpPr>
          <p:cNvPr id="4" name="Прямоугольник 3"/>
          <p:cNvSpPr/>
          <p:nvPr/>
        </p:nvSpPr>
        <p:spPr>
          <a:xfrm>
            <a:off x="-27710" y="3175583"/>
            <a:ext cx="2953950" cy="461665"/>
          </a:xfrm>
          <a:prstGeom prst="rect">
            <a:avLst/>
          </a:prstGeom>
        </p:spPr>
        <p:txBody>
          <a:bodyPr wrap="none">
            <a:spAutoFit/>
          </a:bodyPr>
          <a:lstStyle/>
          <a:p>
            <a:r>
              <a:rPr lang="uk-UA" sz="2400" dirty="0">
                <a:solidFill>
                  <a:srgbClr val="FF0000"/>
                </a:solidFill>
              </a:rPr>
              <a:t>Стимулююча функція</a:t>
            </a:r>
          </a:p>
        </p:txBody>
      </p:sp>
      <p:sp>
        <p:nvSpPr>
          <p:cNvPr id="5" name="Прямоугольник 4"/>
          <p:cNvSpPr/>
          <p:nvPr/>
        </p:nvSpPr>
        <p:spPr>
          <a:xfrm>
            <a:off x="1804080" y="4136882"/>
            <a:ext cx="3095078" cy="461665"/>
          </a:xfrm>
          <a:prstGeom prst="rect">
            <a:avLst/>
          </a:prstGeom>
        </p:spPr>
        <p:txBody>
          <a:bodyPr wrap="none">
            <a:spAutoFit/>
          </a:bodyPr>
          <a:lstStyle/>
          <a:p>
            <a:r>
              <a:rPr lang="uk-UA" sz="2400" dirty="0">
                <a:solidFill>
                  <a:srgbClr val="FF0000"/>
                </a:solidFill>
              </a:rPr>
              <a:t>Контролююча функція</a:t>
            </a:r>
          </a:p>
        </p:txBody>
      </p:sp>
      <p:sp>
        <p:nvSpPr>
          <p:cNvPr id="6" name="Прямоугольник 5"/>
          <p:cNvSpPr/>
          <p:nvPr/>
        </p:nvSpPr>
        <p:spPr>
          <a:xfrm>
            <a:off x="683567" y="3637248"/>
            <a:ext cx="3280963" cy="461665"/>
          </a:xfrm>
          <a:prstGeom prst="rect">
            <a:avLst/>
          </a:prstGeom>
        </p:spPr>
        <p:txBody>
          <a:bodyPr wrap="none">
            <a:spAutoFit/>
          </a:bodyPr>
          <a:lstStyle/>
          <a:p>
            <a:r>
              <a:rPr lang="uk-UA" sz="2400" dirty="0">
                <a:solidFill>
                  <a:srgbClr val="FF0000"/>
                </a:solidFill>
              </a:rPr>
              <a:t>Регламентуюча функція</a:t>
            </a:r>
          </a:p>
        </p:txBody>
      </p:sp>
      <p:sp>
        <p:nvSpPr>
          <p:cNvPr id="7" name="Прямоугольник 6"/>
          <p:cNvSpPr/>
          <p:nvPr/>
        </p:nvSpPr>
        <p:spPr>
          <a:xfrm>
            <a:off x="3491880" y="5046147"/>
            <a:ext cx="3421258" cy="461665"/>
          </a:xfrm>
          <a:prstGeom prst="rect">
            <a:avLst/>
          </a:prstGeom>
        </p:spPr>
        <p:txBody>
          <a:bodyPr wrap="none">
            <a:spAutoFit/>
          </a:bodyPr>
          <a:lstStyle/>
          <a:p>
            <a:r>
              <a:rPr lang="uk-UA" sz="2400" dirty="0" err="1">
                <a:solidFill>
                  <a:srgbClr val="FF0000"/>
                </a:solidFill>
              </a:rPr>
              <a:t>Цілепокладення</a:t>
            </a:r>
            <a:r>
              <a:rPr lang="uk-UA" sz="2400" dirty="0">
                <a:solidFill>
                  <a:srgbClr val="FF0000"/>
                </a:solidFill>
              </a:rPr>
              <a:t> функція</a:t>
            </a:r>
          </a:p>
        </p:txBody>
      </p:sp>
      <p:sp>
        <p:nvSpPr>
          <p:cNvPr id="8" name="Прямоугольник 7"/>
          <p:cNvSpPr/>
          <p:nvPr/>
        </p:nvSpPr>
        <p:spPr>
          <a:xfrm>
            <a:off x="2926240" y="4584482"/>
            <a:ext cx="2910284" cy="461665"/>
          </a:xfrm>
          <a:prstGeom prst="rect">
            <a:avLst/>
          </a:prstGeom>
        </p:spPr>
        <p:txBody>
          <a:bodyPr wrap="none">
            <a:spAutoFit/>
          </a:bodyPr>
          <a:lstStyle/>
          <a:p>
            <a:r>
              <a:rPr lang="uk-UA" sz="2400" dirty="0">
                <a:solidFill>
                  <a:srgbClr val="FF0000"/>
                </a:solidFill>
              </a:rPr>
              <a:t>Організуюча функція</a:t>
            </a:r>
          </a:p>
        </p:txBody>
      </p:sp>
    </p:spTree>
    <p:extLst>
      <p:ext uri="{BB962C8B-B14F-4D97-AF65-F5344CB8AC3E}">
        <p14:creationId xmlns:p14="http://schemas.microsoft.com/office/powerpoint/2010/main" val="2067572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6494085"/>
          </a:xfrm>
          <a:prstGeom prst="rect">
            <a:avLst/>
          </a:prstGeom>
        </p:spPr>
        <p:txBody>
          <a:bodyPr wrap="square">
            <a:spAutoFit/>
          </a:bodyPr>
          <a:lstStyle/>
          <a:p>
            <a:pPr algn="just"/>
            <a:r>
              <a:rPr lang="uk-UA" sz="3200" dirty="0">
                <a:solidFill>
                  <a:srgbClr val="7030A0"/>
                </a:solidFill>
                <a:latin typeface="Times New Roman" panose="02020603050405020304" pitchFamily="18" charset="0"/>
                <a:cs typeface="Times New Roman" panose="02020603050405020304" pitchFamily="18" charset="0"/>
              </a:rPr>
              <a:t>глобальність та комплексність проблем природокористування, стратегічна мета державного управління у цій сфері полягає в максимальному збереженні природних ресурсів, їх раціональному використанні, запобіганні негативних наслідків використання, забезпеченні прав та свобод людини і громадянина, які стосуються збереження сприятливих умов життя в процесі природокористування та розвитку людини, відтворення навколишнього природного середовища для прийдешніх поколінь, формуванні у населення ощадливого ставлення до використання природних ресурсів</a:t>
            </a:r>
          </a:p>
        </p:txBody>
      </p:sp>
    </p:spTree>
    <p:extLst>
      <p:ext uri="{BB962C8B-B14F-4D97-AF65-F5344CB8AC3E}">
        <p14:creationId xmlns:p14="http://schemas.microsoft.com/office/powerpoint/2010/main" val="16503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452" y="0"/>
            <a:ext cx="8413008"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УСПС </a:t>
            </a:r>
            <a:r>
              <a:rPr lang="uk-UA" sz="2800" dirty="0">
                <a:solidFill>
                  <a:srgbClr val="FF0000"/>
                </a:solidFill>
              </a:rPr>
              <a:t>Управління соціальними процесами суспільства</a:t>
            </a:r>
            <a:endParaRPr lang="ru-RU" sz="2800" b="1" cap="none" spc="50" dirty="0">
              <a:ln w="11430"/>
              <a:solidFill>
                <a:srgbClr val="FF0000"/>
              </a:solidFill>
              <a:effectLst>
                <a:outerShdw blurRad="76200" dist="50800" dir="5400000" algn="tl" rotWithShape="0">
                  <a:srgbClr val="000000">
                    <a:alpha val="65000"/>
                  </a:srgbClr>
                </a:outerShdw>
              </a:effectLst>
            </a:endParaRPr>
          </a:p>
        </p:txBody>
      </p:sp>
      <p:sp>
        <p:nvSpPr>
          <p:cNvPr id="3" name="Прямоугольник 2"/>
          <p:cNvSpPr/>
          <p:nvPr/>
        </p:nvSpPr>
        <p:spPr>
          <a:xfrm>
            <a:off x="179512" y="1379708"/>
            <a:ext cx="308045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solidFill>
                  <a:schemeClr val="tx2"/>
                </a:solidFill>
                <a:effectLst>
                  <a:outerShdw blurRad="76200" dist="50800" dir="5400000" algn="tl" rotWithShape="0">
                    <a:srgbClr val="000000">
                      <a:alpha val="65000"/>
                    </a:srgbClr>
                  </a:outerShdw>
                </a:effectLst>
              </a:rPr>
              <a:t>Гуманітарна ПД</a:t>
            </a:r>
          </a:p>
        </p:txBody>
      </p:sp>
      <p:sp>
        <p:nvSpPr>
          <p:cNvPr id="5" name="Прямоугольник 4"/>
          <p:cNvSpPr/>
          <p:nvPr/>
        </p:nvSpPr>
        <p:spPr>
          <a:xfrm>
            <a:off x="2853093" y="909767"/>
            <a:ext cx="297972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solidFill>
                  <a:schemeClr val="tx2"/>
                </a:solidFill>
                <a:effectLst>
                  <a:outerShdw blurRad="76200" dist="50800" dir="5400000" algn="tl" rotWithShape="0">
                    <a:srgbClr val="000000">
                      <a:alpha val="65000"/>
                    </a:srgbClr>
                  </a:outerShdw>
                </a:effectLst>
              </a:rPr>
              <a:t>Економічна ПД</a:t>
            </a:r>
          </a:p>
        </p:txBody>
      </p:sp>
      <p:sp>
        <p:nvSpPr>
          <p:cNvPr id="6" name="Прямоугольник 5"/>
          <p:cNvSpPr/>
          <p:nvPr/>
        </p:nvSpPr>
        <p:spPr>
          <a:xfrm>
            <a:off x="4366504" y="1624991"/>
            <a:ext cx="480715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solidFill>
                  <a:schemeClr val="tx2"/>
                </a:solidFill>
                <a:effectLst>
                  <a:outerShdw blurRad="76200" dist="50800" dir="5400000" algn="tl" rotWithShape="0">
                    <a:srgbClr val="000000">
                      <a:alpha val="65000"/>
                    </a:srgbClr>
                  </a:outerShdw>
                </a:effectLst>
              </a:rPr>
              <a:t>ПД в політичних аспектів</a:t>
            </a:r>
          </a:p>
        </p:txBody>
      </p:sp>
      <p:sp>
        <p:nvSpPr>
          <p:cNvPr id="7" name="Прямоугольник 6"/>
          <p:cNvSpPr/>
          <p:nvPr/>
        </p:nvSpPr>
        <p:spPr>
          <a:xfrm>
            <a:off x="26517" y="2881518"/>
            <a:ext cx="232307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Освітню ПД</a:t>
            </a:r>
          </a:p>
        </p:txBody>
      </p:sp>
      <p:sp>
        <p:nvSpPr>
          <p:cNvPr id="8" name="Прямоугольник 7"/>
          <p:cNvSpPr/>
          <p:nvPr/>
        </p:nvSpPr>
        <p:spPr>
          <a:xfrm>
            <a:off x="-26478" y="3501008"/>
            <a:ext cx="442242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в охорони здоров'я</a:t>
            </a:r>
          </a:p>
        </p:txBody>
      </p:sp>
      <p:sp>
        <p:nvSpPr>
          <p:cNvPr id="9" name="Прямоугольник 8"/>
          <p:cNvSpPr/>
          <p:nvPr/>
        </p:nvSpPr>
        <p:spPr>
          <a:xfrm>
            <a:off x="-64711" y="4085783"/>
            <a:ext cx="569700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соціального забезпечення</a:t>
            </a:r>
          </a:p>
        </p:txBody>
      </p:sp>
      <p:sp>
        <p:nvSpPr>
          <p:cNvPr id="10" name="Стрелка вниз 9"/>
          <p:cNvSpPr/>
          <p:nvPr/>
        </p:nvSpPr>
        <p:spPr>
          <a:xfrm rot="10800000">
            <a:off x="1125568" y="196448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Стрелка вниз 3"/>
          <p:cNvSpPr/>
          <p:nvPr/>
        </p:nvSpPr>
        <p:spPr>
          <a:xfrm rot="2513148">
            <a:off x="1470651" y="586245"/>
            <a:ext cx="434204" cy="92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низ 10"/>
          <p:cNvSpPr/>
          <p:nvPr/>
        </p:nvSpPr>
        <p:spPr>
          <a:xfrm rot="20063995">
            <a:off x="6725018" y="561526"/>
            <a:ext cx="434204" cy="11541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низ 11"/>
          <p:cNvSpPr/>
          <p:nvPr/>
        </p:nvSpPr>
        <p:spPr>
          <a:xfrm>
            <a:off x="4058296" y="438093"/>
            <a:ext cx="434204" cy="5735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65991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Users\asus\Desktop\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4682"/>
            <a:ext cx="8208912" cy="678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87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652" y="7755"/>
            <a:ext cx="9165704" cy="461665"/>
          </a:xfrm>
          <a:prstGeom prst="rect">
            <a:avLst/>
          </a:prstGeom>
        </p:spPr>
        <p:txBody>
          <a:bodyPr wrap="square">
            <a:spAutoFit/>
          </a:bodyPr>
          <a:lstStyle/>
          <a:p>
            <a:r>
              <a:rPr lang="uk-UA" sz="2400" b="1" dirty="0">
                <a:solidFill>
                  <a:srgbClr val="FF0000"/>
                </a:solidFill>
                <a:latin typeface="Times New Roman" panose="02020603050405020304" pitchFamily="18" charset="0"/>
                <a:cs typeface="Times New Roman" panose="02020603050405020304" pitchFamily="18" charset="0"/>
              </a:rPr>
              <a:t>Державне управління соціальними процесами суспільства</a:t>
            </a:r>
          </a:p>
        </p:txBody>
      </p:sp>
      <p:sp>
        <p:nvSpPr>
          <p:cNvPr id="3" name="Прямоугольник 2"/>
          <p:cNvSpPr/>
          <p:nvPr/>
        </p:nvSpPr>
        <p:spPr>
          <a:xfrm>
            <a:off x="159652" y="524838"/>
            <a:ext cx="8640960" cy="1384995"/>
          </a:xfrm>
          <a:prstGeom prst="rect">
            <a:avLst/>
          </a:prstGeom>
        </p:spPr>
        <p:txBody>
          <a:bodyPr wrap="square">
            <a:spAutoFit/>
          </a:bodyPr>
          <a:lstStyle/>
          <a:p>
            <a:pPr algn="ctr"/>
            <a:r>
              <a:rPr lang="uk-UA" sz="2800" b="1" dirty="0">
                <a:solidFill>
                  <a:srgbClr val="7030A0"/>
                </a:solidFill>
              </a:rPr>
              <a:t>"Декларації соціального прогресу і розвитку", проголошеній резолюцією 2542 (XXIV) Генеральної Асамблеї ООН ще в грудні 1969 р. </a:t>
            </a:r>
          </a:p>
        </p:txBody>
      </p:sp>
    </p:spTree>
    <p:extLst>
      <p:ext uri="{BB962C8B-B14F-4D97-AF65-F5344CB8AC3E}">
        <p14:creationId xmlns:p14="http://schemas.microsoft.com/office/powerpoint/2010/main" val="2405866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25" y="188640"/>
            <a:ext cx="9144000" cy="2308324"/>
          </a:xfrm>
          <a:prstGeom prst="rect">
            <a:avLst/>
          </a:prstGeom>
        </p:spPr>
        <p:txBody>
          <a:bodyPr wrap="square">
            <a:spAutoFit/>
          </a:bodyPr>
          <a:lstStyle/>
          <a:p>
            <a:r>
              <a:rPr lang="ru-RU" sz="2400" dirty="0" err="1"/>
              <a:t>Соціальний</a:t>
            </a:r>
            <a:r>
              <a:rPr lang="ru-RU" sz="2400" dirty="0"/>
              <a:t> </a:t>
            </a:r>
            <a:r>
              <a:rPr lang="ru-RU" sz="2400" dirty="0" err="1"/>
              <a:t>процес</a:t>
            </a:r>
            <a:r>
              <a:rPr lang="ru-RU" sz="2400" dirty="0"/>
              <a:t> (англ. </a:t>
            </a:r>
            <a:r>
              <a:rPr lang="en-US" sz="2400" dirty="0"/>
              <a:t>social process) - </a:t>
            </a:r>
            <a:r>
              <a:rPr lang="ru-RU" sz="2400" dirty="0" err="1"/>
              <a:t>це</a:t>
            </a:r>
            <a:r>
              <a:rPr lang="ru-RU" sz="2400" dirty="0"/>
              <a:t> </a:t>
            </a:r>
            <a:r>
              <a:rPr lang="ru-RU" sz="2400" dirty="0" err="1"/>
              <a:t>сукупність</a:t>
            </a:r>
            <a:r>
              <a:rPr lang="ru-RU" sz="2400" dirty="0"/>
              <a:t> </a:t>
            </a:r>
            <a:r>
              <a:rPr lang="ru-RU" sz="2400" dirty="0" err="1"/>
              <a:t>соціальних</a:t>
            </a:r>
            <a:r>
              <a:rPr lang="ru-RU" sz="2400" dirty="0"/>
              <a:t> </a:t>
            </a:r>
            <a:r>
              <a:rPr lang="ru-RU" sz="2400" dirty="0" err="1"/>
              <a:t>подій</a:t>
            </a:r>
            <a:r>
              <a:rPr lang="ru-RU" sz="2400" dirty="0"/>
              <a:t>, </a:t>
            </a:r>
            <a:r>
              <a:rPr lang="ru-RU" sz="2400" dirty="0" err="1"/>
              <a:t>станів</a:t>
            </a:r>
            <a:r>
              <a:rPr lang="ru-RU" sz="2400" dirty="0"/>
              <a:t>, </a:t>
            </a:r>
            <a:r>
              <a:rPr lang="ru-RU" sz="2400" dirty="0" err="1"/>
              <a:t>змін</a:t>
            </a:r>
            <a:r>
              <a:rPr lang="ru-RU" sz="2400" dirty="0"/>
              <a:t>, </a:t>
            </a:r>
            <a:r>
              <a:rPr lang="ru-RU" sz="2400" dirty="0" err="1"/>
              <a:t>відносин</a:t>
            </a:r>
            <a:r>
              <a:rPr lang="ru-RU" sz="2400" dirty="0"/>
              <a:t>, </a:t>
            </a:r>
            <a:r>
              <a:rPr lang="ru-RU" sz="2400" dirty="0" err="1"/>
              <a:t>які</a:t>
            </a:r>
            <a:r>
              <a:rPr lang="ru-RU" sz="2400" dirty="0"/>
              <a:t> </a:t>
            </a:r>
            <a:r>
              <a:rPr lang="ru-RU" sz="2400" dirty="0" err="1"/>
              <a:t>мають</a:t>
            </a:r>
            <a:r>
              <a:rPr lang="ru-RU" sz="2400" dirty="0"/>
              <a:t> </a:t>
            </a:r>
            <a:r>
              <a:rPr lang="ru-RU" sz="2400" dirty="0" err="1"/>
              <a:t>певну</a:t>
            </a:r>
            <a:r>
              <a:rPr lang="ru-RU" sz="2400" dirty="0"/>
              <a:t> </a:t>
            </a:r>
            <a:r>
              <a:rPr lang="ru-RU" sz="2400" dirty="0" err="1"/>
              <a:t>цілісність</a:t>
            </a:r>
            <a:r>
              <a:rPr lang="ru-RU" sz="2400" dirty="0"/>
              <a:t> і </a:t>
            </a:r>
            <a:r>
              <a:rPr lang="ru-RU" sz="2400" dirty="0" err="1"/>
              <a:t>спрямованість</a:t>
            </a:r>
            <a:r>
              <a:rPr lang="ru-RU" sz="2400" dirty="0"/>
              <a:t>. </a:t>
            </a:r>
            <a:r>
              <a:rPr lang="ru-RU" sz="2400" dirty="0" err="1"/>
              <a:t>Соціальний</a:t>
            </a:r>
            <a:r>
              <a:rPr lang="ru-RU" sz="2400" dirty="0"/>
              <a:t> </a:t>
            </a:r>
            <a:r>
              <a:rPr lang="ru-RU" sz="2400" dirty="0" err="1"/>
              <a:t>процес</a:t>
            </a:r>
            <a:r>
              <a:rPr lang="ru-RU" sz="2400" dirty="0"/>
              <a:t> </a:t>
            </a:r>
            <a:r>
              <a:rPr lang="ru-RU" sz="2400" dirty="0" err="1"/>
              <a:t>являє</a:t>
            </a:r>
            <a:r>
              <a:rPr lang="ru-RU" sz="2400" dirty="0"/>
              <a:t> собою </a:t>
            </a:r>
            <a:r>
              <a:rPr lang="ru-RU" sz="2400" dirty="0" err="1"/>
              <a:t>серію</a:t>
            </a:r>
            <a:r>
              <a:rPr lang="ru-RU" sz="2400" dirty="0"/>
              <a:t> </a:t>
            </a:r>
            <a:r>
              <a:rPr lang="ru-RU" sz="2400" dirty="0" err="1"/>
              <a:t>взаємообумовлених</a:t>
            </a:r>
            <a:r>
              <a:rPr lang="ru-RU" sz="2400" dirty="0"/>
              <a:t> </a:t>
            </a:r>
            <a:r>
              <a:rPr lang="ru-RU" sz="2400" dirty="0" err="1"/>
              <a:t>явищ</a:t>
            </a:r>
            <a:r>
              <a:rPr lang="ru-RU" sz="2400" dirty="0"/>
              <a:t> </a:t>
            </a:r>
            <a:r>
              <a:rPr lang="ru-RU" sz="2400" dirty="0" err="1"/>
              <a:t>чи</a:t>
            </a:r>
            <a:r>
              <a:rPr lang="ru-RU" sz="2400" dirty="0"/>
              <a:t> </a:t>
            </a:r>
            <a:r>
              <a:rPr lang="ru-RU" sz="2400" dirty="0" err="1"/>
              <a:t>взаємодій</a:t>
            </a:r>
            <a:r>
              <a:rPr lang="ru-RU" sz="2400" dirty="0"/>
              <a:t>, </a:t>
            </a:r>
            <a:r>
              <a:rPr lang="ru-RU" sz="2400" dirty="0" err="1"/>
              <a:t>які</a:t>
            </a:r>
            <a:r>
              <a:rPr lang="ru-RU" sz="2400" dirty="0"/>
              <a:t> </a:t>
            </a:r>
            <a:r>
              <a:rPr lang="ru-RU" sz="2400" dirty="0" err="1"/>
              <a:t>відбуваються</a:t>
            </a:r>
            <a:r>
              <a:rPr lang="ru-RU" sz="2400" dirty="0"/>
              <a:t> в </a:t>
            </a:r>
            <a:r>
              <a:rPr lang="ru-RU" sz="2400" dirty="0" err="1"/>
              <a:t>суспільстві</a:t>
            </a:r>
            <a:r>
              <a:rPr lang="ru-RU" sz="2400" dirty="0"/>
              <a:t>, </a:t>
            </a:r>
            <a:r>
              <a:rPr lang="ru-RU" sz="2400" dirty="0" err="1"/>
              <a:t>його</a:t>
            </a:r>
            <a:r>
              <a:rPr lang="ru-RU" sz="2400" dirty="0"/>
              <a:t> </a:t>
            </a:r>
            <a:r>
              <a:rPr lang="ru-RU" sz="2400" dirty="0" err="1"/>
              <a:t>соціальних</a:t>
            </a:r>
            <a:r>
              <a:rPr lang="ru-RU" sz="2400" dirty="0"/>
              <a:t> </a:t>
            </a:r>
            <a:r>
              <a:rPr lang="ru-RU" sz="2400" dirty="0" err="1"/>
              <a:t>групах</a:t>
            </a:r>
            <a:r>
              <a:rPr lang="ru-RU" sz="2400" dirty="0"/>
              <a:t>, </a:t>
            </a:r>
            <a:r>
              <a:rPr lang="ru-RU" sz="2400" dirty="0" err="1"/>
              <a:t>спільнотах</a:t>
            </a:r>
            <a:r>
              <a:rPr lang="ru-RU" sz="2400" dirty="0"/>
              <a:t>, </a:t>
            </a:r>
            <a:r>
              <a:rPr lang="ru-RU" sz="2400" dirty="0" err="1"/>
              <a:t>пов'язаних</a:t>
            </a:r>
            <a:r>
              <a:rPr lang="ru-RU" sz="2400" dirty="0"/>
              <a:t> </a:t>
            </a:r>
            <a:r>
              <a:rPr lang="ru-RU" sz="2400" dirty="0" err="1"/>
              <a:t>між</a:t>
            </a:r>
            <a:r>
              <a:rPr lang="ru-RU" sz="2400" dirty="0"/>
              <a:t> собою </a:t>
            </a:r>
            <a:r>
              <a:rPr lang="ru-RU" sz="2400" dirty="0" err="1"/>
              <a:t>причинними</a:t>
            </a:r>
            <a:r>
              <a:rPr lang="ru-RU" sz="2400" dirty="0"/>
              <a:t> </a:t>
            </a:r>
            <a:r>
              <a:rPr lang="ru-RU" sz="2400" dirty="0" err="1"/>
              <a:t>залежностями</a:t>
            </a:r>
            <a:endParaRPr lang="uk-UA" sz="2400" dirty="0"/>
          </a:p>
        </p:txBody>
      </p:sp>
    </p:spTree>
    <p:extLst>
      <p:ext uri="{BB962C8B-B14F-4D97-AF65-F5344CB8AC3E}">
        <p14:creationId xmlns:p14="http://schemas.microsoft.com/office/powerpoint/2010/main" val="3127359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62C5C60E-B0D5-63B1-5A18-3875A1E3DAF5}"/>
              </a:ext>
            </a:extLst>
          </p:cNvPr>
          <p:cNvSpPr/>
          <p:nvPr/>
        </p:nvSpPr>
        <p:spPr>
          <a:xfrm>
            <a:off x="107504" y="843677"/>
            <a:ext cx="8856984" cy="5170646"/>
          </a:xfrm>
          <a:prstGeom prst="rect">
            <a:avLst/>
          </a:prstGeom>
          <a:solidFill>
            <a:schemeClr val="accent5">
              <a:lumMod val="60000"/>
              <a:lumOff val="40000"/>
            </a:schemeClr>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uk-UA" sz="11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ДЕРЖАВНА </a:t>
            </a:r>
          </a:p>
          <a:p>
            <a:pPr algn="ctr"/>
            <a:r>
              <a:rPr lang="uk-UA" sz="11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РЕГІОНАЛЬНА </a:t>
            </a:r>
          </a:p>
          <a:p>
            <a:pPr algn="ctr"/>
            <a:r>
              <a:rPr lang="uk-UA" sz="11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ПОЛІТИКА</a:t>
            </a:r>
          </a:p>
        </p:txBody>
      </p:sp>
    </p:spTree>
    <p:extLst>
      <p:ext uri="{BB962C8B-B14F-4D97-AF65-F5344CB8AC3E}">
        <p14:creationId xmlns:p14="http://schemas.microsoft.com/office/powerpoint/2010/main" val="4238348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C1BEAA3-C57D-000E-3C29-3EF693EB1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8640"/>
            <a:ext cx="8784976" cy="6552728"/>
          </a:xfrm>
          <a:prstGeom prst="rect">
            <a:avLst/>
          </a:prstGeom>
        </p:spPr>
      </p:pic>
    </p:spTree>
    <p:extLst>
      <p:ext uri="{BB962C8B-B14F-4D97-AF65-F5344CB8AC3E}">
        <p14:creationId xmlns:p14="http://schemas.microsoft.com/office/powerpoint/2010/main" val="1155240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26E02D10-2F8B-468D-E7BE-95E37A1F1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218" y="640663"/>
            <a:ext cx="7435564" cy="5576673"/>
          </a:xfrm>
          <a:prstGeom prst="rect">
            <a:avLst/>
          </a:prstGeom>
        </p:spPr>
      </p:pic>
    </p:spTree>
    <p:extLst>
      <p:ext uri="{BB962C8B-B14F-4D97-AF65-F5344CB8AC3E}">
        <p14:creationId xmlns:p14="http://schemas.microsoft.com/office/powerpoint/2010/main" val="342732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53BAE17-08D3-DB63-20F3-07FACE2233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563732"/>
            <a:ext cx="7632848" cy="5730536"/>
          </a:xfrm>
          <a:prstGeom prst="rect">
            <a:avLst/>
          </a:prstGeom>
        </p:spPr>
      </p:pic>
    </p:spTree>
    <p:extLst>
      <p:ext uri="{BB962C8B-B14F-4D97-AF65-F5344CB8AC3E}">
        <p14:creationId xmlns:p14="http://schemas.microsoft.com/office/powerpoint/2010/main" val="2480395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908720"/>
            <a:ext cx="7776864" cy="5047536"/>
          </a:xfrm>
          <a:prstGeom prst="rect">
            <a:avLst/>
          </a:prstGeom>
        </p:spPr>
        <p:txBody>
          <a:bodyPr wrap="square">
            <a:spAutoFit/>
          </a:bodyPr>
          <a:lstStyle/>
          <a:p>
            <a:pPr algn="ctr"/>
            <a:r>
              <a:rPr lang="uk-UA" sz="1400" dirty="0"/>
              <a:t>Державна регіональна політика базується на низці принципів. </a:t>
            </a:r>
            <a:r>
              <a:rPr lang="uk-UA" sz="1400" dirty="0">
                <a:solidFill>
                  <a:srgbClr val="FF0000"/>
                </a:solidFill>
              </a:rPr>
              <a:t>Принципи політики регіонального розвитку</a:t>
            </a:r>
            <a:r>
              <a:rPr lang="uk-UA" sz="1400" dirty="0"/>
              <a:t> - це </a:t>
            </a:r>
            <a:r>
              <a:rPr lang="uk-UA" sz="1400" dirty="0" err="1"/>
              <a:t>науково</a:t>
            </a:r>
            <a:r>
              <a:rPr lang="uk-UA" sz="1400" dirty="0"/>
              <a:t> обґрунтовані ідеї і положення, якими керуються в </a:t>
            </a:r>
            <a:r>
              <a:rPr lang="uk-UA" sz="1400" dirty="0" err="1"/>
              <a:t>практичній</a:t>
            </a:r>
            <a:r>
              <a:rPr lang="uk-UA" sz="1400" dirty="0"/>
              <a:t> діяльності при формуванні політики та її реалізації. Згідно з чинною нормативно-правовою базою </a:t>
            </a:r>
            <a:r>
              <a:rPr lang="uk-UA" sz="1400" dirty="0">
                <a:solidFill>
                  <a:srgbClr val="FF0000"/>
                </a:solidFill>
              </a:rPr>
              <a:t>принципами державної регіональної політики </a:t>
            </a:r>
            <a:r>
              <a:rPr lang="uk-UA" sz="1400" dirty="0"/>
              <a:t>є такі: 1) </a:t>
            </a:r>
            <a:r>
              <a:rPr lang="uk-UA" sz="1400" dirty="0">
                <a:solidFill>
                  <a:srgbClr val="FF0000"/>
                </a:solidFill>
              </a:rPr>
              <a:t>конституційності та законності </a:t>
            </a:r>
            <a:r>
              <a:rPr lang="uk-UA" sz="1400" dirty="0"/>
              <a:t>- відповідності Конституції та законам України, актам Верховної Ради України, Президента України та Кабінету Міністрів України; 2) </a:t>
            </a:r>
            <a:r>
              <a:rPr lang="uk-UA" sz="1400" dirty="0">
                <a:solidFill>
                  <a:srgbClr val="FF0000"/>
                </a:solidFill>
              </a:rPr>
              <a:t>координації</a:t>
            </a:r>
            <a:r>
              <a:rPr lang="uk-UA" sz="1400" dirty="0"/>
              <a:t> - просторового узгодження секторальних політик, цілей, пріоритетів та дій центральних і місцевих органів виконавчої влади, органів місцевого самоврядування; 3) </a:t>
            </a:r>
            <a:r>
              <a:rPr lang="uk-UA" sz="1400" dirty="0">
                <a:solidFill>
                  <a:srgbClr val="FF0000"/>
                </a:solidFill>
              </a:rPr>
              <a:t>єдності</a:t>
            </a:r>
            <a:r>
              <a:rPr lang="uk-UA" sz="1400" dirty="0"/>
              <a:t> - неодмінності забезпечення просторової, політичної, економічної, інформаційної, соціальної, гуманітарної цілісності України; 4) </a:t>
            </a:r>
            <a:r>
              <a:rPr lang="uk-UA" sz="1400" dirty="0">
                <a:solidFill>
                  <a:srgbClr val="FF0000"/>
                </a:solidFill>
              </a:rPr>
              <a:t>децентралізації</a:t>
            </a:r>
            <a:r>
              <a:rPr lang="uk-UA" sz="1400" dirty="0"/>
              <a:t> - збалансованого розподілу владних повноважень з управління розвитком територій між центральними і місцевими органами виконавчої влади та органами місцевого самоврядування з передачею відповідних ресурсів; 5) </a:t>
            </a:r>
            <a:r>
              <a:rPr lang="uk-UA" sz="1400" dirty="0" err="1">
                <a:solidFill>
                  <a:srgbClr val="FF0000"/>
                </a:solidFill>
              </a:rPr>
              <a:t>деконцентрації</a:t>
            </a:r>
            <a:r>
              <a:rPr lang="uk-UA" sz="1400" dirty="0">
                <a:solidFill>
                  <a:srgbClr val="FF0000"/>
                </a:solidFill>
              </a:rPr>
              <a:t> </a:t>
            </a:r>
            <a:r>
              <a:rPr lang="uk-UA" sz="1400" dirty="0"/>
              <a:t>- перерозподілу владних повноважень у межах системи органів виконавчої влади - від центральних до місцевих; 6) </a:t>
            </a:r>
            <a:r>
              <a:rPr lang="uk-UA" sz="1400" dirty="0" err="1">
                <a:solidFill>
                  <a:srgbClr val="FF0000"/>
                </a:solidFill>
              </a:rPr>
              <a:t>субсидіарності</a:t>
            </a:r>
            <a:r>
              <a:rPr lang="uk-UA" sz="1400" dirty="0"/>
              <a:t> - прийняття рішень та надання публічних послуг на найближчому до громадянина рівні (відповідні повноваження можуть передаватись на вищий рівень управління лише з міркувань ефективності та економії); 7</a:t>
            </a:r>
            <a:r>
              <a:rPr lang="uk-UA" sz="1400" dirty="0">
                <a:solidFill>
                  <a:srgbClr val="FF0000"/>
                </a:solidFill>
              </a:rPr>
              <a:t>) партнерства </a:t>
            </a:r>
            <a:r>
              <a:rPr lang="uk-UA" sz="1400" dirty="0"/>
              <a:t>- узгодження цілей, пріоритетів і дій органів виконавчої влади та органів місцевого самоврядування з іншими суб'єктами регіонального розвитку, забезпечення тісного співробітництва, кооперації та солідарності між ними в процесі формування та реалізації державної регіональної політики; 8) </a:t>
            </a:r>
            <a:r>
              <a:rPr lang="uk-UA" sz="1400" dirty="0">
                <a:solidFill>
                  <a:srgbClr val="FF0000"/>
                </a:solidFill>
              </a:rPr>
              <a:t>відкритості - прозорості</a:t>
            </a:r>
            <a:r>
              <a:rPr lang="uk-UA" sz="1400" dirty="0"/>
              <a:t>, прогнозованості, передбачуваності діяльності органів державної влади та органів місцевого самоврядування у сфері формування та реалізації державної регіональної політики; 9) </a:t>
            </a:r>
            <a:r>
              <a:rPr lang="uk-UA" sz="1400" dirty="0">
                <a:solidFill>
                  <a:srgbClr val="FF0000"/>
                </a:solidFill>
              </a:rPr>
              <a:t>сталого розвитку</a:t>
            </a:r>
            <a:r>
              <a:rPr lang="uk-UA" sz="1400" dirty="0"/>
              <a:t> - розвитку суспільства, що дає змогу задовольняти потреби нинішнього покоління з урахуванням інтересів майбутніх поколінь; 10) </a:t>
            </a:r>
            <a:r>
              <a:rPr lang="uk-UA" sz="1400" dirty="0">
                <a:solidFill>
                  <a:srgbClr val="FF0000"/>
                </a:solidFill>
              </a:rPr>
              <a:t>історичної спадкоємності </a:t>
            </a:r>
            <a:r>
              <a:rPr lang="uk-UA" sz="1400" dirty="0"/>
              <a:t>- врахування та збереження позитивних надбань попереднього розвитку регіонів.</a:t>
            </a:r>
          </a:p>
        </p:txBody>
      </p:sp>
    </p:spTree>
    <p:extLst>
      <p:ext uri="{BB962C8B-B14F-4D97-AF65-F5344CB8AC3E}">
        <p14:creationId xmlns:p14="http://schemas.microsoft.com/office/powerpoint/2010/main" val="726461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851"/>
            <a:ext cx="9144000" cy="6124754"/>
          </a:xfrm>
          <a:prstGeom prst="rect">
            <a:avLst/>
          </a:prstGeom>
        </p:spPr>
        <p:txBody>
          <a:bodyPr wrap="square">
            <a:spAutoFit/>
          </a:bodyPr>
          <a:lstStyle/>
          <a:p>
            <a:r>
              <a:rPr lang="uk-UA" sz="2800" dirty="0">
                <a:solidFill>
                  <a:srgbClr val="FF0000"/>
                </a:solidFill>
              </a:rPr>
              <a:t>Державна регіональна політика здійснюється у напрямах</a:t>
            </a:r>
            <a:r>
              <a:rPr lang="uk-UA" sz="2600" dirty="0"/>
              <a:t>: - створення ефективної системи публічної влади в регіонах, спроможної забезпечити сталий розвиток територій, надання якісних публічних послуг людям; - </a:t>
            </a:r>
            <a:r>
              <a:rPr lang="uk-UA" sz="2600" dirty="0">
                <a:solidFill>
                  <a:srgbClr val="FF0000"/>
                </a:solidFill>
              </a:rPr>
              <a:t>сприяння поліпшенню матеріального фінансового, інформаційного, кадрового та іншого ресурсного забезпечення розвитку регіонів, виконанню завдань місцевим самоврядуванням</a:t>
            </a:r>
            <a:r>
              <a:rPr lang="uk-UA" sz="2600" dirty="0"/>
              <a:t>; - стимулювання міжрегіональної інтеграції, подолання міжрегіонального відчуження та інтеграції регіональних інформаційних, освітніх просторів у єдиний загальноукраїнський простір; - розробка ефективних механізмів представництва на загальнонаціональному рівні інтересів регіонів, а на регіональному - територіальних громад, урахування самобутності регіонів та їх конкурентних переваг під час формування та реалізації державної регіональної політики.</a:t>
            </a:r>
          </a:p>
        </p:txBody>
      </p:sp>
    </p:spTree>
    <p:extLst>
      <p:ext uri="{BB962C8B-B14F-4D97-AF65-F5344CB8AC3E}">
        <p14:creationId xmlns:p14="http://schemas.microsoft.com/office/powerpoint/2010/main" val="2613874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8052" y="692696"/>
            <a:ext cx="8207896" cy="3908762"/>
          </a:xfrm>
          <a:prstGeom prst="rect">
            <a:avLst/>
          </a:prstGeom>
        </p:spPr>
        <p:txBody>
          <a:bodyPr wrap="square">
            <a:spAutoFit/>
          </a:bodyPr>
          <a:lstStyle/>
          <a:p>
            <a:pPr algn="ctr"/>
            <a:r>
              <a:rPr lang="uk-UA" sz="2800" b="1" dirty="0">
                <a:solidFill>
                  <a:srgbClr val="FF0000"/>
                </a:solidFill>
              </a:rPr>
              <a:t>Мета державної регіональної політики досягається шляхом</a:t>
            </a:r>
            <a:r>
              <a:rPr lang="uk-UA" sz="2400" dirty="0"/>
              <a:t>: </a:t>
            </a:r>
          </a:p>
          <a:p>
            <a:pPr marL="457200" indent="-457200" algn="ctr">
              <a:buAutoNum type="arabicParenR"/>
            </a:pPr>
            <a:r>
              <a:rPr lang="uk-UA" sz="2400" dirty="0"/>
              <a:t>створення умов для збалансованого розвитку регіонів; </a:t>
            </a:r>
          </a:p>
          <a:p>
            <a:pPr marL="457200" indent="-457200" algn="ctr">
              <a:buAutoNum type="arabicParenR"/>
            </a:pPr>
            <a:r>
              <a:rPr lang="uk-UA" sz="2400" dirty="0"/>
              <a:t>інтеграції регіонів у єдиному політичному, правовому, економічному, інформаційному, культурному просторі; </a:t>
            </a:r>
          </a:p>
          <a:p>
            <a:pPr marL="457200" indent="-457200" algn="ctr">
              <a:buAutoNum type="arabicParenR"/>
            </a:pPr>
            <a:r>
              <a:rPr lang="uk-UA" sz="2400" dirty="0"/>
              <a:t>ефективного використання потенціалу регіонів з урахуванням їх географічних, природних, історичних, економічних, екологічних, демографічних та інших особливостей, етнічних і культурних традицій;</a:t>
            </a:r>
          </a:p>
          <a:p>
            <a:pPr marL="457200" indent="-457200" algn="ctr">
              <a:buAutoNum type="arabicParenR"/>
            </a:pPr>
            <a:r>
              <a:rPr lang="uk-UA" sz="2400" dirty="0"/>
              <a:t>підвищення конкурентоспроможності регіонів</a:t>
            </a:r>
          </a:p>
        </p:txBody>
      </p:sp>
    </p:spTree>
    <p:extLst>
      <p:ext uri="{BB962C8B-B14F-4D97-AF65-F5344CB8AC3E}">
        <p14:creationId xmlns:p14="http://schemas.microsoft.com/office/powerpoint/2010/main" val="247261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874728"/>
            <a:ext cx="7718532" cy="3108543"/>
          </a:xfrm>
          <a:prstGeom prst="rect">
            <a:avLst/>
          </a:prstGeom>
        </p:spPr>
        <p:txBody>
          <a:bodyPr wrap="square">
            <a:spAutoFit/>
          </a:bodyPr>
          <a:lstStyle/>
          <a:p>
            <a:pPr algn="ctr"/>
            <a:r>
              <a:rPr lang="uk-UA" sz="2800" b="1" dirty="0">
                <a:solidFill>
                  <a:srgbClr val="FF0000"/>
                </a:solidFill>
              </a:rPr>
              <a:t>Принципи політики регіонального розвитку </a:t>
            </a:r>
            <a:r>
              <a:rPr lang="uk-UA" sz="2800" dirty="0"/>
              <a:t>- це науково обґрунтовані ідеї і положення, якими керуються в практичній діяльності при формуванні політики та її реалізації. Згідно з чинною нормативно-правовою базою принципами державної регіональної політики є такі: </a:t>
            </a:r>
          </a:p>
        </p:txBody>
      </p:sp>
    </p:spTree>
    <p:extLst>
      <p:ext uri="{BB962C8B-B14F-4D97-AF65-F5344CB8AC3E}">
        <p14:creationId xmlns:p14="http://schemas.microsoft.com/office/powerpoint/2010/main" val="57752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9" y="116632"/>
            <a:ext cx="8970997"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27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58956"/>
            <a:ext cx="7825858" cy="5940088"/>
          </a:xfrm>
          <a:prstGeom prst="rect">
            <a:avLst/>
          </a:prstGeom>
        </p:spPr>
        <p:txBody>
          <a:bodyPr wrap="square">
            <a:spAutoFit/>
          </a:bodyPr>
          <a:lstStyle/>
          <a:p>
            <a:r>
              <a:rPr lang="uk-UA" sz="2000" b="1" dirty="0">
                <a:solidFill>
                  <a:srgbClr val="FF0000"/>
                </a:solidFill>
              </a:rPr>
              <a:t>Пріоритетами державної регіональної політики </a:t>
            </a:r>
            <a:r>
              <a:rPr lang="uk-UA" sz="2000" dirty="0"/>
              <a:t>є: - формування нормативно-правової бази, необхідної для реалізації Концепції державної регіональної політики, зокрема прийняття закону про засади державної регіональної </a:t>
            </a:r>
            <a:r>
              <a:rPr lang="uk-UA" sz="2000" dirty="0" err="1"/>
              <a:t>політики</a:t>
            </a:r>
            <a:r>
              <a:rPr lang="uk-UA" sz="2000" dirty="0"/>
              <a:t>, інших законів, внесення змін до чинних законів України; - приведення законодавства України у відповідність із документами Ради Європи та </a:t>
            </a:r>
            <a:r>
              <a:rPr lang="uk-UA" sz="2000" dirty="0" err="1"/>
              <a:t>Європейського</a:t>
            </a:r>
            <a:r>
              <a:rPr lang="uk-UA" sz="2000" dirty="0"/>
              <a:t> Союзу, які визначають принципи регіональної політики і розвитку; - оптимізація територіальної основи публічної влади з упорядкуванням меж </a:t>
            </a:r>
            <a:r>
              <a:rPr lang="uk-UA" sz="2000" dirty="0" err="1"/>
              <a:t>адміністративно-територіальних</a:t>
            </a:r>
            <a:r>
              <a:rPr lang="uk-UA" sz="2000" dirty="0"/>
              <a:t> одиниць, чітким розподілом сфери повноважень між місцевими </a:t>
            </a:r>
            <a:r>
              <a:rPr lang="uk-UA" sz="2000" dirty="0" err="1"/>
              <a:t>органами</a:t>
            </a:r>
            <a:r>
              <a:rPr lang="uk-UA" sz="2000" dirty="0"/>
              <a:t> виконавчої влади та органами місцевого самоврядування; - створення та підтримання повноцінного життєвого середовища, підвищення якості життя людей, зменшення територіальної диференціації за індексом людського розвитку, </a:t>
            </a:r>
            <a:r>
              <a:rPr lang="uk-UA" sz="2000" dirty="0" err="1">
                <a:solidFill>
                  <a:srgbClr val="FF0000"/>
                </a:solidFill>
              </a:rPr>
              <a:t>формування</a:t>
            </a:r>
            <a:r>
              <a:rPr lang="uk-UA" sz="2000" dirty="0">
                <a:solidFill>
                  <a:srgbClr val="FF0000"/>
                </a:solidFill>
              </a:rPr>
              <a:t> поліцентричної системи розвитку території держави</a:t>
            </a:r>
            <a:r>
              <a:rPr lang="uk-UA" sz="2000" dirty="0"/>
              <a:t>; - запровадження механізмів визначення "проблемних" територій у регіонах та вжиття заходів щодо державного реагування на ситуації, які склалися в них; -запровадження більш дієвих механізмів державної підтримки міжрегіональної інтеграції, виконання міжрегіональних проектів та програм ефективного використання місцевих ресурсів;</a:t>
            </a:r>
          </a:p>
        </p:txBody>
      </p:sp>
    </p:spTree>
    <p:extLst>
      <p:ext uri="{BB962C8B-B14F-4D97-AF65-F5344CB8AC3E}">
        <p14:creationId xmlns:p14="http://schemas.microsoft.com/office/powerpoint/2010/main" val="3387793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EE386E0-A94F-9959-BAC3-8F90EAF22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268" y="833069"/>
            <a:ext cx="7545464" cy="5191861"/>
          </a:xfrm>
          <a:prstGeom prst="rect">
            <a:avLst/>
          </a:prstGeom>
        </p:spPr>
      </p:pic>
    </p:spTree>
    <p:extLst>
      <p:ext uri="{BB962C8B-B14F-4D97-AF65-F5344CB8AC3E}">
        <p14:creationId xmlns:p14="http://schemas.microsoft.com/office/powerpoint/2010/main" val="30277108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A35EC53-0F99-B34C-FA07-C71FB0D7E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167" y="656692"/>
            <a:ext cx="7453665" cy="5544616"/>
          </a:xfrm>
          <a:prstGeom prst="rect">
            <a:avLst/>
          </a:prstGeom>
        </p:spPr>
      </p:pic>
    </p:spTree>
    <p:extLst>
      <p:ext uri="{BB962C8B-B14F-4D97-AF65-F5344CB8AC3E}">
        <p14:creationId xmlns:p14="http://schemas.microsoft.com/office/powerpoint/2010/main" val="9371397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6420DF92-EC79-D014-D47F-3E764999E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95" y="692696"/>
            <a:ext cx="7517209" cy="5472608"/>
          </a:xfrm>
          <a:prstGeom prst="rect">
            <a:avLst/>
          </a:prstGeom>
        </p:spPr>
      </p:pic>
    </p:spTree>
    <p:extLst>
      <p:ext uri="{BB962C8B-B14F-4D97-AF65-F5344CB8AC3E}">
        <p14:creationId xmlns:p14="http://schemas.microsoft.com/office/powerpoint/2010/main" val="25351879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A1AED01-FF22-DB2A-D747-38AB975C9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832034"/>
            <a:ext cx="7056784" cy="5193931"/>
          </a:xfrm>
          <a:prstGeom prst="rect">
            <a:avLst/>
          </a:prstGeom>
        </p:spPr>
      </p:pic>
    </p:spTree>
    <p:extLst>
      <p:ext uri="{BB962C8B-B14F-4D97-AF65-F5344CB8AC3E}">
        <p14:creationId xmlns:p14="http://schemas.microsoft.com/office/powerpoint/2010/main" val="10720833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a:extLst>
              <a:ext uri="{FF2B5EF4-FFF2-40B4-BE49-F238E27FC236}">
                <a16:creationId xmlns:a16="http://schemas.microsoft.com/office/drawing/2014/main" id="{0912952D-283D-7562-366C-F18F5E4E5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51648"/>
            <a:ext cx="7416824" cy="5554703"/>
          </a:xfrm>
          <a:prstGeom prst="rect">
            <a:avLst/>
          </a:prstGeom>
        </p:spPr>
      </p:pic>
    </p:spTree>
    <p:extLst>
      <p:ext uri="{BB962C8B-B14F-4D97-AF65-F5344CB8AC3E}">
        <p14:creationId xmlns:p14="http://schemas.microsoft.com/office/powerpoint/2010/main" val="1149082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C753D436-8BFA-B982-9A10-370FFE013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21" y="548680"/>
            <a:ext cx="7689958" cy="5575219"/>
          </a:xfrm>
          <a:prstGeom prst="rect">
            <a:avLst/>
          </a:prstGeom>
        </p:spPr>
      </p:pic>
    </p:spTree>
    <p:extLst>
      <p:ext uri="{BB962C8B-B14F-4D97-AF65-F5344CB8AC3E}">
        <p14:creationId xmlns:p14="http://schemas.microsoft.com/office/powerpoint/2010/main" val="697350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AF9D7D11-3AB5-E2BD-EAF3-B53E62233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80" y="1652552"/>
            <a:ext cx="7560840" cy="3552895"/>
          </a:xfrm>
          <a:prstGeom prst="rect">
            <a:avLst/>
          </a:prstGeom>
        </p:spPr>
      </p:pic>
    </p:spTree>
    <p:extLst>
      <p:ext uri="{BB962C8B-B14F-4D97-AF65-F5344CB8AC3E}">
        <p14:creationId xmlns:p14="http://schemas.microsoft.com/office/powerpoint/2010/main" val="1923158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DDC5E0DD-FB83-F9E5-23B9-06C333CA3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932" y="3645024"/>
            <a:ext cx="4565666" cy="2568186"/>
          </a:xfrm>
          <a:prstGeom prst="rect">
            <a:avLst/>
          </a:prstGeom>
        </p:spPr>
      </p:pic>
      <p:pic>
        <p:nvPicPr>
          <p:cNvPr id="9" name="Рисунок 8">
            <a:extLst>
              <a:ext uri="{FF2B5EF4-FFF2-40B4-BE49-F238E27FC236}">
                <a16:creationId xmlns:a16="http://schemas.microsoft.com/office/drawing/2014/main" id="{6620DA5A-888C-C46E-CB28-4941B84B3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79907"/>
            <a:ext cx="5646481" cy="3165117"/>
          </a:xfrm>
          <a:prstGeom prst="rect">
            <a:avLst/>
          </a:prstGeom>
        </p:spPr>
      </p:pic>
    </p:spTree>
    <p:extLst>
      <p:ext uri="{BB962C8B-B14F-4D97-AF65-F5344CB8AC3E}">
        <p14:creationId xmlns:p14="http://schemas.microsoft.com/office/powerpoint/2010/main" val="24231453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a:extLst>
              <a:ext uri="{FF2B5EF4-FFF2-40B4-BE49-F238E27FC236}">
                <a16:creationId xmlns:a16="http://schemas.microsoft.com/office/drawing/2014/main" id="{67D24186-F422-89F7-61DE-915BE1A7A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5" y="548678"/>
            <a:ext cx="4248473" cy="3186355"/>
          </a:xfrm>
          <a:prstGeom prst="rect">
            <a:avLst/>
          </a:prstGeom>
        </p:spPr>
      </p:pic>
      <p:pic>
        <p:nvPicPr>
          <p:cNvPr id="15" name="Рисунок 14">
            <a:extLst>
              <a:ext uri="{FF2B5EF4-FFF2-40B4-BE49-F238E27FC236}">
                <a16:creationId xmlns:a16="http://schemas.microsoft.com/office/drawing/2014/main" id="{F810CC85-515F-38A2-6FC7-BC9180D9D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256" y="3735033"/>
            <a:ext cx="3254169" cy="2440627"/>
          </a:xfrm>
          <a:prstGeom prst="rect">
            <a:avLst/>
          </a:prstGeom>
        </p:spPr>
      </p:pic>
    </p:spTree>
    <p:extLst>
      <p:ext uri="{BB962C8B-B14F-4D97-AF65-F5344CB8AC3E}">
        <p14:creationId xmlns:p14="http://schemas.microsoft.com/office/powerpoint/2010/main" val="1425452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876425"/>
            <a:ext cx="7802563"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656"/>
            <a:ext cx="9144000"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304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C32DC084-6108-19FB-7575-D56419281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065" y="692696"/>
            <a:ext cx="7635869" cy="5472608"/>
          </a:xfrm>
          <a:prstGeom prst="rect">
            <a:avLst/>
          </a:prstGeom>
        </p:spPr>
      </p:pic>
    </p:spTree>
    <p:extLst>
      <p:ext uri="{BB962C8B-B14F-4D97-AF65-F5344CB8AC3E}">
        <p14:creationId xmlns:p14="http://schemas.microsoft.com/office/powerpoint/2010/main" val="992525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3D43DB6E-CCE0-5D94-A8D7-883D2B221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380" y="634380"/>
            <a:ext cx="5589240" cy="5589240"/>
          </a:xfrm>
          <a:prstGeom prst="rect">
            <a:avLst/>
          </a:prstGeom>
        </p:spPr>
      </p:pic>
    </p:spTree>
    <p:extLst>
      <p:ext uri="{BB962C8B-B14F-4D97-AF65-F5344CB8AC3E}">
        <p14:creationId xmlns:p14="http://schemas.microsoft.com/office/powerpoint/2010/main" val="17925948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86108EC-2618-C0F4-52B5-901D6155F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72" y="1196752"/>
            <a:ext cx="7704856" cy="4332291"/>
          </a:xfrm>
          <a:prstGeom prst="rect">
            <a:avLst/>
          </a:prstGeom>
        </p:spPr>
      </p:pic>
    </p:spTree>
    <p:extLst>
      <p:ext uri="{BB962C8B-B14F-4D97-AF65-F5344CB8AC3E}">
        <p14:creationId xmlns:p14="http://schemas.microsoft.com/office/powerpoint/2010/main" val="30419509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2D64AC0-8D3D-319F-4703-1B5BA1D61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721748"/>
            <a:ext cx="4392488" cy="5414503"/>
          </a:xfrm>
          <a:prstGeom prst="rect">
            <a:avLst/>
          </a:prstGeom>
        </p:spPr>
      </p:pic>
    </p:spTree>
    <p:extLst>
      <p:ext uri="{BB962C8B-B14F-4D97-AF65-F5344CB8AC3E}">
        <p14:creationId xmlns:p14="http://schemas.microsoft.com/office/powerpoint/2010/main" val="32072398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id="{D37CA94E-19BE-30BE-2006-A43C087128FE}"/>
              </a:ext>
            </a:extLst>
          </p:cNvPr>
          <p:cNvSpPr/>
          <p:nvPr/>
        </p:nvSpPr>
        <p:spPr>
          <a:xfrm>
            <a:off x="1079612" y="836712"/>
            <a:ext cx="6984776" cy="4524315"/>
          </a:xfrm>
          <a:prstGeom prst="rect">
            <a:avLst/>
          </a:prstGeom>
          <a:noFill/>
        </p:spPr>
        <p:txBody>
          <a:bodyPr wrap="square" lIns="91440" tIns="45720" rIns="91440" bIns="45720">
            <a:spAutoFit/>
            <a:scene3d>
              <a:camera prst="orthographicFront"/>
              <a:lightRig rig="threePt" dir="t"/>
            </a:scene3d>
            <a:sp3d extrusionH="57150">
              <a:bevelT w="57150" h="38100" prst="artDeco"/>
            </a:sp3d>
          </a:bodyPr>
          <a:lstStyle/>
          <a:p>
            <a:pPr algn="ctr"/>
            <a:r>
              <a:rPr lang="uk-UA" sz="9600" b="1" dirty="0">
                <a:ln w="13462">
                  <a:solidFill>
                    <a:schemeClr val="accent4">
                      <a:lumMod val="60000"/>
                      <a:lumOff val="40000"/>
                    </a:schemeClr>
                  </a:solidFill>
                  <a:prstDash val="solid"/>
                </a:ln>
                <a:solidFill>
                  <a:schemeClr val="accent4"/>
                </a:solidFill>
                <a:effectLst>
                  <a:outerShdw blurRad="50800" dist="38100" dir="8100000" algn="tr" rotWithShape="0">
                    <a:prstClr val="black">
                      <a:alpha val="40000"/>
                    </a:prstClr>
                  </a:outerShdw>
                </a:effectLst>
              </a:rPr>
              <a:t>Державна економічна політика</a:t>
            </a:r>
          </a:p>
        </p:txBody>
      </p:sp>
    </p:spTree>
    <p:extLst>
      <p:ext uri="{BB962C8B-B14F-4D97-AF65-F5344CB8AC3E}">
        <p14:creationId xmlns:p14="http://schemas.microsoft.com/office/powerpoint/2010/main" val="8909634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BD4240-CCFE-E6A3-C3DD-2C92AFC452EC}"/>
              </a:ext>
            </a:extLst>
          </p:cNvPr>
          <p:cNvSpPr>
            <a:spLocks noGrp="1"/>
          </p:cNvSpPr>
          <p:nvPr>
            <p:ph type="title"/>
          </p:nvPr>
        </p:nvSpPr>
        <p:spPr>
          <a:ln>
            <a:miter lim="800000"/>
            <a:headEnd/>
            <a:tailEnd/>
          </a:ln>
        </p:spPr>
        <p:txBody>
          <a:bodyPr/>
          <a:lstStyle/>
          <a:p>
            <a:pPr lvl="1" algn="ctr" eaLnBrk="1" fontAlgn="auto" hangingPunct="1">
              <a:spcAft>
                <a:spcPts val="0"/>
              </a:spcAft>
              <a:defRPr/>
            </a:pPr>
            <a:r>
              <a:rPr lang="uk-UA" sz="2400" kern="120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ea typeface="+mj-ea"/>
                <a:cs typeface="Times New Roman" pitchFamily="18" charset="0"/>
              </a:rPr>
              <a:t>1. Суть, мета і концепція державної економічної політики. </a:t>
            </a:r>
          </a:p>
        </p:txBody>
      </p:sp>
      <p:sp>
        <p:nvSpPr>
          <p:cNvPr id="11267" name="Прямоугольник 2">
            <a:extLst>
              <a:ext uri="{FF2B5EF4-FFF2-40B4-BE49-F238E27FC236}">
                <a16:creationId xmlns:a16="http://schemas.microsoft.com/office/drawing/2014/main" id="{1E231005-E294-10BA-D0C5-F4E47B0FB890}"/>
              </a:ext>
            </a:extLst>
          </p:cNvPr>
          <p:cNvSpPr>
            <a:spLocks noChangeArrowheads="1"/>
          </p:cNvSpPr>
          <p:nvPr/>
        </p:nvSpPr>
        <p:spPr bwMode="auto">
          <a:xfrm>
            <a:off x="683568" y="2420938"/>
            <a:ext cx="7776864" cy="3570208"/>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b="1" noProof="0" dirty="0">
                <a:latin typeface="+mj-lt"/>
                <a:ea typeface="Times New Roman" pitchFamily="18" charset="0"/>
                <a:cs typeface="Arial" charset="0"/>
              </a:rPr>
              <a:t>Державна регіональна економічна політика </a:t>
            </a:r>
            <a:r>
              <a:rPr lang="uk-UA" sz="2400" noProof="0" dirty="0">
                <a:latin typeface="+mj-lt"/>
                <a:ea typeface="Times New Roman" pitchFamily="18" charset="0"/>
                <a:cs typeface="Arial" charset="0"/>
              </a:rPr>
              <a:t>– це цілеспрямована діяльність держави щодо управління соціальним, економічним, екологічним розвитком регіонів. Вона містить комплекс державних рішень та конкретних заходів, які відповідають економічній стратегії держави.</a:t>
            </a:r>
          </a:p>
          <a:p>
            <a:pPr algn="just">
              <a:defRPr/>
            </a:pPr>
            <a:r>
              <a:rPr lang="uk-UA" sz="1000" noProof="0" dirty="0">
                <a:latin typeface="+mj-lt"/>
                <a:ea typeface="Times New Roman" pitchFamily="18" charset="0"/>
                <a:cs typeface="Arial" charset="0"/>
              </a:rPr>
              <a:t>	</a:t>
            </a:r>
          </a:p>
          <a:p>
            <a:pPr algn="just">
              <a:defRPr/>
            </a:pPr>
            <a:r>
              <a:rPr lang="uk-UA" sz="2400" noProof="0" dirty="0">
                <a:latin typeface="+mj-lt"/>
                <a:ea typeface="Times New Roman" pitchFamily="18" charset="0"/>
                <a:cs typeface="Arial" charset="0"/>
              </a:rPr>
              <a:t>	Ця політика характеризується сукупністю цілей, завдань, механізмів, які визначають її стратегію і тактику. Вона охоплює всю систему взаємовідносин між державою і регіонами, з одного боку, та між регіонами – з другого.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2">
            <a:extLst>
              <a:ext uri="{FF2B5EF4-FFF2-40B4-BE49-F238E27FC236}">
                <a16:creationId xmlns:a16="http://schemas.microsoft.com/office/drawing/2014/main" id="{63594A93-E2C0-9118-6110-699FDBC7D5AC}"/>
              </a:ext>
            </a:extLst>
          </p:cNvPr>
          <p:cNvSpPr>
            <a:spLocks noChangeArrowheads="1"/>
          </p:cNvSpPr>
          <p:nvPr/>
        </p:nvSpPr>
        <p:spPr bwMode="auto">
          <a:xfrm>
            <a:off x="683567" y="2565400"/>
            <a:ext cx="7704857" cy="3046988"/>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b="1" noProof="0" dirty="0">
                <a:latin typeface="+mj-lt"/>
                <a:ea typeface="Times New Roman" pitchFamily="18" charset="0"/>
                <a:cs typeface="Arial" charset="0"/>
              </a:rPr>
              <a:t>Основною метою </a:t>
            </a:r>
            <a:r>
              <a:rPr lang="uk-UA" sz="2400" b="1" noProof="0" dirty="0" err="1">
                <a:latin typeface="+mj-lt"/>
                <a:ea typeface="Times New Roman" pitchFamily="18" charset="0"/>
                <a:cs typeface="Arial" charset="0"/>
              </a:rPr>
              <a:t>ДРЕПу</a:t>
            </a:r>
            <a:r>
              <a:rPr lang="uk-UA" sz="2400" b="1" noProof="0" dirty="0">
                <a:latin typeface="+mj-lt"/>
                <a:ea typeface="Times New Roman" pitchFamily="18" charset="0"/>
                <a:cs typeface="Arial" charset="0"/>
              </a:rPr>
              <a:t> є</a:t>
            </a:r>
            <a:r>
              <a:rPr lang="uk-UA" sz="2400" noProof="0" dirty="0">
                <a:latin typeface="+mj-lt"/>
                <a:ea typeface="Times New Roman" pitchFamily="18" charset="0"/>
                <a:cs typeface="Arial" charset="0"/>
              </a:rPr>
              <a:t> збільшення національного багатства країни на основі ефективного використання природно-ресурсного, трудового і науково-технічного потенціалу регіонів, раціоналізації систем розселення та досягнення внутрішньо регіональної збалансованості. </a:t>
            </a:r>
          </a:p>
          <a:p>
            <a:pPr algn="just">
              <a:defRPr/>
            </a:pPr>
            <a:endParaRPr lang="uk-UA" sz="2400" noProof="0" dirty="0">
              <a:latin typeface="Century Gothic" pitchFamily="34" charset="0"/>
              <a:ea typeface="Times New Roman" pitchFamily="18" charset="0"/>
              <a:cs typeface="Arial" charset="0"/>
            </a:endParaRPr>
          </a:p>
          <a:p>
            <a:pPr algn="just">
              <a:defRPr/>
            </a:pPr>
            <a:r>
              <a:rPr lang="uk-UA" sz="2400" noProof="0" dirty="0">
                <a:latin typeface="Century Gothic" pitchFamily="34" charset="0"/>
                <a:ea typeface="Times New Roman" pitchFamily="18" charset="0"/>
                <a:cs typeface="Arial" charset="0"/>
              </a:rPr>
              <a:t>	</a:t>
            </a:r>
            <a:endParaRPr lang="uk-UA" sz="2400" noProof="0" dirty="0">
              <a:latin typeface="Arial"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2E0060E-890B-8D7E-33BA-9704C316B87B}"/>
              </a:ext>
            </a:extLst>
          </p:cNvPr>
          <p:cNvSpPr>
            <a:spLocks noGrp="1"/>
          </p:cNvSpPr>
          <p:nvPr>
            <p:ph type="title"/>
          </p:nvPr>
        </p:nvSpPr>
        <p:spPr/>
        <p:txBody>
          <a:bodyPr/>
          <a:lstStyle/>
          <a:p>
            <a:pPr eaLnBrk="1" hangingPunct="1"/>
            <a:r>
              <a:rPr lang="uk-UA" noProof="0" dirty="0"/>
              <a:t>Мета та завдання ДЕП</a:t>
            </a:r>
          </a:p>
        </p:txBody>
      </p:sp>
      <p:sp>
        <p:nvSpPr>
          <p:cNvPr id="14339" name="Rectangle 4">
            <a:extLst>
              <a:ext uri="{FF2B5EF4-FFF2-40B4-BE49-F238E27FC236}">
                <a16:creationId xmlns:a16="http://schemas.microsoft.com/office/drawing/2014/main" id="{6C0E569F-4120-3218-B677-0EF668C6D4BF}"/>
              </a:ext>
            </a:extLst>
          </p:cNvPr>
          <p:cNvSpPr>
            <a:spLocks noGrp="1"/>
          </p:cNvSpPr>
          <p:nvPr>
            <p:ph sz="quarter" idx="13"/>
          </p:nvPr>
        </p:nvSpPr>
        <p:spPr>
          <a:xfrm>
            <a:off x="694944" y="2240280"/>
            <a:ext cx="3794759" cy="3877056"/>
          </a:xfrm>
        </p:spPr>
        <p:txBody>
          <a:bodyPr>
            <a:normAutofit/>
          </a:bodyPr>
          <a:lstStyle/>
          <a:p>
            <a:pPr eaLnBrk="1" hangingPunct="1">
              <a:lnSpc>
                <a:spcPct val="90000"/>
              </a:lnSpc>
              <a:buFont typeface="Arial" charset="0"/>
              <a:buNone/>
              <a:defRPr/>
            </a:pPr>
            <a:r>
              <a:rPr lang="uk-UA" u="sng" noProof="0" dirty="0">
                <a:latin typeface="+mj-lt"/>
              </a:rPr>
              <a:t>Мета:</a:t>
            </a:r>
          </a:p>
          <a:p>
            <a:pPr eaLnBrk="1" hangingPunct="1">
              <a:lnSpc>
                <a:spcPct val="90000"/>
              </a:lnSpc>
              <a:buFont typeface="Arial" charset="0"/>
              <a:buNone/>
              <a:defRPr/>
            </a:pPr>
            <a:r>
              <a:rPr lang="uk-UA" noProof="0" dirty="0">
                <a:latin typeface="+mj-lt"/>
              </a:rPr>
              <a:t>	</a:t>
            </a:r>
            <a:r>
              <a:rPr lang="uk-UA" noProof="0" dirty="0">
                <a:solidFill>
                  <a:srgbClr val="FF0000"/>
                </a:solidFill>
                <a:latin typeface="+mj-lt"/>
              </a:rPr>
              <a:t>забезпечення високого рівня якості життя людини</a:t>
            </a:r>
            <a:r>
              <a:rPr lang="uk-UA" noProof="0" dirty="0">
                <a:latin typeface="+mj-lt"/>
              </a:rPr>
              <a:t> незалежно від місця її проживання, зміцнення соціальної згуртованості та </a:t>
            </a:r>
            <a:r>
              <a:rPr lang="uk-UA" noProof="0" dirty="0">
                <a:solidFill>
                  <a:srgbClr val="FFC000"/>
                </a:solidFill>
                <a:latin typeface="+mj-lt"/>
              </a:rPr>
              <a:t>економічної єдності держави</a:t>
            </a:r>
          </a:p>
        </p:txBody>
      </p:sp>
      <p:sp>
        <p:nvSpPr>
          <p:cNvPr id="14340" name="Rectangle 5">
            <a:extLst>
              <a:ext uri="{FF2B5EF4-FFF2-40B4-BE49-F238E27FC236}">
                <a16:creationId xmlns:a16="http://schemas.microsoft.com/office/drawing/2014/main" id="{D6AE2807-3C11-A6FE-245B-DD8413529B8A}"/>
              </a:ext>
            </a:extLst>
          </p:cNvPr>
          <p:cNvSpPr>
            <a:spLocks noGrp="1"/>
          </p:cNvSpPr>
          <p:nvPr>
            <p:ph sz="quarter" idx="14"/>
          </p:nvPr>
        </p:nvSpPr>
        <p:spPr/>
        <p:txBody>
          <a:bodyPr>
            <a:normAutofit fontScale="92500" lnSpcReduction="10000"/>
          </a:bodyPr>
          <a:lstStyle/>
          <a:p>
            <a:pPr eaLnBrk="1" hangingPunct="1">
              <a:lnSpc>
                <a:spcPct val="90000"/>
              </a:lnSpc>
              <a:buFont typeface="Arial" charset="0"/>
              <a:buNone/>
              <a:defRPr/>
            </a:pPr>
            <a:r>
              <a:rPr lang="uk-UA" u="sng" noProof="0" dirty="0">
                <a:latin typeface="+mj-lt"/>
              </a:rPr>
              <a:t>Завдання:</a:t>
            </a:r>
          </a:p>
          <a:p>
            <a:pPr eaLnBrk="1" hangingPunct="1">
              <a:lnSpc>
                <a:spcPct val="90000"/>
              </a:lnSpc>
              <a:defRPr/>
            </a:pPr>
            <a:r>
              <a:rPr lang="uk-UA" sz="2000" noProof="0" dirty="0">
                <a:latin typeface="+mj-lt"/>
              </a:rPr>
              <a:t>Створення умов для збалансованого розвитку регіонів;</a:t>
            </a:r>
          </a:p>
          <a:p>
            <a:pPr eaLnBrk="1" hangingPunct="1">
              <a:lnSpc>
                <a:spcPct val="90000"/>
              </a:lnSpc>
              <a:defRPr/>
            </a:pPr>
            <a:r>
              <a:rPr lang="uk-UA" sz="2000" noProof="0" dirty="0">
                <a:latin typeface="+mj-lt"/>
              </a:rPr>
              <a:t>Інтеграція регіонів у єдиному політичному, правовому, економічному, інформаційному, культурному просторі;</a:t>
            </a:r>
          </a:p>
          <a:p>
            <a:pPr eaLnBrk="1" hangingPunct="1">
              <a:lnSpc>
                <a:spcPct val="90000"/>
              </a:lnSpc>
              <a:defRPr/>
            </a:pPr>
            <a:r>
              <a:rPr lang="uk-UA" sz="2000" noProof="0" dirty="0">
                <a:latin typeface="+mj-lt"/>
              </a:rPr>
              <a:t>Ефективне використання потенціалу регіонів;</a:t>
            </a:r>
          </a:p>
          <a:p>
            <a:pPr eaLnBrk="1" hangingPunct="1">
              <a:lnSpc>
                <a:spcPct val="90000"/>
              </a:lnSpc>
              <a:defRPr/>
            </a:pPr>
            <a:r>
              <a:rPr lang="uk-UA" sz="2000" noProof="0" dirty="0">
                <a:latin typeface="+mj-lt"/>
              </a:rPr>
              <a:t>Підвищення конкурентоспроможності держави та її регіонів.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P spid="14340"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9A2FE2-6782-DC9A-75AA-8E806DF9613F}"/>
              </a:ext>
            </a:extLst>
          </p:cNvPr>
          <p:cNvSpPr>
            <a:spLocks noGrp="1"/>
          </p:cNvSpPr>
          <p:nvPr>
            <p:ph type="title"/>
          </p:nvPr>
        </p:nvSpPr>
        <p:spPr>
          <a:ln>
            <a:miter lim="800000"/>
            <a:headEnd/>
            <a:tailEnd/>
          </a:ln>
        </p:spPr>
        <p:txBody>
          <a:bodyPr>
            <a:normAutofit/>
          </a:bodyPr>
          <a:lstStyle/>
          <a:p>
            <a:pPr lvl="1" eaLnBrk="1" fontAlgn="auto" hangingPunct="1">
              <a:spcAft>
                <a:spcPts val="0"/>
              </a:spcAft>
              <a:defRPr/>
            </a:pPr>
            <a:r>
              <a:rPr lang="uk-UA" sz="2400" kern="120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ea typeface="+mj-ea"/>
                <a:cs typeface="Times New Roman" pitchFamily="18" charset="0"/>
              </a:rPr>
              <a:t>2. Основні напрями та завдання державної регіональної економічної політики. </a:t>
            </a:r>
          </a:p>
        </p:txBody>
      </p:sp>
      <p:sp>
        <p:nvSpPr>
          <p:cNvPr id="15363" name="Прямоугольник 2">
            <a:extLst>
              <a:ext uri="{FF2B5EF4-FFF2-40B4-BE49-F238E27FC236}">
                <a16:creationId xmlns:a16="http://schemas.microsoft.com/office/drawing/2014/main" id="{8A385252-7AF5-BB01-4ECE-D8AFE8D8661A}"/>
              </a:ext>
            </a:extLst>
          </p:cNvPr>
          <p:cNvSpPr>
            <a:spLocks noChangeArrowheads="1"/>
          </p:cNvSpPr>
          <p:nvPr/>
        </p:nvSpPr>
        <p:spPr bwMode="auto">
          <a:xfrm>
            <a:off x="755575" y="2565400"/>
            <a:ext cx="7704857" cy="3416300"/>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noProof="0" dirty="0">
                <a:latin typeface="+mj-lt"/>
                <a:ea typeface="Times New Roman" pitchFamily="18" charset="0"/>
                <a:cs typeface="Arial" charset="0"/>
              </a:rPr>
              <a:t>Основними складовими державної регіональної політики є:</a:t>
            </a:r>
          </a:p>
          <a:p>
            <a:pPr algn="just">
              <a:defRPr/>
            </a:pPr>
            <a:endParaRPr lang="uk-UA" sz="2400" noProof="0" dirty="0">
              <a:latin typeface="+mj-lt"/>
              <a:ea typeface="Times New Roman" pitchFamily="18" charset="0"/>
              <a:cs typeface="Arial" charset="0"/>
            </a:endParaRPr>
          </a:p>
          <a:p>
            <a:pPr marL="342900" indent="-342900" algn="just">
              <a:buFont typeface="Wingdings" pitchFamily="2" charset="2"/>
              <a:buChar char="ü"/>
              <a:defRPr/>
            </a:pPr>
            <a:r>
              <a:rPr lang="uk-UA" sz="2400" noProof="0" dirty="0">
                <a:latin typeface="+mj-lt"/>
                <a:ea typeface="Times New Roman" pitchFamily="18" charset="0"/>
                <a:cs typeface="Arial" charset="0"/>
              </a:rPr>
              <a:t>економічна політика(зокрема, фінансово-кредитна, бюджетна, податкова, виробнича);</a:t>
            </a:r>
          </a:p>
          <a:p>
            <a:pPr marL="342900" indent="-342900" algn="just">
              <a:buFont typeface="Wingdings" pitchFamily="2" charset="2"/>
              <a:buChar char="ü"/>
              <a:defRPr/>
            </a:pPr>
            <a:r>
              <a:rPr lang="uk-UA" sz="2400" noProof="0" dirty="0">
                <a:latin typeface="+mj-lt"/>
                <a:ea typeface="Times New Roman" pitchFamily="18" charset="0"/>
                <a:cs typeface="Arial" charset="0"/>
              </a:rPr>
              <a:t>соціальна політика;</a:t>
            </a:r>
          </a:p>
          <a:p>
            <a:pPr marL="342900" indent="-342900" algn="just">
              <a:buFont typeface="Wingdings" pitchFamily="2" charset="2"/>
              <a:buChar char="ü"/>
              <a:defRPr/>
            </a:pPr>
            <a:r>
              <a:rPr lang="uk-UA" sz="2400" noProof="0" dirty="0">
                <a:latin typeface="+mj-lt"/>
                <a:ea typeface="Times New Roman" pitchFamily="18" charset="0"/>
                <a:cs typeface="Arial" charset="0"/>
              </a:rPr>
              <a:t>науково-технічна політика;</a:t>
            </a:r>
          </a:p>
          <a:p>
            <a:pPr marL="342900" indent="-342900" algn="just">
              <a:buFont typeface="Wingdings" pitchFamily="2" charset="2"/>
              <a:buChar char="ü"/>
              <a:defRPr/>
            </a:pPr>
            <a:r>
              <a:rPr lang="uk-UA" sz="2400" noProof="0" dirty="0">
                <a:latin typeface="+mj-lt"/>
                <a:ea typeface="Times New Roman" pitchFamily="18" charset="0"/>
                <a:cs typeface="Arial" charset="0"/>
              </a:rPr>
              <a:t>екологічна політика;</a:t>
            </a:r>
          </a:p>
          <a:p>
            <a:pPr marL="342900" indent="-342900" algn="just">
              <a:buFont typeface="Wingdings" pitchFamily="2" charset="2"/>
              <a:buChar char="ü"/>
              <a:defRPr/>
            </a:pPr>
            <a:r>
              <a:rPr lang="uk-UA" sz="2400" noProof="0" dirty="0">
                <a:latin typeface="+mj-lt"/>
                <a:ea typeface="Times New Roman" pitchFamily="18" charset="0"/>
                <a:cs typeface="Arial" charset="0"/>
              </a:rPr>
              <a:t>демографічна політика та ін.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F8308D2A-9E48-877E-9ED3-48A020F77D37}"/>
              </a:ext>
            </a:extLst>
          </p:cNvPr>
          <p:cNvSpPr/>
          <p:nvPr/>
        </p:nvSpPr>
        <p:spPr>
          <a:xfrm>
            <a:off x="900756" y="1268760"/>
            <a:ext cx="7559675" cy="461962"/>
          </a:xfrm>
          <a:prstGeom prst="rect">
            <a:avLst/>
          </a:prstGeom>
        </p:spPr>
        <p:txBody>
          <a:bodyPr>
            <a:spAutoFit/>
          </a:bodyPr>
          <a:lstStyle/>
          <a:p>
            <a:pPr algn="ctr">
              <a:defRPr/>
            </a:pPr>
            <a:r>
              <a:rPr lang="uk-UA" sz="2400" noProof="0" dirty="0">
                <a:latin typeface="+mj-lt"/>
              </a:rPr>
              <a:t>Регіональна економічна політика включає:</a:t>
            </a:r>
          </a:p>
        </p:txBody>
      </p:sp>
      <p:sp>
        <p:nvSpPr>
          <p:cNvPr id="4" name="Прямоугольник 3">
            <a:extLst>
              <a:ext uri="{FF2B5EF4-FFF2-40B4-BE49-F238E27FC236}">
                <a16:creationId xmlns:a16="http://schemas.microsoft.com/office/drawing/2014/main" id="{BD1BDC9F-2C26-D678-AD71-0DF5CE3C7A60}"/>
              </a:ext>
            </a:extLst>
          </p:cNvPr>
          <p:cNvSpPr/>
          <p:nvPr/>
        </p:nvSpPr>
        <p:spPr>
          <a:xfrm>
            <a:off x="684212" y="2492375"/>
            <a:ext cx="7776219" cy="3478213"/>
          </a:xfrm>
          <a:prstGeom prst="rect">
            <a:avLst/>
          </a:prstGeom>
        </p:spPr>
        <p:txBody>
          <a:bodyPr wrap="square">
            <a:spAutoFit/>
          </a:bodyPr>
          <a:lstStyle/>
          <a:p>
            <a:pPr algn="just">
              <a:defRPr/>
            </a:pPr>
            <a:r>
              <a:rPr lang="uk-UA" sz="2000" noProof="0" dirty="0">
                <a:latin typeface="+mj-lt"/>
              </a:rPr>
              <a:t>а) бюджетну й податкову політику ;</a:t>
            </a:r>
          </a:p>
          <a:p>
            <a:pPr algn="just">
              <a:defRPr/>
            </a:pPr>
            <a:endParaRPr lang="uk-UA" sz="2000" noProof="0" dirty="0">
              <a:latin typeface="+mj-lt"/>
            </a:endParaRPr>
          </a:p>
          <a:p>
            <a:pPr algn="just">
              <a:defRPr/>
            </a:pPr>
            <a:r>
              <a:rPr lang="uk-UA" sz="2000" noProof="0" dirty="0">
                <a:latin typeface="+mj-lt"/>
              </a:rPr>
              <a:t>б) планування, прогнозування й програмування соціально-економічного розвитку регіону;</a:t>
            </a:r>
          </a:p>
          <a:p>
            <a:pPr algn="just">
              <a:defRPr/>
            </a:pPr>
            <a:endParaRPr lang="uk-UA" sz="2000" noProof="0" dirty="0">
              <a:latin typeface="+mj-lt"/>
            </a:endParaRPr>
          </a:p>
          <a:p>
            <a:pPr algn="just">
              <a:defRPr/>
            </a:pPr>
            <a:r>
              <a:rPr lang="uk-UA" sz="2000" noProof="0" dirty="0">
                <a:latin typeface="+mj-lt"/>
              </a:rPr>
              <a:t>в) розміщення продуктивних сил і структурні перетворення в регіоні;</a:t>
            </a:r>
          </a:p>
          <a:p>
            <a:pPr algn="just">
              <a:defRPr/>
            </a:pPr>
            <a:endParaRPr lang="uk-UA" sz="2000" noProof="0" dirty="0">
              <a:latin typeface="+mj-lt"/>
            </a:endParaRPr>
          </a:p>
          <a:p>
            <a:pPr algn="just">
              <a:defRPr/>
            </a:pPr>
            <a:r>
              <a:rPr lang="uk-UA" sz="2000" noProof="0" dirty="0">
                <a:latin typeface="+mj-lt"/>
              </a:rPr>
              <a:t>г) політику розвитку регіональних комплексів (агропромислового, будівельного, транспортного);</a:t>
            </a:r>
          </a:p>
          <a:p>
            <a:pPr algn="just">
              <a:defRPr/>
            </a:pPr>
            <a:endParaRPr lang="uk-UA" sz="2000" noProof="0" dirty="0">
              <a:latin typeface="+mj-lt"/>
            </a:endParaRPr>
          </a:p>
          <a:p>
            <a:pPr algn="just">
              <a:defRPr/>
            </a:pPr>
            <a:r>
              <a:rPr lang="uk-UA" sz="2000" noProof="0" dirty="0">
                <a:latin typeface="+mj-lt"/>
              </a:rPr>
              <a:t>д) контрольно-економічну діяльність та інформаційне забезпечення.</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133"/>
            <a:ext cx="8640960" cy="677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156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6F3E61-D71B-5F6F-BDEA-8E2330A02963}"/>
              </a:ext>
            </a:extLst>
          </p:cNvPr>
          <p:cNvSpPr>
            <a:spLocks noGrp="1"/>
          </p:cNvSpPr>
          <p:nvPr>
            <p:ph type="title"/>
          </p:nvPr>
        </p:nvSpPr>
        <p:spPr>
          <a:xfrm>
            <a:off x="22684" y="908720"/>
            <a:ext cx="8643998" cy="1143000"/>
          </a:xfrm>
          <a:ln>
            <a:miter lim="800000"/>
            <a:headEnd/>
            <a:tailEnd/>
          </a:ln>
        </p:spPr>
        <p:txBody>
          <a:bodyPr>
            <a:normAutofit/>
          </a:bodyPr>
          <a:lstStyle/>
          <a:p>
            <a:pPr marL="971550" lvl="1" indent="-514350" algn="ctr" eaLnBrk="1" fontAlgn="auto" hangingPunct="1">
              <a:spcAft>
                <a:spcPts val="0"/>
              </a:spcAft>
              <a:defRPr/>
            </a:pPr>
            <a:r>
              <a:rPr lang="uk-UA" sz="2400" kern="120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ea typeface="+mj-ea"/>
                <a:cs typeface="Times New Roman" pitchFamily="18" charset="0"/>
              </a:rPr>
              <a:t>3. Сутність механізму реалізації державної економічної політики. </a:t>
            </a:r>
          </a:p>
        </p:txBody>
      </p:sp>
      <p:sp>
        <p:nvSpPr>
          <p:cNvPr id="20483" name="Прямоугольник 2">
            <a:extLst>
              <a:ext uri="{FF2B5EF4-FFF2-40B4-BE49-F238E27FC236}">
                <a16:creationId xmlns:a16="http://schemas.microsoft.com/office/drawing/2014/main" id="{68E8EAFD-322D-8DAD-8579-2111FCD8471E}"/>
              </a:ext>
            </a:extLst>
          </p:cNvPr>
          <p:cNvSpPr>
            <a:spLocks noChangeArrowheads="1"/>
          </p:cNvSpPr>
          <p:nvPr/>
        </p:nvSpPr>
        <p:spPr bwMode="auto">
          <a:xfrm>
            <a:off x="683567" y="2420938"/>
            <a:ext cx="7776865" cy="2677656"/>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b="1" noProof="0" dirty="0">
                <a:latin typeface="+mj-lt"/>
                <a:ea typeface="Times New Roman" pitchFamily="18" charset="0"/>
                <a:cs typeface="Arial" charset="0"/>
              </a:rPr>
              <a:t>Механізм реалізації державної регіональної економічної політики</a:t>
            </a:r>
            <a:r>
              <a:rPr lang="uk-UA" sz="2400" noProof="0" dirty="0">
                <a:latin typeface="+mj-lt"/>
                <a:ea typeface="Times New Roman" pitchFamily="18" charset="0"/>
                <a:cs typeface="Arial" charset="0"/>
              </a:rPr>
              <a:t> – це система конкретних економічних важелів, за допомогою яких здійснюється державний вплив на просторову організацію продуктивних сил, забезпечується соціально-економічний розвиток регіонів, удосконалюється структура їх господарського комплексу.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2">
            <a:extLst>
              <a:ext uri="{FF2B5EF4-FFF2-40B4-BE49-F238E27FC236}">
                <a16:creationId xmlns:a16="http://schemas.microsoft.com/office/drawing/2014/main" id="{621D7C2F-F674-3DC0-9C1C-CDBC6B009FB7}"/>
              </a:ext>
            </a:extLst>
          </p:cNvPr>
          <p:cNvSpPr>
            <a:spLocks noChangeArrowheads="1"/>
          </p:cNvSpPr>
          <p:nvPr/>
        </p:nvSpPr>
        <p:spPr bwMode="auto">
          <a:xfrm>
            <a:off x="683568" y="1196752"/>
            <a:ext cx="7776864" cy="4894262"/>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noProof="0" dirty="0">
                <a:latin typeface="+mj-lt"/>
                <a:ea typeface="Times New Roman" pitchFamily="18" charset="0"/>
                <a:cs typeface="Arial" charset="0"/>
              </a:rPr>
              <a:t>Державні органи управління можуть впливати на регіональний розвиток через такі заходи:</a:t>
            </a:r>
          </a:p>
          <a:p>
            <a:pPr algn="just">
              <a:defRPr/>
            </a:pPr>
            <a:endParaRPr lang="uk-UA" sz="2400" noProof="0" dirty="0">
              <a:latin typeface="+mj-lt"/>
              <a:ea typeface="Times New Roman" pitchFamily="18" charset="0"/>
              <a:cs typeface="Arial" charset="0"/>
            </a:endParaRPr>
          </a:p>
          <a:p>
            <a:pPr algn="just">
              <a:defRPr/>
            </a:pPr>
            <a:endParaRPr lang="uk-UA" sz="2400" noProof="0" dirty="0">
              <a:latin typeface="+mj-lt"/>
              <a:ea typeface="Times New Roman" pitchFamily="18" charset="0"/>
              <a:cs typeface="Arial" charset="0"/>
            </a:endParaRPr>
          </a:p>
          <a:p>
            <a:pPr algn="just">
              <a:defRPr/>
            </a:pPr>
            <a:endParaRPr lang="uk-UA" sz="2400" noProof="0" dirty="0">
              <a:latin typeface="+mj-lt"/>
              <a:ea typeface="Times New Roman" pitchFamily="18" charset="0"/>
              <a:cs typeface="Arial" charset="0"/>
            </a:endParaRPr>
          </a:p>
          <a:p>
            <a:pPr algn="just">
              <a:defRPr/>
            </a:pPr>
            <a:r>
              <a:rPr lang="uk-UA" sz="2400" noProof="0" dirty="0">
                <a:latin typeface="+mj-lt"/>
                <a:ea typeface="Times New Roman" pitchFamily="18" charset="0"/>
                <a:cs typeface="Arial" charset="0"/>
              </a:rPr>
              <a:t>1) надання податкових пільг для розвитку наукомістких виробництв;</a:t>
            </a:r>
          </a:p>
          <a:p>
            <a:pPr algn="just">
              <a:defRPr/>
            </a:pPr>
            <a:r>
              <a:rPr lang="uk-UA" sz="2400" noProof="0" dirty="0">
                <a:latin typeface="+mj-lt"/>
                <a:ea typeface="Times New Roman" pitchFamily="18" charset="0"/>
                <a:cs typeface="Arial" charset="0"/>
              </a:rPr>
              <a:t>2) створення акціонерних товариств для завершення раніше розпочатого будівництва;</a:t>
            </a:r>
          </a:p>
          <a:p>
            <a:pPr algn="just">
              <a:defRPr/>
            </a:pPr>
            <a:r>
              <a:rPr lang="uk-UA" sz="2400" noProof="0" dirty="0">
                <a:latin typeface="+mj-lt"/>
                <a:ea typeface="Times New Roman" pitchFamily="18" charset="0"/>
                <a:cs typeface="Arial" charset="0"/>
              </a:rPr>
              <a:t>3) надання регіонам інвестиційних премій за спорудження об’єктів, що дозволяють покращити структуру економіки регіону, працевлаштування вивільнених працівників, поліпшити екологічну ситуацію, тощо.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77AE6748-BD04-A0D0-8E72-EE9D7AEF8FC6}"/>
              </a:ext>
            </a:extLst>
          </p:cNvPr>
          <p:cNvSpPr/>
          <p:nvPr/>
        </p:nvSpPr>
        <p:spPr>
          <a:xfrm>
            <a:off x="486727" y="980728"/>
            <a:ext cx="8263801" cy="3785652"/>
          </a:xfrm>
          <a:prstGeom prst="rect">
            <a:avLst/>
          </a:prstGeom>
          <a:noFill/>
        </p:spPr>
        <p:txBody>
          <a:bodyPr wrap="none" lIns="91440" tIns="45720" rIns="91440" bIns="45720">
            <a:spAutoFit/>
          </a:bodyPr>
          <a:lstStyle/>
          <a:p>
            <a:pPr algn="ctr"/>
            <a:r>
              <a:rPr lang="uk-UA"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Тема для обговорення №3.</a:t>
            </a:r>
          </a:p>
          <a:p>
            <a:pPr algn="ctr"/>
            <a:r>
              <a:rPr lang="uk-UA"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Представлення 3-5 основних </a:t>
            </a:r>
          </a:p>
          <a:p>
            <a:pPr algn="ctr"/>
            <a:r>
              <a:rPr lang="uk-UA"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(на Вашу точку зор</a:t>
            </a:r>
            <a:r>
              <a:rPr lang="uk-UA"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у) </a:t>
            </a:r>
          </a:p>
          <a:p>
            <a:pPr algn="ctr"/>
            <a:r>
              <a:rPr lang="uk-UA"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елементів/складових </a:t>
            </a:r>
          </a:p>
          <a:p>
            <a:pPr algn="ctr"/>
            <a:r>
              <a:rPr lang="uk-UA"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сучасної системи ДЕП</a:t>
            </a:r>
            <a:endParaRPr lang="uk-UA"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9266401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7A5D2-78E3-12F5-671D-2AA4837FE034}"/>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E31BB70F-F70E-EDFD-B998-000CCFF93376}"/>
              </a:ext>
            </a:extLst>
          </p:cNvPr>
          <p:cNvSpPr/>
          <p:nvPr/>
        </p:nvSpPr>
        <p:spPr>
          <a:xfrm>
            <a:off x="1215952" y="1412776"/>
            <a:ext cx="6712094" cy="3416320"/>
          </a:xfrm>
          <a:prstGeom prst="rect">
            <a:avLst/>
          </a:prstGeom>
          <a:noFill/>
        </p:spPr>
        <p:txBody>
          <a:bodyPr wrap="none" lIns="91440" tIns="45720" rIns="91440" bIns="45720">
            <a:spAutoFit/>
          </a:bodyPr>
          <a:lstStyle/>
          <a:p>
            <a:pPr algn="ctr"/>
            <a:r>
              <a:rPr lang="uk-UA" sz="5400" b="1"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Державна політика </a:t>
            </a:r>
          </a:p>
          <a:p>
            <a:pPr algn="ctr"/>
            <a:r>
              <a:rPr lang="uk-UA" sz="5400" b="1"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у сфері</a:t>
            </a:r>
          </a:p>
          <a:p>
            <a:pPr algn="ctr"/>
            <a:r>
              <a:rPr lang="uk-UA" sz="5400" b="1"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етнонаціонального </a:t>
            </a:r>
          </a:p>
          <a:p>
            <a:pPr algn="ctr"/>
            <a:r>
              <a:rPr lang="uk-UA" sz="5400" b="1"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розвитку суспільства</a:t>
            </a:r>
          </a:p>
        </p:txBody>
      </p:sp>
    </p:spTree>
    <p:extLst>
      <p:ext uri="{BB962C8B-B14F-4D97-AF65-F5344CB8AC3E}">
        <p14:creationId xmlns:p14="http://schemas.microsoft.com/office/powerpoint/2010/main" val="16089822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3FBCF-CD26-5A96-CEC3-BEDD62BFD829}"/>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2615628C-1A32-D605-3364-712E43105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20688"/>
            <a:ext cx="7704856" cy="5616624"/>
          </a:xfrm>
          <a:prstGeom prst="rect">
            <a:avLst/>
          </a:prstGeom>
        </p:spPr>
      </p:pic>
    </p:spTree>
    <p:extLst>
      <p:ext uri="{BB962C8B-B14F-4D97-AF65-F5344CB8AC3E}">
        <p14:creationId xmlns:p14="http://schemas.microsoft.com/office/powerpoint/2010/main" val="7873484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3F1CE-3D92-0C12-736E-4051EF4D5A08}"/>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A0DE4187-3C9E-EFE0-0547-A40235AB5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707902"/>
            <a:ext cx="7488832" cy="5385393"/>
          </a:xfrm>
          <a:prstGeom prst="rect">
            <a:avLst/>
          </a:prstGeom>
        </p:spPr>
      </p:pic>
    </p:spTree>
    <p:extLst>
      <p:ext uri="{BB962C8B-B14F-4D97-AF65-F5344CB8AC3E}">
        <p14:creationId xmlns:p14="http://schemas.microsoft.com/office/powerpoint/2010/main" val="14555542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31F70-7D81-5A6A-0221-15A589CB99BA}"/>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F9DECE90-6BFF-C1D4-8F52-6A318E8E7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92696"/>
            <a:ext cx="7632848" cy="5472608"/>
          </a:xfrm>
          <a:prstGeom prst="rect">
            <a:avLst/>
          </a:prstGeom>
        </p:spPr>
      </p:pic>
    </p:spTree>
    <p:extLst>
      <p:ext uri="{BB962C8B-B14F-4D97-AF65-F5344CB8AC3E}">
        <p14:creationId xmlns:p14="http://schemas.microsoft.com/office/powerpoint/2010/main" val="3127316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85BD61E-B03F-669D-9920-52E98EC15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71868"/>
            <a:ext cx="7632848" cy="5514263"/>
          </a:xfrm>
          <a:prstGeom prst="rect">
            <a:avLst/>
          </a:prstGeom>
        </p:spPr>
      </p:pic>
    </p:spTree>
    <p:extLst>
      <p:ext uri="{BB962C8B-B14F-4D97-AF65-F5344CB8AC3E}">
        <p14:creationId xmlns:p14="http://schemas.microsoft.com/office/powerpoint/2010/main" val="5618957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390DE-B8E9-4CFE-645A-65A7EBCE89FD}"/>
            </a:ext>
          </a:extLst>
        </p:cNvPr>
        <p:cNvGrpSpPr/>
        <p:nvPr/>
      </p:nvGrpSpPr>
      <p:grpSpPr>
        <a:xfrm>
          <a:off x="0" y="0"/>
          <a:ext cx="0" cy="0"/>
          <a:chOff x="0" y="0"/>
          <a:chExt cx="0" cy="0"/>
        </a:xfrm>
      </p:grpSpPr>
      <p:pic>
        <p:nvPicPr>
          <p:cNvPr id="5" name="Рисунок 4">
            <a:extLst>
              <a:ext uri="{FF2B5EF4-FFF2-40B4-BE49-F238E27FC236}">
                <a16:creationId xmlns:a16="http://schemas.microsoft.com/office/drawing/2014/main" id="{2F500E9F-2965-3765-B5A6-3371DC674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26" y="815884"/>
            <a:ext cx="6974347" cy="5226231"/>
          </a:xfrm>
          <a:prstGeom prst="rect">
            <a:avLst/>
          </a:prstGeom>
        </p:spPr>
      </p:pic>
    </p:spTree>
    <p:extLst>
      <p:ext uri="{BB962C8B-B14F-4D97-AF65-F5344CB8AC3E}">
        <p14:creationId xmlns:p14="http://schemas.microsoft.com/office/powerpoint/2010/main" val="16484111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144DA-B7B9-0579-5A34-E12A78E6C954}"/>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E7464AC1-A287-DDFD-3535-6F20FC8FF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196752"/>
            <a:ext cx="4968552" cy="3721618"/>
          </a:xfrm>
          <a:prstGeom prst="rect">
            <a:avLst/>
          </a:prstGeom>
        </p:spPr>
      </p:pic>
    </p:spTree>
    <p:extLst>
      <p:ext uri="{BB962C8B-B14F-4D97-AF65-F5344CB8AC3E}">
        <p14:creationId xmlns:p14="http://schemas.microsoft.com/office/powerpoint/2010/main" val="2774385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856895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524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1EE2D-2256-C43B-A27F-FAB9BDD3AFC7}"/>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F20E5D19-D4E6-1DA2-2EB4-F7686F1756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836712"/>
            <a:ext cx="6397784" cy="4794183"/>
          </a:xfrm>
          <a:prstGeom prst="rect">
            <a:avLst/>
          </a:prstGeom>
        </p:spPr>
      </p:pic>
    </p:spTree>
    <p:extLst>
      <p:ext uri="{BB962C8B-B14F-4D97-AF65-F5344CB8AC3E}">
        <p14:creationId xmlns:p14="http://schemas.microsoft.com/office/powerpoint/2010/main" val="19064351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69904-60CB-9FAC-FF7D-1AD9AEF3AFBB}"/>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C4EE2E36-C503-B063-8519-F410E34D0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620688"/>
            <a:ext cx="7166534" cy="5370247"/>
          </a:xfrm>
          <a:prstGeom prst="rect">
            <a:avLst/>
          </a:prstGeom>
        </p:spPr>
      </p:pic>
    </p:spTree>
    <p:extLst>
      <p:ext uri="{BB962C8B-B14F-4D97-AF65-F5344CB8AC3E}">
        <p14:creationId xmlns:p14="http://schemas.microsoft.com/office/powerpoint/2010/main" val="10815215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C90F4-0E10-C5AA-8ACD-4D35DCEB93B9}"/>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862F478C-224E-ADE4-1577-AAD4ADFA4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44" y="663779"/>
            <a:ext cx="7380312" cy="5530441"/>
          </a:xfrm>
          <a:prstGeom prst="rect">
            <a:avLst/>
          </a:prstGeom>
        </p:spPr>
      </p:pic>
    </p:spTree>
    <p:extLst>
      <p:ext uri="{BB962C8B-B14F-4D97-AF65-F5344CB8AC3E}">
        <p14:creationId xmlns:p14="http://schemas.microsoft.com/office/powerpoint/2010/main" val="2178825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9869A-2511-B401-5C2C-6AABC538DC3E}"/>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FD79DCF9-33D1-3A94-D3F6-168962F3C1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692696"/>
            <a:ext cx="6782159" cy="5082215"/>
          </a:xfrm>
          <a:prstGeom prst="rect">
            <a:avLst/>
          </a:prstGeom>
        </p:spPr>
      </p:pic>
    </p:spTree>
    <p:extLst>
      <p:ext uri="{BB962C8B-B14F-4D97-AF65-F5344CB8AC3E}">
        <p14:creationId xmlns:p14="http://schemas.microsoft.com/office/powerpoint/2010/main" val="2058674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00D68-6F3D-526F-6845-283E938353A0}"/>
            </a:ext>
          </a:extLst>
        </p:cNvPr>
        <p:cNvGrpSpPr/>
        <p:nvPr/>
      </p:nvGrpSpPr>
      <p:grpSpPr>
        <a:xfrm>
          <a:off x="0" y="0"/>
          <a:ext cx="0" cy="0"/>
          <a:chOff x="0" y="0"/>
          <a:chExt cx="0" cy="0"/>
        </a:xfrm>
      </p:grpSpPr>
      <p:pic>
        <p:nvPicPr>
          <p:cNvPr id="8" name="Рисунок 7">
            <a:extLst>
              <a:ext uri="{FF2B5EF4-FFF2-40B4-BE49-F238E27FC236}">
                <a16:creationId xmlns:a16="http://schemas.microsoft.com/office/drawing/2014/main" id="{16128241-380B-3EFB-481B-8E66605DD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20688"/>
            <a:ext cx="7236296" cy="5422523"/>
          </a:xfrm>
          <a:prstGeom prst="rect">
            <a:avLst/>
          </a:prstGeom>
        </p:spPr>
      </p:pic>
    </p:spTree>
    <p:extLst>
      <p:ext uri="{BB962C8B-B14F-4D97-AF65-F5344CB8AC3E}">
        <p14:creationId xmlns:p14="http://schemas.microsoft.com/office/powerpoint/2010/main" val="17866081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26EF1-724A-7616-1EE3-906AE7AC0797}"/>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A0537525-5688-BEFF-2F6C-8AE51F2FA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90759"/>
            <a:ext cx="7308304" cy="5476482"/>
          </a:xfrm>
          <a:prstGeom prst="rect">
            <a:avLst/>
          </a:prstGeom>
        </p:spPr>
      </p:pic>
    </p:spTree>
    <p:extLst>
      <p:ext uri="{BB962C8B-B14F-4D97-AF65-F5344CB8AC3E}">
        <p14:creationId xmlns:p14="http://schemas.microsoft.com/office/powerpoint/2010/main" val="38294061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3BA22-3939-72B9-E5C4-714A87353D99}"/>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8A92D260-3A81-8878-757F-2E1394227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848" y="690759"/>
            <a:ext cx="7308304" cy="5476482"/>
          </a:xfrm>
          <a:prstGeom prst="rect">
            <a:avLst/>
          </a:prstGeom>
        </p:spPr>
      </p:pic>
    </p:spTree>
    <p:extLst>
      <p:ext uri="{BB962C8B-B14F-4D97-AF65-F5344CB8AC3E}">
        <p14:creationId xmlns:p14="http://schemas.microsoft.com/office/powerpoint/2010/main" val="38371454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1626C-F700-81CB-9BF9-173E1BC29FC6}"/>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301FCEC9-824C-0B50-97A9-7EF12DBF7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92696"/>
            <a:ext cx="7488832" cy="5472607"/>
          </a:xfrm>
          <a:prstGeom prst="rect">
            <a:avLst/>
          </a:prstGeom>
        </p:spPr>
      </p:pic>
    </p:spTree>
    <p:extLst>
      <p:ext uri="{BB962C8B-B14F-4D97-AF65-F5344CB8AC3E}">
        <p14:creationId xmlns:p14="http://schemas.microsoft.com/office/powerpoint/2010/main" val="32013959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59D7C-A5F0-38DD-E63B-9C50C4785D9E}"/>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C6448E72-228D-B653-BB2D-79209F22C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798677"/>
            <a:ext cx="7020272" cy="5260645"/>
          </a:xfrm>
          <a:prstGeom prst="rect">
            <a:avLst/>
          </a:prstGeom>
        </p:spPr>
      </p:pic>
    </p:spTree>
    <p:extLst>
      <p:ext uri="{BB962C8B-B14F-4D97-AF65-F5344CB8AC3E}">
        <p14:creationId xmlns:p14="http://schemas.microsoft.com/office/powerpoint/2010/main" val="31493420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84373-5F9F-DC02-8FF0-8AD1A6CE24EB}"/>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C3914587-38A6-3745-4626-29E0F96F5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592" y="635864"/>
            <a:ext cx="7454816" cy="5586271"/>
          </a:xfrm>
          <a:prstGeom prst="rect">
            <a:avLst/>
          </a:prstGeom>
        </p:spPr>
      </p:pic>
    </p:spTree>
    <p:extLst>
      <p:ext uri="{BB962C8B-B14F-4D97-AF65-F5344CB8AC3E}">
        <p14:creationId xmlns:p14="http://schemas.microsoft.com/office/powerpoint/2010/main" val="1016254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91524"/>
            <a:ext cx="7776864" cy="2677656"/>
          </a:xfrm>
          <a:prstGeom prst="rect">
            <a:avLst/>
          </a:prstGeom>
        </p:spPr>
        <p:txBody>
          <a:bodyPr wrap="square">
            <a:spAutoFit/>
          </a:bodyPr>
          <a:lstStyle/>
          <a:p>
            <a:pPr algn="just"/>
            <a:r>
              <a:rPr lang="uk-UA" sz="2800" b="1" dirty="0">
                <a:solidFill>
                  <a:srgbClr val="FF0000"/>
                </a:solidFill>
                <a:latin typeface="Times New Roman" panose="02020603050405020304" pitchFamily="18" charset="0"/>
                <a:cs typeface="Times New Roman" panose="02020603050405020304" pitchFamily="18" charset="0"/>
              </a:rPr>
              <a:t>Суб'єкти державної політики </a:t>
            </a:r>
            <a:r>
              <a:rPr lang="uk-UA" sz="2000" dirty="0">
                <a:latin typeface="Times New Roman" panose="02020603050405020304" pitchFamily="18" charset="0"/>
                <a:cs typeface="Times New Roman" panose="02020603050405020304" pitchFamily="18" charset="0"/>
              </a:rPr>
              <a:t>- це соціуми, а також створені ними установи, організації, активна практична діяльність яких спрямована на перетворення політичної та інших сфер життєдіяльності людини як відповідних об'єктів політики. Таким чином, суб'єкт політики передбачає: наявність самих соціумів та їх організацій, здатних до політичної діяльності і створених з цією метою; певні цілі їх діяльності; цілеспрямовану активність; виявлений інтерес; взаємозв'язок, взаємодію з об'єктом політики.</a:t>
            </a:r>
          </a:p>
        </p:txBody>
      </p:sp>
      <p:sp>
        <p:nvSpPr>
          <p:cNvPr id="3" name="Прямоугольник 2"/>
          <p:cNvSpPr/>
          <p:nvPr/>
        </p:nvSpPr>
        <p:spPr>
          <a:xfrm>
            <a:off x="450954" y="3284984"/>
            <a:ext cx="8496944" cy="2985433"/>
          </a:xfrm>
          <a:prstGeom prst="rect">
            <a:avLst/>
          </a:prstGeom>
        </p:spPr>
        <p:txBody>
          <a:bodyPr wrap="square">
            <a:spAutoFit/>
          </a:bodyPr>
          <a:lstStyle/>
          <a:p>
            <a:pPr algn="just"/>
            <a:r>
              <a:rPr lang="uk-UA" sz="2800" b="1" dirty="0">
                <a:solidFill>
                  <a:srgbClr val="FF0000"/>
                </a:solidFill>
                <a:latin typeface="Times New Roman" panose="02020603050405020304" pitchFamily="18" charset="0"/>
                <a:cs typeface="Times New Roman" panose="02020603050405020304" pitchFamily="18" charset="0"/>
              </a:rPr>
              <a:t>Об'єкти  державної політики </a:t>
            </a:r>
            <a:r>
              <a:rPr lang="uk-UA" sz="2000" dirty="0">
                <a:latin typeface="Times New Roman" panose="02020603050405020304" pitchFamily="18" charset="0"/>
                <a:cs typeface="Times New Roman" panose="02020603050405020304" pitchFamily="18" charset="0"/>
              </a:rPr>
              <a:t>- явища політичної сфери в їх різноманітних проявах і зв'язках з усім громадянським суспільством. На них спрямована діяльність суб'єктів політики. Об'єкт політики дає уявлення про все те, на що суб'єкт політики спрямовує свою перетворювальну або руйнівну політичну діяльність. </a:t>
            </a:r>
            <a:r>
              <a:rPr lang="uk-UA" sz="2000" dirty="0">
                <a:solidFill>
                  <a:srgbClr val="FF0000"/>
                </a:solidFill>
                <a:latin typeface="Times New Roman" panose="02020603050405020304" pitchFamily="18" charset="0"/>
                <a:cs typeface="Times New Roman" panose="02020603050405020304" pitchFamily="18" charset="0"/>
              </a:rPr>
              <a:t>Об'єкти політики </a:t>
            </a:r>
            <a:r>
              <a:rPr lang="uk-UA" sz="2000" dirty="0">
                <a:latin typeface="Times New Roman" panose="02020603050405020304" pitchFamily="18" charset="0"/>
                <a:cs typeface="Times New Roman" panose="02020603050405020304" pitchFamily="18" charset="0"/>
              </a:rPr>
              <a:t>- це реальна політична дійсність, характерні для неї суспільні відносини, насамперед політичні, політична система суспільства в цілому, її елементи, форми політичного життя, сфера політичних інтересів, суперечності політичного процесу як у межах країни, так і в регіональному або світовому просторі.</a:t>
            </a:r>
          </a:p>
        </p:txBody>
      </p:sp>
    </p:spTree>
    <p:extLst>
      <p:ext uri="{BB962C8B-B14F-4D97-AF65-F5344CB8AC3E}">
        <p14:creationId xmlns:p14="http://schemas.microsoft.com/office/powerpoint/2010/main" val="37242987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D1FC9-75D4-102F-747B-25CC3A6598A4}"/>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9CEC696C-998B-9E71-D1CC-85FC28847C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016" y="548680"/>
            <a:ext cx="6097967" cy="2145581"/>
          </a:xfrm>
          <a:prstGeom prst="rect">
            <a:avLst/>
          </a:prstGeom>
        </p:spPr>
      </p:pic>
      <p:pic>
        <p:nvPicPr>
          <p:cNvPr id="5" name="Рисунок 4">
            <a:extLst>
              <a:ext uri="{FF2B5EF4-FFF2-40B4-BE49-F238E27FC236}">
                <a16:creationId xmlns:a16="http://schemas.microsoft.com/office/drawing/2014/main" id="{15A625DE-B362-9D65-E7F0-5DCD2BDFCE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016" y="2699440"/>
            <a:ext cx="6097967" cy="1266825"/>
          </a:xfrm>
          <a:prstGeom prst="rect">
            <a:avLst/>
          </a:prstGeom>
        </p:spPr>
      </p:pic>
    </p:spTree>
    <p:extLst>
      <p:ext uri="{BB962C8B-B14F-4D97-AF65-F5344CB8AC3E}">
        <p14:creationId xmlns:p14="http://schemas.microsoft.com/office/powerpoint/2010/main" val="28700766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A645D-F648-6452-9438-3D0617D06650}"/>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0D4483F4-E58D-5122-E4E0-D5B897BC14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20688"/>
            <a:ext cx="7416824" cy="5558534"/>
          </a:xfrm>
          <a:prstGeom prst="rect">
            <a:avLst/>
          </a:prstGeom>
        </p:spPr>
      </p:pic>
    </p:spTree>
    <p:extLst>
      <p:ext uri="{BB962C8B-B14F-4D97-AF65-F5344CB8AC3E}">
        <p14:creationId xmlns:p14="http://schemas.microsoft.com/office/powerpoint/2010/main" val="30456560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E2D89-957F-2A46-D4B8-E5CBDCF45836}"/>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E1D4E5C0-5551-57B5-61B1-BED19E709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692696"/>
            <a:ext cx="7344816" cy="5440288"/>
          </a:xfrm>
          <a:prstGeom prst="rect">
            <a:avLst/>
          </a:prstGeom>
        </p:spPr>
      </p:pic>
    </p:spTree>
    <p:extLst>
      <p:ext uri="{BB962C8B-B14F-4D97-AF65-F5344CB8AC3E}">
        <p14:creationId xmlns:p14="http://schemas.microsoft.com/office/powerpoint/2010/main" val="4313396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D636F-9ABE-6B9E-4AB9-F606D7C2710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34F4CE4-EF5B-A302-3F79-A74BD14E6BBC}"/>
              </a:ext>
            </a:extLst>
          </p:cNvPr>
          <p:cNvSpPr txBox="1"/>
          <p:nvPr/>
        </p:nvSpPr>
        <p:spPr>
          <a:xfrm>
            <a:off x="791580" y="551289"/>
            <a:ext cx="7560840" cy="5755422"/>
          </a:xfrm>
          <a:prstGeom prst="rect">
            <a:avLst/>
          </a:prstGeom>
          <a:noFill/>
        </p:spPr>
        <p:txBody>
          <a:bodyPr wrap="square">
            <a:spAutoFit/>
          </a:bodyPr>
          <a:lstStyle/>
          <a:p>
            <a:r>
              <a:rPr lang="uk-UA" sz="1600" dirty="0"/>
              <a:t>Такі </a:t>
            </a:r>
            <a:r>
              <a:rPr lang="uk-UA" sz="1600" b="1" dirty="0">
                <a:solidFill>
                  <a:srgbClr val="FF0000"/>
                </a:solidFill>
              </a:rPr>
              <a:t>конфлікти</a:t>
            </a:r>
            <a:r>
              <a:rPr lang="uk-UA" sz="1600" dirty="0"/>
              <a:t>, як правило, закінчуються: </a:t>
            </a:r>
          </a:p>
          <a:p>
            <a:r>
              <a:rPr lang="uk-UA" sz="1600" dirty="0"/>
              <a:t> - перемогою однієї сторони над іншою; </a:t>
            </a:r>
          </a:p>
          <a:p>
            <a:r>
              <a:rPr lang="uk-UA" sz="1600" dirty="0"/>
              <a:t> - компромісом; </a:t>
            </a:r>
          </a:p>
          <a:p>
            <a:r>
              <a:rPr lang="uk-UA" sz="1600" dirty="0"/>
              <a:t> - консенсусом. </a:t>
            </a:r>
          </a:p>
          <a:p>
            <a:endParaRPr lang="uk-UA" sz="1600" dirty="0"/>
          </a:p>
          <a:p>
            <a:r>
              <a:rPr lang="uk-UA" sz="1600" dirty="0"/>
              <a:t>Класифікація етнонаціональних конфліктів Етнонаціональні конфлікти, як типи </a:t>
            </a:r>
            <a:r>
              <a:rPr lang="uk-UA" sz="1600" b="1" dirty="0">
                <a:solidFill>
                  <a:srgbClr val="FF0000"/>
                </a:solidFill>
              </a:rPr>
              <a:t>політичних</a:t>
            </a:r>
            <a:r>
              <a:rPr lang="uk-UA" sz="1600" dirty="0"/>
              <a:t> конфліктів, можна класифікувати за сферами прояву, цілями, обсягом використання військової сили, територією проживання етносу та іншими. Отже, слід розглянути їх детальніше. </a:t>
            </a:r>
          </a:p>
          <a:p>
            <a:r>
              <a:rPr lang="uk-UA" sz="1600" b="1" dirty="0">
                <a:solidFill>
                  <a:srgbClr val="FF0000"/>
                </a:solidFill>
              </a:rPr>
              <a:t>За територією </a:t>
            </a:r>
            <a:r>
              <a:rPr lang="uk-UA" sz="1600" dirty="0"/>
              <a:t>проживання: </a:t>
            </a:r>
          </a:p>
          <a:p>
            <a:r>
              <a:rPr lang="uk-UA" sz="1600" dirty="0"/>
              <a:t> - міждержавні;</a:t>
            </a:r>
          </a:p>
          <a:p>
            <a:r>
              <a:rPr lang="uk-UA" sz="1600" dirty="0"/>
              <a:t> - регіональні; </a:t>
            </a:r>
          </a:p>
          <a:p>
            <a:r>
              <a:rPr lang="uk-UA" sz="1600" dirty="0"/>
              <a:t> - між центром і регіоном; </a:t>
            </a:r>
          </a:p>
          <a:p>
            <a:r>
              <a:rPr lang="uk-UA" sz="1600" dirty="0"/>
              <a:t> - місцеві. </a:t>
            </a:r>
          </a:p>
          <a:p>
            <a:r>
              <a:rPr lang="uk-UA" sz="1600" b="1" dirty="0">
                <a:solidFill>
                  <a:srgbClr val="FF0000"/>
                </a:solidFill>
              </a:rPr>
              <a:t>За мотивами </a:t>
            </a:r>
            <a:r>
              <a:rPr lang="uk-UA" sz="1600" dirty="0"/>
              <a:t>виникнення:</a:t>
            </a:r>
            <a:r>
              <a:rPr lang="uk-UA" sz="1600" b="1" dirty="0">
                <a:solidFill>
                  <a:srgbClr val="FF0000"/>
                </a:solidFill>
              </a:rPr>
              <a:t> </a:t>
            </a:r>
          </a:p>
          <a:p>
            <a:r>
              <a:rPr lang="uk-UA" sz="1600" dirty="0"/>
              <a:t> - територіальні; </a:t>
            </a:r>
          </a:p>
          <a:p>
            <a:r>
              <a:rPr lang="uk-UA" sz="1600" dirty="0"/>
              <a:t> - економічні; </a:t>
            </a:r>
          </a:p>
          <a:p>
            <a:r>
              <a:rPr lang="uk-UA" sz="1600" dirty="0"/>
              <a:t> - політичні; </a:t>
            </a:r>
          </a:p>
          <a:p>
            <a:r>
              <a:rPr lang="uk-UA" sz="1600" dirty="0"/>
              <a:t> - історичні; </a:t>
            </a:r>
          </a:p>
          <a:p>
            <a:r>
              <a:rPr lang="uk-UA" sz="1600" dirty="0"/>
              <a:t> - ціннісні;</a:t>
            </a:r>
          </a:p>
          <a:p>
            <a:r>
              <a:rPr lang="uk-UA" sz="1600" dirty="0"/>
              <a:t> - конфесійні;</a:t>
            </a:r>
          </a:p>
          <a:p>
            <a:r>
              <a:rPr lang="uk-UA" sz="1600" dirty="0"/>
              <a:t> - соціально-побутові. </a:t>
            </a:r>
          </a:p>
          <a:p>
            <a:endParaRPr lang="uk-UA" sz="1600" dirty="0"/>
          </a:p>
        </p:txBody>
      </p:sp>
    </p:spTree>
    <p:extLst>
      <p:ext uri="{BB962C8B-B14F-4D97-AF65-F5344CB8AC3E}">
        <p14:creationId xmlns:p14="http://schemas.microsoft.com/office/powerpoint/2010/main" val="8770137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2E0F3-B81F-B046-7ABF-91B6685C584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6824776-052C-685F-2706-AF509189D9ED}"/>
              </a:ext>
            </a:extLst>
          </p:cNvPr>
          <p:cNvSpPr txBox="1"/>
          <p:nvPr/>
        </p:nvSpPr>
        <p:spPr>
          <a:xfrm>
            <a:off x="647564" y="428178"/>
            <a:ext cx="7848872" cy="6001643"/>
          </a:xfrm>
          <a:prstGeom prst="rect">
            <a:avLst/>
          </a:prstGeom>
          <a:noFill/>
        </p:spPr>
        <p:txBody>
          <a:bodyPr wrap="square">
            <a:spAutoFit/>
          </a:bodyPr>
          <a:lstStyle/>
          <a:p>
            <a:r>
              <a:rPr lang="uk-UA" sz="1600" dirty="0"/>
              <a:t>За </a:t>
            </a:r>
            <a:r>
              <a:rPr lang="uk-UA" sz="1600" b="1" dirty="0">
                <a:solidFill>
                  <a:srgbClr val="FF0000"/>
                </a:solidFill>
              </a:rPr>
              <a:t>сферами</a:t>
            </a:r>
            <a:r>
              <a:rPr lang="uk-UA" sz="1600" dirty="0"/>
              <a:t> прояву: </a:t>
            </a:r>
          </a:p>
          <a:p>
            <a:r>
              <a:rPr lang="uk-UA" sz="1600" dirty="0"/>
              <a:t> - соціально-економічні; </a:t>
            </a:r>
          </a:p>
          <a:p>
            <a:r>
              <a:rPr lang="uk-UA" sz="1600" dirty="0"/>
              <a:t> - культурно-</a:t>
            </a:r>
            <a:r>
              <a:rPr lang="uk-UA" sz="1600" dirty="0" err="1"/>
              <a:t>мовні</a:t>
            </a:r>
            <a:r>
              <a:rPr lang="uk-UA" sz="1600" dirty="0"/>
              <a:t>;</a:t>
            </a:r>
          </a:p>
          <a:p>
            <a:r>
              <a:rPr lang="uk-UA" sz="1600" dirty="0"/>
              <a:t> - територіально-статусні; </a:t>
            </a:r>
          </a:p>
          <a:p>
            <a:r>
              <a:rPr lang="uk-UA" sz="1600" dirty="0"/>
              <a:t> - сепаратистські.</a:t>
            </a:r>
          </a:p>
          <a:p>
            <a:endParaRPr lang="uk-UA" sz="1400" dirty="0"/>
          </a:p>
          <a:p>
            <a:r>
              <a:rPr lang="uk-UA" sz="1600" dirty="0"/>
              <a:t> За </a:t>
            </a:r>
            <a:r>
              <a:rPr lang="uk-UA" sz="1600" b="1" dirty="0">
                <a:solidFill>
                  <a:srgbClr val="FF0000"/>
                </a:solidFill>
              </a:rPr>
              <a:t>цілями</a:t>
            </a:r>
            <a:r>
              <a:rPr lang="uk-UA" sz="1600" dirty="0"/>
              <a:t>:</a:t>
            </a:r>
          </a:p>
          <a:p>
            <a:r>
              <a:rPr lang="uk-UA" sz="1600" dirty="0"/>
              <a:t>  - реалістичні;</a:t>
            </a:r>
          </a:p>
          <a:p>
            <a:r>
              <a:rPr lang="uk-UA" sz="1600" dirty="0"/>
              <a:t>  - нереалістичні. </a:t>
            </a:r>
          </a:p>
          <a:p>
            <a:endParaRPr lang="uk-UA" sz="1400" dirty="0"/>
          </a:p>
          <a:p>
            <a:r>
              <a:rPr lang="uk-UA" sz="1600" dirty="0"/>
              <a:t>За </a:t>
            </a:r>
            <a:r>
              <a:rPr lang="uk-UA" sz="1600" b="1" dirty="0">
                <a:solidFill>
                  <a:srgbClr val="FF0000"/>
                </a:solidFill>
              </a:rPr>
              <a:t>методами</a:t>
            </a:r>
            <a:r>
              <a:rPr lang="uk-UA" sz="1600" dirty="0"/>
              <a:t>: </a:t>
            </a:r>
          </a:p>
          <a:p>
            <a:r>
              <a:rPr lang="uk-UA" sz="1600" dirty="0"/>
              <a:t> - насильницькі; </a:t>
            </a:r>
          </a:p>
          <a:p>
            <a:r>
              <a:rPr lang="uk-UA" sz="1600" dirty="0"/>
              <a:t> - ненасильницькі.</a:t>
            </a:r>
          </a:p>
          <a:p>
            <a:r>
              <a:rPr lang="uk-UA" sz="1400" dirty="0"/>
              <a:t> </a:t>
            </a:r>
          </a:p>
          <a:p>
            <a:r>
              <a:rPr lang="uk-UA" sz="1600" dirty="0"/>
              <a:t>За </a:t>
            </a:r>
            <a:r>
              <a:rPr lang="uk-UA" sz="1600" b="1" dirty="0">
                <a:solidFill>
                  <a:srgbClr val="FF0000"/>
                </a:solidFill>
              </a:rPr>
              <a:t>обсягом використання військової сили</a:t>
            </a:r>
            <a:r>
              <a:rPr lang="uk-UA" sz="1600" dirty="0"/>
              <a:t>: </a:t>
            </a:r>
          </a:p>
          <a:p>
            <a:r>
              <a:rPr lang="uk-UA" sz="1600" dirty="0"/>
              <a:t> - мирні; </a:t>
            </a:r>
          </a:p>
          <a:p>
            <a:r>
              <a:rPr lang="uk-UA" sz="1600" dirty="0"/>
              <a:t> - з мінімальним (одноактних) використанням військової сили; </a:t>
            </a:r>
          </a:p>
          <a:p>
            <a:r>
              <a:rPr lang="uk-UA" sz="1600" dirty="0"/>
              <a:t> - військові. </a:t>
            </a:r>
          </a:p>
          <a:p>
            <a:r>
              <a:rPr lang="uk-UA" sz="1600" dirty="0"/>
              <a:t>По </a:t>
            </a:r>
            <a:r>
              <a:rPr lang="uk-UA" sz="1600" b="1" dirty="0">
                <a:solidFill>
                  <a:srgbClr val="FF0000"/>
                </a:solidFill>
              </a:rPr>
              <a:t>вертикалі</a:t>
            </a:r>
            <a:r>
              <a:rPr lang="uk-UA" sz="1600" dirty="0"/>
              <a:t>:</a:t>
            </a:r>
          </a:p>
          <a:p>
            <a:r>
              <a:rPr lang="uk-UA" sz="1600" dirty="0"/>
              <a:t> - між центром та адміністративною одиницею; </a:t>
            </a:r>
          </a:p>
          <a:p>
            <a:r>
              <a:rPr lang="uk-UA" sz="1600" dirty="0"/>
              <a:t> - між регіональними та місцевими органами влади. </a:t>
            </a:r>
          </a:p>
          <a:p>
            <a:r>
              <a:rPr lang="uk-UA" sz="1600" dirty="0"/>
              <a:t>По </a:t>
            </a:r>
            <a:r>
              <a:rPr lang="uk-UA" sz="1600" b="1" dirty="0">
                <a:solidFill>
                  <a:srgbClr val="FF0000"/>
                </a:solidFill>
              </a:rPr>
              <a:t>горизонталі</a:t>
            </a:r>
            <a:r>
              <a:rPr lang="uk-UA" sz="1600" dirty="0"/>
              <a:t>: </a:t>
            </a:r>
          </a:p>
          <a:p>
            <a:r>
              <a:rPr lang="uk-UA" sz="1600" dirty="0"/>
              <a:t> - між групами корінних і некорінних національностей;</a:t>
            </a:r>
          </a:p>
          <a:p>
            <a:r>
              <a:rPr lang="uk-UA" sz="1600" dirty="0"/>
              <a:t> - </a:t>
            </a:r>
            <a:r>
              <a:rPr lang="uk-UA" sz="1600" dirty="0" err="1"/>
              <a:t>мікроконфлікти</a:t>
            </a:r>
            <a:r>
              <a:rPr lang="uk-UA" sz="1600" dirty="0"/>
              <a:t> на особистісному рівні. </a:t>
            </a:r>
          </a:p>
        </p:txBody>
      </p:sp>
    </p:spTree>
    <p:extLst>
      <p:ext uri="{BB962C8B-B14F-4D97-AF65-F5344CB8AC3E}">
        <p14:creationId xmlns:p14="http://schemas.microsoft.com/office/powerpoint/2010/main" val="26035290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4F33A-D2D1-7544-B42A-79C5E1904009}"/>
            </a:ext>
          </a:extLst>
        </p:cNvPr>
        <p:cNvGrpSpPr/>
        <p:nvPr/>
      </p:nvGrpSpPr>
      <p:grpSpPr>
        <a:xfrm>
          <a:off x="0" y="0"/>
          <a:ext cx="0" cy="0"/>
          <a:chOff x="0" y="0"/>
          <a:chExt cx="0" cy="0"/>
        </a:xfrm>
      </p:grpSpPr>
      <p:sp>
        <p:nvSpPr>
          <p:cNvPr id="6" name="Прямокутник 5">
            <a:extLst>
              <a:ext uri="{FF2B5EF4-FFF2-40B4-BE49-F238E27FC236}">
                <a16:creationId xmlns:a16="http://schemas.microsoft.com/office/drawing/2014/main" id="{1FB1AFE1-B793-A51A-8EF0-A30C997B58FB}"/>
              </a:ext>
            </a:extLst>
          </p:cNvPr>
          <p:cNvSpPr/>
          <p:nvPr/>
        </p:nvSpPr>
        <p:spPr>
          <a:xfrm>
            <a:off x="384796" y="1556792"/>
            <a:ext cx="8374408" cy="3139321"/>
          </a:xfrm>
          <a:prstGeom prst="rect">
            <a:avLst/>
          </a:prstGeom>
          <a:noFill/>
        </p:spPr>
        <p:txBody>
          <a:bodyPr wrap="none" lIns="91440" tIns="45720" rIns="91440" bIns="45720">
            <a:spAutoFit/>
          </a:bodyPr>
          <a:lstStyle/>
          <a:p>
            <a:pPr algn="ctr"/>
            <a:r>
              <a:rPr lang="uk-UA" sz="6600" b="1" cap="none" spc="0" noProof="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Державна політика </a:t>
            </a:r>
          </a:p>
          <a:p>
            <a:pPr algn="ctr"/>
            <a:r>
              <a:rPr lang="uk-UA" sz="6600" b="1" cap="none" spc="0" noProof="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в системі </a:t>
            </a:r>
          </a:p>
          <a:p>
            <a:pPr algn="ctr"/>
            <a:r>
              <a:rPr lang="uk-UA" sz="6600" b="1" cap="none" spc="0" noProof="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національної безпеки</a:t>
            </a:r>
            <a:endParaRPr lang="uk-UA" sz="6600" b="1" cap="none" spc="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3753742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A40AE-EEEF-5A52-AC92-1615ED9434F7}"/>
            </a:ext>
          </a:extLst>
        </p:cNvPr>
        <p:cNvGrpSpPr/>
        <p:nvPr/>
      </p:nvGrpSpPr>
      <p:grpSpPr>
        <a:xfrm>
          <a:off x="0" y="0"/>
          <a:ext cx="0" cy="0"/>
          <a:chOff x="0" y="0"/>
          <a:chExt cx="0" cy="0"/>
        </a:xfrm>
      </p:grpSpPr>
      <p:pic>
        <p:nvPicPr>
          <p:cNvPr id="7" name="Рисунок 6">
            <a:extLst>
              <a:ext uri="{FF2B5EF4-FFF2-40B4-BE49-F238E27FC236}">
                <a16:creationId xmlns:a16="http://schemas.microsoft.com/office/drawing/2014/main" id="{1E22F31F-11A5-5B89-9E5C-E63723A1F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738" y="1268760"/>
            <a:ext cx="5092524" cy="3814477"/>
          </a:xfrm>
          <a:prstGeom prst="rect">
            <a:avLst/>
          </a:prstGeom>
        </p:spPr>
      </p:pic>
    </p:spTree>
    <p:extLst>
      <p:ext uri="{BB962C8B-B14F-4D97-AF65-F5344CB8AC3E}">
        <p14:creationId xmlns:p14="http://schemas.microsoft.com/office/powerpoint/2010/main" val="32497669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DA390-A120-0029-A2E4-6F921DD37C5D}"/>
            </a:ext>
          </a:extLst>
        </p:cNvPr>
        <p:cNvGrpSpPr/>
        <p:nvPr/>
      </p:nvGrpSpPr>
      <p:grpSpPr>
        <a:xfrm>
          <a:off x="0" y="0"/>
          <a:ext cx="0" cy="0"/>
          <a:chOff x="0" y="0"/>
          <a:chExt cx="0" cy="0"/>
        </a:xfrm>
      </p:grpSpPr>
      <p:pic>
        <p:nvPicPr>
          <p:cNvPr id="5" name="Рисунок 4">
            <a:extLst>
              <a:ext uri="{FF2B5EF4-FFF2-40B4-BE49-F238E27FC236}">
                <a16:creationId xmlns:a16="http://schemas.microsoft.com/office/drawing/2014/main" id="{23287E9B-4707-EAC5-B3DB-D535EA94B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268760"/>
            <a:ext cx="5256584" cy="3937364"/>
          </a:xfrm>
          <a:prstGeom prst="rect">
            <a:avLst/>
          </a:prstGeom>
        </p:spPr>
      </p:pic>
    </p:spTree>
    <p:extLst>
      <p:ext uri="{BB962C8B-B14F-4D97-AF65-F5344CB8AC3E}">
        <p14:creationId xmlns:p14="http://schemas.microsoft.com/office/powerpoint/2010/main" val="15386169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90DFC-56D7-8005-040D-44CC8EF45707}"/>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9551DEEB-1876-1CE3-B2C4-7F62E9F58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20688"/>
            <a:ext cx="7632849" cy="5544616"/>
          </a:xfrm>
          <a:prstGeom prst="rect">
            <a:avLst/>
          </a:prstGeom>
        </p:spPr>
      </p:pic>
    </p:spTree>
    <p:extLst>
      <p:ext uri="{BB962C8B-B14F-4D97-AF65-F5344CB8AC3E}">
        <p14:creationId xmlns:p14="http://schemas.microsoft.com/office/powerpoint/2010/main" val="14136202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695AC-66DC-892C-DD80-6A18D5CFF42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1D7A46C-5ED3-8F21-BB31-C2ED7A3E1F94}"/>
              </a:ext>
            </a:extLst>
          </p:cNvPr>
          <p:cNvSpPr txBox="1"/>
          <p:nvPr/>
        </p:nvSpPr>
        <p:spPr>
          <a:xfrm>
            <a:off x="853219" y="1799121"/>
            <a:ext cx="2278621" cy="369332"/>
          </a:xfrm>
          <a:prstGeom prst="rect">
            <a:avLst/>
          </a:prstGeom>
          <a:noFill/>
        </p:spPr>
        <p:txBody>
          <a:bodyPr wrap="square">
            <a:spAutoFit/>
          </a:bodyPr>
          <a:lstStyle/>
          <a:p>
            <a:r>
              <a:rPr lang="uk-UA" dirty="0"/>
              <a:t>Міжнародна безпека</a:t>
            </a:r>
          </a:p>
        </p:txBody>
      </p:sp>
      <p:sp>
        <p:nvSpPr>
          <p:cNvPr id="5" name="TextBox 4">
            <a:extLst>
              <a:ext uri="{FF2B5EF4-FFF2-40B4-BE49-F238E27FC236}">
                <a16:creationId xmlns:a16="http://schemas.microsoft.com/office/drawing/2014/main" id="{4FE99CA6-38C7-5D09-FE42-CE2D96E459AE}"/>
              </a:ext>
            </a:extLst>
          </p:cNvPr>
          <p:cNvSpPr txBox="1"/>
          <p:nvPr/>
        </p:nvSpPr>
        <p:spPr>
          <a:xfrm>
            <a:off x="6155954" y="1799121"/>
            <a:ext cx="2258122" cy="369332"/>
          </a:xfrm>
          <a:prstGeom prst="rect">
            <a:avLst/>
          </a:prstGeom>
          <a:noFill/>
        </p:spPr>
        <p:txBody>
          <a:bodyPr wrap="square">
            <a:spAutoFit/>
          </a:bodyPr>
          <a:lstStyle/>
          <a:p>
            <a:r>
              <a:rPr lang="uk-UA" dirty="0"/>
              <a:t>Міжнародна безпека</a:t>
            </a:r>
          </a:p>
        </p:txBody>
      </p:sp>
      <p:sp>
        <p:nvSpPr>
          <p:cNvPr id="7" name="TextBox 6">
            <a:extLst>
              <a:ext uri="{FF2B5EF4-FFF2-40B4-BE49-F238E27FC236}">
                <a16:creationId xmlns:a16="http://schemas.microsoft.com/office/drawing/2014/main" id="{972B3483-593B-7C08-8699-8638B15B52AF}"/>
              </a:ext>
            </a:extLst>
          </p:cNvPr>
          <p:cNvSpPr txBox="1"/>
          <p:nvPr/>
        </p:nvSpPr>
        <p:spPr>
          <a:xfrm>
            <a:off x="2283781" y="2601266"/>
            <a:ext cx="4576438" cy="369332"/>
          </a:xfrm>
          <a:prstGeom prst="rect">
            <a:avLst/>
          </a:prstGeom>
          <a:noFill/>
        </p:spPr>
        <p:txBody>
          <a:bodyPr wrap="square">
            <a:spAutoFit/>
          </a:bodyPr>
          <a:lstStyle/>
          <a:p>
            <a:r>
              <a:rPr lang="uk-UA" dirty="0"/>
              <a:t>Система міжнародної (колективної) безпеки</a:t>
            </a:r>
          </a:p>
        </p:txBody>
      </p:sp>
      <p:sp>
        <p:nvSpPr>
          <p:cNvPr id="9" name="TextBox 8">
            <a:extLst>
              <a:ext uri="{FF2B5EF4-FFF2-40B4-BE49-F238E27FC236}">
                <a16:creationId xmlns:a16="http://schemas.microsoft.com/office/drawing/2014/main" id="{D7543097-8BDE-FDB5-8CEA-AC7070F0C35A}"/>
              </a:ext>
            </a:extLst>
          </p:cNvPr>
          <p:cNvSpPr txBox="1"/>
          <p:nvPr/>
        </p:nvSpPr>
        <p:spPr>
          <a:xfrm>
            <a:off x="853219" y="3133798"/>
            <a:ext cx="4576438" cy="369332"/>
          </a:xfrm>
          <a:prstGeom prst="rect">
            <a:avLst/>
          </a:prstGeom>
          <a:noFill/>
        </p:spPr>
        <p:txBody>
          <a:bodyPr wrap="square">
            <a:spAutoFit/>
          </a:bodyPr>
          <a:lstStyle/>
          <a:p>
            <a:r>
              <a:rPr lang="uk-UA" dirty="0"/>
              <a:t>Глобальна безпека</a:t>
            </a:r>
          </a:p>
        </p:txBody>
      </p:sp>
      <p:sp>
        <p:nvSpPr>
          <p:cNvPr id="11" name="TextBox 10">
            <a:extLst>
              <a:ext uri="{FF2B5EF4-FFF2-40B4-BE49-F238E27FC236}">
                <a16:creationId xmlns:a16="http://schemas.microsoft.com/office/drawing/2014/main" id="{6B4E0494-4A9A-1362-A786-2ECF81425645}"/>
              </a:ext>
            </a:extLst>
          </p:cNvPr>
          <p:cNvSpPr txBox="1"/>
          <p:nvPr/>
        </p:nvSpPr>
        <p:spPr>
          <a:xfrm>
            <a:off x="6372200" y="3133798"/>
            <a:ext cx="2088231" cy="369332"/>
          </a:xfrm>
          <a:prstGeom prst="rect">
            <a:avLst/>
          </a:prstGeom>
          <a:noFill/>
        </p:spPr>
        <p:txBody>
          <a:bodyPr wrap="square">
            <a:spAutoFit/>
          </a:bodyPr>
          <a:lstStyle/>
          <a:p>
            <a:r>
              <a:rPr lang="uk-UA" dirty="0"/>
              <a:t>Регіональна безпека</a:t>
            </a:r>
          </a:p>
        </p:txBody>
      </p:sp>
      <p:sp>
        <p:nvSpPr>
          <p:cNvPr id="13" name="TextBox 12">
            <a:extLst>
              <a:ext uri="{FF2B5EF4-FFF2-40B4-BE49-F238E27FC236}">
                <a16:creationId xmlns:a16="http://schemas.microsoft.com/office/drawing/2014/main" id="{BDA14D1B-D3CE-B4DE-F125-F7E063019F18}"/>
              </a:ext>
            </a:extLst>
          </p:cNvPr>
          <p:cNvSpPr txBox="1"/>
          <p:nvPr/>
        </p:nvSpPr>
        <p:spPr>
          <a:xfrm>
            <a:off x="2123728" y="3887403"/>
            <a:ext cx="4576438" cy="369332"/>
          </a:xfrm>
          <a:prstGeom prst="rect">
            <a:avLst/>
          </a:prstGeom>
          <a:noFill/>
        </p:spPr>
        <p:txBody>
          <a:bodyPr wrap="square">
            <a:spAutoFit/>
          </a:bodyPr>
          <a:lstStyle/>
          <a:p>
            <a:r>
              <a:rPr lang="uk-UA" dirty="0"/>
              <a:t>Елементами системи міжнародної безпеки</a:t>
            </a:r>
          </a:p>
        </p:txBody>
      </p:sp>
      <p:sp>
        <p:nvSpPr>
          <p:cNvPr id="15" name="TextBox 14">
            <a:extLst>
              <a:ext uri="{FF2B5EF4-FFF2-40B4-BE49-F238E27FC236}">
                <a16:creationId xmlns:a16="http://schemas.microsoft.com/office/drawing/2014/main" id="{FDCACFC2-B997-DA0D-CF10-56DC3DE91C3C}"/>
              </a:ext>
            </a:extLst>
          </p:cNvPr>
          <p:cNvSpPr txBox="1"/>
          <p:nvPr/>
        </p:nvSpPr>
        <p:spPr>
          <a:xfrm>
            <a:off x="611560" y="4589441"/>
            <a:ext cx="4576438" cy="369332"/>
          </a:xfrm>
          <a:prstGeom prst="rect">
            <a:avLst/>
          </a:prstGeom>
          <a:noFill/>
        </p:spPr>
        <p:txBody>
          <a:bodyPr wrap="square">
            <a:spAutoFit/>
          </a:bodyPr>
          <a:lstStyle/>
          <a:p>
            <a:r>
              <a:rPr lang="uk-UA" dirty="0"/>
              <a:t>право міжнародної безпеки</a:t>
            </a:r>
          </a:p>
        </p:txBody>
      </p:sp>
      <p:sp>
        <p:nvSpPr>
          <p:cNvPr id="17" name="TextBox 16">
            <a:extLst>
              <a:ext uri="{FF2B5EF4-FFF2-40B4-BE49-F238E27FC236}">
                <a16:creationId xmlns:a16="http://schemas.microsoft.com/office/drawing/2014/main" id="{66AB30A9-FC59-67D5-3561-1B9A80392A93}"/>
              </a:ext>
            </a:extLst>
          </p:cNvPr>
          <p:cNvSpPr txBox="1"/>
          <p:nvPr/>
        </p:nvSpPr>
        <p:spPr>
          <a:xfrm>
            <a:off x="3635896" y="4558555"/>
            <a:ext cx="5256584" cy="369332"/>
          </a:xfrm>
          <a:prstGeom prst="rect">
            <a:avLst/>
          </a:prstGeom>
          <a:noFill/>
        </p:spPr>
        <p:txBody>
          <a:bodyPr wrap="square">
            <a:spAutoFit/>
          </a:bodyPr>
          <a:lstStyle/>
          <a:p>
            <a:r>
              <a:rPr lang="uk-UA" dirty="0"/>
              <a:t>міжнародні організації з безпеки і співробітництва</a:t>
            </a:r>
          </a:p>
        </p:txBody>
      </p:sp>
    </p:spTree>
    <p:extLst>
      <p:ext uri="{BB962C8B-B14F-4D97-AF65-F5344CB8AC3E}">
        <p14:creationId xmlns:p14="http://schemas.microsoft.com/office/powerpoint/2010/main" val="25829883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рирода">
  <a:themeElements>
    <a:clrScheme name="Природа">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Природа">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Природа">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2383</TotalTime>
  <Words>3720</Words>
  <Application>Microsoft Office PowerPoint</Application>
  <PresentationFormat>Екран (4:3)</PresentationFormat>
  <Paragraphs>290</Paragraphs>
  <Slides>124</Slides>
  <Notes>3</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124</vt:i4>
      </vt:variant>
    </vt:vector>
  </HeadingPairs>
  <TitlesOfParts>
    <vt:vector size="131" baseType="lpstr">
      <vt:lpstr>Arial</vt:lpstr>
      <vt:lpstr>Calibri</vt:lpstr>
      <vt:lpstr>Century Gothic</vt:lpstr>
      <vt:lpstr>Garamond</vt:lpstr>
      <vt:lpstr>Times New Roman</vt:lpstr>
      <vt:lpstr>Wingdings</vt:lpstr>
      <vt:lpstr>Природа</vt:lpstr>
      <vt:lpstr>Презентація PowerPoint</vt:lpstr>
      <vt:lpstr>     СУТНІСТЬ ДЕРЖАВНОЇ ПОЛІТИКИ 1. Державна політика як управлінська категорія 2. Державна політика як система 3. Суб'єкти формування державної політики  4. Механізм і моделі формування державної політики 5. Механізм реалізації та оцінювання державної політики 6. Політико-правові засади побудови правової держави. 7. Участь державних службовців у політичному процесі та реалізації ДП. 8. Вплив глобалізації на формування та реалізацію державної політики.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1. Суть, мета і концепція державної економічної політики. </vt:lpstr>
      <vt:lpstr>Презентація PowerPoint</vt:lpstr>
      <vt:lpstr>Мета та завдання ДЕП</vt:lpstr>
      <vt:lpstr>2. Основні напрями та завдання державної регіональної економічної політики. </vt:lpstr>
      <vt:lpstr>Презентація PowerPoint</vt:lpstr>
      <vt:lpstr>3. Сутність механізму реалізації державної економічної політики.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СУТНІСТЬ ДЕРЖАВНОЇ ПОЛІТИКИ 1. Державна політика як управлінська категорія 2. Державна політика як система..  3.Суб'єкти формування державної політики .  4.Політико-правові засади побудови правової держави</dc:title>
  <dc:creator>asus</dc:creator>
  <cp:lastModifiedBy>user</cp:lastModifiedBy>
  <cp:revision>188</cp:revision>
  <dcterms:created xsi:type="dcterms:W3CDTF">2022-09-01T08:21:12Z</dcterms:created>
  <dcterms:modified xsi:type="dcterms:W3CDTF">2024-11-29T15:25:12Z</dcterms:modified>
</cp:coreProperties>
</file>