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3" r:id="rId3"/>
    <p:sldId id="284" r:id="rId4"/>
    <p:sldId id="285" r:id="rId5"/>
    <p:sldId id="286" r:id="rId6"/>
    <p:sldId id="287" r:id="rId7"/>
    <p:sldId id="288" r:id="rId8"/>
    <p:sldId id="290" r:id="rId9"/>
    <p:sldId id="291" r:id="rId10"/>
    <p:sldId id="292" r:id="rId11"/>
    <p:sldId id="293" r:id="rId12"/>
    <p:sldId id="294" r:id="rId13"/>
    <p:sldId id="295" r:id="rId14"/>
    <p:sldId id="296" r:id="rId15"/>
    <p:sldId id="297" r:id="rId16"/>
    <p:sldId id="298" r:id="rId17"/>
    <p:sldId id="299" r:id="rId18"/>
    <p:sldId id="30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1" autoAdjust="0"/>
    <p:restoredTop sz="94660"/>
  </p:normalViewPr>
  <p:slideViewPr>
    <p:cSldViewPr snapToGrid="0">
      <p:cViewPr varScale="1">
        <p:scale>
          <a:sx n="68" d="100"/>
          <a:sy n="68"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ru-UA" smtClean="0"/>
              <a:t>27.10.2020</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ru-UA" smtClean="0"/>
              <a:t>‹#›</a:t>
            </a:fld>
            <a:endParaRPr lang="ru-UA"/>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2</a:t>
            </a:fld>
            <a:endParaRPr lang="ru-UA"/>
          </a:p>
        </p:txBody>
      </p:sp>
    </p:spTree>
    <p:extLst>
      <p:ext uri="{BB962C8B-B14F-4D97-AF65-F5344CB8AC3E}">
        <p14:creationId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11</a:t>
            </a:fld>
            <a:endParaRPr lang="ru-UA"/>
          </a:p>
        </p:txBody>
      </p:sp>
    </p:spTree>
    <p:extLst>
      <p:ext uri="{BB962C8B-B14F-4D97-AF65-F5344CB8AC3E}">
        <p14:creationId xmlns:p14="http://schemas.microsoft.com/office/powerpoint/2010/main" val="12915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12</a:t>
            </a:fld>
            <a:endParaRPr lang="ru-UA"/>
          </a:p>
        </p:txBody>
      </p:sp>
    </p:spTree>
    <p:extLst>
      <p:ext uri="{BB962C8B-B14F-4D97-AF65-F5344CB8AC3E}">
        <p14:creationId xmlns:p14="http://schemas.microsoft.com/office/powerpoint/2010/main" val="328721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13</a:t>
            </a:fld>
            <a:endParaRPr lang="ru-UA"/>
          </a:p>
        </p:txBody>
      </p:sp>
    </p:spTree>
    <p:extLst>
      <p:ext uri="{BB962C8B-B14F-4D97-AF65-F5344CB8AC3E}">
        <p14:creationId xmlns:p14="http://schemas.microsoft.com/office/powerpoint/2010/main" val="238564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14</a:t>
            </a:fld>
            <a:endParaRPr lang="ru-UA"/>
          </a:p>
        </p:txBody>
      </p:sp>
    </p:spTree>
    <p:extLst>
      <p:ext uri="{BB962C8B-B14F-4D97-AF65-F5344CB8AC3E}">
        <p14:creationId xmlns:p14="http://schemas.microsoft.com/office/powerpoint/2010/main" val="126677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15</a:t>
            </a:fld>
            <a:endParaRPr lang="ru-UA"/>
          </a:p>
        </p:txBody>
      </p:sp>
    </p:spTree>
    <p:extLst>
      <p:ext uri="{BB962C8B-B14F-4D97-AF65-F5344CB8AC3E}">
        <p14:creationId xmlns:p14="http://schemas.microsoft.com/office/powerpoint/2010/main" val="162801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16</a:t>
            </a:fld>
            <a:endParaRPr lang="ru-UA"/>
          </a:p>
        </p:txBody>
      </p:sp>
    </p:spTree>
    <p:extLst>
      <p:ext uri="{BB962C8B-B14F-4D97-AF65-F5344CB8AC3E}">
        <p14:creationId xmlns:p14="http://schemas.microsoft.com/office/powerpoint/2010/main" val="3286142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17</a:t>
            </a:fld>
            <a:endParaRPr lang="ru-UA"/>
          </a:p>
        </p:txBody>
      </p:sp>
    </p:spTree>
    <p:extLst>
      <p:ext uri="{BB962C8B-B14F-4D97-AF65-F5344CB8AC3E}">
        <p14:creationId xmlns:p14="http://schemas.microsoft.com/office/powerpoint/2010/main" val="190875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18</a:t>
            </a:fld>
            <a:endParaRPr lang="ru-UA"/>
          </a:p>
        </p:txBody>
      </p:sp>
    </p:spTree>
    <p:extLst>
      <p:ext uri="{BB962C8B-B14F-4D97-AF65-F5344CB8AC3E}">
        <p14:creationId xmlns:p14="http://schemas.microsoft.com/office/powerpoint/2010/main" val="3257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a:t>
            </a:fld>
            <a:endParaRPr lang="ru-UA"/>
          </a:p>
        </p:txBody>
      </p:sp>
    </p:spTree>
    <p:extLst>
      <p:ext uri="{BB962C8B-B14F-4D97-AF65-F5344CB8AC3E}">
        <p14:creationId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4</a:t>
            </a:fld>
            <a:endParaRPr lang="ru-UA"/>
          </a:p>
        </p:txBody>
      </p:sp>
    </p:spTree>
    <p:extLst>
      <p:ext uri="{BB962C8B-B14F-4D97-AF65-F5344CB8AC3E}">
        <p14:creationId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5</a:t>
            </a:fld>
            <a:endParaRPr lang="ru-UA"/>
          </a:p>
        </p:txBody>
      </p:sp>
    </p:spTree>
    <p:extLst>
      <p:ext uri="{BB962C8B-B14F-4D97-AF65-F5344CB8AC3E}">
        <p14:creationId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6</a:t>
            </a:fld>
            <a:endParaRPr lang="ru-UA"/>
          </a:p>
        </p:txBody>
      </p:sp>
    </p:spTree>
    <p:extLst>
      <p:ext uri="{BB962C8B-B14F-4D97-AF65-F5344CB8AC3E}">
        <p14:creationId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7</a:t>
            </a:fld>
            <a:endParaRPr lang="ru-UA"/>
          </a:p>
        </p:txBody>
      </p:sp>
    </p:spTree>
    <p:extLst>
      <p:ext uri="{BB962C8B-B14F-4D97-AF65-F5344CB8AC3E}">
        <p14:creationId xmlns:p14="http://schemas.microsoft.com/office/powerpoint/2010/main" val="45056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8</a:t>
            </a:fld>
            <a:endParaRPr lang="ru-UA"/>
          </a:p>
        </p:txBody>
      </p:sp>
    </p:spTree>
    <p:extLst>
      <p:ext uri="{BB962C8B-B14F-4D97-AF65-F5344CB8AC3E}">
        <p14:creationId xmlns:p14="http://schemas.microsoft.com/office/powerpoint/2010/main" val="222361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9</a:t>
            </a:fld>
            <a:endParaRPr lang="ru-UA"/>
          </a:p>
        </p:txBody>
      </p:sp>
    </p:spTree>
    <p:extLst>
      <p:ext uri="{BB962C8B-B14F-4D97-AF65-F5344CB8AC3E}">
        <p14:creationId xmlns:p14="http://schemas.microsoft.com/office/powerpoint/2010/main" val="410476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10</a:t>
            </a:fld>
            <a:endParaRPr lang="ru-UA"/>
          </a:p>
        </p:txBody>
      </p:sp>
    </p:spTree>
    <p:extLst>
      <p:ext uri="{BB962C8B-B14F-4D97-AF65-F5344CB8AC3E}">
        <p14:creationId xmlns:p14="http://schemas.microsoft.com/office/powerpoint/2010/main" val="147739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27.10.2020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t>27.10.2020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t>27.10.2020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t>27.10.2020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27.10.2020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t>27.10.2020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t>‹#›</a:t>
            </a:fld>
            <a:endParaRPr lang="ru-RU"/>
          </a:p>
        </p:txBody>
      </p:sp>
    </p:spTree>
    <p:extLst>
      <p:ext uri="{BB962C8B-B14F-4D97-AF65-F5344CB8AC3E}">
        <p14:creationId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1033" y="168812"/>
            <a:ext cx="10321422" cy="703385"/>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r>
              <a:rPr lang="ru-RU" sz="2800" b="1" i="1" dirty="0">
                <a:solidFill>
                  <a:srgbClr val="FF0000"/>
                </a:solidFill>
                <a:latin typeface="Cambria" panose="02040503050406030204" pitchFamily="18" charset="0"/>
              </a:rPr>
              <a:t>УКРАЇНА В ПРОЦЕСАХ ЄВРОПЕЙСЬКОЇ ІНТЕГРАЦІЇ</a:t>
            </a:r>
          </a:p>
        </p:txBody>
      </p:sp>
      <p:pic>
        <p:nvPicPr>
          <p:cNvPr id="3" name="Рисунок 2">
            <a:extLst>
              <a:ext uri="{FF2B5EF4-FFF2-40B4-BE49-F238E27FC236}">
                <a16:creationId xmlns:a16="http://schemas.microsoft.com/office/drawing/2014/main" id="{C720CCE6-42D1-40B5-B411-84F795979478}"/>
              </a:ext>
            </a:extLst>
          </p:cNvPr>
          <p:cNvPicPr>
            <a:picLocks noChangeAspect="1"/>
          </p:cNvPicPr>
          <p:nvPr/>
        </p:nvPicPr>
        <p:blipFill>
          <a:blip r:embed="rId2"/>
          <a:stretch>
            <a:fillRect/>
          </a:stretch>
        </p:blipFill>
        <p:spPr>
          <a:xfrm>
            <a:off x="285316" y="1069145"/>
            <a:ext cx="9815287" cy="5620043"/>
          </a:xfrm>
          <a:prstGeom prst="rect">
            <a:avLst/>
          </a:prstGeom>
        </p:spPr>
      </p:pic>
    </p:spTree>
    <p:extLst>
      <p:ext uri="{BB962C8B-B14F-4D97-AF65-F5344CB8AC3E}">
        <p14:creationId xmlns:p14="http://schemas.microsoft.com/office/powerpoint/2010/main"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87B4C64B-A666-4F23-91C9-CFAE57EFDC59}"/>
              </a:ext>
            </a:extLst>
          </p:cNvPr>
          <p:cNvGraphicFramePr>
            <a:graphicFrameLocks noGrp="1"/>
          </p:cNvGraphicFramePr>
          <p:nvPr>
            <p:extLst>
              <p:ext uri="{D42A27DB-BD31-4B8C-83A1-F6EECF244321}">
                <p14:modId xmlns:p14="http://schemas.microsoft.com/office/powerpoint/2010/main" val="2868322383"/>
              </p:ext>
            </p:extLst>
          </p:nvPr>
        </p:nvGraphicFramePr>
        <p:xfrm>
          <a:off x="250520" y="251216"/>
          <a:ext cx="9976692" cy="4630274"/>
        </p:xfrm>
        <a:graphic>
          <a:graphicData uri="http://schemas.openxmlformats.org/drawingml/2006/table">
            <a:tbl>
              <a:tblPr firstRow="1" firstCol="1" bandRow="1">
                <a:tableStyleId>{5C22544A-7EE6-4342-B048-85BDC9FD1C3A}</a:tableStyleId>
              </a:tblPr>
              <a:tblGrid>
                <a:gridCol w="3407080">
                  <a:extLst>
                    <a:ext uri="{9D8B030D-6E8A-4147-A177-3AD203B41FA5}">
                      <a16:colId xmlns:a16="http://schemas.microsoft.com/office/drawing/2014/main" val="772826580"/>
                    </a:ext>
                  </a:extLst>
                </a:gridCol>
                <a:gridCol w="6569612">
                  <a:extLst>
                    <a:ext uri="{9D8B030D-6E8A-4147-A177-3AD203B41FA5}">
                      <a16:colId xmlns:a16="http://schemas.microsoft.com/office/drawing/2014/main" val="3912315190"/>
                    </a:ext>
                  </a:extLst>
                </a:gridCol>
              </a:tblGrid>
              <a:tr h="2287831">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Безвізовий режим</a:t>
                      </a:r>
                      <a:endParaRPr lang="ru-UA"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a:effectLst/>
                          <a:latin typeface="Cambria" panose="02040503050406030204" pitchFamily="18" charset="0"/>
                          <a:ea typeface="Cambria" panose="02040503050406030204" pitchFamily="18" charset="0"/>
                        </a:rPr>
                        <a:t>Набув чинності 11 червня 2017 р. для громадян України, які мають біометричні паспорти. Це дало їм змогу здійснювати короткострокові поїздки до ЄС, перебуваючи там не більше 90 днів протягом 180 днів. Водночас безвізовий режим не надає громадянам України права на роботу чи навчання в країнах ЄС</a:t>
                      </a:r>
                      <a:endParaRPr lang="ru-UA"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0132536"/>
                  </a:ext>
                </a:extLst>
              </a:tr>
              <a:tr h="2342443">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Співпраця у сфері освіти та культури</a:t>
                      </a:r>
                      <a:endParaRPr lang="ru-UA" sz="20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2000" dirty="0">
                          <a:effectLst/>
                          <a:latin typeface="Cambria" panose="02040503050406030204" pitchFamily="18" charset="0"/>
                          <a:ea typeface="Cambria" panose="02040503050406030204" pitchFamily="18" charset="0"/>
                        </a:rPr>
                        <a:t>–Erasmus+</a:t>
                      </a:r>
                      <a:endParaRPr lang="ru-UA"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uk-UA" sz="2000" dirty="0">
                          <a:effectLst/>
                          <a:latin typeface="Cambria" panose="02040503050406030204" pitchFamily="18" charset="0"/>
                          <a:ea typeface="Cambria" panose="02040503050406030204" pitchFamily="18" charset="0"/>
                        </a:rPr>
                        <a:t>2014 р. Програма охоплює всі сектори: освіту, підготовку та молодіжну політику, спорт. Напрями програми, відкриті для участі навчальних закладів з України: «Ступенева мобільність», «Кредитна мобільність», «Розвиток потенціалу вищої освіти», «Альянси знань», «Стратегічні партнерства» і «Жан Моне».</a:t>
                      </a:r>
                      <a:endParaRPr lang="ru-UA"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0947783"/>
                  </a:ext>
                </a:extLst>
              </a:tr>
            </a:tbl>
          </a:graphicData>
        </a:graphic>
      </p:graphicFrame>
      <p:pic>
        <p:nvPicPr>
          <p:cNvPr id="9" name="Рисунок 8">
            <a:extLst>
              <a:ext uri="{FF2B5EF4-FFF2-40B4-BE49-F238E27FC236}">
                <a16:creationId xmlns:a16="http://schemas.microsoft.com/office/drawing/2014/main" id="{60D8260E-925B-46CF-B136-74B02100C4B2}"/>
              </a:ext>
            </a:extLst>
          </p:cNvPr>
          <p:cNvPicPr>
            <a:picLocks noChangeAspect="1"/>
          </p:cNvPicPr>
          <p:nvPr/>
        </p:nvPicPr>
        <p:blipFill>
          <a:blip r:embed="rId3"/>
          <a:stretch>
            <a:fillRect/>
          </a:stretch>
        </p:blipFill>
        <p:spPr>
          <a:xfrm>
            <a:off x="405246" y="5185555"/>
            <a:ext cx="9132649" cy="1421229"/>
          </a:xfrm>
          <a:prstGeom prst="rect">
            <a:avLst/>
          </a:prstGeom>
        </p:spPr>
      </p:pic>
      <p:sp>
        <p:nvSpPr>
          <p:cNvPr id="11" name="TextBox 10">
            <a:extLst>
              <a:ext uri="{FF2B5EF4-FFF2-40B4-BE49-F238E27FC236}">
                <a16:creationId xmlns:a16="http://schemas.microsoft.com/office/drawing/2014/main" id="{CB4F8F77-B60C-4CA1-834D-A8334F62BB5E}"/>
              </a:ext>
            </a:extLst>
          </p:cNvPr>
          <p:cNvSpPr txBox="1"/>
          <p:nvPr/>
        </p:nvSpPr>
        <p:spPr>
          <a:xfrm>
            <a:off x="604911" y="5320157"/>
            <a:ext cx="8764172" cy="1200329"/>
          </a:xfrm>
          <a:prstGeom prst="rect">
            <a:avLst/>
          </a:prstGeom>
          <a:noFill/>
        </p:spPr>
        <p:txBody>
          <a:bodyPr wrap="square">
            <a:spAutoFit/>
          </a:bodyPr>
          <a:lstStyle/>
          <a:p>
            <a:pPr algn="ctr"/>
            <a:r>
              <a:rPr lang="az-Cyrl-AZ" sz="2400" i="1" dirty="0">
                <a:solidFill>
                  <a:srgbClr val="FF0000"/>
                </a:solidFill>
                <a:latin typeface="Cambria" panose="02040503050406030204" pitchFamily="18" charset="0"/>
                <a:ea typeface="Cambria" panose="02040503050406030204" pitchFamily="18" charset="0"/>
              </a:rPr>
              <a:t>Оскільки євроінтеграція має як переваги, так і ризики, Україні слід акцентувати увагу на використанні саме позитивних моментів євроінтеграції. </a:t>
            </a:r>
            <a:endParaRPr lang="ru-UA" sz="2400"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09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77" y="166357"/>
            <a:ext cx="11352628" cy="88872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Объект 2">
            <a:extLst>
              <a:ext uri="{FF2B5EF4-FFF2-40B4-BE49-F238E27FC236}">
                <a16:creationId xmlns:a16="http://schemas.microsoft.com/office/drawing/2014/main" id="{C940D7E2-40F9-4DB7-A715-FECE3A7D6E7D}"/>
              </a:ext>
            </a:extLst>
          </p:cNvPr>
          <p:cNvGraphicFramePr>
            <a:graphicFrameLocks noGrp="1"/>
          </p:cNvGraphicFramePr>
          <p:nvPr>
            <p:ph idx="1"/>
            <p:extLst>
              <p:ext uri="{D42A27DB-BD31-4B8C-83A1-F6EECF244321}">
                <p14:modId xmlns:p14="http://schemas.microsoft.com/office/powerpoint/2010/main" val="2592522179"/>
              </p:ext>
            </p:extLst>
          </p:nvPr>
        </p:nvGraphicFramePr>
        <p:xfrm>
          <a:off x="140677" y="1209822"/>
          <a:ext cx="11352628" cy="5265232"/>
        </p:xfrm>
        <a:graphic>
          <a:graphicData uri="http://schemas.openxmlformats.org/drawingml/2006/table">
            <a:tbl>
              <a:tblPr firstRow="1" firstCol="1" bandRow="1">
                <a:tableStyleId>{5C22544A-7EE6-4342-B048-85BDC9FD1C3A}</a:tableStyleId>
              </a:tblPr>
              <a:tblGrid>
                <a:gridCol w="6710746">
                  <a:extLst>
                    <a:ext uri="{9D8B030D-6E8A-4147-A177-3AD203B41FA5}">
                      <a16:colId xmlns:a16="http://schemas.microsoft.com/office/drawing/2014/main" val="2339047525"/>
                    </a:ext>
                  </a:extLst>
                </a:gridCol>
                <a:gridCol w="4641882">
                  <a:extLst>
                    <a:ext uri="{9D8B030D-6E8A-4147-A177-3AD203B41FA5}">
                      <a16:colId xmlns:a16="http://schemas.microsoft.com/office/drawing/2014/main" val="3220154173"/>
                    </a:ext>
                  </a:extLst>
                </a:gridCol>
              </a:tblGrid>
              <a:tr h="225857">
                <a:tc>
                  <a:txBody>
                    <a:bodyPr/>
                    <a:lstStyle/>
                    <a:p>
                      <a:pPr algn="ctr">
                        <a:lnSpc>
                          <a:spcPct val="100000"/>
                        </a:lnSpc>
                        <a:spcAft>
                          <a:spcPts val="800"/>
                        </a:spcAft>
                      </a:pPr>
                      <a:r>
                        <a:rPr lang="uk-UA" sz="1600" dirty="0">
                          <a:effectLst/>
                          <a:latin typeface="Cambria" panose="02040503050406030204" pitchFamily="18" charset="0"/>
                          <a:ea typeface="Cambria" panose="02040503050406030204" pitchFamily="18" charset="0"/>
                        </a:rPr>
                        <a:t>Сильні сторони</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ctr">
                        <a:lnSpc>
                          <a:spcPct val="100000"/>
                        </a:lnSpc>
                        <a:spcAft>
                          <a:spcPts val="800"/>
                        </a:spcAft>
                      </a:pPr>
                      <a:r>
                        <a:rPr lang="uk-UA" sz="1600">
                          <a:effectLst/>
                          <a:latin typeface="Cambria" panose="02040503050406030204" pitchFamily="18" charset="0"/>
                          <a:ea typeface="Cambria" panose="02040503050406030204" pitchFamily="18" charset="0"/>
                        </a:rPr>
                        <a:t>Слабкі сторони</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val="1554670880"/>
                  </a:ext>
                </a:extLst>
              </a:tr>
              <a:tr h="1571443">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переваги: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європейська колективна безпека;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членство в НАТО;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стійка плюралістична демократична правова держава;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розбудова демократичних інституцій.</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недоліки: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часткова втрата суверенітету;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невизначеність місця України в стратегії розвитку ЄС;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погіршення відносин із країнами Митного союзу.</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val="1828551325"/>
                  </a:ext>
                </a:extLst>
              </a:tr>
              <a:tr h="3449949">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переваги: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макроекономічна стабільність;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технологічна модернізація;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вільного доступу до новітніх технологій, капіталу, інформації;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надання субсидій сільському господарству;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залучення іноземних інвестицій і новітніх технологій в українську економіку;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створення нових робочих місць;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спільні митні тарифи;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антидемпінгова політика;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протекціонізм і контроль експорту.</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Економічні недоліки: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низький рівень ВВП та дохід на душу населення;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втрата конкурентоспроможності певних галузей економіки;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недостатньо високий рівень наповнення вітчизняними товарами внутрішнього ринку;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неконкурентоспроможна на зовнішньому ринку продукція;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складність переходу на європейський рівень цін;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квотування певних видів товарів;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відтік кваліфікованої робочої сили.</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0894" marR="60894" marT="0" marB="0"/>
                </a:tc>
                <a:extLst>
                  <a:ext uri="{0D108BD9-81ED-4DB2-BD59-A6C34878D82A}">
                    <a16:rowId xmlns:a16="http://schemas.microsoft.com/office/drawing/2014/main" val="1106536639"/>
                  </a:ext>
                </a:extLst>
              </a:tr>
            </a:tbl>
          </a:graphicData>
        </a:graphic>
      </p:graphicFrame>
    </p:spTree>
    <p:extLst>
      <p:ext uri="{BB962C8B-B14F-4D97-AF65-F5344CB8AC3E}">
        <p14:creationId xmlns:p14="http://schemas.microsoft.com/office/powerpoint/2010/main" val="5625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415" y="180423"/>
            <a:ext cx="1146516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id="{E2F82AC4-3125-41F1-9B50-E1167B459511}"/>
              </a:ext>
            </a:extLst>
          </p:cNvPr>
          <p:cNvGraphicFramePr>
            <a:graphicFrameLocks noGrp="1"/>
          </p:cNvGraphicFramePr>
          <p:nvPr>
            <p:extLst>
              <p:ext uri="{D42A27DB-BD31-4B8C-83A1-F6EECF244321}">
                <p14:modId xmlns:p14="http://schemas.microsoft.com/office/powerpoint/2010/main" val="2674338145"/>
              </p:ext>
            </p:extLst>
          </p:nvPr>
        </p:nvGraphicFramePr>
        <p:xfrm>
          <a:off x="126610" y="1097280"/>
          <a:ext cx="10424160" cy="4681131"/>
        </p:xfrm>
        <a:graphic>
          <a:graphicData uri="http://schemas.openxmlformats.org/drawingml/2006/table">
            <a:tbl>
              <a:tblPr firstRow="1" firstCol="1" bandRow="1">
                <a:tableStyleId>{5C22544A-7EE6-4342-B048-85BDC9FD1C3A}</a:tableStyleId>
              </a:tblPr>
              <a:tblGrid>
                <a:gridCol w="6704528">
                  <a:extLst>
                    <a:ext uri="{9D8B030D-6E8A-4147-A177-3AD203B41FA5}">
                      <a16:colId xmlns:a16="http://schemas.microsoft.com/office/drawing/2014/main" val="3602535686"/>
                    </a:ext>
                  </a:extLst>
                </a:gridCol>
                <a:gridCol w="286051">
                  <a:extLst>
                    <a:ext uri="{9D8B030D-6E8A-4147-A177-3AD203B41FA5}">
                      <a16:colId xmlns:a16="http://schemas.microsoft.com/office/drawing/2014/main" val="2922761259"/>
                    </a:ext>
                  </a:extLst>
                </a:gridCol>
                <a:gridCol w="3433581">
                  <a:extLst>
                    <a:ext uri="{9D8B030D-6E8A-4147-A177-3AD203B41FA5}">
                      <a16:colId xmlns:a16="http://schemas.microsoft.com/office/drawing/2014/main" val="2460532046"/>
                    </a:ext>
                  </a:extLst>
                </a:gridCol>
              </a:tblGrid>
              <a:tr h="2489982">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переваги: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людини в інституціях ЄС;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упровадження соціальних стандартів у сферах охорони здоров’я, освіти, культури, соціального захисту та соціального страхування;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ефективний захист прав працівників;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забезпечення високого рівня життя населення;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відкриття кордонів до вільного пересування населення;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розвинена система охорони довкілля;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формування нового загальнодержавного менталітету.</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ru-UA"/>
                    </a:p>
                  </a:txBody>
                  <a:tcPr/>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недоліки: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ускладнення візового режиму зі східними сусідами.</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extLst>
                  <a:ext uri="{0D108BD9-81ED-4DB2-BD59-A6C34878D82A}">
                    <a16:rowId xmlns:a16="http://schemas.microsoft.com/office/drawing/2014/main" val="2043843070"/>
                  </a:ext>
                </a:extLst>
              </a:tr>
              <a:tr h="215142">
                <a:tc>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Можливості</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ctr">
                        <a:lnSpc>
                          <a:spcPct val="100000"/>
                        </a:lnSpc>
                        <a:spcAft>
                          <a:spcPts val="0"/>
                        </a:spcAft>
                      </a:pPr>
                      <a:r>
                        <a:rPr lang="uk-UA" sz="1600">
                          <a:effectLst/>
                          <a:latin typeface="Cambria" panose="02040503050406030204" pitchFamily="18" charset="0"/>
                          <a:ea typeface="Cambria" panose="02040503050406030204" pitchFamily="18" charset="0"/>
                        </a:rPr>
                        <a:t>Загрози</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ru-UA"/>
                    </a:p>
                  </a:txBody>
                  <a:tcPr/>
                </a:tc>
                <a:extLst>
                  <a:ext uri="{0D108BD9-81ED-4DB2-BD59-A6C34878D82A}">
                    <a16:rowId xmlns:a16="http://schemas.microsoft.com/office/drawing/2014/main" val="4168481317"/>
                  </a:ext>
                </a:extLst>
              </a:tr>
              <a:tr h="1947309">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Політичні перспективи: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встановлення стабільної політичної системи;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зменшення корупції;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сприйняття України як важливого суб’єкта політичних відносин;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активізація співробітництва у боротьбі з організованою злочинністю, контрабандою, нелегальною міграцією, наркобізнесом.</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gridSpan="2">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Політичні загрози: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небезпека втягнення України в конфлікт цивілізацій між Заходом і мусульманським світом.</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9071" marR="49071" marT="0" marB="0"/>
                </a:tc>
                <a:tc hMerge="1">
                  <a:txBody>
                    <a:bodyPr/>
                    <a:lstStyle/>
                    <a:p>
                      <a:endParaRPr lang="ru-UA"/>
                    </a:p>
                  </a:txBody>
                  <a:tcPr/>
                </a:tc>
                <a:extLst>
                  <a:ext uri="{0D108BD9-81ED-4DB2-BD59-A6C34878D82A}">
                    <a16:rowId xmlns:a16="http://schemas.microsoft.com/office/drawing/2014/main" val="702692693"/>
                  </a:ext>
                </a:extLst>
              </a:tr>
            </a:tbl>
          </a:graphicData>
        </a:graphic>
      </p:graphicFrame>
    </p:spTree>
    <p:extLst>
      <p:ext uri="{BB962C8B-B14F-4D97-AF65-F5344CB8AC3E}">
        <p14:creationId xmlns:p14="http://schemas.microsoft.com/office/powerpoint/2010/main" val="71595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41" y="213909"/>
            <a:ext cx="11406813"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000" b="1" i="1" dirty="0">
                <a:latin typeface="Cambria" panose="02040503050406030204" pitchFamily="18" charset="0"/>
              </a:rPr>
              <a:t>АНАЛІЗ СИЛЬНИХ І СЛАБИХ СТОРІН ІНТЕГРАЦІЇ УКРАЇНИ ДО ЄС, ОЧІКУВАНІ МОЖЛИВОСТІ Й ЗАГРОЗИ</a:t>
            </a:r>
          </a:p>
        </p:txBody>
      </p:sp>
      <p:graphicFrame>
        <p:nvGraphicFramePr>
          <p:cNvPr id="3" name="Таблица 2">
            <a:extLst>
              <a:ext uri="{FF2B5EF4-FFF2-40B4-BE49-F238E27FC236}">
                <a16:creationId xmlns:a16="http://schemas.microsoft.com/office/drawing/2014/main" id="{5541B51B-B15D-4E37-B000-0C3CA99A7BF5}"/>
              </a:ext>
            </a:extLst>
          </p:cNvPr>
          <p:cNvGraphicFramePr>
            <a:graphicFrameLocks noGrp="1"/>
          </p:cNvGraphicFramePr>
          <p:nvPr>
            <p:extLst>
              <p:ext uri="{D42A27DB-BD31-4B8C-83A1-F6EECF244321}">
                <p14:modId xmlns:p14="http://schemas.microsoft.com/office/powerpoint/2010/main" val="1177464945"/>
              </p:ext>
            </p:extLst>
          </p:nvPr>
        </p:nvGraphicFramePr>
        <p:xfrm>
          <a:off x="182879" y="1308296"/>
          <a:ext cx="10832123" cy="5067622"/>
        </p:xfrm>
        <a:graphic>
          <a:graphicData uri="http://schemas.openxmlformats.org/drawingml/2006/table">
            <a:tbl>
              <a:tblPr firstRow="1" firstCol="1" bandRow="1">
                <a:tableStyleId>{5C22544A-7EE6-4342-B048-85BDC9FD1C3A}</a:tableStyleId>
              </a:tblPr>
              <a:tblGrid>
                <a:gridCol w="6403065">
                  <a:extLst>
                    <a:ext uri="{9D8B030D-6E8A-4147-A177-3AD203B41FA5}">
                      <a16:colId xmlns:a16="http://schemas.microsoft.com/office/drawing/2014/main" val="624333057"/>
                    </a:ext>
                  </a:extLst>
                </a:gridCol>
                <a:gridCol w="4429058">
                  <a:extLst>
                    <a:ext uri="{9D8B030D-6E8A-4147-A177-3AD203B41FA5}">
                      <a16:colId xmlns:a16="http://schemas.microsoft.com/office/drawing/2014/main" val="3497099351"/>
                    </a:ext>
                  </a:extLst>
                </a:gridCol>
              </a:tblGrid>
              <a:tr h="332901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перспективи: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забезпечення розвитку малого та середнього бізнесу;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упровадження стандартів ЄС у виробництві;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уніфікація цін на енергоносії;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транспортні перевезення в рамках країн-учасниць;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вихід на ринок ЄС;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конкурентної спроможності вітчизняного товаровиробника;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підвищення кваліфікації робочої сили;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надання пріоритетів інтелектуальним інвестиціям у високі технології;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фондів регіонального розвитку ЄС для прискореного виходу на вищий рівень економічного розвитку стосовно країн Євросоюзу.</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Економічні загрози: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переміщення до України шкідливих виробництв;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ресурсно-сировинної бази України;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скорочення обсягів традиційного українського експорту до ЄС;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використання дешевої робочої сили України;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витіснення національних товаровиробників із внутрішнього ринку;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високі європейські ціни.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val="698519661"/>
                  </a:ext>
                </a:extLst>
              </a:tr>
              <a:tr h="1653862">
                <a:tc>
                  <a:txBody>
                    <a:bodyPr/>
                    <a:lstStyle/>
                    <a:p>
                      <a:pPr algn="just">
                        <a:lnSpc>
                          <a:spcPct val="100000"/>
                        </a:lnSpc>
                        <a:spcAft>
                          <a:spcPts val="0"/>
                        </a:spcAft>
                      </a:pPr>
                      <a:r>
                        <a:rPr lang="uk-UA" sz="1600">
                          <a:effectLst/>
                          <a:latin typeface="Cambria" panose="02040503050406030204" pitchFamily="18" charset="0"/>
                          <a:ea typeface="Cambria" panose="02040503050406030204" pitchFamily="18" charset="0"/>
                        </a:rPr>
                        <a:t>Соціальні перспективи: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формування середнього класу;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права на вільне працевлаштування;</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адекватна оплата та безпека праці;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реформування освіти, охорони здоров’я, соціального захисту; </a:t>
                      </a:r>
                      <a:endParaRPr lang="ru-UA" sz="1600">
                        <a:effectLst/>
                        <a:latin typeface="Cambria" panose="02040503050406030204" pitchFamily="18" charset="0"/>
                        <a:ea typeface="Cambria" panose="02040503050406030204" pitchFamily="18" charset="0"/>
                      </a:endParaRPr>
                    </a:p>
                    <a:p>
                      <a:pPr algn="just">
                        <a:lnSpc>
                          <a:spcPct val="100000"/>
                        </a:lnSpc>
                        <a:spcAft>
                          <a:spcPts val="0"/>
                        </a:spcAft>
                      </a:pPr>
                      <a:r>
                        <a:rPr lang="uk-UA" sz="1600">
                          <a:effectLst/>
                          <a:latin typeface="Cambria" panose="02040503050406030204" pitchFamily="18" charset="0"/>
                          <a:ea typeface="Cambria" panose="02040503050406030204" pitchFamily="18" charset="0"/>
                        </a:rPr>
                        <a:t>– соціальне партнерство між урядом, бізнесом та робітниками.</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tc>
                  <a:txBody>
                    <a:bodyPr/>
                    <a:lstStyle/>
                    <a:p>
                      <a:pPr algn="just">
                        <a:lnSpc>
                          <a:spcPct val="100000"/>
                        </a:lnSpc>
                        <a:spcAft>
                          <a:spcPts val="0"/>
                        </a:spcAft>
                      </a:pPr>
                      <a:r>
                        <a:rPr lang="uk-UA" sz="1600" dirty="0">
                          <a:effectLst/>
                          <a:latin typeface="Cambria" panose="02040503050406030204" pitchFamily="18" charset="0"/>
                          <a:ea typeface="Cambria" panose="02040503050406030204" pitchFamily="18" charset="0"/>
                        </a:rPr>
                        <a:t>Соціальні загрози: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поглиблення демографічного спаду;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незаконна міграція населення та відплив кадрів; </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зростання безробіття.</a:t>
                      </a:r>
                      <a:endParaRPr lang="ru-UA" sz="1600" dirty="0">
                        <a:effectLst/>
                        <a:latin typeface="Cambria" panose="02040503050406030204" pitchFamily="18" charset="0"/>
                        <a:ea typeface="Cambria" panose="02040503050406030204" pitchFamily="18" charset="0"/>
                      </a:endParaRPr>
                    </a:p>
                    <a:p>
                      <a:pPr algn="just">
                        <a:lnSpc>
                          <a:spcPct val="100000"/>
                        </a:lnSpc>
                        <a:spcAft>
                          <a:spcPts val="0"/>
                        </a:spcAft>
                      </a:pPr>
                      <a:r>
                        <a:rPr lang="uk-UA" sz="1600" dirty="0">
                          <a:effectLst/>
                          <a:latin typeface="Cambria" panose="02040503050406030204" pitchFamily="18" charset="0"/>
                          <a:ea typeface="Cambria" panose="02040503050406030204" pitchFamily="18" charset="0"/>
                        </a:rPr>
                        <a:t>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2283" marR="42283" marT="0" marB="0"/>
                </a:tc>
                <a:extLst>
                  <a:ext uri="{0D108BD9-81ED-4DB2-BD59-A6C34878D82A}">
                    <a16:rowId xmlns:a16="http://schemas.microsoft.com/office/drawing/2014/main" val="1107595363"/>
                  </a:ext>
                </a:extLst>
              </a:tr>
            </a:tbl>
          </a:graphicData>
        </a:graphic>
      </p:graphicFrame>
    </p:spTree>
    <p:extLst>
      <p:ext uri="{BB962C8B-B14F-4D97-AF65-F5344CB8AC3E}">
        <p14:creationId xmlns:p14="http://schemas.microsoft.com/office/powerpoint/2010/main" val="258219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9606149"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Переваги України від інтеграції до ЄС зводяться до такого: </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33157" y="1139484"/>
            <a:ext cx="10570831" cy="462827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політичні вигоди </a:t>
            </a:r>
            <a:r>
              <a:rPr lang="uk-UA" sz="2400" i="1" dirty="0">
                <a:latin typeface="Cambria" panose="02040503050406030204" pitchFamily="18" charset="0"/>
                <a:ea typeface="Cambria" panose="02040503050406030204" pitchFamily="18" charset="0"/>
              </a:rPr>
              <a:t>– будучи членом ЄС, Україна буде залучена до Спільної європейської політики безпеки та оборони (СЄПБО), яка гарантуватиме Україні державний суверенітет та територіальну недоторканість;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Європа готова скасувати майже всі мита (98%) для українських товарів, зокрема: від ввізних мит звільняється 83% всієї сільськогосподарської продукції, яка постачається до країн-членів ЄС, а також майже всі промислові товари (94,7%). </a:t>
            </a:r>
          </a:p>
          <a:p>
            <a:pPr marL="0" indent="0" algn="just">
              <a:spcBef>
                <a:spcPts val="0"/>
              </a:spcBef>
              <a:buNone/>
            </a:pPr>
            <a:r>
              <a:rPr lang="uk-UA" sz="2400" i="1" dirty="0">
                <a:latin typeface="Cambria" panose="02040503050406030204" pitchFamily="18" charset="0"/>
                <a:ea typeface="Cambria" panose="02040503050406030204" pitchFamily="18" charset="0"/>
              </a:rPr>
              <a:t>Натомість Україна не буде зменшувати мита для імпорту з ЄС, але змушена гарантувати, що впродовж відповідного періоду вона за жодних обставин не змінить свої тарифи щодо європейських товарів. Негайні преференції отримає 83,4% українського експорту у сфері переробної промисловості з виробництва харчових продуктів. </a:t>
            </a:r>
          </a:p>
          <a:p>
            <a:pPr marL="0" indent="0">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899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67284" y="251505"/>
            <a:ext cx="10607043" cy="6050822"/>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Українські експортери отримають конкурентну перевагу, бо зможуть запропонувати свою продукцію європейцям дешевше, ніж зараз;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Європейський Союз зобов’язався відкрити більшість своїх ринків відразу. </a:t>
            </a:r>
            <a:r>
              <a:rPr lang="uk-UA" sz="2400" i="1" dirty="0">
                <a:latin typeface="Cambria" panose="02040503050406030204" pitchFamily="18" charset="0"/>
                <a:ea typeface="Cambria" panose="02040503050406030204" pitchFamily="18" charset="0"/>
              </a:rPr>
              <a:t>23 квітня поточного 2020 року ЄС в односторонньому порядку прийняв рішення про відкриття свого ринку для українських товарів у рамках автономного преференційного торговельного режиму між Україною та ЄС. Передбачається тимчасове одностороннє обнулення ввізних мит для українських товарів у рамках Екстрених заходів підтримки кризової економіки країни до 1 листопада поточного року. Відповідні заходи мають на меті стимулювати вітчизняних промисловців до поставки своїх товарів на європейський ринок. Однак дорога до Європи відкриється тільки тим виробникам, які виготовляють продукцію європейської якості, вже модернізували виробництво, збудували необхідні лабораторії та отримали європейський сертифікат якості. </a:t>
            </a: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611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354" y="278897"/>
            <a:ext cx="10607039" cy="232362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000" i="1" dirty="0">
                <a:solidFill>
                  <a:schemeClr val="tx1"/>
                </a:solidFill>
                <a:latin typeface="Cambria" panose="02040503050406030204" pitchFamily="18" charset="0"/>
              </a:rPr>
              <a:t>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З підписанням Угоди ЄС готовий буде скасувати мито на м’ясо птиці в межах квоти </a:t>
            </a:r>
            <a:br>
              <a:rPr lang="uk-UA" sz="2000" i="1" dirty="0">
                <a:solidFill>
                  <a:schemeClr val="tx1"/>
                </a:solidFill>
                <a:latin typeface="Cambria" panose="02040503050406030204" pitchFamily="18" charset="0"/>
              </a:rPr>
            </a:br>
            <a:r>
              <a:rPr lang="uk-UA" sz="2000" i="1" dirty="0">
                <a:solidFill>
                  <a:schemeClr val="tx1"/>
                </a:solidFill>
                <a:latin typeface="Cambria" panose="02040503050406030204" pitchFamily="18" charset="0"/>
              </a:rPr>
              <a:t>40 тис. т.</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81354" y="2827606"/>
            <a:ext cx="10607039" cy="375149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algn="just">
              <a:lnSpc>
                <a:spcPct val="120000"/>
              </a:lnSpc>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надання переваг для малого та середнього бізнесу. </a:t>
            </a:r>
            <a:r>
              <a:rPr lang="uk-UA" sz="2400" i="1" dirty="0">
                <a:latin typeface="Cambria" panose="02040503050406030204" pitchFamily="18" charset="0"/>
                <a:ea typeface="Cambria" panose="02040503050406030204" pitchFamily="18" charset="0"/>
              </a:rPr>
              <a:t>В Україні знову стане вигідно виробляти товари. Підписання Угоди про асоціацію з ЄС заохочує бізнес працювати чесно. Так, торгівці отримають зниження мит на імпортовані товари до нуля протягом п’яти років. У свою чергу, митниця не зможе змінювати категорію товару, щоб збільшити митні платежі. Слід очікувати і на спрощення процедури проходження митного контролю. Для експортерів спрощується процедура сплати і повернення ПДВ. Українські виробники зможуть збільшити власне виробництво. Зокрема, безпечна продукція не буде сертифікуватися взагалі, а товари, які становлять загрозу або створені для дітей, будуть більше контролюватися. Також суттєво зменшиться після підписання асоціації з ЄС кількість перевірок та документації для контролерів; </a:t>
            </a:r>
          </a:p>
        </p:txBody>
      </p:sp>
    </p:spTree>
    <p:extLst>
      <p:ext uri="{BB962C8B-B14F-4D97-AF65-F5344CB8AC3E}">
        <p14:creationId xmlns:p14="http://schemas.microsoft.com/office/powerpoint/2010/main" val="36063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81351" y="307778"/>
            <a:ext cx="9777049" cy="626183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lgn="just">
              <a:lnSpc>
                <a:spcPct val="120000"/>
              </a:lnSpc>
              <a:spcBef>
                <a:spcPts val="0"/>
              </a:spcBef>
              <a:buNone/>
            </a:pPr>
            <a:r>
              <a:rPr lang="uk-UA" sz="2400" i="1" dirty="0">
                <a:latin typeface="Cambria" panose="02040503050406030204" pitchFamily="18" charset="0"/>
                <a:ea typeface="Cambria" panose="02040503050406030204" pitchFamily="18" charset="0"/>
              </a:rPr>
              <a:t>– </a:t>
            </a:r>
            <a:r>
              <a:rPr lang="uk-UA" sz="2200" b="1" i="1" dirty="0">
                <a:latin typeface="Cambria" panose="02040503050406030204" pitchFamily="18" charset="0"/>
                <a:ea typeface="Cambria" panose="02040503050406030204" pitchFamily="18" charset="0"/>
              </a:rPr>
              <a:t>підвищення соціальної політики та освіти. </a:t>
            </a:r>
            <a:r>
              <a:rPr lang="uk-UA" sz="2200" i="1" dirty="0">
                <a:latin typeface="Cambria" panose="02040503050406030204" pitchFamily="18" charset="0"/>
                <a:ea typeface="Cambria" panose="02040503050406030204" pitchFamily="18" charset="0"/>
              </a:rPr>
              <a:t>Вводяться додаткові чотири дні відпустки. Забороняється платити жінкам менше, ніж чоловікам. Вдосконалюється система первинної медичної допомоги. Українські дипломи і кваліфікації для допуску до роботи визнаватимуться в ЄС. Угода про асоціацію гарантує, що соціальні умови та гарантії не стануть гіршими. Освіта відповідатиме європейським стандартам. Продовжуватиметься впровадження Болонського процесу. Навчальні програми у вузах та ПТУ України будуть співмірними з програмами у вузах ЄС. Українські дипломи і кваліфікації для допуску до роботи визнаватимуться у ЄС. Вдосконалюватиметься система первинної медичної допомоги тощо; </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посилення науково-технічного співробітництва.</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Спільні проекти щодо створення європейської навігаційної системи – конкурента GPS. ЄС користуватиметься нашими технологіями ракетобудування. Українські вчені будуть залучені доєвропейського дослідницького простору. Стане кращим і активно розвиватиметься 3G Інтернет, збільшиться пропускна здатність мобільного інтернету;</a:t>
            </a:r>
          </a:p>
          <a:p>
            <a:pPr marL="0" indent="0" algn="just">
              <a:lnSpc>
                <a:spcPct val="120000"/>
              </a:lnSpc>
              <a:spcBef>
                <a:spcPts val="0"/>
              </a:spcBef>
              <a:buNone/>
            </a:pPr>
            <a:r>
              <a:rPr lang="uk-UA" sz="2200" i="1" dirty="0">
                <a:effectLst/>
                <a:latin typeface="Cambria" panose="02040503050406030204" pitchFamily="18" charset="0"/>
                <a:ea typeface="Cambria" panose="02040503050406030204" pitchFamily="18" charset="0"/>
                <a:cs typeface="Times New Roman" panose="02020603050405020304" pitchFamily="18" charset="0"/>
              </a:rPr>
              <a:t>– </a:t>
            </a:r>
            <a:r>
              <a:rPr lang="uk-UA" sz="2200" b="1" i="1" dirty="0">
                <a:effectLst/>
                <a:latin typeface="Cambria" panose="02040503050406030204" pitchFamily="18" charset="0"/>
                <a:ea typeface="Cambria" panose="02040503050406030204" pitchFamily="18" charset="0"/>
                <a:cs typeface="Times New Roman" panose="02020603050405020304" pitchFamily="18" charset="0"/>
              </a:rPr>
              <a:t>зменшення корупції.</a:t>
            </a:r>
            <a:r>
              <a:rPr lang="uk-UA" sz="2200" i="1" dirty="0">
                <a:effectLst/>
                <a:latin typeface="Cambria" panose="02040503050406030204" pitchFamily="18" charset="0"/>
                <a:ea typeface="Cambria" panose="02040503050406030204" pitchFamily="18" charset="0"/>
                <a:cs typeface="Times New Roman" panose="02020603050405020304" pitchFamily="18" charset="0"/>
              </a:rPr>
              <a:t> Кожен розділ Угоди спрямований на боротьбу з корупцією в державній та приватній сферах. Зміни відбудуться в управлінні державними фінансами та плануванні державного бюджету. Зміняться функції КРУ та Рахункової палати; </a:t>
            </a:r>
            <a:endParaRPr lang="ru-UA" sz="22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910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157" y="218049"/>
            <a:ext cx="11049132" cy="87219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В існуючій Угоді про асоціацію між Україною та ЄС існують можливі ризики зокрема: </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33157" y="1266093"/>
            <a:ext cx="11049132" cy="537385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тиск на владу</a:t>
            </a:r>
            <a:r>
              <a:rPr lang="uk-UA" sz="2400" i="1" dirty="0">
                <a:latin typeface="Cambria" panose="02040503050406030204" pitchFamily="18" charset="0"/>
                <a:ea typeface="Cambria" panose="02040503050406030204" pitchFamily="18" charset="0"/>
              </a:rPr>
              <a:t>. Європейський Союз тиснутиме на Україну, щоб влада втілювала в життя взяті на себе в Угоді зобов’язання. Політичні ризики пов’язані із частковою втратою суверенітету та підпорядкування територій органам ЄС; невизначеність місця України в стратегії розвитку ЄС, негативно вплине на економічний стан, оскільки між країнами ЄС існує висока конкуренція в деяких галузях, що потребує переорієнтування на менш конкурентні напрями діяльності; погіршення взаємин із країнами СНД, а особливо із Росією, зупинить ефективну співпрацю із Митним Союзом Росії, Білорусії та Казахстану; </a:t>
            </a:r>
          </a:p>
          <a:p>
            <a:pPr algn="just">
              <a:spcBef>
                <a:spcPts val="0"/>
              </a:spcBef>
              <a:buFont typeface="Wingdings" panose="05000000000000000000" pitchFamily="2" charset="2"/>
              <a:buChar char="ü"/>
            </a:pPr>
            <a:r>
              <a:rPr lang="uk-UA" sz="2400" b="1" i="1" dirty="0">
                <a:solidFill>
                  <a:srgbClr val="FF0000"/>
                </a:solidFill>
                <a:latin typeface="Cambria" panose="02040503050406030204" pitchFamily="18" charset="0"/>
                <a:ea typeface="Cambria" panose="02040503050406030204" pitchFamily="18" charset="0"/>
              </a:rPr>
              <a:t>втрата конкурентоспроможності певних галузей</a:t>
            </a:r>
            <a:r>
              <a:rPr lang="uk-UA" sz="2400" i="1" dirty="0">
                <a:latin typeface="Cambria" panose="02040503050406030204" pitchFamily="18" charset="0"/>
                <a:ea typeface="Cambria" panose="02040503050406030204" pitchFamily="18" charset="0"/>
              </a:rPr>
              <a:t>, оскільки економіка не в змозі відповідати всім європейським вимогам та стандартам. До прикладу, 80% продукції машинобудування направляється на експорт, в тому числі до Росії та інших країн Митного союзу – 50-70% залежно від підгалузі. Українські вагони суто через технічні характеристики постачаються лише у країни СНД, оскільки вітчизняні машини та обладнання в ЄС реалізувати досить важко, бо там інші стандарти та гостра конкуренція; </a:t>
            </a:r>
          </a:p>
        </p:txBody>
      </p:sp>
    </p:spTree>
    <p:extLst>
      <p:ext uri="{BB962C8B-B14F-4D97-AF65-F5344CB8AC3E}">
        <p14:creationId xmlns:p14="http://schemas.microsoft.com/office/powerpoint/2010/main" val="87706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7371"/>
            <a:ext cx="8596668"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2800" b="1" i="1" dirty="0">
                <a:latin typeface="Cambria" panose="02040503050406030204" pitchFamily="18" charset="0"/>
              </a:rPr>
              <a:t>УКРАЇНА В ПРОЦЕСАХ ЄВРОПЕЙСЬКОЇ ІНТЕГРАЦІЇ</a:t>
            </a:r>
            <a:endParaRPr lang="uk-UA" sz="2800" b="1" i="1" dirty="0">
              <a:latin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337621" y="1395565"/>
            <a:ext cx="9664507" cy="508506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Інтеграційний вибір будь-якої країни має щонайменше три аспекти:</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 правовий,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економічний, </a:t>
            </a:r>
          </a:p>
          <a:p>
            <a:pPr algn="just">
              <a:spcBef>
                <a:spcPts val="0"/>
              </a:spcBef>
              <a:buFont typeface="Wingdings" panose="05000000000000000000" pitchFamily="2" charset="2"/>
              <a:buChar char="ü"/>
            </a:pPr>
            <a:r>
              <a:rPr lang="uk-UA" sz="2400" i="1" dirty="0">
                <a:solidFill>
                  <a:schemeClr val="tx1"/>
                </a:solidFill>
                <a:latin typeface="Cambria" panose="02040503050406030204" pitchFamily="18" charset="0"/>
                <a:ea typeface="Cambria" panose="02040503050406030204" pitchFamily="18" charset="0"/>
              </a:rPr>
              <a:t>політичний.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Правовий аспект – це збереження суверенітету і державності, економічний – розвиток країни і добробут народу, політичний – це забезпечення цивілізаційного майбутнього Українського народу.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Згідно з результатами з’ясування експертної думки, можна визначити, що існують певні </a:t>
            </a:r>
            <a:r>
              <a:rPr lang="uk-UA" sz="3200" b="1" i="1" dirty="0">
                <a:solidFill>
                  <a:srgbClr val="FF0000"/>
                </a:solidFill>
                <a:latin typeface="Cambria" panose="02040503050406030204" pitchFamily="18" charset="0"/>
                <a:ea typeface="Cambria" panose="02040503050406030204" pitchFamily="18" charset="0"/>
              </a:rPr>
              <a:t>перешкоди</a:t>
            </a:r>
            <a:r>
              <a:rPr lang="uk-UA" sz="2400" i="1" dirty="0">
                <a:solidFill>
                  <a:schemeClr val="tx1"/>
                </a:solidFill>
                <a:latin typeface="Cambria" panose="02040503050406030204" pitchFamily="18" charset="0"/>
                <a:ea typeface="Cambria" panose="02040503050406030204" pitchFamily="18" charset="0"/>
              </a:rPr>
              <a:t> на шляху поглиблення інтеграційних процесів між Україною та Європейським Союзом:</a:t>
            </a:r>
          </a:p>
        </p:txBody>
      </p:sp>
    </p:spTree>
    <p:extLst>
      <p:ext uri="{BB962C8B-B14F-4D97-AF65-F5344CB8AC3E}">
        <p14:creationId xmlns:p14="http://schemas.microsoft.com/office/powerpoint/2010/main" val="157647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3" y="377370"/>
            <a:ext cx="10860261" cy="254870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just"/>
            <a:r>
              <a:rPr lang="uk-UA" sz="2800" b="1" i="1" dirty="0">
                <a:solidFill>
                  <a:srgbClr val="FF0000"/>
                </a:solidFill>
                <a:latin typeface="Cambria" panose="02040503050406030204" pitchFamily="18" charset="0"/>
              </a:rPr>
              <a:t>По-перше,</a:t>
            </a:r>
            <a:r>
              <a:rPr lang="uk-UA" sz="2800" i="1" dirty="0">
                <a:solidFill>
                  <a:schemeClr val="tx1"/>
                </a:solidFill>
                <a:latin typeface="Cambria" panose="02040503050406030204" pitchFamily="18" charset="0"/>
              </a:rPr>
              <a:t>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67282" y="3193366"/>
            <a:ext cx="10860261" cy="3390314"/>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spcBef>
                <a:spcPts val="0"/>
              </a:spcBef>
              <a:buNone/>
            </a:pPr>
            <a:r>
              <a:rPr lang="uk-UA" sz="2500" b="1" i="1" dirty="0">
                <a:solidFill>
                  <a:srgbClr val="FF0000"/>
                </a:solidFill>
                <a:latin typeface="Cambria" panose="02040503050406030204" pitchFamily="18" charset="0"/>
                <a:ea typeface="Cambria" panose="02040503050406030204" pitchFamily="18" charset="0"/>
              </a:rPr>
              <a:t>По-друге</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сумніви стосовного того, що євроінтеграція матиме вигоду для всього населення України. На думку 26% експертів, інтеграція України до ЄС є найбільш вигідною для країн – членів ЄС, які хочуть підвищити свій геополітичний вплив і використовувати ресурси України у своїх інтересах</a:t>
            </a:r>
            <a:r>
              <a:rPr lang="uk-UA" sz="2500" i="1" dirty="0">
                <a:latin typeface="Cambria" panose="02040503050406030204" pitchFamily="18" charset="0"/>
                <a:ea typeface="Cambria" panose="02040503050406030204" pitchFamily="18" charset="0"/>
              </a:rPr>
              <a:t>.</a:t>
            </a:r>
          </a:p>
          <a:p>
            <a:pPr marL="0" indent="0">
              <a:spcBef>
                <a:spcPts val="0"/>
              </a:spcBef>
              <a:buNone/>
            </a:pPr>
            <a:endParaRPr lang="uk-UA" sz="2500" i="1" dirty="0">
              <a:latin typeface="Cambria" panose="02040503050406030204" pitchFamily="18" charset="0"/>
              <a:ea typeface="Cambria" panose="02040503050406030204" pitchFamily="18" charset="0"/>
            </a:endParaRPr>
          </a:p>
          <a:p>
            <a:pPr marL="0" indent="0">
              <a:spcBef>
                <a:spcPts val="0"/>
              </a:spcBef>
              <a:buNone/>
            </a:pPr>
            <a:r>
              <a:rPr lang="uk-UA" sz="2500" i="1" dirty="0">
                <a:latin typeface="Cambria" panose="02040503050406030204" pitchFamily="18" charset="0"/>
                <a:ea typeface="Cambria" panose="02040503050406030204" pitchFamily="18" charset="0"/>
              </a:rPr>
              <a:t> </a:t>
            </a:r>
            <a:r>
              <a:rPr lang="uk-UA" sz="2500" b="1" i="1" dirty="0">
                <a:solidFill>
                  <a:srgbClr val="FF0000"/>
                </a:solidFill>
                <a:latin typeface="Cambria" panose="02040503050406030204" pitchFamily="18" charset="0"/>
                <a:ea typeface="Cambria" panose="02040503050406030204" pitchFamily="18" charset="0"/>
              </a:rPr>
              <a:t>По-третє</a:t>
            </a:r>
            <a:r>
              <a:rPr lang="uk-UA" sz="2500" i="1" dirty="0">
                <a:latin typeface="Cambria" panose="02040503050406030204" pitchFamily="18" charset="0"/>
                <a:ea typeface="Cambria" panose="02040503050406030204" pitchFamily="18" charset="0"/>
              </a:rPr>
              <a:t>, </a:t>
            </a:r>
            <a:r>
              <a:rPr lang="uk-UA" sz="2500" i="1" dirty="0">
                <a:solidFill>
                  <a:schemeClr val="tx1"/>
                </a:solidFill>
                <a:latin typeface="Cambria" panose="02040503050406030204" pitchFamily="18" charset="0"/>
                <a:ea typeface="Cambria" panose="02040503050406030204" pitchFamily="18" charset="0"/>
              </a:rPr>
              <a:t>проблемою виступають вимоги Європейського Союзу й узагалі можливе розірвання стосунків із Росією та країнами СНД. </a:t>
            </a:r>
          </a:p>
        </p:txBody>
      </p:sp>
    </p:spTree>
    <p:extLst>
      <p:ext uri="{BB962C8B-B14F-4D97-AF65-F5344CB8AC3E}">
        <p14:creationId xmlns:p14="http://schemas.microsoft.com/office/powerpoint/2010/main" val="193844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7052" y="208559"/>
            <a:ext cx="3027946"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latin typeface="Cambria" panose="02040503050406030204" pitchFamily="18" charset="0"/>
              </a:rPr>
              <a:t>ПРОДОВЖЕННЯ</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81352" y="1392701"/>
            <a:ext cx="10705516" cy="440318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По-четверте</a:t>
            </a:r>
            <a:r>
              <a:rPr lang="uk-UA" sz="2400" i="1" dirty="0">
                <a:solidFill>
                  <a:schemeClr val="tx1"/>
                </a:solidFill>
                <a:latin typeface="Cambria" panose="02040503050406030204" pitchFamily="18" charset="0"/>
                <a:ea typeface="Cambria" panose="02040503050406030204" pitchFamily="18" charset="0"/>
              </a:rPr>
              <a:t>, у населення є занепокоєність щодо конкурентоспроможності українських товарів на європейському ринку та еміграції робочої сили. Так, 24% експертів уважають, що 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 та відтік значної маси кваліфікованих кадрів за кордон.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uk-UA" sz="2400" b="1" i="1" dirty="0">
                <a:solidFill>
                  <a:srgbClr val="FF0000"/>
                </a:solidFill>
                <a:latin typeface="Cambria" panose="02040503050406030204" pitchFamily="18" charset="0"/>
                <a:ea typeface="Cambria" panose="02040503050406030204" pitchFamily="18" charset="0"/>
              </a:rPr>
              <a:t>По-п’яте</a:t>
            </a:r>
            <a:r>
              <a:rPr lang="uk-UA" sz="2400" i="1" dirty="0">
                <a:solidFill>
                  <a:schemeClr val="tx1"/>
                </a:solidFill>
                <a:latin typeface="Cambria" panose="02040503050406030204" pitchFamily="18" charset="0"/>
                <a:ea typeface="Cambria" panose="02040503050406030204" pitchFamily="18" charset="0"/>
              </a:rPr>
              <a:t>, сьогодні наріжний камінь розвитку відносин Україна – ЄС – це правосуддя, корупція та організована злочинність, і ці вимоги буде важко задовольнити Україні. </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488" y="208559"/>
            <a:ext cx="110712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ru-RU" sz="2800" b="1" i="1" dirty="0">
                <a:latin typeface="Cambria" panose="02040503050406030204" pitchFamily="18" charset="0"/>
              </a:rPr>
              <a:t>ПЕРЕШКОДИ НА ШЛЯХУ ПОГЛИБЛЕННЯ ЄВРОІНТЕГРАЦІЙНИХ ПРОЦЕСІВ</a:t>
            </a:r>
            <a:endParaRPr lang="uk-UA" sz="2800" b="1" i="1" dirty="0">
              <a:latin typeface="Cambria" panose="02040503050406030204" pitchFamily="18" charset="0"/>
            </a:endParaRPr>
          </a:p>
        </p:txBody>
      </p:sp>
      <p:graphicFrame>
        <p:nvGraphicFramePr>
          <p:cNvPr id="3" name="Таблица 2">
            <a:extLst>
              <a:ext uri="{FF2B5EF4-FFF2-40B4-BE49-F238E27FC236}">
                <a16:creationId xmlns:a16="http://schemas.microsoft.com/office/drawing/2014/main" id="{D9950E24-6080-48F8-A645-E09247259CE6}"/>
              </a:ext>
            </a:extLst>
          </p:cNvPr>
          <p:cNvGraphicFramePr>
            <a:graphicFrameLocks noGrp="1"/>
          </p:cNvGraphicFramePr>
          <p:nvPr>
            <p:extLst>
              <p:ext uri="{D42A27DB-BD31-4B8C-83A1-F6EECF244321}">
                <p14:modId xmlns:p14="http://schemas.microsoft.com/office/powerpoint/2010/main" val="2572970056"/>
              </p:ext>
            </p:extLst>
          </p:nvPr>
        </p:nvGraphicFramePr>
        <p:xfrm>
          <a:off x="242536" y="1071118"/>
          <a:ext cx="11205177" cy="5578323"/>
        </p:xfrm>
        <a:graphic>
          <a:graphicData uri="http://schemas.openxmlformats.org/drawingml/2006/table">
            <a:tbl>
              <a:tblPr firstRow="1" firstCol="1" bandRow="1">
                <a:tableStyleId>{5C22544A-7EE6-4342-B048-85BDC9FD1C3A}</a:tableStyleId>
              </a:tblPr>
              <a:tblGrid>
                <a:gridCol w="2063631">
                  <a:extLst>
                    <a:ext uri="{9D8B030D-6E8A-4147-A177-3AD203B41FA5}">
                      <a16:colId xmlns:a16="http://schemas.microsoft.com/office/drawing/2014/main" val="2555228024"/>
                    </a:ext>
                  </a:extLst>
                </a:gridCol>
                <a:gridCol w="9141546">
                  <a:extLst>
                    <a:ext uri="{9D8B030D-6E8A-4147-A177-3AD203B41FA5}">
                      <a16:colId xmlns:a16="http://schemas.microsoft.com/office/drawing/2014/main" val="4249945326"/>
                    </a:ext>
                  </a:extLst>
                </a:gridCol>
              </a:tblGrid>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36%</a:t>
                      </a:r>
                      <a:endParaRPr lang="ru-UA"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задовільний рівень володіння українцями інформацією щодо ЄС</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5184867"/>
                  </a:ext>
                </a:extLst>
              </a:tr>
              <a:tr h="434278">
                <a:tc>
                  <a:txBody>
                    <a:bodyPr/>
                    <a:lstStyle/>
                    <a:p>
                      <a:pPr algn="ctr">
                        <a:lnSpc>
                          <a:spcPct val="107000"/>
                        </a:lnSpc>
                        <a:spcAft>
                          <a:spcPts val="800"/>
                        </a:spcAft>
                      </a:pPr>
                      <a:r>
                        <a:rPr lang="uk-UA" sz="2400" dirty="0">
                          <a:effectLst/>
                          <a:latin typeface="Cambria" panose="02040503050406030204" pitchFamily="18" charset="0"/>
                          <a:ea typeface="Cambria" panose="02040503050406030204" pitchFamily="18" charset="0"/>
                        </a:rPr>
                        <a:t>3 %</a:t>
                      </a:r>
                      <a:endParaRPr lang="ru-UA" sz="2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достатній рівень проінформованості</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578893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11 %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не володіють інформацією про ЄС</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3663555"/>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26 %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інтеграція України до ЄС є найбільш вигідною для країн – членів ЄС</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0584406"/>
                  </a:ext>
                </a:extLst>
              </a:tr>
              <a:tr h="891445">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вимоги Європейського Союзу й узагалі можливе розірвання стосунків із Росією та країнами СНД</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6663643"/>
                  </a:ext>
                </a:extLst>
              </a:tr>
              <a:tr h="1348613">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внаслідок поглиблення співпраці з ЄС Україні загрожуватимуть висока конкуренція на європейському ринку продовольчих і промислових товарів, що залишить українську продукцію без шансів</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9644117"/>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відтік значної маси кваліфікованих кадрів за кордон</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4004360"/>
                  </a:ext>
                </a:extLst>
              </a:tr>
              <a:tr h="434278">
                <a:tc>
                  <a:txBody>
                    <a:bodyPr/>
                    <a:lstStyle/>
                    <a:p>
                      <a:pPr algn="ctr">
                        <a:lnSpc>
                          <a:spcPct val="107000"/>
                        </a:lnSpc>
                        <a:spcAft>
                          <a:spcPts val="800"/>
                        </a:spcAft>
                      </a:pPr>
                      <a:r>
                        <a:rPr lang="uk-UA" sz="2400">
                          <a:effectLst/>
                          <a:latin typeface="Cambria" panose="02040503050406030204" pitchFamily="18" charset="0"/>
                          <a:ea typeface="Cambria" panose="02040503050406030204" pitchFamily="18" charset="0"/>
                        </a:rPr>
                        <a:t> </a:t>
                      </a:r>
                      <a:endParaRPr lang="ru-UA" sz="2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2300" dirty="0">
                          <a:effectLst/>
                          <a:latin typeface="Cambria" panose="02040503050406030204" pitchFamily="18" charset="0"/>
                          <a:ea typeface="Cambria" panose="02040503050406030204" pitchFamily="18" charset="0"/>
                        </a:rPr>
                        <a:t>брак коштів і хабарництво</a:t>
                      </a:r>
                      <a:endParaRPr lang="ru-UA" sz="23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5214689"/>
                  </a:ext>
                </a:extLst>
              </a:tr>
            </a:tbl>
          </a:graphicData>
        </a:graphic>
      </p:graphicFrame>
    </p:spTree>
    <p:extLst>
      <p:ext uri="{BB962C8B-B14F-4D97-AF65-F5344CB8AC3E}">
        <p14:creationId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6" y="377371"/>
            <a:ext cx="10902465" cy="695662"/>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rPr>
              <a:t>Підтримка Євросоюзу стосується надзвичайно широкого кола сфер: </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182875" y="1322364"/>
            <a:ext cx="10466367" cy="53035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макрофінансової стабільності,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державного управління,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розвитку громадянського суспільства,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економіки, енергетики,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захисту довкілля,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регіонального розвитку, </a:t>
            </a:r>
          </a:p>
          <a:p>
            <a:pPr>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освіти тощо.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Загальний пакет допомоги на 2014–2020 рр. становить близько 11 млрд. євро.</a:t>
            </a:r>
          </a:p>
          <a:p>
            <a:pPr marL="0" indent="0" algn="just">
              <a:spcBef>
                <a:spcPts val="0"/>
              </a:spcBef>
              <a:buNone/>
            </a:pPr>
            <a:r>
              <a:rPr lang="uk-UA" sz="2400" i="1" dirty="0">
                <a:latin typeface="Cambria" panose="02040503050406030204" pitchFamily="18" charset="0"/>
                <a:ea typeface="Cambria" panose="02040503050406030204" pitchFamily="18" charset="0"/>
              </a:rPr>
              <a:t>Одночасно з ЄС допомогу Україні надають інші міжнародні організації та країни.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Світовий банк </a:t>
            </a:r>
            <a:r>
              <a:rPr lang="uk-UA" sz="2400" i="1" dirty="0">
                <a:latin typeface="Cambria" panose="02040503050406030204" pitchFamily="18" charset="0"/>
                <a:ea typeface="Cambria" panose="02040503050406030204" pitchFamily="18" charset="0"/>
              </a:rPr>
              <a:t>відіграє важливу роль у стимулюванні реформ та наданні консультаційної підтримки.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МВФ</a:t>
            </a:r>
            <a:r>
              <a:rPr lang="uk-UA" sz="2400" i="1" dirty="0">
                <a:latin typeface="Cambria" panose="02040503050406030204" pitchFamily="18" charset="0"/>
                <a:ea typeface="Cambria" panose="02040503050406030204" pitchFamily="18" charset="0"/>
              </a:rPr>
              <a:t> часто виступає як каталізатор нагальних реформ, які сприяють макроекономічній та фінансовій стабільності.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Найбільшими країнами-донорами є </a:t>
            </a:r>
            <a:r>
              <a:rPr lang="uk-UA" sz="2400" i="1" dirty="0">
                <a:solidFill>
                  <a:srgbClr val="FF0000"/>
                </a:solidFill>
                <a:latin typeface="Cambria" panose="02040503050406030204" pitchFamily="18" charset="0"/>
                <a:ea typeface="Cambria" panose="02040503050406030204" pitchFamily="18" charset="0"/>
              </a:rPr>
              <a:t>США</a:t>
            </a:r>
            <a:r>
              <a:rPr lang="uk-UA" sz="2400" i="1" dirty="0">
                <a:latin typeface="Cambria" panose="02040503050406030204" pitchFamily="18" charset="0"/>
                <a:ea typeface="Cambria" panose="02040503050406030204" pitchFamily="18" charset="0"/>
              </a:rPr>
              <a:t>, які надали технічну допомогу в розмірі 450 млн. дол. у 2017 р., </a:t>
            </a:r>
            <a:r>
              <a:rPr lang="uk-UA" sz="2400" i="1" dirty="0">
                <a:solidFill>
                  <a:srgbClr val="FF0000"/>
                </a:solidFill>
                <a:latin typeface="Cambria" panose="02040503050406030204" pitchFamily="18" charset="0"/>
                <a:ea typeface="Cambria" panose="02040503050406030204" pitchFamily="18" charset="0"/>
              </a:rPr>
              <a:t>Канада, Німеччина, Японія, Швейцарія та Швеція</a:t>
            </a:r>
            <a:r>
              <a:rPr lang="uk-UA" sz="2400" i="1" dirty="0">
                <a:latin typeface="Cambria" panose="02040503050406030204" pitchFamily="18" charset="0"/>
                <a:ea typeface="Cambria" panose="02040503050406030204" pitchFamily="18" charset="0"/>
              </a:rPr>
              <a:t>. </a:t>
            </a:r>
          </a:p>
          <a:p>
            <a:pPr marL="0" indent="0" algn="just">
              <a:spcBef>
                <a:spcPts val="0"/>
              </a:spcBef>
              <a:buNone/>
            </a:pPr>
            <a:r>
              <a:rPr lang="uk-UA" sz="2400" i="1" dirty="0">
                <a:latin typeface="Cambria" panose="02040503050406030204" pitchFamily="18" charset="0"/>
                <a:ea typeface="Cambria" panose="02040503050406030204" pitchFamily="18" charset="0"/>
              </a:rPr>
              <a:t>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78" y="216821"/>
            <a:ext cx="11507374" cy="70584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800" b="1" i="1" dirty="0">
                <a:latin typeface="Cambria" panose="02040503050406030204" pitchFamily="18" charset="0"/>
              </a:rPr>
              <a:t>Необхідно виділити внутрішні чинники, що гальмують рух України до ЄС: </a:t>
            </a: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182878" y="1153551"/>
            <a:ext cx="10649245" cy="478301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по-перше</a:t>
            </a:r>
            <a:r>
              <a:rPr lang="uk-UA" sz="2400" i="1" dirty="0">
                <a:latin typeface="Cambria" panose="02040503050406030204" pitchFamily="18" charset="0"/>
                <a:ea typeface="Cambria" panose="02040503050406030204" pitchFamily="18" charset="0"/>
              </a:rPr>
              <a:t>, це повільність у проведенні економічних реформ, відсутність помітних результатів внутрішніх соціально-економічних трансформацій;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по-друге</a:t>
            </a:r>
            <a:r>
              <a:rPr lang="uk-UA" sz="2400" i="1" dirty="0">
                <a:latin typeface="Cambria" panose="02040503050406030204" pitchFamily="18" charset="0"/>
                <a:ea typeface="Cambria" panose="02040503050406030204" pitchFamily="18" charset="0"/>
              </a:rPr>
              <a:t>, тривогу викликає рівень корупції та економічної злочинності;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по-третє</a:t>
            </a:r>
            <a:r>
              <a:rPr lang="uk-UA" sz="2400" i="1" dirty="0">
                <a:latin typeface="Cambria" panose="02040503050406030204" pitchFamily="18" charset="0"/>
                <a:ea typeface="Cambria" panose="02040503050406030204" pitchFamily="18" charset="0"/>
              </a:rPr>
              <a:t>, відсутність консенсусу стосовно європейського вибору серед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по-четверте</a:t>
            </a:r>
            <a:r>
              <a:rPr lang="uk-UA" sz="2400" i="1" dirty="0">
                <a:latin typeface="Cambria" panose="02040503050406030204" pitchFamily="18" charset="0"/>
                <a:ea typeface="Cambria" panose="02040503050406030204" pitchFamily="18" charset="0"/>
              </a:rPr>
              <a:t>, явний дефіцит досвідчених фахівців з євроінтеграції, насамперед серед політичної еліти і державних службовців України;</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по-п’яте</a:t>
            </a:r>
            <a:r>
              <a:rPr lang="uk-UA" sz="2400" i="1" dirty="0">
                <a:latin typeface="Cambria" panose="02040503050406030204" pitchFamily="18" charset="0"/>
                <a:ea typeface="Cambria" panose="02040503050406030204" pitchFamily="18" charset="0"/>
              </a:rPr>
              <a:t>, величезний розрив у рівнях економічного розвитку України і європейських країн;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по-шосте</a:t>
            </a:r>
            <a:r>
              <a:rPr lang="uk-UA" sz="2400" i="1" dirty="0">
                <a:latin typeface="Cambria" panose="02040503050406030204" pitchFamily="18" charset="0"/>
                <a:ea typeface="Cambria" panose="02040503050406030204" pitchFamily="18" charset="0"/>
              </a:rPr>
              <a:t>, значна відмінність рівня життя населення; </a:t>
            </a:r>
          </a:p>
          <a:p>
            <a:pPr algn="just">
              <a:spcBef>
                <a:spcPts val="0"/>
              </a:spcBef>
              <a:buFont typeface="Wingdings" panose="05000000000000000000" pitchFamily="2" charset="2"/>
              <a:buChar char="ü"/>
            </a:pPr>
            <a:r>
              <a:rPr lang="uk-UA" sz="2400" i="1" dirty="0">
                <a:solidFill>
                  <a:srgbClr val="FF0000"/>
                </a:solidFill>
                <a:latin typeface="Cambria" panose="02040503050406030204" pitchFamily="18" charset="0"/>
                <a:ea typeface="Cambria" panose="02040503050406030204" pitchFamily="18" charset="0"/>
              </a:rPr>
              <a:t>по-сьоме</a:t>
            </a:r>
            <a:r>
              <a:rPr lang="uk-UA" sz="2400" i="1" dirty="0">
                <a:latin typeface="Cambria" panose="02040503050406030204" pitchFamily="18" charset="0"/>
                <a:ea typeface="Cambria" panose="02040503050406030204" pitchFamily="18" charset="0"/>
              </a:rPr>
              <a:t>, невідповідність правових систем.</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667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308" y="84407"/>
            <a:ext cx="7258932" cy="478301"/>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ru-RU" sz="2800" b="1" i="1" dirty="0">
                <a:latin typeface="Cambria" panose="02040503050406030204" pitchFamily="18" charset="0"/>
                <a:ea typeface="Cambria" panose="02040503050406030204" pitchFamily="18" charset="0"/>
              </a:rPr>
              <a:t>В</a:t>
            </a:r>
            <a:r>
              <a:rPr lang="ru-RU" sz="2400" b="1" i="1" dirty="0">
                <a:latin typeface="Cambria" panose="02040503050406030204" pitchFamily="18" charset="0"/>
                <a:ea typeface="Cambria" panose="02040503050406030204" pitchFamily="18" charset="0"/>
              </a:rPr>
              <a:t>ИДИ ТА ПРОГРАМИ ДОПОМОГИ ЭС - УКРАЇНА</a:t>
            </a:r>
            <a:endParaRPr lang="uk-UA" sz="2400" b="1" i="1" dirty="0">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a16="http://schemas.microsoft.com/office/drawing/2014/main" id="{4671B2FD-5EB4-4466-AAA3-118862D5914F}"/>
              </a:ext>
            </a:extLst>
          </p:cNvPr>
          <p:cNvGraphicFramePr>
            <a:graphicFrameLocks noGrp="1"/>
          </p:cNvGraphicFramePr>
          <p:nvPr>
            <p:extLst>
              <p:ext uri="{D42A27DB-BD31-4B8C-83A1-F6EECF244321}">
                <p14:modId xmlns:p14="http://schemas.microsoft.com/office/powerpoint/2010/main" val="2952676737"/>
              </p:ext>
            </p:extLst>
          </p:nvPr>
        </p:nvGraphicFramePr>
        <p:xfrm>
          <a:off x="225084" y="675250"/>
          <a:ext cx="11549574" cy="6079593"/>
        </p:xfrm>
        <a:graphic>
          <a:graphicData uri="http://schemas.openxmlformats.org/drawingml/2006/table">
            <a:tbl>
              <a:tblPr firstRow="1" firstCol="1" bandRow="1">
                <a:tableStyleId>{5C22544A-7EE6-4342-B048-85BDC9FD1C3A}</a:tableStyleId>
              </a:tblPr>
              <a:tblGrid>
                <a:gridCol w="4487593">
                  <a:extLst>
                    <a:ext uri="{9D8B030D-6E8A-4147-A177-3AD203B41FA5}">
                      <a16:colId xmlns:a16="http://schemas.microsoft.com/office/drawing/2014/main" val="1713748125"/>
                    </a:ext>
                  </a:extLst>
                </a:gridCol>
                <a:gridCol w="7061981">
                  <a:extLst>
                    <a:ext uri="{9D8B030D-6E8A-4147-A177-3AD203B41FA5}">
                      <a16:colId xmlns:a16="http://schemas.microsoft.com/office/drawing/2014/main" val="1491549118"/>
                    </a:ext>
                  </a:extLst>
                </a:gridCol>
              </a:tblGrid>
              <a:tr h="230804">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Види, напрями та програми допомоги ЄС – Україна</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Зміст</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val="1121267304"/>
                  </a:ext>
                </a:extLst>
              </a:tr>
              <a:tr h="704239">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Проблеми, пов’язані з військовими діями на сході України</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Гуманітарна допомога громадянам, переміщеним із тимчасово окупованих територій та районів проведення АТО, відновлення інфраструктури Донбасу, забезпечення потреб місцевого населення. З липня 2014 р. – 400 млн. євро.</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val="3633408019"/>
                  </a:ext>
                </a:extLst>
              </a:tr>
              <a:tr h="467521">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Макрофінансова допомога (позики на тривалий термін і низькою відсотковою ставкою)</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2014 р. – 3,41 млрд. євро, 2017 р. – 2,81 млрд. євро, 2018 р. – 0,6 млрд. євро.</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val="3993026908"/>
                  </a:ext>
                </a:extLst>
              </a:tr>
              <a:tr h="4172894">
                <a:tc>
                  <a:txBody>
                    <a:bodyPr/>
                    <a:lstStyle/>
                    <a:p>
                      <a:pPr algn="just">
                        <a:lnSpc>
                          <a:spcPct val="107000"/>
                        </a:lnSpc>
                        <a:spcAft>
                          <a:spcPts val="800"/>
                        </a:spcAft>
                      </a:pPr>
                      <a:r>
                        <a:rPr lang="uk-UA" sz="1400">
                          <a:effectLst/>
                          <a:latin typeface="Cambria" panose="02040503050406030204" pitchFamily="18" charset="0"/>
                          <a:ea typeface="Cambria" panose="02040503050406030204" pitchFamily="18" charset="0"/>
                        </a:rPr>
                        <a:t>Програми бюджетної допомоги ЄС – це гранти, спрямовані на підтримку реформ та розвиток: </a:t>
                      </a:r>
                      <a:endParaRPr lang="ru-UA"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реформування державного управління»</a:t>
                      </a:r>
                      <a:endParaRPr lang="ru-UA"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2286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«Загальнонаціональна програма щодо децентралізації»</a:t>
                      </a:r>
                      <a:endParaRPr lang="ru-UA" sz="1400">
                        <a:effectLst/>
                        <a:latin typeface="Cambria" panose="02040503050406030204" pitchFamily="18" charset="0"/>
                        <a:ea typeface="Cambria" panose="02040503050406030204" pitchFamily="18" charset="0"/>
                      </a:endParaRPr>
                    </a:p>
                    <a:p>
                      <a:pPr marL="457200">
                        <a:lnSpc>
                          <a:spcPct val="107000"/>
                        </a:lnSpc>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342900" lvl="0" indent="-342900" algn="just">
                        <a:lnSpc>
                          <a:spcPct val="107000"/>
                        </a:lnSpc>
                        <a:buFont typeface="Cambria" panose="02040503050406030204" pitchFamily="18" charset="0"/>
                        <a:buChar char="–"/>
                      </a:pPr>
                      <a:r>
                        <a:rPr lang="uk-UA" sz="1400">
                          <a:effectLst/>
                          <a:latin typeface="Cambria" panose="02040503050406030204" pitchFamily="18" charset="0"/>
                          <a:ea typeface="Cambria" panose="02040503050406030204" pitchFamily="18" charset="0"/>
                        </a:rPr>
                        <a:t>«Антикорупційна програма»</a:t>
                      </a:r>
                      <a:endParaRPr lang="ru-UA"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457200" algn="just">
                        <a:lnSpc>
                          <a:spcPct val="107000"/>
                        </a:lnSpc>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457200"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Cambria" panose="02040503050406030204" pitchFamily="18" charset="0"/>
                        <a:buChar char="–"/>
                      </a:pPr>
                      <a:r>
                        <a:rPr lang="uk-UA" sz="1400">
                          <a:effectLst/>
                          <a:latin typeface="Cambria" panose="02040503050406030204" pitchFamily="18" charset="0"/>
                          <a:ea typeface="Cambria" panose="02040503050406030204" pitchFamily="18" charset="0"/>
                        </a:rPr>
                        <a:t>«Програма розвитку приватного сектору» </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tc>
                  <a:txBody>
                    <a:bodyPr/>
                    <a:lstStyle/>
                    <a:p>
                      <a:pPr algn="just">
                        <a:lnSpc>
                          <a:spcPct val="107000"/>
                        </a:lnSpc>
                        <a:spcAft>
                          <a:spcPts val="800"/>
                        </a:spcAft>
                      </a:pPr>
                      <a:r>
                        <a:rPr lang="uk-UA" sz="1400" dirty="0">
                          <a:effectLst/>
                          <a:latin typeface="Cambria" panose="02040503050406030204" pitchFamily="18" charset="0"/>
                          <a:ea typeface="Cambria" panose="02040503050406030204" pitchFamily="18" charset="0"/>
                        </a:rPr>
                        <a:t>«Контракт із розбудови держави» (2014 р. ) – 355 млн. євро.</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2016 р. – 104 млн. євро. Формування нового покоління державних службовців, реорганізація урядових структур для забезпечення відповідності стандартам ЄС.</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90 млн. євро. Надання консультацій щодо поліпшення прозорості дій та підзвітності місцевих та регіональних органів державної влади, а також посилення місцевих адміністративних центрів.</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15 млн. євро. Підтримка новостворених антикорупційних установ, посилення контролю над діяльністю парламентських структур, зміцнення потенціалу громадянського суспільства щодо сприяння боротьбі з корупцією.</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 </a:t>
                      </a:r>
                      <a:endParaRPr lang="ru-UA" sz="14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400" dirty="0">
                          <a:effectLst/>
                          <a:latin typeface="Cambria" panose="02040503050406030204" pitchFamily="18" charset="0"/>
                          <a:ea typeface="Cambria" panose="02040503050406030204" pitchFamily="18" charset="0"/>
                        </a:rPr>
                        <a:t>2014 р. – 110 млн. євро. Сприяння відновленню економіки України через надання технічної допомоги з метою поліпшення законодавчої бази щодо МСП, підтримка створення центрів із бізнес-консультування в регіонах, які полегшують доступ до фінансування.</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34044" marR="34044" marT="0" marB="0"/>
                </a:tc>
                <a:extLst>
                  <a:ext uri="{0D108BD9-81ED-4DB2-BD59-A6C34878D82A}">
                    <a16:rowId xmlns:a16="http://schemas.microsoft.com/office/drawing/2014/main" val="1972177365"/>
                  </a:ext>
                </a:extLst>
              </a:tr>
            </a:tbl>
          </a:graphicData>
        </a:graphic>
      </p:graphicFrame>
    </p:spTree>
    <p:extLst>
      <p:ext uri="{BB962C8B-B14F-4D97-AF65-F5344CB8AC3E}">
        <p14:creationId xmlns:p14="http://schemas.microsoft.com/office/powerpoint/2010/main" val="10336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E0B769BE-A776-4178-9A51-0D3493500BEC}"/>
              </a:ext>
            </a:extLst>
          </p:cNvPr>
          <p:cNvGraphicFramePr>
            <a:graphicFrameLocks noGrp="1"/>
          </p:cNvGraphicFramePr>
          <p:nvPr>
            <p:extLst>
              <p:ext uri="{D42A27DB-BD31-4B8C-83A1-F6EECF244321}">
                <p14:modId xmlns:p14="http://schemas.microsoft.com/office/powerpoint/2010/main" val="459424641"/>
              </p:ext>
            </p:extLst>
          </p:nvPr>
        </p:nvGraphicFramePr>
        <p:xfrm>
          <a:off x="267286" y="141333"/>
          <a:ext cx="11169748" cy="6596126"/>
        </p:xfrm>
        <a:graphic>
          <a:graphicData uri="http://schemas.openxmlformats.org/drawingml/2006/table">
            <a:tbl>
              <a:tblPr firstRow="1" firstCol="1" bandRow="1">
                <a:tableStyleId>{5C22544A-7EE6-4342-B048-85BDC9FD1C3A}</a:tableStyleId>
              </a:tblPr>
              <a:tblGrid>
                <a:gridCol w="4316645">
                  <a:extLst>
                    <a:ext uri="{9D8B030D-6E8A-4147-A177-3AD203B41FA5}">
                      <a16:colId xmlns:a16="http://schemas.microsoft.com/office/drawing/2014/main" val="3901184879"/>
                    </a:ext>
                  </a:extLst>
                </a:gridCol>
                <a:gridCol w="6853103">
                  <a:extLst>
                    <a:ext uri="{9D8B030D-6E8A-4147-A177-3AD203B41FA5}">
                      <a16:colId xmlns:a16="http://schemas.microsoft.com/office/drawing/2014/main" val="1519078218"/>
                    </a:ext>
                  </a:extLst>
                </a:gridCol>
              </a:tblGrid>
              <a:tr h="2486571">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Фінансування з фондів Європейського інструменту сусідства</a:t>
                      </a:r>
                      <a:endParaRPr lang="ru-UA"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«Місцевий розвиток, орієнтований на громаду»</a:t>
                      </a:r>
                      <a:endParaRPr lang="ru-UA"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marL="342900" lvl="0" indent="-342900" algn="just">
                        <a:lnSpc>
                          <a:spcPct val="107000"/>
                        </a:lnSpc>
                        <a:spcAft>
                          <a:spcPts val="800"/>
                        </a:spcAft>
                        <a:buFont typeface="Symbol" panose="05050102010706020507" pitchFamily="18" charset="2"/>
                        <a:buChar char=""/>
                      </a:pPr>
                      <a:r>
                        <a:rPr lang="uk-UA" sz="1800" dirty="0">
                          <a:effectLst/>
                          <a:latin typeface="Cambria" panose="02040503050406030204" pitchFamily="18" charset="0"/>
                          <a:ea typeface="Cambria" panose="02040503050406030204" pitchFamily="18" charset="0"/>
                        </a:rPr>
                        <a:t>U-LEAD</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Третя фаза реалізації у 2014–2017 рр. – 23 млн. євро. Проект спрямовано на самоорганізацію сільських громад та підвищення їхньої здатності вирішувати актуальні проблеми своїх населених пунктів, таких як водопостачання, модернізація шкіл та медичних пунктів тощо. </a:t>
                      </a:r>
                      <a:endParaRPr lang="ru-UA"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2016 р. – 90 млн. євро. Мета проекту – зміцнення спроможності українських інституцій для реалізації реформи децентралізації та регіональної політики, а також розбудови системи центрів надання адміністративних послуг.</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val="3946153767"/>
                  </a:ext>
                </a:extLst>
              </a:tr>
              <a:tr h="2137848">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Підтримка через міжнародні фінансові інституції, такі як Європейський банк реконструкції та розвитку, Європейський інвестиційний банк та Світовий банк.</a:t>
                      </a:r>
                      <a:endParaRPr lang="ru-UA" sz="180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a:effectLst/>
                          <a:latin typeface="Cambria" panose="02040503050406030204" pitchFamily="18" charset="0"/>
                          <a:ea typeface="Cambria" panose="02040503050406030204" pitchFamily="18" charset="0"/>
                        </a:rPr>
                        <a:t>Спільний проект ЄС та ЄБРР EU4Business; Європейський інвестиційний банк – «Надзвичайна програма з відновлення України»</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Модернізація газотранспортної системи України, забезпечення реконструкції частин східно-західних транзитних трубопроводів</a:t>
                      </a:r>
                      <a:endParaRPr lang="ru-UA"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just">
                        <a:lnSpc>
                          <a:spcPct val="107000"/>
                        </a:lnSpc>
                        <a:spcAft>
                          <a:spcPts val="800"/>
                        </a:spcAft>
                      </a:pPr>
                      <a:r>
                        <a:rPr lang="uk-UA" sz="1800" dirty="0">
                          <a:effectLst/>
                          <a:latin typeface="Cambria" panose="02040503050406030204" pitchFamily="18" charset="0"/>
                          <a:ea typeface="Cambria" panose="02040503050406030204" pitchFamily="18" charset="0"/>
                        </a:rPr>
                        <a:t> 12 млн. євро – кредитування малого та середнього бізнесу. 200 млн. євро – програма відновлення України, спрямована на п’ять східних областей</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val="3516685671"/>
                  </a:ext>
                </a:extLst>
              </a:tr>
              <a:tr h="524354">
                <a:tc>
                  <a:txBody>
                    <a:bodyPr/>
                    <a:lstStyle/>
                    <a:p>
                      <a:pPr algn="just">
                        <a:lnSpc>
                          <a:spcPct val="107000"/>
                        </a:lnSpc>
                        <a:spcAft>
                          <a:spcPts val="800"/>
                        </a:spcAft>
                      </a:pPr>
                      <a:r>
                        <a:rPr lang="uk-UA" sz="1800">
                          <a:effectLst/>
                          <a:latin typeface="Cambria" panose="02040503050406030204" pitchFamily="18" charset="0"/>
                          <a:ea typeface="Cambria" panose="02040503050406030204" pitchFamily="18" charset="0"/>
                        </a:rPr>
                        <a:t>Розвиток громадянського суспільства 10 млн. євро</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tc>
                  <a:txBody>
                    <a:bodyPr/>
                    <a:lstStyle/>
                    <a:p>
                      <a:pPr algn="just">
                        <a:lnSpc>
                          <a:spcPct val="107000"/>
                        </a:lnSpc>
                        <a:spcAft>
                          <a:spcPts val="800"/>
                        </a:spcAft>
                      </a:pPr>
                      <a:r>
                        <a:rPr lang="uk-UA" sz="1800" dirty="0">
                          <a:effectLst/>
                          <a:latin typeface="Cambria" panose="02040503050406030204" pitchFamily="18" charset="0"/>
                          <a:ea typeface="Cambria" panose="02040503050406030204" pitchFamily="18" charset="0"/>
                        </a:rPr>
                        <a:t>Посилення потенціалу громадянського суспільства та моніторинг запущеної програми реформ</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6960" marR="46960" marT="0" marB="0"/>
                </a:tc>
                <a:extLst>
                  <a:ext uri="{0D108BD9-81ED-4DB2-BD59-A6C34878D82A}">
                    <a16:rowId xmlns:a16="http://schemas.microsoft.com/office/drawing/2014/main" val="3080580806"/>
                  </a:ext>
                </a:extLst>
              </a:tr>
            </a:tbl>
          </a:graphicData>
        </a:graphic>
      </p:graphicFrame>
    </p:spTree>
    <p:extLst>
      <p:ext uri="{BB962C8B-B14F-4D97-AF65-F5344CB8AC3E}">
        <p14:creationId xmlns:p14="http://schemas.microsoft.com/office/powerpoint/2010/main" val="75491003"/>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2743</TotalTime>
  <Words>2563</Words>
  <Application>Microsoft Office PowerPoint</Application>
  <PresentationFormat>Широкоэкранный</PresentationFormat>
  <Paragraphs>217</Paragraphs>
  <Slides>18</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Calibri</vt:lpstr>
      <vt:lpstr>Cambria</vt:lpstr>
      <vt:lpstr>Symbol</vt:lpstr>
      <vt:lpstr>Trebuchet MS</vt:lpstr>
      <vt:lpstr>Wingdings</vt:lpstr>
      <vt:lpstr>Wingdings 3</vt:lpstr>
      <vt:lpstr>Аспект</vt:lpstr>
      <vt:lpstr>УКРАЇНА В ПРОЦЕСАХ ЄВРОПЕЙСЬКОЇ ІНТЕГРАЦІЇ</vt:lpstr>
      <vt:lpstr>УКРАЇНА В ПРОЦЕСАХ ЄВРОПЕЙСЬКОЇ ІНТЕГРАЦІЇ</vt:lpstr>
      <vt:lpstr>По-перше, це низький рівень поінформованості громадян про ЄС, населення України має рівень поінформованості загалом незадовільний, водночас 36% опитаних констатують загалом задовільний рівень володіння українцями інформацією щодо ЄС. Достатній рівень поінформованості українців підтвердили тільки 3% опитаних, а 11% уважають, що українці зовсім не володіють інформацію про ЄС. </vt:lpstr>
      <vt:lpstr>ПРОДОВЖЕННЯ</vt:lpstr>
      <vt:lpstr>ПЕРЕШКОДИ НА ШЛЯХУ ПОГЛИБЛЕННЯ ЄВРОІНТЕГРАЦІЙНИХ ПРОЦЕСІВ</vt:lpstr>
      <vt:lpstr>Підтримка Євросоюзу стосується надзвичайно широкого кола сфер: </vt:lpstr>
      <vt:lpstr>Необхідно виділити внутрішні чинники, що гальмують рух України до ЄС: </vt:lpstr>
      <vt:lpstr>ВИДИ ТА ПРОГРАМИ ДОПОМОГИ ЭС - УКРАЇНА</vt:lpstr>
      <vt:lpstr>Презентация PowerPoint</vt:lpstr>
      <vt:lpstr>Презентация PowerPoint</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АНАЛІЗ СИЛЬНИХ І СЛАБИХ СТОРІН ІНТЕГРАЦІЇ УКРАЇНИ ДО ЄС, ОЧІКУВАНІ МОЖЛИВОСТІ Й ЗАГРОЗИ</vt:lpstr>
      <vt:lpstr>Переваги України від інтеграції до ЄС зводяться до такого: </vt:lpstr>
      <vt:lpstr>Презентация PowerPoint</vt:lpstr>
      <vt:lpstr>До прикладу, право на постачання курятини до ЄС вже отримали кілька вітчизняних підприємств, серед них: «Миронівська птахофабрика» (торговельний бренд «Наша Ряба»), «Миронівський м’ясопереробний завод «Легко», «Птахофабрика Снятинська Нова» (агрохолдинг МПХ, спеціалізується на випуску гусячого м’яса та печінки) та «Агромарс» (торговельна марка «Гаврилівські курчата».  З підписанням Угоди ЄС готовий буде скасувати мито на м’ясо птиці в межах квоти  40 тис. т.</vt:lpstr>
      <vt:lpstr>Презентация PowerPoint</vt:lpstr>
      <vt:lpstr>В існуючій Угоді про асоціацію між Україною та ЄС існують можливі ризики зокрема: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Наталья Метеленко</cp:lastModifiedBy>
  <cp:revision>156</cp:revision>
  <dcterms:created xsi:type="dcterms:W3CDTF">2019-11-02T14:16:53Z</dcterms:created>
  <dcterms:modified xsi:type="dcterms:W3CDTF">2020-10-27T06:25:26Z</dcterms:modified>
</cp:coreProperties>
</file>