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2" r:id="rId18"/>
    <p:sldId id="274" r:id="rId19"/>
    <p:sldId id="271" r:id="rId20"/>
  </p:sldIdLst>
  <p:sldSz cx="18288000" cy="10287000"/>
  <p:notesSz cx="6858000" cy="9144000"/>
  <p:embeddedFontLst>
    <p:embeddedFont>
      <p:font typeface="Canva Sans" panose="020B0604020202020204" charset="0"/>
      <p:regular r:id="rId22"/>
    </p:embeddedFont>
    <p:embeddedFont>
      <p:font typeface="Canva Sans Bold" panose="020B0604020202020204" charset="0"/>
      <p:regular r:id="rId23"/>
    </p:embeddedFont>
    <p:embeddedFont>
      <p:font typeface="Futura" panose="020B0604020202020204" charset="0"/>
      <p:regular r:id="rId24"/>
    </p:embeddedFont>
    <p:embeddedFont>
      <p:font typeface="Futura Bold" panose="020B0604020202020204" charset="0"/>
      <p:regular r:id="rId25"/>
    </p:embeddedFont>
    <p:embeddedFont>
      <p:font typeface="Playfair Display" panose="00000500000000000000" pitchFamily="2" charset="-52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8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5E04A-8A35-46A3-96CC-1C96B2B99DBF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DDE10-99D0-4115-AD0E-A22C1D47631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3760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DDE10-99D0-4115-AD0E-A22C1D476315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2955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13" b="-9313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4080533" y="1047750"/>
            <a:ext cx="1023225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891669" y="1387953"/>
            <a:ext cx="14504661" cy="3558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9"/>
              </a:lnSpc>
            </a:pPr>
            <a:r>
              <a:rPr lang="en-US" sz="6999" dirty="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МІЦНІ ЦІЛЮЩІ НАПОЇ НА ОСНОВІ ЛІКУВАЛЬНИХ І АРОМАТИЧНИХ ТРАВ РОСЛИННОГО ПОХОДЖЕННЯ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9945090"/>
            <a:ext cx="18288000" cy="341910"/>
            <a:chOff x="0" y="0"/>
            <a:chExt cx="4816593" cy="900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90050"/>
            </a:xfrm>
            <a:custGeom>
              <a:avLst/>
              <a:gdLst/>
              <a:ahLst/>
              <a:cxnLst/>
              <a:rect l="l" t="t" r="r" b="b"/>
              <a:pathLst>
                <a:path w="4816592" h="90050">
                  <a:moveTo>
                    <a:pt x="0" y="0"/>
                  </a:moveTo>
                  <a:lnTo>
                    <a:pt x="4816592" y="0"/>
                  </a:lnTo>
                  <a:lnTo>
                    <a:pt x="4816592" y="90050"/>
                  </a:lnTo>
                  <a:lnTo>
                    <a:pt x="0" y="90050"/>
                  </a:lnTo>
                  <a:close/>
                </a:path>
              </a:pathLst>
            </a:custGeom>
            <a:solidFill>
              <a:srgbClr val="8D691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28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707111" y="5143500"/>
            <a:ext cx="4396858" cy="6236678"/>
          </a:xfrm>
          <a:custGeom>
            <a:avLst/>
            <a:gdLst/>
            <a:ahLst/>
            <a:cxnLst/>
            <a:rect l="l" t="t" r="r" b="b"/>
            <a:pathLst>
              <a:path w="4396858" h="6236678">
                <a:moveTo>
                  <a:pt x="0" y="0"/>
                </a:moveTo>
                <a:lnTo>
                  <a:pt x="4396858" y="0"/>
                </a:lnTo>
                <a:lnTo>
                  <a:pt x="4396858" y="6236678"/>
                </a:lnTo>
                <a:lnTo>
                  <a:pt x="0" y="62366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0" y="4079242"/>
            <a:ext cx="1891669" cy="2128516"/>
            <a:chOff x="0" y="0"/>
            <a:chExt cx="498217" cy="5605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8217" cy="560597"/>
            </a:xfrm>
            <a:custGeom>
              <a:avLst/>
              <a:gdLst/>
              <a:ahLst/>
              <a:cxnLst/>
              <a:rect l="l" t="t" r="r" b="b"/>
              <a:pathLst>
                <a:path w="498217" h="560597">
                  <a:moveTo>
                    <a:pt x="0" y="0"/>
                  </a:moveTo>
                  <a:lnTo>
                    <a:pt x="498217" y="0"/>
                  </a:lnTo>
                  <a:lnTo>
                    <a:pt x="498217" y="560597"/>
                  </a:lnTo>
                  <a:lnTo>
                    <a:pt x="0" y="560597"/>
                  </a:lnTo>
                  <a:close/>
                </a:path>
              </a:pathLst>
            </a:custGeom>
            <a:solidFill>
              <a:srgbClr val="8D691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98217" cy="598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396331" y="4079242"/>
            <a:ext cx="1891669" cy="2128516"/>
            <a:chOff x="0" y="0"/>
            <a:chExt cx="498217" cy="56059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8217" cy="560597"/>
            </a:xfrm>
            <a:custGeom>
              <a:avLst/>
              <a:gdLst/>
              <a:ahLst/>
              <a:cxnLst/>
              <a:rect l="l" t="t" r="r" b="b"/>
              <a:pathLst>
                <a:path w="498217" h="560597">
                  <a:moveTo>
                    <a:pt x="0" y="0"/>
                  </a:moveTo>
                  <a:lnTo>
                    <a:pt x="498217" y="0"/>
                  </a:lnTo>
                  <a:lnTo>
                    <a:pt x="498217" y="560597"/>
                  </a:lnTo>
                  <a:lnTo>
                    <a:pt x="0" y="560597"/>
                  </a:lnTo>
                  <a:close/>
                </a:path>
              </a:pathLst>
            </a:custGeom>
            <a:solidFill>
              <a:srgbClr val="8D691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8217" cy="598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080533" y="1047750"/>
            <a:ext cx="1023225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8100438" y="2178459"/>
            <a:ext cx="9158862" cy="6794203"/>
            <a:chOff x="0" y="0"/>
            <a:chExt cx="2412211" cy="17894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12211" cy="1789420"/>
            </a:xfrm>
            <a:custGeom>
              <a:avLst/>
              <a:gdLst/>
              <a:ahLst/>
              <a:cxnLst/>
              <a:rect l="l" t="t" r="r" b="b"/>
              <a:pathLst>
                <a:path w="2412211" h="1789420">
                  <a:moveTo>
                    <a:pt x="0" y="0"/>
                  </a:moveTo>
                  <a:lnTo>
                    <a:pt x="2412211" y="0"/>
                  </a:lnTo>
                  <a:lnTo>
                    <a:pt x="2412211" y="1789420"/>
                  </a:lnTo>
                  <a:lnTo>
                    <a:pt x="0" y="1789420"/>
                  </a:lnTo>
                  <a:close/>
                </a:path>
              </a:pathLst>
            </a:custGeom>
            <a:solidFill>
              <a:srgbClr val="8D691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412211" cy="1817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43574" y="4731307"/>
            <a:ext cx="5911260" cy="1774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7"/>
              </a:lnSpc>
            </a:pPr>
            <a:r>
              <a:rPr lang="en-US" sz="6502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Обмеження та застереження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614796" y="2412588"/>
            <a:ext cx="8644504" cy="6682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Незважаючи на лікувальні властивості, такі напої:</a:t>
            </a:r>
          </a:p>
          <a:p>
            <a:pPr marL="798817" lvl="1" indent="-399408" algn="l">
              <a:lnSpc>
                <a:spcPts val="5179"/>
              </a:lnSpc>
              <a:spcBef>
                <a:spcPct val="0"/>
              </a:spcBef>
              <a:buFont typeface="Arial"/>
              <a:buChar char="•"/>
            </a:pPr>
            <a:r>
              <a:rPr lang="en-US" sz="3699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не рекомендуються дітям, вагітним жінкам та людям із захворюваннями печінки;</a:t>
            </a:r>
          </a:p>
          <a:p>
            <a:pPr marL="798817" lvl="1" indent="-399408" algn="l">
              <a:lnSpc>
                <a:spcPts val="5179"/>
              </a:lnSpc>
              <a:spcBef>
                <a:spcPct val="0"/>
              </a:spcBef>
              <a:buFont typeface="Arial"/>
              <a:buChar char="•"/>
            </a:pPr>
            <a:r>
              <a:rPr lang="en-US" sz="3699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потребують дотримання дозування;</a:t>
            </a:r>
          </a:p>
          <a:p>
            <a:pPr marL="798817" lvl="1" indent="-399408" algn="l">
              <a:lnSpc>
                <a:spcPts val="5179"/>
              </a:lnSpc>
              <a:spcBef>
                <a:spcPct val="0"/>
              </a:spcBef>
              <a:buFont typeface="Arial"/>
              <a:buChar char="•"/>
            </a:pPr>
            <a:r>
              <a:rPr lang="en-US" sz="3699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не замінюють повноцінного медикаментозного лікування.</a:t>
            </a:r>
          </a:p>
          <a:p>
            <a:pPr algn="ctr">
              <a:lnSpc>
                <a:spcPts val="5739"/>
              </a:lnSpc>
              <a:spcBef>
                <a:spcPct val="0"/>
              </a:spcBef>
            </a:pPr>
            <a:endParaRPr lang="en-US" sz="3699">
              <a:solidFill>
                <a:srgbClr val="FFFFFF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61667" y="0"/>
            <a:ext cx="4426333" cy="10287000"/>
            <a:chOff x="0" y="0"/>
            <a:chExt cx="116578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5783" cy="2709333"/>
            </a:xfrm>
            <a:custGeom>
              <a:avLst/>
              <a:gdLst/>
              <a:ahLst/>
              <a:cxnLst/>
              <a:rect l="l" t="t" r="r" b="b"/>
              <a:pathLst>
                <a:path w="1165783" h="2709333">
                  <a:moveTo>
                    <a:pt x="0" y="0"/>
                  </a:moveTo>
                  <a:lnTo>
                    <a:pt x="1165783" y="0"/>
                  </a:lnTo>
                  <a:lnTo>
                    <a:pt x="116578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D691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16578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3004682"/>
            <a:ext cx="16250215" cy="2138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7"/>
              </a:lnSpc>
              <a:spcBef>
                <a:spcPct val="0"/>
              </a:spcBef>
            </a:pPr>
            <a:r>
              <a:rPr lang="en-US" sz="391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Бальзами - це міцні лікувальні напої , до складу яких входять компоненти цілющих і ароматних речовин рослинного походження.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09085" y="5728832"/>
            <a:ext cx="16250215" cy="352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7"/>
              </a:lnSpc>
              <a:spcBef>
                <a:spcPct val="0"/>
              </a:spcBef>
            </a:pPr>
            <a:r>
              <a:rPr lang="en-US" sz="391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Біттери  від англійского слова « bitter», яке в перекладі означає «гіркий». Британська енциклопедія наводить дату появи напою: 1533 рік, Франція. Біттери виробляються з різної сировини тому і міцність їх різна. Біттер - гіркі настоянки.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633221"/>
            <a:ext cx="12403744" cy="1623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>
                <a:solidFill>
                  <a:srgbClr val="8D691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Використання для приготування коктейлів. Найвідоміші марки напою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080533" y="1047750"/>
            <a:ext cx="1023225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6093884" y="1893654"/>
            <a:ext cx="1448991" cy="3705008"/>
          </a:xfrm>
          <a:custGeom>
            <a:avLst/>
            <a:gdLst/>
            <a:ahLst/>
            <a:cxnLst/>
            <a:rect l="l" t="t" r="r" b="b"/>
            <a:pathLst>
              <a:path w="1448991" h="3705008">
                <a:moveTo>
                  <a:pt x="0" y="0"/>
                </a:moveTo>
                <a:lnTo>
                  <a:pt x="1448991" y="0"/>
                </a:lnTo>
                <a:lnTo>
                  <a:pt x="1448991" y="3705009"/>
                </a:lnTo>
                <a:lnTo>
                  <a:pt x="0" y="37050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245" r="-4371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312782" y="3369949"/>
            <a:ext cx="1110819" cy="4457427"/>
          </a:xfrm>
          <a:custGeom>
            <a:avLst/>
            <a:gdLst/>
            <a:ahLst/>
            <a:cxnLst/>
            <a:rect l="l" t="t" r="r" b="b"/>
            <a:pathLst>
              <a:path w="1110819" h="4457427">
                <a:moveTo>
                  <a:pt x="0" y="0"/>
                </a:moveTo>
                <a:lnTo>
                  <a:pt x="1110820" y="0"/>
                </a:lnTo>
                <a:lnTo>
                  <a:pt x="1110820" y="4457427"/>
                </a:lnTo>
                <a:lnTo>
                  <a:pt x="0" y="44574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45551" y="1487551"/>
            <a:ext cx="13935245" cy="897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7"/>
              </a:lnSpc>
            </a:pPr>
            <a:r>
              <a:rPr lang="en-US" sz="6502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Найбільш відомі марки: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5551" y="2986272"/>
            <a:ext cx="13270956" cy="2612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Апgostura Віtter ( Ангостура біттер ). Це червоно - коричневнй біттер найбільш часто використовується в барах. Він дуже концентрований, тому достатньо додати в коктейль лише кілька крапель. Його готують в основному з рому і горичавки. Виробляється на острові Тринідад. </a:t>
            </a:r>
          </a:p>
          <a:p>
            <a:pPr algn="l">
              <a:lnSpc>
                <a:spcPts val="4059"/>
              </a:lnSpc>
              <a:spcBef>
                <a:spcPct val="0"/>
              </a:spcBef>
            </a:pPr>
            <a:endParaRPr lang="en-US" sz="2899">
              <a:solidFill>
                <a:srgbClr val="FFFFFF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45551" y="5879106"/>
            <a:ext cx="13270956" cy="630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Лікер Brandbar Crem de Menthe - біттер з м'ятою.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080533" y="1047750"/>
            <a:ext cx="1023225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5226800" y="1028700"/>
            <a:ext cx="1534070" cy="4114800"/>
          </a:xfrm>
          <a:custGeom>
            <a:avLst/>
            <a:gdLst/>
            <a:ahLst/>
            <a:cxnLst/>
            <a:rect l="l" t="t" r="r" b="b"/>
            <a:pathLst>
              <a:path w="1534070" h="4114800">
                <a:moveTo>
                  <a:pt x="0" y="0"/>
                </a:moveTo>
                <a:lnTo>
                  <a:pt x="1534070" y="0"/>
                </a:lnTo>
                <a:lnTo>
                  <a:pt x="15340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3035" r="-8519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90600" y="5720078"/>
            <a:ext cx="5298527" cy="3530144"/>
          </a:xfrm>
          <a:custGeom>
            <a:avLst/>
            <a:gdLst/>
            <a:ahLst/>
            <a:cxnLst/>
            <a:rect l="l" t="t" r="r" b="b"/>
            <a:pathLst>
              <a:path w="5298527" h="3530144">
                <a:moveTo>
                  <a:pt x="0" y="0"/>
                </a:moveTo>
                <a:lnTo>
                  <a:pt x="5298527" y="0"/>
                </a:lnTo>
                <a:lnTo>
                  <a:pt x="5298527" y="3530143"/>
                </a:lnTo>
                <a:lnTo>
                  <a:pt x="0" y="35301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97236" y="2133349"/>
            <a:ext cx="13270956" cy="1166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Саmраrі ( Кампарі ). Біттер на основі рослин і цитрусових, виготовлений вперше у 1861 році в Мілані.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97236" y="4366645"/>
            <a:ext cx="10919665" cy="4388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Ризький чорний бальзам. Для його приготування використовуються малиновий морс , коньяк, чорничний морс, перуанське бальзамне масло, медова зссенція і настій інгредієнтів: горичавки, арніки, полині гіркої, імбиру, валеріани лікарської, м`яти курчавої, меліси лікарської, аїру болотного, квітів липи, кори дубу, перцю чорного , помаранчевої шкірки, листя трифоли , мускатного горіху, звіробою.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3280" y="1475913"/>
            <a:ext cx="2751726" cy="6317769"/>
          </a:xfrm>
          <a:custGeom>
            <a:avLst/>
            <a:gdLst/>
            <a:ahLst/>
            <a:cxnLst/>
            <a:rect l="l" t="t" r="r" b="b"/>
            <a:pathLst>
              <a:path w="2751726" h="6317769">
                <a:moveTo>
                  <a:pt x="0" y="0"/>
                </a:moveTo>
                <a:lnTo>
                  <a:pt x="2751726" y="0"/>
                </a:lnTo>
                <a:lnTo>
                  <a:pt x="2751726" y="6317769"/>
                </a:lnTo>
                <a:lnTo>
                  <a:pt x="0" y="6317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80" t="-8026" r="-25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45436" y="2295639"/>
            <a:ext cx="4398564" cy="7448254"/>
          </a:xfrm>
          <a:custGeom>
            <a:avLst/>
            <a:gdLst/>
            <a:ahLst/>
            <a:cxnLst/>
            <a:rect l="l" t="t" r="r" b="b"/>
            <a:pathLst>
              <a:path w="4398564" h="7448254">
                <a:moveTo>
                  <a:pt x="0" y="0"/>
                </a:moveTo>
                <a:lnTo>
                  <a:pt x="4398564" y="0"/>
                </a:lnTo>
                <a:lnTo>
                  <a:pt x="4398564" y="7448254"/>
                </a:lnTo>
                <a:lnTo>
                  <a:pt x="0" y="74482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602" b="-1760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22922" y="1475913"/>
            <a:ext cx="2068456" cy="7006059"/>
          </a:xfrm>
          <a:custGeom>
            <a:avLst/>
            <a:gdLst/>
            <a:ahLst/>
            <a:cxnLst/>
            <a:rect l="l" t="t" r="r" b="b"/>
            <a:pathLst>
              <a:path w="2068456" h="7006059">
                <a:moveTo>
                  <a:pt x="0" y="0"/>
                </a:moveTo>
                <a:lnTo>
                  <a:pt x="2068456" y="0"/>
                </a:lnTo>
                <a:lnTo>
                  <a:pt x="2068456" y="7006059"/>
                </a:lnTo>
                <a:lnTo>
                  <a:pt x="0" y="70060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31094" y="2448984"/>
            <a:ext cx="3428206" cy="6032988"/>
          </a:xfrm>
          <a:custGeom>
            <a:avLst/>
            <a:gdLst/>
            <a:ahLst/>
            <a:cxnLst/>
            <a:rect l="l" t="t" r="r" b="b"/>
            <a:pathLst>
              <a:path w="3428206" h="6032988">
                <a:moveTo>
                  <a:pt x="0" y="0"/>
                </a:moveTo>
                <a:lnTo>
                  <a:pt x="3428206" y="0"/>
                </a:lnTo>
                <a:lnTo>
                  <a:pt x="3428206" y="6032988"/>
                </a:lnTo>
                <a:lnTo>
                  <a:pt x="0" y="6032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236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556024" cy="1390650"/>
            <a:chOff x="0" y="0"/>
            <a:chExt cx="1726689" cy="3662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26689" cy="366262"/>
            </a:xfrm>
            <a:custGeom>
              <a:avLst/>
              <a:gdLst/>
              <a:ahLst/>
              <a:cxnLst/>
              <a:rect l="l" t="t" r="r" b="b"/>
              <a:pathLst>
                <a:path w="1726689" h="366262">
                  <a:moveTo>
                    <a:pt x="0" y="0"/>
                  </a:moveTo>
                  <a:lnTo>
                    <a:pt x="1726689" y="0"/>
                  </a:lnTo>
                  <a:lnTo>
                    <a:pt x="1726689" y="366262"/>
                  </a:lnTo>
                  <a:lnTo>
                    <a:pt x="0" y="366262"/>
                  </a:lnTo>
                  <a:close/>
                </a:path>
              </a:pathLst>
            </a:custGeom>
            <a:solidFill>
              <a:srgbClr val="8D691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726689" cy="3948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4080533" y="1047750"/>
            <a:ext cx="1023225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0" y="1390650"/>
            <a:ext cx="6556024" cy="8896350"/>
            <a:chOff x="0" y="0"/>
            <a:chExt cx="1015700" cy="13782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5700" cy="1378277"/>
            </a:xfrm>
            <a:custGeom>
              <a:avLst/>
              <a:gdLst/>
              <a:ahLst/>
              <a:cxnLst/>
              <a:rect l="l" t="t" r="r" b="b"/>
              <a:pathLst>
                <a:path w="1015700" h="1378277">
                  <a:moveTo>
                    <a:pt x="0" y="0"/>
                  </a:moveTo>
                  <a:lnTo>
                    <a:pt x="1015700" y="0"/>
                  </a:lnTo>
                  <a:lnTo>
                    <a:pt x="1015700" y="1378277"/>
                  </a:lnTo>
                  <a:lnTo>
                    <a:pt x="0" y="1378277"/>
                  </a:lnTo>
                  <a:close/>
                </a:path>
              </a:pathLst>
            </a:custGeom>
            <a:blipFill>
              <a:blip r:embed="rId2"/>
              <a:stretch>
                <a:fillRect t="-8063" b="-237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7852324" y="1958771"/>
            <a:ext cx="9406976" cy="7299529"/>
            <a:chOff x="0" y="0"/>
            <a:chExt cx="2477557" cy="19225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77557" cy="1922510"/>
            </a:xfrm>
            <a:custGeom>
              <a:avLst/>
              <a:gdLst/>
              <a:ahLst/>
              <a:cxnLst/>
              <a:rect l="l" t="t" r="r" b="b"/>
              <a:pathLst>
                <a:path w="2477557" h="1922510">
                  <a:moveTo>
                    <a:pt x="0" y="0"/>
                  </a:moveTo>
                  <a:lnTo>
                    <a:pt x="2477557" y="0"/>
                  </a:lnTo>
                  <a:lnTo>
                    <a:pt x="2477557" y="1922510"/>
                  </a:lnTo>
                  <a:lnTo>
                    <a:pt x="0" y="1922510"/>
                  </a:lnTo>
                  <a:close/>
                </a:path>
              </a:pathLst>
            </a:custGeom>
            <a:solidFill>
              <a:srgbClr val="8D691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477557" cy="19510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302955" y="2336130"/>
            <a:ext cx="8513938" cy="6478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2"/>
              </a:lnSpc>
              <a:spcBef>
                <a:spcPct val="0"/>
              </a:spcBef>
            </a:pPr>
            <a:r>
              <a:rPr lang="en-US" sz="333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Міцні цілющі напої на основі лікувальних і ароматичних трав є важливою складовою традиційної та сучасної фітотерапії. Вони поєднують у собі багатовіковий досвід народної медицини та наукові принципи екстракції біологічно активних речовин. Раціональне використання таких напоїв сприяє зміцненню здоров’я, підвищенню життєвого тонусу та профілактиці низки захворювань.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32EE5-E907-52E2-3254-AFFAFF4D1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EFD13D0-0EEF-B0E6-863D-CA5A7E60F0E4}"/>
              </a:ext>
            </a:extLst>
          </p:cNvPr>
          <p:cNvGrpSpPr/>
          <p:nvPr/>
        </p:nvGrpSpPr>
        <p:grpSpPr>
          <a:xfrm>
            <a:off x="0" y="0"/>
            <a:ext cx="14782800" cy="1390650"/>
            <a:chOff x="0" y="0"/>
            <a:chExt cx="1726689" cy="36626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EB576EB-92DA-34B4-3FE8-E2570E7F3550}"/>
                </a:ext>
              </a:extLst>
            </p:cNvPr>
            <p:cNvSpPr/>
            <p:nvPr/>
          </p:nvSpPr>
          <p:spPr>
            <a:xfrm>
              <a:off x="0" y="0"/>
              <a:ext cx="1726689" cy="366262"/>
            </a:xfrm>
            <a:custGeom>
              <a:avLst/>
              <a:gdLst/>
              <a:ahLst/>
              <a:cxnLst/>
              <a:rect l="l" t="t" r="r" b="b"/>
              <a:pathLst>
                <a:path w="1726689" h="366262">
                  <a:moveTo>
                    <a:pt x="0" y="0"/>
                  </a:moveTo>
                  <a:lnTo>
                    <a:pt x="1726689" y="0"/>
                  </a:lnTo>
                  <a:lnTo>
                    <a:pt x="1726689" y="366262"/>
                  </a:lnTo>
                  <a:lnTo>
                    <a:pt x="0" y="366262"/>
                  </a:lnTo>
                  <a:close/>
                </a:path>
              </a:pathLst>
            </a:custGeom>
            <a:solidFill>
              <a:srgbClr val="8D6913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1E124F4-44D4-9040-6EB3-FDFE3FC4907F}"/>
                </a:ext>
              </a:extLst>
            </p:cNvPr>
            <p:cNvSpPr txBox="1"/>
            <p:nvPr/>
          </p:nvSpPr>
          <p:spPr>
            <a:xfrm>
              <a:off x="0" y="-28575"/>
              <a:ext cx="1726689" cy="3948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699984-7067-2C6F-758A-A578B8CB8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18" y="2095500"/>
            <a:ext cx="9382571" cy="7086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5D48503-04A9-5E17-11AF-F2D3611FBE89}"/>
              </a:ext>
            </a:extLst>
          </p:cNvPr>
          <p:cNvSpPr txBox="1"/>
          <p:nvPr/>
        </p:nvSpPr>
        <p:spPr>
          <a:xfrm>
            <a:off x="914400" y="341382"/>
            <a:ext cx="13563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 err="1"/>
              <a:t>Класифікація</a:t>
            </a:r>
            <a:r>
              <a:rPr lang="ru-RU" sz="4000" dirty="0"/>
              <a:t> </a:t>
            </a:r>
            <a:r>
              <a:rPr lang="ru-RU" sz="4000" dirty="0" err="1"/>
              <a:t>трав’яних</a:t>
            </a:r>
            <a:r>
              <a:rPr lang="ru-RU" sz="4000" dirty="0"/>
              <a:t> </a:t>
            </a:r>
            <a:r>
              <a:rPr lang="ru-RU" sz="4000" dirty="0" err="1"/>
              <a:t>напоїв</a:t>
            </a:r>
            <a:r>
              <a:rPr lang="ru-RU" sz="4000" dirty="0"/>
              <a:t> у </a:t>
            </a:r>
            <a:r>
              <a:rPr lang="ru-RU" sz="4000" dirty="0" err="1"/>
              <a:t>ресторанній</a:t>
            </a:r>
            <a:r>
              <a:rPr lang="ru-RU" sz="4000" dirty="0"/>
              <a:t> </a:t>
            </a:r>
            <a:r>
              <a:rPr lang="ru-RU" sz="4000" dirty="0" err="1"/>
              <a:t>практиці</a:t>
            </a:r>
            <a:endParaRPr lang="uk-U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5E228C-3E65-6877-5566-B6FEEA2496F3}"/>
              </a:ext>
            </a:extLst>
          </p:cNvPr>
          <p:cNvSpPr txBox="1"/>
          <p:nvPr/>
        </p:nvSpPr>
        <p:spPr>
          <a:xfrm>
            <a:off x="10820400" y="3695700"/>
            <a:ext cx="66294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2"/>
                </a:solidFill>
              </a:rPr>
              <a:t>У ресторанному </a:t>
            </a:r>
            <a:r>
              <a:rPr lang="ru-RU" sz="3600" dirty="0" err="1">
                <a:solidFill>
                  <a:schemeClr val="bg2"/>
                </a:solidFill>
              </a:rPr>
              <a:t>господарстві</a:t>
            </a:r>
            <a:r>
              <a:rPr lang="ru-RU" sz="3600" dirty="0">
                <a:solidFill>
                  <a:schemeClr val="bg2"/>
                </a:solidFill>
              </a:rPr>
              <a:t> </a:t>
            </a:r>
            <a:r>
              <a:rPr lang="ru-RU" sz="3600" dirty="0" err="1">
                <a:solidFill>
                  <a:schemeClr val="bg2"/>
                </a:solidFill>
              </a:rPr>
              <a:t>такі</a:t>
            </a:r>
            <a:r>
              <a:rPr lang="ru-RU" sz="3600" dirty="0">
                <a:solidFill>
                  <a:schemeClr val="bg2"/>
                </a:solidFill>
              </a:rPr>
              <a:t> </a:t>
            </a:r>
            <a:r>
              <a:rPr lang="ru-RU" sz="3600" dirty="0" err="1">
                <a:solidFill>
                  <a:schemeClr val="bg2"/>
                </a:solidFill>
              </a:rPr>
              <a:t>напої</a:t>
            </a:r>
            <a:r>
              <a:rPr lang="ru-RU" sz="3600" dirty="0">
                <a:solidFill>
                  <a:schemeClr val="bg2"/>
                </a:solidFill>
              </a:rPr>
              <a:t> </a:t>
            </a:r>
            <a:r>
              <a:rPr lang="ru-RU" sz="3600" dirty="0" err="1">
                <a:solidFill>
                  <a:schemeClr val="bg2"/>
                </a:solidFill>
              </a:rPr>
              <a:t>розглядаються</a:t>
            </a:r>
            <a:r>
              <a:rPr lang="ru-RU" sz="3600" dirty="0">
                <a:solidFill>
                  <a:schemeClr val="bg2"/>
                </a:solidFill>
              </a:rPr>
              <a:t> не як </a:t>
            </a:r>
            <a:r>
              <a:rPr lang="ru-RU" sz="3600" dirty="0" err="1">
                <a:solidFill>
                  <a:schemeClr val="bg2"/>
                </a:solidFill>
              </a:rPr>
              <a:t>ліки</a:t>
            </a:r>
            <a:r>
              <a:rPr lang="ru-RU" sz="3600" dirty="0">
                <a:solidFill>
                  <a:schemeClr val="bg2"/>
                </a:solidFill>
              </a:rPr>
              <a:t>, а як </a:t>
            </a:r>
            <a:r>
              <a:rPr lang="ru-RU" sz="3600" b="1" dirty="0" err="1">
                <a:solidFill>
                  <a:schemeClr val="bg2"/>
                </a:solidFill>
              </a:rPr>
              <a:t>функціональні</a:t>
            </a:r>
            <a:r>
              <a:rPr lang="ru-RU" sz="3600" b="1" dirty="0">
                <a:solidFill>
                  <a:schemeClr val="bg2"/>
                </a:solidFill>
              </a:rPr>
              <a:t> </a:t>
            </a:r>
            <a:r>
              <a:rPr lang="ru-RU" sz="3600" b="1" dirty="0" err="1">
                <a:solidFill>
                  <a:schemeClr val="bg2"/>
                </a:solidFill>
              </a:rPr>
              <a:t>гастрономічні</a:t>
            </a:r>
            <a:r>
              <a:rPr lang="ru-RU" sz="3600" b="1" dirty="0">
                <a:solidFill>
                  <a:schemeClr val="bg2"/>
                </a:solidFill>
              </a:rPr>
              <a:t> </a:t>
            </a:r>
            <a:r>
              <a:rPr lang="ru-RU" sz="3600" b="1" dirty="0" err="1">
                <a:solidFill>
                  <a:schemeClr val="bg2"/>
                </a:solidFill>
              </a:rPr>
              <a:t>продукти</a:t>
            </a:r>
            <a:r>
              <a:rPr lang="ru-RU" sz="3600" dirty="0">
                <a:solidFill>
                  <a:schemeClr val="bg2"/>
                </a:solidFill>
              </a:rPr>
              <a:t> з </a:t>
            </a:r>
            <a:r>
              <a:rPr lang="ru-RU" sz="3600" dirty="0" err="1">
                <a:solidFill>
                  <a:schemeClr val="bg2"/>
                </a:solidFill>
              </a:rPr>
              <a:t>оздоровчим</a:t>
            </a:r>
            <a:r>
              <a:rPr lang="ru-RU" sz="3600" dirty="0">
                <a:solidFill>
                  <a:schemeClr val="bg2"/>
                </a:solidFill>
              </a:rPr>
              <a:t> </a:t>
            </a:r>
            <a:r>
              <a:rPr lang="ru-RU" sz="3600" dirty="0" err="1">
                <a:solidFill>
                  <a:schemeClr val="bg2"/>
                </a:solidFill>
              </a:rPr>
              <a:t>позиціонуванням</a:t>
            </a:r>
            <a:r>
              <a:rPr lang="ru-RU" sz="3600" dirty="0">
                <a:solidFill>
                  <a:schemeClr val="bg2"/>
                </a:solidFill>
              </a:rPr>
              <a:t>.</a:t>
            </a:r>
            <a:endParaRPr lang="uk-UA" sz="3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493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CCBB3D-1A54-12CC-108D-167A576E8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D1F5BC2-203F-A44B-A508-1C9B5F171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813" y="1485900"/>
            <a:ext cx="15829161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57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2713FC-540D-D2ED-0843-86CA5EA7B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Абсент на травах - алкогольний напій - Bordo">
            <a:extLst>
              <a:ext uri="{FF2B5EF4-FFF2-40B4-BE49-F238E27FC236}">
                <a16:creationId xmlns:a16="http://schemas.microsoft.com/office/drawing/2014/main" id="{0070E7C7-B0A8-B9D3-26DF-8D1103EFA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1" y="3348968"/>
            <a:ext cx="5295370" cy="5295370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D4A5F102-C94D-3982-CBD7-B600D5C3DCD6}"/>
              </a:ext>
            </a:extLst>
          </p:cNvPr>
          <p:cNvGrpSpPr/>
          <p:nvPr/>
        </p:nvGrpSpPr>
        <p:grpSpPr>
          <a:xfrm>
            <a:off x="0" y="0"/>
            <a:ext cx="6556024" cy="1390650"/>
            <a:chOff x="0" y="0"/>
            <a:chExt cx="1726689" cy="36626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0F60EDB-8F9A-D160-B047-5BDCD4287169}"/>
                </a:ext>
              </a:extLst>
            </p:cNvPr>
            <p:cNvSpPr/>
            <p:nvPr/>
          </p:nvSpPr>
          <p:spPr>
            <a:xfrm>
              <a:off x="0" y="0"/>
              <a:ext cx="1726689" cy="366262"/>
            </a:xfrm>
            <a:custGeom>
              <a:avLst/>
              <a:gdLst/>
              <a:ahLst/>
              <a:cxnLst/>
              <a:rect l="l" t="t" r="r" b="b"/>
              <a:pathLst>
                <a:path w="1726689" h="366262">
                  <a:moveTo>
                    <a:pt x="0" y="0"/>
                  </a:moveTo>
                  <a:lnTo>
                    <a:pt x="1726689" y="0"/>
                  </a:lnTo>
                  <a:lnTo>
                    <a:pt x="1726689" y="366262"/>
                  </a:lnTo>
                  <a:lnTo>
                    <a:pt x="0" y="366262"/>
                  </a:lnTo>
                  <a:close/>
                </a:path>
              </a:pathLst>
            </a:custGeom>
            <a:solidFill>
              <a:srgbClr val="8D6913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BDB343B-4373-A2C6-5755-88489F843C71}"/>
                </a:ext>
              </a:extLst>
            </p:cNvPr>
            <p:cNvSpPr txBox="1"/>
            <p:nvPr/>
          </p:nvSpPr>
          <p:spPr>
            <a:xfrm>
              <a:off x="0" y="-28575"/>
              <a:ext cx="1726689" cy="3948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" name="AutoShape 5">
            <a:extLst>
              <a:ext uri="{FF2B5EF4-FFF2-40B4-BE49-F238E27FC236}">
                <a16:creationId xmlns:a16="http://schemas.microsoft.com/office/drawing/2014/main" id="{0FE60494-B585-26FA-DCAE-AF00AAADA93F}"/>
              </a:ext>
            </a:extLst>
          </p:cNvPr>
          <p:cNvSpPr/>
          <p:nvPr/>
        </p:nvSpPr>
        <p:spPr>
          <a:xfrm>
            <a:off x="4080533" y="1047750"/>
            <a:ext cx="1023225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2626A020-33C3-D732-FA8A-CC683A0CCF18}"/>
              </a:ext>
            </a:extLst>
          </p:cNvPr>
          <p:cNvGrpSpPr/>
          <p:nvPr/>
        </p:nvGrpSpPr>
        <p:grpSpPr>
          <a:xfrm>
            <a:off x="7780803" y="3348968"/>
            <a:ext cx="9406976" cy="6666034"/>
            <a:chOff x="0" y="0"/>
            <a:chExt cx="2477557" cy="192251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F0619FC-7BD9-821D-D52F-C0030261E146}"/>
                </a:ext>
              </a:extLst>
            </p:cNvPr>
            <p:cNvSpPr/>
            <p:nvPr/>
          </p:nvSpPr>
          <p:spPr>
            <a:xfrm>
              <a:off x="0" y="0"/>
              <a:ext cx="2477557" cy="1922510"/>
            </a:xfrm>
            <a:custGeom>
              <a:avLst/>
              <a:gdLst/>
              <a:ahLst/>
              <a:cxnLst/>
              <a:rect l="l" t="t" r="r" b="b"/>
              <a:pathLst>
                <a:path w="2477557" h="1922510">
                  <a:moveTo>
                    <a:pt x="0" y="0"/>
                  </a:moveTo>
                  <a:lnTo>
                    <a:pt x="2477557" y="0"/>
                  </a:lnTo>
                  <a:lnTo>
                    <a:pt x="2477557" y="1922510"/>
                  </a:lnTo>
                  <a:lnTo>
                    <a:pt x="0" y="1922510"/>
                  </a:lnTo>
                  <a:close/>
                </a:path>
              </a:pathLst>
            </a:custGeom>
            <a:solidFill>
              <a:srgbClr val="8D6913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E12C296-6664-4A27-8F5B-1BBEDB5BD680}"/>
                </a:ext>
              </a:extLst>
            </p:cNvPr>
            <p:cNvSpPr txBox="1"/>
            <p:nvPr/>
          </p:nvSpPr>
          <p:spPr>
            <a:xfrm>
              <a:off x="0" y="-28575"/>
              <a:ext cx="2477557" cy="19510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DC411551-B995-75B3-D17C-C404554EFA19}"/>
              </a:ext>
            </a:extLst>
          </p:cNvPr>
          <p:cNvSpPr txBox="1"/>
          <p:nvPr/>
        </p:nvSpPr>
        <p:spPr>
          <a:xfrm>
            <a:off x="8227322" y="3815294"/>
            <a:ext cx="8513938" cy="6199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2"/>
              </a:lnSpc>
              <a:spcBef>
                <a:spcPct val="0"/>
              </a:spcBef>
            </a:pPr>
            <a:r>
              <a:rPr lang="uk-UA" sz="3600" b="1" dirty="0"/>
              <a:t>Подача міцних трав’яних напоїв у закладах </a:t>
            </a:r>
            <a:r>
              <a:rPr lang="en-US" sz="3600" b="1" dirty="0" err="1"/>
              <a:t>HoReCa</a:t>
            </a:r>
            <a:r>
              <a:rPr lang="uk-UA" sz="3600" b="1" dirty="0"/>
              <a:t>:</a:t>
            </a:r>
            <a:endParaRPr lang="uk-UA" sz="3600" dirty="0"/>
          </a:p>
          <a:p>
            <a:r>
              <a:rPr lang="uk-UA" sz="3600" dirty="0"/>
              <a:t>скляний </a:t>
            </a:r>
            <a:r>
              <a:rPr lang="uk-UA" sz="3600" dirty="0" err="1"/>
              <a:t>графін</a:t>
            </a:r>
            <a:r>
              <a:rPr lang="uk-UA" sz="3600" dirty="0"/>
              <a:t> або лікерний штоф;</a:t>
            </a:r>
          </a:p>
          <a:p>
            <a:r>
              <a:rPr lang="uk-UA" sz="3600" dirty="0"/>
              <a:t>келихи: </a:t>
            </a:r>
            <a:r>
              <a:rPr lang="uk-UA" sz="3600" dirty="0" err="1"/>
              <a:t>шот</a:t>
            </a:r>
            <a:r>
              <a:rPr lang="uk-UA" sz="3600" dirty="0"/>
              <a:t>, </a:t>
            </a:r>
            <a:r>
              <a:rPr lang="uk-UA" sz="3600" dirty="0" err="1"/>
              <a:t>кордіал</a:t>
            </a:r>
            <a:r>
              <a:rPr lang="uk-UA" sz="3600" dirty="0"/>
              <a:t>, тюльпан;</a:t>
            </a:r>
          </a:p>
          <a:p>
            <a:r>
              <a:rPr lang="uk-UA" sz="3600" dirty="0"/>
              <a:t>гарнір: цедра, сухі трави, спеції;</a:t>
            </a:r>
          </a:p>
          <a:p>
            <a:r>
              <a:rPr lang="uk-UA" sz="3600" dirty="0"/>
              <a:t>подача після основної страви (</a:t>
            </a:r>
            <a:r>
              <a:rPr lang="uk-UA" sz="3600" dirty="0" err="1"/>
              <a:t>діжестив</a:t>
            </a:r>
            <a:r>
              <a:rPr lang="uk-UA" sz="3600" dirty="0"/>
              <a:t>).</a:t>
            </a:r>
          </a:p>
          <a:p>
            <a:endParaRPr lang="uk-UA" sz="3600" b="1" dirty="0"/>
          </a:p>
          <a:p>
            <a:r>
              <a:rPr lang="uk-UA" sz="3600" b="1" dirty="0"/>
              <a:t>Температура подачі:</a:t>
            </a:r>
            <a:br>
              <a:rPr lang="uk-UA" sz="3600" dirty="0"/>
            </a:br>
            <a:r>
              <a:rPr lang="uk-UA" sz="3600" dirty="0"/>
              <a:t>+10…+14 °</a:t>
            </a:r>
            <a:r>
              <a:rPr lang="en-US" sz="3600" dirty="0"/>
              <a:t>C (</a:t>
            </a:r>
            <a:r>
              <a:rPr lang="uk-UA" sz="3600" dirty="0"/>
              <a:t>бальзами, настоянки)</a:t>
            </a:r>
            <a:br>
              <a:rPr lang="uk-UA" sz="3600" dirty="0"/>
            </a:br>
            <a:r>
              <a:rPr lang="uk-UA" sz="3600" dirty="0"/>
              <a:t>кімнатна - для еліксирів преміум-класу</a:t>
            </a:r>
          </a:p>
          <a:p>
            <a:pPr algn="l">
              <a:lnSpc>
                <a:spcPts val="4662"/>
              </a:lnSpc>
              <a:spcBef>
                <a:spcPct val="0"/>
              </a:spcBef>
            </a:pPr>
            <a:endParaRPr lang="en-US" sz="333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pic>
        <p:nvPicPr>
          <p:cNvPr id="6" name="Рисунок 5" descr="Коктейльный набор Milk Sandwich Shot (Милк Сэндвич Шот), 70 порций">
            <a:extLst>
              <a:ext uri="{FF2B5EF4-FFF2-40B4-BE49-F238E27FC236}">
                <a16:creationId xmlns:a16="http://schemas.microsoft.com/office/drawing/2014/main" id="{B9C337FB-5A4E-3377-B3AD-09EE78BF0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742" y="1154037"/>
            <a:ext cx="4545980" cy="9091960"/>
          </a:xfrm>
          <a:prstGeom prst="rect">
            <a:avLst/>
          </a:prstGeom>
        </p:spPr>
      </p:pic>
      <p:pic>
        <p:nvPicPr>
          <p:cNvPr id="12" name="Рисунок 11" descr="Фронтовая линия золотых текильных выстрелов">
            <a:extLst>
              <a:ext uri="{FF2B5EF4-FFF2-40B4-BE49-F238E27FC236}">
                <a16:creationId xmlns:a16="http://schemas.microsoft.com/office/drawing/2014/main" id="{C9C254AA-A8C3-69AB-D002-854A216DC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6666" y="-299621"/>
            <a:ext cx="7230314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13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892" r="-16049" b="-15561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4027875" y="2760104"/>
            <a:ext cx="1023225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0" y="1780797"/>
            <a:ext cx="18288000" cy="5958680"/>
            <a:chOff x="0" y="0"/>
            <a:chExt cx="4816593" cy="15693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1569364"/>
            </a:xfrm>
            <a:custGeom>
              <a:avLst/>
              <a:gdLst/>
              <a:ahLst/>
              <a:cxnLst/>
              <a:rect l="l" t="t" r="r" b="b"/>
              <a:pathLst>
                <a:path w="4816592" h="1569364">
                  <a:moveTo>
                    <a:pt x="0" y="0"/>
                  </a:moveTo>
                  <a:lnTo>
                    <a:pt x="4816592" y="0"/>
                  </a:lnTo>
                  <a:lnTo>
                    <a:pt x="4816592" y="1569364"/>
                  </a:lnTo>
                  <a:lnTo>
                    <a:pt x="0" y="1569364"/>
                  </a:lnTo>
                  <a:close/>
                </a:path>
              </a:pathLst>
            </a:custGeom>
            <a:solidFill>
              <a:srgbClr val="8D6913">
                <a:alpha val="7882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14300"/>
              <a:ext cx="4816593" cy="1683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979"/>
                </a:lnSpc>
              </a:pPr>
              <a:r>
                <a:rPr lang="en-US" sz="5699" dirty="0" err="1">
                  <a:solidFill>
                    <a:srgbClr val="000000">
                      <a:alpha val="78824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Проаналізувати</a:t>
              </a:r>
              <a:r>
                <a:rPr lang="en-US" sz="5699" dirty="0">
                  <a:solidFill>
                    <a:srgbClr val="000000">
                      <a:alpha val="78824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, в </a:t>
              </a:r>
              <a:r>
                <a:rPr lang="en-US" sz="5699" dirty="0" err="1">
                  <a:solidFill>
                    <a:srgbClr val="000000">
                      <a:alpha val="78824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яких</a:t>
              </a:r>
              <a:r>
                <a:rPr lang="en-US" sz="5699" dirty="0">
                  <a:solidFill>
                    <a:srgbClr val="000000">
                      <a:alpha val="78824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5699" dirty="0" err="1">
                  <a:solidFill>
                    <a:srgbClr val="000000">
                      <a:alpha val="78824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змішаних</a:t>
              </a:r>
              <a:r>
                <a:rPr lang="en-US" sz="5699" dirty="0">
                  <a:solidFill>
                    <a:srgbClr val="000000">
                      <a:alpha val="78824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5699" dirty="0" err="1">
                  <a:solidFill>
                    <a:srgbClr val="000000">
                      <a:alpha val="78824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напоях</a:t>
              </a:r>
              <a:r>
                <a:rPr lang="en-US" sz="5699" dirty="0">
                  <a:solidFill>
                    <a:srgbClr val="000000">
                      <a:alpha val="78824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5699" dirty="0" err="1">
                  <a:solidFill>
                    <a:srgbClr val="000000">
                      <a:alpha val="78824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використовуються</a:t>
              </a:r>
              <a:r>
                <a:rPr lang="en-US" sz="5699" dirty="0">
                  <a:solidFill>
                    <a:srgbClr val="000000">
                      <a:alpha val="78824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5699" dirty="0" err="1">
                  <a:solidFill>
                    <a:srgbClr val="000000">
                      <a:alpha val="78824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міцні</a:t>
              </a:r>
              <a:r>
                <a:rPr lang="en-US" sz="5699" dirty="0">
                  <a:solidFill>
                    <a:srgbClr val="000000">
                      <a:alpha val="78824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5699" dirty="0" err="1">
                  <a:solidFill>
                    <a:srgbClr val="000000">
                      <a:alpha val="78824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алкольні</a:t>
              </a:r>
              <a:r>
                <a:rPr lang="en-US" sz="5699" dirty="0">
                  <a:solidFill>
                    <a:srgbClr val="000000">
                      <a:alpha val="78824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5699" dirty="0" err="1">
                  <a:solidFill>
                    <a:srgbClr val="000000">
                      <a:alpha val="78824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напої</a:t>
              </a:r>
              <a:r>
                <a:rPr lang="en-US" sz="5699" dirty="0">
                  <a:solidFill>
                    <a:srgbClr val="000000">
                      <a:alpha val="78824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5699" dirty="0" err="1">
                  <a:solidFill>
                    <a:srgbClr val="000000">
                      <a:alpha val="78824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рослинного</a:t>
              </a:r>
              <a:r>
                <a:rPr lang="en-US" sz="5699" dirty="0">
                  <a:solidFill>
                    <a:srgbClr val="000000">
                      <a:alpha val="78824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5699" dirty="0" err="1">
                  <a:solidFill>
                    <a:srgbClr val="000000">
                      <a:alpha val="78824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походження</a:t>
              </a:r>
              <a:endParaRPr lang="en-US" sz="5699" dirty="0">
                <a:solidFill>
                  <a:srgbClr val="000000">
                    <a:alpha val="78824"/>
                  </a:srgbClr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  <a:p>
              <a:pPr algn="ctr">
                <a:lnSpc>
                  <a:spcPts val="2520"/>
                </a:lnSpc>
              </a:pPr>
              <a:endParaRPr lang="en-US" sz="5699" dirty="0">
                <a:solidFill>
                  <a:srgbClr val="000000">
                    <a:alpha val="78824"/>
                  </a:srgbClr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0" y="587057"/>
            <a:ext cx="18288000" cy="927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Практичне завдання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іцні_цілющі_трав_яні_напої">
            <a:hlinkClick r:id="" action="ppaction://media"/>
            <a:extLst>
              <a:ext uri="{FF2B5EF4-FFF2-40B4-BE49-F238E27FC236}">
                <a16:creationId xmlns:a16="http://schemas.microsoft.com/office/drawing/2014/main" id="{B4A363E3-D3A1-085A-17D5-1B26AFA743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9300" y="876300"/>
            <a:ext cx="14249400" cy="8015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03859" cy="10287000"/>
            <a:chOff x="0" y="0"/>
            <a:chExt cx="255574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55749" cy="2709333"/>
            </a:xfrm>
            <a:custGeom>
              <a:avLst/>
              <a:gdLst/>
              <a:ahLst/>
              <a:cxnLst/>
              <a:rect l="l" t="t" r="r" b="b"/>
              <a:pathLst>
                <a:path w="2555749" h="2709333">
                  <a:moveTo>
                    <a:pt x="0" y="0"/>
                  </a:moveTo>
                  <a:lnTo>
                    <a:pt x="2555749" y="0"/>
                  </a:lnTo>
                  <a:lnTo>
                    <a:pt x="255574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D691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5574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4080533" y="1047750"/>
            <a:ext cx="1023225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1723780" y="1028700"/>
            <a:ext cx="5535520" cy="9239250"/>
            <a:chOff x="0" y="0"/>
            <a:chExt cx="1331384" cy="22221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31384" cy="2222192"/>
            </a:xfrm>
            <a:custGeom>
              <a:avLst/>
              <a:gdLst/>
              <a:ahLst/>
              <a:cxnLst/>
              <a:rect l="l" t="t" r="r" b="b"/>
              <a:pathLst>
                <a:path w="1331384" h="2222192">
                  <a:moveTo>
                    <a:pt x="0" y="0"/>
                  </a:moveTo>
                  <a:lnTo>
                    <a:pt x="1331384" y="0"/>
                  </a:lnTo>
                  <a:lnTo>
                    <a:pt x="1331384" y="2222192"/>
                  </a:lnTo>
                  <a:lnTo>
                    <a:pt x="0" y="2222192"/>
                  </a:lnTo>
                  <a:close/>
                </a:path>
              </a:pathLst>
            </a:custGeom>
            <a:blipFill>
              <a:blip r:embed="rId2"/>
              <a:stretch>
                <a:fillRect t="-54847" b="-54847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768093" y="1602104"/>
            <a:ext cx="8926241" cy="7656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З давніх часів рослинний світ був основним джерелом лікувальних засобів для людини. Особливе місце серед них займають міцні цілющі напої, виготовлені на основі лікувальних і ароматичних трав із використанням спиртової основи. Такі напої поєднують у собі фармакологічні властивості рослинної сировини та екстрагувальні можливості етилового спирту, що забезпечує ефективне вилучення біологічно активних речовин.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endParaRPr lang="en-US" sz="2699">
              <a:solidFill>
                <a:srgbClr val="FFFFFF"/>
              </a:solidFill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Міцні трав’яні напої широко застосовувалися в народній медицині, монастирській практиці, а згодом — у фармацевтиці та харчовій промисловості як настоянки, бальзами, лікери та еліксири.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03859" cy="10287000"/>
            <a:chOff x="0" y="0"/>
            <a:chExt cx="255574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55749" cy="2709333"/>
            </a:xfrm>
            <a:custGeom>
              <a:avLst/>
              <a:gdLst/>
              <a:ahLst/>
              <a:cxnLst/>
              <a:rect l="l" t="t" r="r" b="b"/>
              <a:pathLst>
                <a:path w="2555749" h="2709333">
                  <a:moveTo>
                    <a:pt x="0" y="0"/>
                  </a:moveTo>
                  <a:lnTo>
                    <a:pt x="2555749" y="0"/>
                  </a:lnTo>
                  <a:lnTo>
                    <a:pt x="255574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D691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5574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4080533" y="1047750"/>
            <a:ext cx="1023225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9694334" y="1390650"/>
            <a:ext cx="8593666" cy="8896350"/>
            <a:chOff x="0" y="0"/>
            <a:chExt cx="1331384" cy="13782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31384" cy="1378277"/>
            </a:xfrm>
            <a:custGeom>
              <a:avLst/>
              <a:gdLst/>
              <a:ahLst/>
              <a:cxnLst/>
              <a:rect l="l" t="t" r="r" b="b"/>
              <a:pathLst>
                <a:path w="1331384" h="1378277">
                  <a:moveTo>
                    <a:pt x="0" y="0"/>
                  </a:moveTo>
                  <a:lnTo>
                    <a:pt x="1331384" y="0"/>
                  </a:lnTo>
                  <a:lnTo>
                    <a:pt x="1331384" y="1378277"/>
                  </a:lnTo>
                  <a:lnTo>
                    <a:pt x="0" y="1378277"/>
                  </a:lnTo>
                  <a:close/>
                </a:path>
              </a:pathLst>
            </a:custGeom>
            <a:blipFill>
              <a:blip r:embed="rId2"/>
              <a:stretch>
                <a:fillRect l="-21217" t="-9492" r="-74239" b="-16492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95730" y="3524250"/>
            <a:ext cx="8312399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Міцні цілющі напої — це спиртовмісні рідкі препарати або харчові продукти, отримані шляхом настоювання або екстракції лікувальних і ароматичних рослин, які мають профілактичну, лікувальну або загальнозміцнювальну дію.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88265" y="0"/>
            <a:ext cx="8199735" cy="10287000"/>
            <a:chOff x="0" y="0"/>
            <a:chExt cx="1270354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0354" cy="1593725"/>
            </a:xfrm>
            <a:custGeom>
              <a:avLst/>
              <a:gdLst/>
              <a:ahLst/>
              <a:cxnLst/>
              <a:rect l="l" t="t" r="r" b="b"/>
              <a:pathLst>
                <a:path w="1270354" h="1593725">
                  <a:moveTo>
                    <a:pt x="0" y="0"/>
                  </a:moveTo>
                  <a:lnTo>
                    <a:pt x="1270354" y="0"/>
                  </a:lnTo>
                  <a:lnTo>
                    <a:pt x="1270354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3244" r="-17630" b="-38429"/>
              </a:stretch>
            </a:blipFill>
          </p:spPr>
        </p:sp>
      </p:grpSp>
      <p:sp>
        <p:nvSpPr>
          <p:cNvPr id="4" name="AutoShape 4"/>
          <p:cNvSpPr/>
          <p:nvPr/>
        </p:nvSpPr>
        <p:spPr>
          <a:xfrm>
            <a:off x="4080533" y="1047750"/>
            <a:ext cx="1023225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1028700" y="1920347"/>
            <a:ext cx="11412888" cy="7337953"/>
            <a:chOff x="0" y="0"/>
            <a:chExt cx="3005864" cy="19326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05864" cy="1932630"/>
            </a:xfrm>
            <a:custGeom>
              <a:avLst/>
              <a:gdLst/>
              <a:ahLst/>
              <a:cxnLst/>
              <a:rect l="l" t="t" r="r" b="b"/>
              <a:pathLst>
                <a:path w="3005864" h="1932630">
                  <a:moveTo>
                    <a:pt x="0" y="0"/>
                  </a:moveTo>
                  <a:lnTo>
                    <a:pt x="3005864" y="0"/>
                  </a:lnTo>
                  <a:lnTo>
                    <a:pt x="3005864" y="1932630"/>
                  </a:lnTo>
                  <a:lnTo>
                    <a:pt x="0" y="1932630"/>
                  </a:lnTo>
                  <a:close/>
                </a:path>
              </a:pathLst>
            </a:custGeom>
            <a:solidFill>
              <a:srgbClr val="8D691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005864" cy="1961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35818" y="2131317"/>
            <a:ext cx="10398652" cy="7363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5"/>
              </a:lnSpc>
            </a:pPr>
            <a:r>
              <a:rPr lang="en-US" sz="321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Етиловий спирт відіграє ключову роль у створенні міцних трав’яних напоїв, оскільки:</a:t>
            </a:r>
          </a:p>
          <a:p>
            <a:pPr algn="l">
              <a:lnSpc>
                <a:spcPts val="4925"/>
              </a:lnSpc>
            </a:pPr>
            <a:endParaRPr lang="en-US" sz="3219" b="1">
              <a:solidFill>
                <a:srgbClr val="FFFFFF"/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marL="630343" lvl="1" indent="-315172" algn="l">
              <a:lnSpc>
                <a:spcPts val="4466"/>
              </a:lnSpc>
              <a:buFont typeface="Arial"/>
              <a:buChar char="•"/>
            </a:pPr>
            <a:r>
              <a:rPr lang="en-US" sz="291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забезпечує ефективну екстракцію алкалоїдів, флавоноїдів, ефірних олій, глікозидів;</a:t>
            </a:r>
          </a:p>
          <a:p>
            <a:pPr marL="630343" lvl="1" indent="-315172" algn="l">
              <a:lnSpc>
                <a:spcPts val="4466"/>
              </a:lnSpc>
              <a:buFont typeface="Arial"/>
              <a:buChar char="•"/>
            </a:pPr>
            <a:r>
              <a:rPr lang="en-US" sz="291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виступає консервантом, подовжуючи термін зберігання продукту;</a:t>
            </a:r>
          </a:p>
          <a:p>
            <a:pPr marL="630343" lvl="1" indent="-315172" algn="l">
              <a:lnSpc>
                <a:spcPts val="4466"/>
              </a:lnSpc>
              <a:buFont typeface="Arial"/>
              <a:buChar char="•"/>
            </a:pPr>
            <a:r>
              <a:rPr lang="en-US" sz="291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сприяє швидкому засвоєнню активних речовин організмом;</a:t>
            </a:r>
          </a:p>
          <a:p>
            <a:pPr marL="630343" lvl="1" indent="-315172" algn="l">
              <a:lnSpc>
                <a:spcPts val="4466"/>
              </a:lnSpc>
              <a:buFont typeface="Arial"/>
              <a:buChar char="•"/>
            </a:pPr>
            <a:r>
              <a:rPr lang="en-US" sz="291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підсилює зігрівальну та тонізуючу дію напою.</a:t>
            </a:r>
          </a:p>
          <a:p>
            <a:pPr algn="l">
              <a:lnSpc>
                <a:spcPts val="4466"/>
              </a:lnSpc>
            </a:pPr>
            <a:r>
              <a:rPr lang="en-US" sz="291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Залежно від рецептури використовують спирт міцністю від 40 до 70 %.</a:t>
            </a:r>
          </a:p>
          <a:p>
            <a:pPr algn="l">
              <a:lnSpc>
                <a:spcPts val="2967"/>
              </a:lnSpc>
              <a:spcBef>
                <a:spcPct val="0"/>
              </a:spcBef>
            </a:pPr>
            <a:endParaRPr lang="en-US" sz="2919" b="1">
              <a:solidFill>
                <a:srgbClr val="FFFFFF"/>
              </a:solidFill>
              <a:latin typeface="Futura Bold"/>
              <a:ea typeface="Futura Bold"/>
              <a:cs typeface="Futura Bold"/>
              <a:sym typeface="Futura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080533" y="1047750"/>
            <a:ext cx="1023225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3861667" y="0"/>
            <a:ext cx="4426333" cy="10287000"/>
            <a:chOff x="0" y="0"/>
            <a:chExt cx="116578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65783" cy="2709333"/>
            </a:xfrm>
            <a:custGeom>
              <a:avLst/>
              <a:gdLst/>
              <a:ahLst/>
              <a:cxnLst/>
              <a:rect l="l" t="t" r="r" b="b"/>
              <a:pathLst>
                <a:path w="1165783" h="2709333">
                  <a:moveTo>
                    <a:pt x="0" y="0"/>
                  </a:moveTo>
                  <a:lnTo>
                    <a:pt x="1165783" y="0"/>
                  </a:lnTo>
                  <a:lnTo>
                    <a:pt x="116578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D691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16578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073603" y="1349866"/>
            <a:ext cx="1709479" cy="170947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3073603" y="3359929"/>
            <a:ext cx="1709479" cy="170947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25136" r="-25136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3073603" y="5369992"/>
            <a:ext cx="1709479" cy="170947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3073603" y="7380055"/>
            <a:ext cx="1709479" cy="2571880"/>
            <a:chOff x="0" y="0"/>
            <a:chExt cx="812800" cy="12228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1222843"/>
            </a:xfrm>
            <a:custGeom>
              <a:avLst/>
              <a:gdLst/>
              <a:ahLst/>
              <a:cxnLst/>
              <a:rect l="l" t="t" r="r" b="b"/>
              <a:pathLst>
                <a:path w="812800" h="1222843">
                  <a:moveTo>
                    <a:pt x="0" y="0"/>
                  </a:moveTo>
                  <a:lnTo>
                    <a:pt x="812800" y="0"/>
                  </a:lnTo>
                  <a:lnTo>
                    <a:pt x="812800" y="1222843"/>
                  </a:lnTo>
                  <a:lnTo>
                    <a:pt x="0" y="1222843"/>
                  </a:lnTo>
                  <a:close/>
                </a:path>
              </a:pathLst>
            </a:custGeom>
            <a:blipFill>
              <a:blip r:embed="rId5"/>
              <a:stretch>
                <a:fillRect t="-24059" b="-24059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96837" y="3273192"/>
            <a:ext cx="7352529" cy="199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2"/>
              </a:lnSpc>
            </a:pPr>
            <a:r>
              <a:rPr lang="en-US" sz="5244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ДО ОСНОВНИХ РІЗНОВИДІВ НАЛЕЖАТЬ: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241311" y="1410470"/>
            <a:ext cx="4318612" cy="147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07"/>
              </a:lnSpc>
              <a:spcBef>
                <a:spcPct val="0"/>
              </a:spcBef>
            </a:pPr>
            <a:r>
              <a:rPr lang="en-US" sz="271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настоянки (спиртові витяжки з однієї або кількох рослин);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978510" y="3420533"/>
            <a:ext cx="5581414" cy="147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07"/>
              </a:lnSpc>
              <a:spcBef>
                <a:spcPct val="0"/>
              </a:spcBef>
            </a:pPr>
            <a:r>
              <a:rPr lang="en-US" sz="271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бальзами (багатокомпонентні суміші з вираженим тонізуючим ефектом);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449367" y="5668721"/>
            <a:ext cx="5110557" cy="997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07"/>
              </a:lnSpc>
              <a:spcBef>
                <a:spcPct val="0"/>
              </a:spcBef>
            </a:pPr>
            <a:r>
              <a:rPr lang="en-US" sz="271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еліксири (солодкі спиртові напої з лікувальною дією);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978510" y="7615562"/>
            <a:ext cx="5581414" cy="147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07"/>
              </a:lnSpc>
              <a:spcBef>
                <a:spcPct val="0"/>
              </a:spcBef>
            </a:pPr>
            <a:r>
              <a:rPr lang="en-US" sz="271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трав’яні лікери (поєднання лікувальних трав, цукру та спирту).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080533" y="1047750"/>
            <a:ext cx="1023225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0" y="6056165"/>
            <a:ext cx="4138363" cy="4230835"/>
            <a:chOff x="0" y="0"/>
            <a:chExt cx="853731" cy="8728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53731" cy="872807"/>
            </a:xfrm>
            <a:custGeom>
              <a:avLst/>
              <a:gdLst/>
              <a:ahLst/>
              <a:cxnLst/>
              <a:rect l="l" t="t" r="r" b="b"/>
              <a:pathLst>
                <a:path w="853731" h="872807">
                  <a:moveTo>
                    <a:pt x="0" y="0"/>
                  </a:moveTo>
                  <a:lnTo>
                    <a:pt x="853731" y="0"/>
                  </a:lnTo>
                  <a:lnTo>
                    <a:pt x="853731" y="872807"/>
                  </a:lnTo>
                  <a:lnTo>
                    <a:pt x="0" y="872807"/>
                  </a:lnTo>
                  <a:close/>
                </a:path>
              </a:pathLst>
            </a:custGeom>
            <a:blipFill>
              <a:blip r:embed="rId2"/>
              <a:stretch>
                <a:fillRect t="-46588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3400424" y="3691276"/>
            <a:ext cx="3849873" cy="3935898"/>
            <a:chOff x="0" y="0"/>
            <a:chExt cx="853731" cy="8728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3731" cy="872807"/>
            </a:xfrm>
            <a:custGeom>
              <a:avLst/>
              <a:gdLst/>
              <a:ahLst/>
              <a:cxnLst/>
              <a:rect l="l" t="t" r="r" b="b"/>
              <a:pathLst>
                <a:path w="853731" h="872807">
                  <a:moveTo>
                    <a:pt x="0" y="0"/>
                  </a:moveTo>
                  <a:lnTo>
                    <a:pt x="853731" y="0"/>
                  </a:lnTo>
                  <a:lnTo>
                    <a:pt x="853731" y="872807"/>
                  </a:lnTo>
                  <a:lnTo>
                    <a:pt x="0" y="872807"/>
                  </a:lnTo>
                  <a:close/>
                </a:path>
              </a:pathLst>
            </a:custGeom>
            <a:blipFill>
              <a:blip r:embed="rId3"/>
              <a:stretch>
                <a:fillRect t="-23406" b="-2340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1904766" y="3202485"/>
            <a:ext cx="5890433" cy="488791"/>
            <a:chOff x="0" y="0"/>
            <a:chExt cx="1551390" cy="1287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51390" cy="128735"/>
            </a:xfrm>
            <a:custGeom>
              <a:avLst/>
              <a:gdLst/>
              <a:ahLst/>
              <a:cxnLst/>
              <a:rect l="l" t="t" r="r" b="b"/>
              <a:pathLst>
                <a:path w="1551390" h="128735">
                  <a:moveTo>
                    <a:pt x="0" y="0"/>
                  </a:moveTo>
                  <a:lnTo>
                    <a:pt x="1551390" y="0"/>
                  </a:lnTo>
                  <a:lnTo>
                    <a:pt x="1551390" y="128735"/>
                  </a:lnTo>
                  <a:lnTo>
                    <a:pt x="0" y="128735"/>
                  </a:lnTo>
                  <a:close/>
                </a:path>
              </a:pathLst>
            </a:custGeom>
            <a:solidFill>
              <a:srgbClr val="8D691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551390" cy="166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69136" y="1483746"/>
            <a:ext cx="16230600" cy="1368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2"/>
              </a:lnSpc>
            </a:pPr>
            <a:r>
              <a:rPr lang="en-US" sz="5002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Для виготовлення міцних цілющих напоїв застосовують широкий спектр рослинної сировини: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68248" y="3929401"/>
            <a:ext cx="10026951" cy="6560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8406" lvl="1" indent="-309203" algn="l">
              <a:lnSpc>
                <a:spcPts val="4010"/>
              </a:lnSpc>
              <a:spcBef>
                <a:spcPct val="0"/>
              </a:spcBef>
              <a:buFont typeface="Arial"/>
              <a:buChar char="•"/>
            </a:pPr>
            <a:r>
              <a:rPr lang="en-US" sz="2864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Ароматичні трави: м’ята перцева, меліса, чебрець, шавлія;</a:t>
            </a:r>
          </a:p>
          <a:p>
            <a:pPr marL="618406" lvl="1" indent="-309203" algn="l">
              <a:lnSpc>
                <a:spcPts val="4010"/>
              </a:lnSpc>
              <a:spcBef>
                <a:spcPct val="0"/>
              </a:spcBef>
              <a:buFont typeface="Arial"/>
              <a:buChar char="•"/>
            </a:pPr>
            <a:r>
              <a:rPr lang="en-US" sz="2864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Тонізуючі рослини: женьшень,  лимонник китайський;</a:t>
            </a:r>
          </a:p>
          <a:p>
            <a:pPr marL="618406" lvl="1" indent="-309203" algn="l">
              <a:lnSpc>
                <a:spcPts val="4010"/>
              </a:lnSpc>
              <a:spcBef>
                <a:spcPct val="0"/>
              </a:spcBef>
              <a:buFont typeface="Arial"/>
              <a:buChar char="•"/>
            </a:pPr>
            <a:r>
              <a:rPr lang="en-US" sz="2864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Протизапальні та антисептичні: ромашка лікарська, календула, звіробій;</a:t>
            </a:r>
          </a:p>
          <a:p>
            <a:pPr marL="618406" lvl="1" indent="-309203" algn="l">
              <a:lnSpc>
                <a:spcPts val="4010"/>
              </a:lnSpc>
              <a:spcBef>
                <a:spcPct val="0"/>
              </a:spcBef>
              <a:buFont typeface="Arial"/>
              <a:buChar char="•"/>
            </a:pPr>
            <a:r>
              <a:rPr lang="en-US" sz="2864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Трави для травлення: полин гіркий, фенхель, аніс, коріандр;</a:t>
            </a:r>
          </a:p>
          <a:p>
            <a:pPr marL="618406" lvl="1" indent="-309203" algn="l">
              <a:lnSpc>
                <a:spcPts val="4010"/>
              </a:lnSpc>
              <a:spcBef>
                <a:spcPct val="0"/>
              </a:spcBef>
              <a:buFont typeface="Arial"/>
              <a:buChar char="•"/>
            </a:pPr>
            <a:r>
              <a:rPr lang="en-US" sz="2864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Заспокійливі: валеріана, пустирник, хміль.</a:t>
            </a:r>
          </a:p>
          <a:p>
            <a:pPr marL="618406" lvl="1" indent="-309203" algn="l">
              <a:lnSpc>
                <a:spcPts val="4010"/>
              </a:lnSpc>
              <a:spcBef>
                <a:spcPct val="0"/>
              </a:spcBef>
              <a:buFont typeface="Arial"/>
              <a:buChar char="•"/>
            </a:pPr>
            <a:endParaRPr lang="en-US" sz="2864">
              <a:solidFill>
                <a:srgbClr val="FFFFFF"/>
              </a:solidFill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ts val="4010"/>
              </a:lnSpc>
              <a:spcBef>
                <a:spcPct val="0"/>
              </a:spcBef>
            </a:pPr>
            <a:r>
              <a:rPr lang="en-US" sz="2864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Поєднання різних рослин дозволяє досягти синергічного ефекту та спрямованої дії напою.</a:t>
            </a:r>
          </a:p>
          <a:p>
            <a:pPr algn="l">
              <a:lnSpc>
                <a:spcPts val="3600"/>
              </a:lnSpc>
              <a:spcBef>
                <a:spcPct val="0"/>
              </a:spcBef>
            </a:pPr>
            <a:endParaRPr lang="en-US" sz="2864">
              <a:solidFill>
                <a:srgbClr val="FFFFFF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25" y="0"/>
            <a:ext cx="9730461" cy="2378027"/>
            <a:chOff x="0" y="0"/>
            <a:chExt cx="1507503" cy="3684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07503" cy="368419"/>
            </a:xfrm>
            <a:custGeom>
              <a:avLst/>
              <a:gdLst/>
              <a:ahLst/>
              <a:cxnLst/>
              <a:rect l="l" t="t" r="r" b="b"/>
              <a:pathLst>
                <a:path w="1507503" h="368419">
                  <a:moveTo>
                    <a:pt x="0" y="0"/>
                  </a:moveTo>
                  <a:lnTo>
                    <a:pt x="1507503" y="0"/>
                  </a:lnTo>
                  <a:lnTo>
                    <a:pt x="1507503" y="368419"/>
                  </a:lnTo>
                  <a:lnTo>
                    <a:pt x="0" y="368419"/>
                  </a:lnTo>
                  <a:close/>
                </a:path>
              </a:pathLst>
            </a:custGeom>
            <a:blipFill>
              <a:blip r:embed="rId2"/>
              <a:stretch>
                <a:fillRect t="-234224" b="-27993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711411" y="0"/>
            <a:ext cx="1735654" cy="2378027"/>
            <a:chOff x="0" y="0"/>
            <a:chExt cx="457127" cy="6263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7127" cy="626312"/>
            </a:xfrm>
            <a:custGeom>
              <a:avLst/>
              <a:gdLst/>
              <a:ahLst/>
              <a:cxnLst/>
              <a:rect l="l" t="t" r="r" b="b"/>
              <a:pathLst>
                <a:path w="457127" h="626312">
                  <a:moveTo>
                    <a:pt x="0" y="0"/>
                  </a:moveTo>
                  <a:lnTo>
                    <a:pt x="457127" y="0"/>
                  </a:lnTo>
                  <a:lnTo>
                    <a:pt x="457127" y="626312"/>
                  </a:lnTo>
                  <a:lnTo>
                    <a:pt x="0" y="626312"/>
                  </a:lnTo>
                  <a:close/>
                </a:path>
              </a:pathLst>
            </a:custGeom>
            <a:solidFill>
              <a:srgbClr val="8D691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457127" cy="6548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456590" y="6532018"/>
            <a:ext cx="6831410" cy="3754982"/>
            <a:chOff x="0" y="0"/>
            <a:chExt cx="1058364" cy="58174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58364" cy="581745"/>
            </a:xfrm>
            <a:custGeom>
              <a:avLst/>
              <a:gdLst/>
              <a:ahLst/>
              <a:cxnLst/>
              <a:rect l="l" t="t" r="r" b="b"/>
              <a:pathLst>
                <a:path w="1058364" h="581745">
                  <a:moveTo>
                    <a:pt x="0" y="0"/>
                  </a:moveTo>
                  <a:lnTo>
                    <a:pt x="1058364" y="0"/>
                  </a:lnTo>
                  <a:lnTo>
                    <a:pt x="1058364" y="581745"/>
                  </a:lnTo>
                  <a:lnTo>
                    <a:pt x="0" y="581745"/>
                  </a:lnTo>
                  <a:close/>
                </a:path>
              </a:pathLst>
            </a:custGeom>
            <a:blipFill>
              <a:blip r:embed="rId3"/>
              <a:stretch>
                <a:fillRect t="-87305" b="-87305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2026995" y="1673778"/>
            <a:ext cx="5690600" cy="4235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9"/>
              </a:lnSpc>
            </a:pPr>
            <a:r>
              <a:rPr lang="en-US" sz="6609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Технологія приготування міцних трав’яних напоїв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9661" y="2606062"/>
            <a:ext cx="10807403" cy="7709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67"/>
              </a:lnSpc>
            </a:pPr>
            <a:r>
              <a:rPr lang="en-US" sz="361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Основні етапи виготовлення:</a:t>
            </a:r>
          </a:p>
          <a:p>
            <a:pPr algn="l">
              <a:lnSpc>
                <a:spcPts val="5067"/>
              </a:lnSpc>
            </a:pPr>
            <a:endParaRPr lang="en-US" sz="3619" b="1">
              <a:solidFill>
                <a:srgbClr val="FFFFFF"/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marL="781469" lvl="1" indent="-390735" algn="l">
              <a:lnSpc>
                <a:spcPts val="5067"/>
              </a:lnSpc>
              <a:buAutoNum type="arabicPeriod"/>
            </a:pPr>
            <a:r>
              <a:rPr lang="en-US" sz="361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Підготовка рослинної сировини (сушіння, подрібнення).</a:t>
            </a:r>
          </a:p>
          <a:p>
            <a:pPr marL="781469" lvl="1" indent="-390735" algn="l">
              <a:lnSpc>
                <a:spcPts val="5067"/>
              </a:lnSpc>
              <a:buAutoNum type="arabicPeriod"/>
            </a:pPr>
            <a:r>
              <a:rPr lang="en-US" sz="361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Настоювання у спиртовій основі протягом 7–30 діб.</a:t>
            </a:r>
          </a:p>
          <a:p>
            <a:pPr marL="781469" lvl="1" indent="-390735" algn="l">
              <a:lnSpc>
                <a:spcPts val="5067"/>
              </a:lnSpc>
              <a:buAutoNum type="arabicPeriod"/>
            </a:pPr>
            <a:r>
              <a:rPr lang="en-US" sz="361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Фільтрація та очищення екстракту.</a:t>
            </a:r>
          </a:p>
          <a:p>
            <a:pPr marL="781469" lvl="1" indent="-390735" algn="l">
              <a:lnSpc>
                <a:spcPts val="5067"/>
              </a:lnSpc>
              <a:buAutoNum type="arabicPeriod"/>
            </a:pPr>
            <a:r>
              <a:rPr lang="en-US" sz="361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Коригування смаку (додавання меду, цукрового сиропу, прянощів).</a:t>
            </a:r>
          </a:p>
          <a:p>
            <a:pPr marL="781469" lvl="1" indent="-390735" algn="l">
              <a:lnSpc>
                <a:spcPts val="5067"/>
              </a:lnSpc>
              <a:buAutoNum type="arabicPeriod"/>
            </a:pPr>
            <a:r>
              <a:rPr lang="en-US" sz="3619" b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Витримка для стабілізації аромату та складу.</a:t>
            </a:r>
          </a:p>
          <a:p>
            <a:pPr algn="l">
              <a:lnSpc>
                <a:spcPts val="5067"/>
              </a:lnSpc>
              <a:spcBef>
                <a:spcPct val="0"/>
              </a:spcBef>
            </a:pPr>
            <a:endParaRPr lang="en-US" sz="3619" b="1">
              <a:solidFill>
                <a:srgbClr val="FFFFFF"/>
              </a:solidFill>
              <a:latin typeface="Futura Bold"/>
              <a:ea typeface="Futura Bold"/>
              <a:cs typeface="Futura Bold"/>
              <a:sym typeface="Futura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080533" y="1047750"/>
            <a:ext cx="1023225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0" y="1390650"/>
            <a:ext cx="4462957" cy="4413514"/>
            <a:chOff x="0" y="0"/>
            <a:chExt cx="821905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1905" cy="812800"/>
            </a:xfrm>
            <a:custGeom>
              <a:avLst/>
              <a:gdLst/>
              <a:ahLst/>
              <a:cxnLst/>
              <a:rect l="l" t="t" r="r" b="b"/>
              <a:pathLst>
                <a:path w="821905" h="812800">
                  <a:moveTo>
                    <a:pt x="0" y="0"/>
                  </a:moveTo>
                  <a:lnTo>
                    <a:pt x="821905" y="0"/>
                  </a:lnTo>
                  <a:lnTo>
                    <a:pt x="821905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24101" r="-24101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4608805" y="1390650"/>
            <a:ext cx="4462957" cy="4413514"/>
            <a:chOff x="0" y="0"/>
            <a:chExt cx="82190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1905" cy="812800"/>
            </a:xfrm>
            <a:custGeom>
              <a:avLst/>
              <a:gdLst/>
              <a:ahLst/>
              <a:cxnLst/>
              <a:rect l="l" t="t" r="r" b="b"/>
              <a:pathLst>
                <a:path w="821905" h="812800">
                  <a:moveTo>
                    <a:pt x="0" y="0"/>
                  </a:moveTo>
                  <a:lnTo>
                    <a:pt x="821905" y="0"/>
                  </a:lnTo>
                  <a:lnTo>
                    <a:pt x="821905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t="-2640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9216238" y="1390650"/>
            <a:ext cx="4462957" cy="4413514"/>
            <a:chOff x="0" y="0"/>
            <a:chExt cx="821905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21905" cy="812800"/>
            </a:xfrm>
            <a:custGeom>
              <a:avLst/>
              <a:gdLst/>
              <a:ahLst/>
              <a:cxnLst/>
              <a:rect l="l" t="t" r="r" b="b"/>
              <a:pathLst>
                <a:path w="821905" h="812800">
                  <a:moveTo>
                    <a:pt x="0" y="0"/>
                  </a:moveTo>
                  <a:lnTo>
                    <a:pt x="821905" y="0"/>
                  </a:lnTo>
                  <a:lnTo>
                    <a:pt x="821905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t="-40546" b="-10995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3825043" y="1390650"/>
            <a:ext cx="4462957" cy="4413514"/>
            <a:chOff x="0" y="0"/>
            <a:chExt cx="821905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1905" cy="812800"/>
            </a:xfrm>
            <a:custGeom>
              <a:avLst/>
              <a:gdLst/>
              <a:ahLst/>
              <a:cxnLst/>
              <a:rect l="l" t="t" r="r" b="b"/>
              <a:pathLst>
                <a:path w="821905" h="812800">
                  <a:moveTo>
                    <a:pt x="0" y="0"/>
                  </a:moveTo>
                  <a:lnTo>
                    <a:pt x="821905" y="0"/>
                  </a:lnTo>
                  <a:lnTo>
                    <a:pt x="821905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16405" r="-31747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473275" y="6578031"/>
            <a:ext cx="7214515" cy="2680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43"/>
              </a:lnSpc>
              <a:spcBef>
                <a:spcPct val="0"/>
              </a:spcBef>
            </a:pPr>
            <a:r>
              <a:rPr lang="en-US" sz="5102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Лікувально-профілактичне значення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00065" y="5994664"/>
            <a:ext cx="12887935" cy="5059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Міцні напої на основі лікарських трав:</a:t>
            </a:r>
          </a:p>
          <a:p>
            <a:pPr marL="734048" lvl="1" indent="-367024" algn="l">
              <a:lnSpc>
                <a:spcPts val="4759"/>
              </a:lnSpc>
              <a:spcBef>
                <a:spcPct val="0"/>
              </a:spcBef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стимулюють імунну систему;</a:t>
            </a:r>
          </a:p>
          <a:p>
            <a:pPr marL="734048" lvl="1" indent="-367024" algn="l">
              <a:lnSpc>
                <a:spcPts val="4759"/>
              </a:lnSpc>
              <a:spcBef>
                <a:spcPct val="0"/>
              </a:spcBef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покращують травлення;</a:t>
            </a:r>
          </a:p>
          <a:p>
            <a:pPr marL="734048" lvl="1" indent="-367024" algn="l">
              <a:lnSpc>
                <a:spcPts val="4759"/>
              </a:lnSpc>
              <a:spcBef>
                <a:spcPct val="0"/>
              </a:spcBef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мають адаптогенну та тонізуючу дію;</a:t>
            </a:r>
          </a:p>
          <a:p>
            <a:pPr marL="734048" lvl="1" indent="-367024" algn="l">
              <a:lnSpc>
                <a:spcPts val="4759"/>
              </a:lnSpc>
              <a:spcBef>
                <a:spcPct val="0"/>
              </a:spcBef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сприяють зниженню стресу та нормалізації сну;</a:t>
            </a:r>
          </a:p>
          <a:p>
            <a:pPr marL="734048" lvl="1" indent="-367024" algn="l">
              <a:lnSpc>
                <a:spcPts val="4759"/>
              </a:lnSpc>
              <a:spcBef>
                <a:spcPct val="0"/>
              </a:spcBef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використовуються як допоміжний засіб у профілактиці простудних захворювань.</a:t>
            </a:r>
          </a:p>
          <a:p>
            <a:pPr algn="l">
              <a:lnSpc>
                <a:spcPts val="6579"/>
              </a:lnSpc>
              <a:spcBef>
                <a:spcPct val="0"/>
              </a:spcBef>
            </a:pPr>
            <a:endParaRPr lang="en-US" sz="3399">
              <a:solidFill>
                <a:srgbClr val="FFFFFF"/>
              </a:solidFill>
              <a:latin typeface="Futura"/>
              <a:ea typeface="Futura"/>
              <a:cs typeface="Futura"/>
              <a:sym typeface="Futur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787</Words>
  <Application>Microsoft Office PowerPoint</Application>
  <PresentationFormat>Произвольный</PresentationFormat>
  <Paragraphs>66</Paragraphs>
  <Slides>19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Playfair Display</vt:lpstr>
      <vt:lpstr>Futura Bold</vt:lpstr>
      <vt:lpstr>Arial</vt:lpstr>
      <vt:lpstr>Futura</vt:lpstr>
      <vt:lpstr>Calibri</vt:lpstr>
      <vt:lpstr>Canva Sans Bold</vt:lpstr>
      <vt:lpstr>Canva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Міцні цілющі напої на основі лікувальних і ароматичних трав рослинного походження</dc:title>
  <dc:creator>Lenovo</dc:creator>
  <cp:lastModifiedBy>Анна Сидорук</cp:lastModifiedBy>
  <cp:revision>4</cp:revision>
  <dcterms:created xsi:type="dcterms:W3CDTF">2006-08-16T00:00:00Z</dcterms:created>
  <dcterms:modified xsi:type="dcterms:W3CDTF">2026-01-08T11:21:18Z</dcterms:modified>
  <dc:identifier>DAG9i9FYs0c</dc:identifier>
</cp:coreProperties>
</file>