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66" r:id="rId7"/>
    <p:sldId id="259" r:id="rId8"/>
    <p:sldId id="260" r:id="rId9"/>
    <p:sldId id="263" r:id="rId10"/>
    <p:sldId id="261" r:id="rId11"/>
    <p:sldId id="262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FF00"/>
                </a:solidFill>
              </a:rPr>
              <a:t>НАУКА Й НАУКОВІ ДОСЛІДЖЕННЯ В СУЧАСНОМУ СВІТІ</a:t>
            </a:r>
            <a:endParaRPr lang="ru-RU" i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4255181"/>
            <a:ext cx="8791575" cy="1655762"/>
          </a:xfrm>
        </p:spPr>
        <p:txBody>
          <a:bodyPr/>
          <a:lstStyle/>
          <a:p>
            <a:r>
              <a:rPr lang="ru-RU" cap="none" dirty="0" smtClean="0"/>
              <a:t>Лектор: доктор </a:t>
            </a:r>
            <a:r>
              <a:rPr lang="ru-RU" cap="none" dirty="0" err="1" smtClean="0"/>
              <a:t>педаго</a:t>
            </a:r>
            <a:r>
              <a:rPr lang="uk-UA" cap="none" dirty="0" err="1" smtClean="0"/>
              <a:t>гічних</a:t>
            </a:r>
            <a:r>
              <a:rPr lang="uk-UA" cap="none" dirty="0" smtClean="0"/>
              <a:t> наук, професор,</a:t>
            </a:r>
          </a:p>
          <a:p>
            <a:r>
              <a:rPr lang="uk-UA" cap="none" dirty="0" smtClean="0"/>
              <a:t>Клопов Р.В.</a:t>
            </a:r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382378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5619" y="156964"/>
            <a:ext cx="9905998" cy="1478570"/>
          </a:xfrm>
        </p:spPr>
        <p:txBody>
          <a:bodyPr/>
          <a:lstStyle/>
          <a:p>
            <a:r>
              <a:rPr lang="ru-RU" b="1" dirty="0" err="1"/>
              <a:t>Види</a:t>
            </a:r>
            <a:r>
              <a:rPr lang="ru-RU" b="1" dirty="0"/>
              <a:t> та </a:t>
            </a:r>
            <a:r>
              <a:rPr lang="ru-RU" b="1" dirty="0" err="1"/>
              <a:t>ознаки</a:t>
            </a:r>
            <a:r>
              <a:rPr lang="ru-RU" b="1" dirty="0"/>
              <a:t> </a:t>
            </a:r>
            <a:r>
              <a:rPr lang="ru-RU" b="1" dirty="0" err="1"/>
              <a:t>наукового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434" y="1502229"/>
            <a:ext cx="11355977" cy="5355771"/>
          </a:xfrm>
        </p:spPr>
        <p:txBody>
          <a:bodyPr>
            <a:noAutofit/>
          </a:bodyPr>
          <a:lstStyle/>
          <a:p>
            <a:r>
              <a:rPr lang="ru-RU" sz="2600" b="1" i="1" dirty="0" smtClean="0">
                <a:solidFill>
                  <a:srgbClr val="FFFF00"/>
                </a:solidFill>
              </a:rPr>
              <a:t>ФУНДАМЕНТАЛЬНІ НАУКОВІ ДОСЛІДЖЕННЯ </a:t>
            </a:r>
            <a:r>
              <a:rPr lang="ru-RU" sz="2600" i="1" dirty="0" smtClean="0"/>
              <a:t>— </a:t>
            </a:r>
            <a:r>
              <a:rPr lang="ru-RU" sz="2600" dirty="0" err="1"/>
              <a:t>це</a:t>
            </a:r>
            <a:r>
              <a:rPr lang="ru-RU" sz="2600" dirty="0"/>
              <a:t> </a:t>
            </a:r>
            <a:r>
              <a:rPr lang="ru-RU" sz="2600" dirty="0" err="1"/>
              <a:t>наукова</a:t>
            </a:r>
            <a:r>
              <a:rPr lang="ru-RU" sz="2600" dirty="0"/>
              <a:t> теоретична та/</a:t>
            </a:r>
            <a:r>
              <a:rPr lang="ru-RU" sz="2600" dirty="0" err="1"/>
              <a:t>або</a:t>
            </a:r>
            <a:r>
              <a:rPr lang="ru-RU" sz="2600" dirty="0"/>
              <a:t> </a:t>
            </a:r>
            <a:r>
              <a:rPr lang="ru-RU" sz="2600" dirty="0" err="1"/>
              <a:t>експериментальна</a:t>
            </a:r>
            <a:r>
              <a:rPr lang="ru-RU" sz="2600" dirty="0"/>
              <a:t> </a:t>
            </a:r>
            <a:r>
              <a:rPr lang="ru-RU" sz="2600" dirty="0" err="1"/>
              <a:t>діяльність</a:t>
            </a:r>
            <a:r>
              <a:rPr lang="ru-RU" sz="2600" dirty="0"/>
              <a:t>, </a:t>
            </a:r>
            <a:r>
              <a:rPr lang="ru-RU" sz="2600" dirty="0" err="1"/>
              <a:t>спрямована</a:t>
            </a:r>
            <a:r>
              <a:rPr lang="ru-RU" sz="2600" dirty="0"/>
              <a:t> на </a:t>
            </a:r>
            <a:r>
              <a:rPr lang="ru-RU" sz="2600" dirty="0" err="1"/>
              <a:t>здобуття</a:t>
            </a:r>
            <a:r>
              <a:rPr lang="ru-RU" sz="2600" dirty="0"/>
              <a:t> </a:t>
            </a:r>
            <a:r>
              <a:rPr lang="ru-RU" sz="2600" dirty="0" err="1"/>
              <a:t>нових</a:t>
            </a:r>
            <a:r>
              <a:rPr lang="ru-RU" sz="2600" dirty="0"/>
              <a:t> </a:t>
            </a:r>
            <a:r>
              <a:rPr lang="ru-RU" sz="2600" dirty="0" err="1"/>
              <a:t>знань</a:t>
            </a:r>
            <a:r>
              <a:rPr lang="ru-RU" sz="2600" dirty="0"/>
              <a:t> про </a:t>
            </a:r>
            <a:r>
              <a:rPr lang="ru-RU" sz="2600" dirty="0" err="1"/>
              <a:t>закономірності</a:t>
            </a:r>
            <a:r>
              <a:rPr lang="ru-RU" sz="2600" dirty="0"/>
              <a:t> </a:t>
            </a:r>
            <a:r>
              <a:rPr lang="ru-RU" sz="2600" dirty="0" err="1"/>
              <a:t>розвитку</a:t>
            </a:r>
            <a:r>
              <a:rPr lang="ru-RU" sz="2600" dirty="0"/>
              <a:t> та </a:t>
            </a:r>
            <a:r>
              <a:rPr lang="ru-RU" sz="2600" dirty="0" err="1"/>
              <a:t>взаємозв’язку</a:t>
            </a:r>
            <a:r>
              <a:rPr lang="ru-RU" sz="2600" dirty="0"/>
              <a:t> </a:t>
            </a:r>
            <a:r>
              <a:rPr lang="ru-RU" sz="2600" dirty="0" err="1"/>
              <a:t>природи</a:t>
            </a:r>
            <a:r>
              <a:rPr lang="ru-RU" sz="2600" dirty="0"/>
              <a:t>, </a:t>
            </a:r>
            <a:r>
              <a:rPr lang="ru-RU" sz="2600" dirty="0" err="1"/>
              <a:t>суспільства</a:t>
            </a:r>
            <a:r>
              <a:rPr lang="ru-RU" sz="2600" dirty="0"/>
              <a:t>, </a:t>
            </a:r>
            <a:r>
              <a:rPr lang="ru-RU" sz="2600" dirty="0" err="1"/>
              <a:t>людини</a:t>
            </a:r>
            <a:r>
              <a:rPr lang="ru-RU" sz="2600" dirty="0"/>
              <a:t>. </a:t>
            </a:r>
            <a:r>
              <a:rPr lang="ru-RU" sz="2600" dirty="0" err="1"/>
              <a:t>Завданням</a:t>
            </a:r>
            <a:r>
              <a:rPr lang="ru-RU" sz="2600" dirty="0"/>
              <a:t> </a:t>
            </a:r>
            <a:r>
              <a:rPr lang="ru-RU" sz="2600" dirty="0" err="1"/>
              <a:t>фундаментальних</a:t>
            </a:r>
            <a:r>
              <a:rPr lang="ru-RU" sz="2600" dirty="0"/>
              <a:t> наук є </a:t>
            </a:r>
            <a:r>
              <a:rPr lang="ru-RU" sz="2600" dirty="0" err="1"/>
              <a:t>пізнання</a:t>
            </a:r>
            <a:r>
              <a:rPr lang="ru-RU" sz="2600" dirty="0"/>
              <a:t> </a:t>
            </a:r>
            <a:r>
              <a:rPr lang="ru-RU" sz="2600" dirty="0" err="1"/>
              <a:t>законів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управляють</a:t>
            </a:r>
            <a:r>
              <a:rPr lang="ru-RU" sz="2600" dirty="0"/>
              <a:t> </a:t>
            </a:r>
            <a:r>
              <a:rPr lang="ru-RU" sz="2600" dirty="0" err="1"/>
              <a:t>поведінкою</a:t>
            </a:r>
            <a:r>
              <a:rPr lang="ru-RU" sz="2600" dirty="0"/>
              <a:t> і </a:t>
            </a:r>
            <a:r>
              <a:rPr lang="ru-RU" sz="2600" dirty="0" err="1"/>
              <a:t>взаємодією</a:t>
            </a:r>
            <a:r>
              <a:rPr lang="ru-RU" sz="2600" dirty="0"/>
              <a:t> </a:t>
            </a:r>
            <a:r>
              <a:rPr lang="ru-RU" sz="2600" dirty="0" err="1"/>
              <a:t>базисних</a:t>
            </a:r>
            <a:r>
              <a:rPr lang="ru-RU" sz="2600" dirty="0"/>
              <a:t> структур </a:t>
            </a:r>
            <a:r>
              <a:rPr lang="ru-RU" sz="2600" dirty="0" err="1" smtClean="0"/>
              <a:t>природи</a:t>
            </a:r>
            <a:r>
              <a:rPr lang="ru-RU" sz="2600" dirty="0" smtClean="0"/>
              <a:t> </a:t>
            </a:r>
            <a:r>
              <a:rPr lang="ru-RU" sz="2600" dirty="0"/>
              <a:t>і </a:t>
            </a:r>
            <a:r>
              <a:rPr lang="ru-RU" sz="2600" dirty="0" err="1"/>
              <a:t>суспільства</a:t>
            </a:r>
            <a:r>
              <a:rPr lang="ru-RU" sz="2600" dirty="0"/>
              <a:t>. Сфера </a:t>
            </a:r>
            <a:r>
              <a:rPr lang="ru-RU" sz="2600" dirty="0" err="1"/>
              <a:t>проведення</a:t>
            </a:r>
            <a:r>
              <a:rPr lang="ru-RU" sz="2600" dirty="0"/>
              <a:t> </a:t>
            </a:r>
            <a:r>
              <a:rPr lang="ru-RU" sz="2600" dirty="0" err="1"/>
              <a:t>фундаментальних</a:t>
            </a:r>
            <a:r>
              <a:rPr lang="ru-RU" sz="2600" dirty="0"/>
              <a:t> </a:t>
            </a:r>
            <a:r>
              <a:rPr lang="ru-RU" sz="2600" dirty="0" err="1"/>
              <a:t>досліджень</a:t>
            </a:r>
            <a:r>
              <a:rPr lang="ru-RU" sz="2600" dirty="0"/>
              <a:t> </a:t>
            </a:r>
            <a:r>
              <a:rPr lang="ru-RU" sz="2600" dirty="0" err="1"/>
              <a:t>включає</a:t>
            </a:r>
            <a:r>
              <a:rPr lang="ru-RU" sz="2600" dirty="0"/>
              <a:t> </a:t>
            </a:r>
            <a:r>
              <a:rPr lang="ru-RU" sz="2600" dirty="0" err="1"/>
              <a:t>багато</a:t>
            </a:r>
            <a:r>
              <a:rPr lang="ru-RU" sz="2600" dirty="0"/>
              <a:t> </a:t>
            </a:r>
            <a:r>
              <a:rPr lang="ru-RU" sz="2600" dirty="0" err="1"/>
              <a:t>галузей</a:t>
            </a:r>
            <a:r>
              <a:rPr lang="ru-RU" sz="2600" dirty="0"/>
              <a:t> наук. До них належать: велика </a:t>
            </a:r>
            <a:r>
              <a:rPr lang="ru-RU" sz="2600" dirty="0" err="1"/>
              <a:t>група</a:t>
            </a:r>
            <a:r>
              <a:rPr lang="ru-RU" sz="2600" dirty="0"/>
              <a:t> </a:t>
            </a:r>
            <a:r>
              <a:rPr lang="ru-RU" sz="2600" dirty="0" err="1"/>
              <a:t>фізико-технічних</a:t>
            </a:r>
            <a:r>
              <a:rPr lang="ru-RU" sz="2600" dirty="0"/>
              <a:t> і </a:t>
            </a:r>
            <a:r>
              <a:rPr lang="ru-RU" sz="2600" dirty="0" err="1"/>
              <a:t>математичних</a:t>
            </a:r>
            <a:r>
              <a:rPr lang="ru-RU" sz="2600" dirty="0"/>
              <a:t> наук (математика, </a:t>
            </a:r>
            <a:r>
              <a:rPr lang="ru-RU" sz="2600" dirty="0" err="1"/>
              <a:t>ядерна</a:t>
            </a:r>
            <a:r>
              <a:rPr lang="ru-RU" sz="2600" dirty="0"/>
              <a:t> </a:t>
            </a:r>
            <a:r>
              <a:rPr lang="ru-RU" sz="2600" dirty="0" err="1"/>
              <a:t>фізика</a:t>
            </a:r>
            <a:r>
              <a:rPr lang="ru-RU" sz="2600" dirty="0"/>
              <a:t>, </a:t>
            </a:r>
            <a:r>
              <a:rPr lang="ru-RU" sz="2600" dirty="0" err="1"/>
              <a:t>фізика</a:t>
            </a:r>
            <a:r>
              <a:rPr lang="ru-RU" sz="2600" dirty="0"/>
              <a:t> </a:t>
            </a:r>
            <a:r>
              <a:rPr lang="ru-RU" sz="2600" dirty="0" err="1"/>
              <a:t>плазми</a:t>
            </a:r>
            <a:r>
              <a:rPr lang="ru-RU" sz="2600" dirty="0"/>
              <a:t>, </a:t>
            </a:r>
            <a:r>
              <a:rPr lang="ru-RU" sz="2600" dirty="0" err="1"/>
              <a:t>фізика</a:t>
            </a:r>
            <a:r>
              <a:rPr lang="ru-RU" sz="2600" dirty="0"/>
              <a:t> </a:t>
            </a:r>
            <a:r>
              <a:rPr lang="ru-RU" sz="2600" dirty="0" err="1"/>
              <a:t>низьких</a:t>
            </a:r>
            <a:r>
              <a:rPr lang="ru-RU" sz="2600" dirty="0"/>
              <a:t> температур та </a:t>
            </a:r>
            <a:r>
              <a:rPr lang="ru-RU" sz="2600" dirty="0" err="1"/>
              <a:t>ін</a:t>
            </a:r>
            <a:r>
              <a:rPr lang="ru-RU" sz="2600" dirty="0"/>
              <a:t>.); </a:t>
            </a:r>
            <a:r>
              <a:rPr lang="ru-RU" sz="2600" dirty="0" err="1"/>
              <a:t>хімія</a:t>
            </a:r>
            <a:r>
              <a:rPr lang="ru-RU" sz="2600" dirty="0"/>
              <a:t> і </a:t>
            </a:r>
            <a:r>
              <a:rPr lang="ru-RU" sz="2600" dirty="0" err="1"/>
              <a:t>біологія</a:t>
            </a:r>
            <a:r>
              <a:rPr lang="ru-RU" sz="2600" dirty="0"/>
              <a:t>; велика </a:t>
            </a:r>
            <a:r>
              <a:rPr lang="ru-RU" sz="2600" dirty="0" err="1"/>
              <a:t>група</a:t>
            </a:r>
            <a:r>
              <a:rPr lang="ru-RU" sz="2600" dirty="0"/>
              <a:t> наук про Землю (</a:t>
            </a:r>
            <a:r>
              <a:rPr lang="ru-RU" sz="2600" dirty="0" err="1"/>
              <a:t>геологія</a:t>
            </a:r>
            <a:r>
              <a:rPr lang="ru-RU" sz="2600" dirty="0"/>
              <a:t>, </a:t>
            </a:r>
            <a:r>
              <a:rPr lang="ru-RU" sz="2600" dirty="0" err="1"/>
              <a:t>геофізика</a:t>
            </a:r>
            <a:r>
              <a:rPr lang="ru-RU" sz="2600" dirty="0"/>
              <a:t>, </a:t>
            </a:r>
            <a:r>
              <a:rPr lang="ru-RU" sz="2600" dirty="0" err="1"/>
              <a:t>фізика</a:t>
            </a:r>
            <a:r>
              <a:rPr lang="ru-RU" sz="2600" dirty="0"/>
              <a:t> </a:t>
            </a:r>
            <a:r>
              <a:rPr lang="ru-RU" sz="2600" dirty="0" err="1"/>
              <a:t>атмосфери</a:t>
            </a:r>
            <a:r>
              <a:rPr lang="ru-RU" sz="2600" dirty="0"/>
              <a:t>, води і </a:t>
            </a:r>
            <a:r>
              <a:rPr lang="ru-RU" sz="2600" dirty="0" err="1"/>
              <a:t>суші</a:t>
            </a:r>
            <a:r>
              <a:rPr lang="ru-RU" sz="2600" dirty="0"/>
              <a:t>); </a:t>
            </a:r>
            <a:r>
              <a:rPr lang="ru-RU" sz="2600" dirty="0" err="1"/>
              <a:t>соціальні</a:t>
            </a:r>
            <a:r>
              <a:rPr lang="ru-RU" sz="2600" dirty="0"/>
              <a:t> науки. </a:t>
            </a:r>
          </a:p>
        </p:txBody>
      </p:sp>
    </p:spTree>
    <p:extLst>
      <p:ext uri="{BB962C8B-B14F-4D97-AF65-F5344CB8AC3E}">
        <p14:creationId xmlns:p14="http://schemas.microsoft.com/office/powerpoint/2010/main" val="520621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/>
              <a:t>Види</a:t>
            </a:r>
            <a:r>
              <a:rPr lang="ru-RU" b="1" i="1" dirty="0"/>
              <a:t> та </a:t>
            </a:r>
            <a:r>
              <a:rPr lang="ru-RU" b="1" i="1" dirty="0" err="1"/>
              <a:t>ознаки</a:t>
            </a:r>
            <a:r>
              <a:rPr lang="ru-RU" b="1" i="1" dirty="0"/>
              <a:t> </a:t>
            </a:r>
            <a:r>
              <a:rPr lang="ru-RU" b="1" i="1" dirty="0" err="1"/>
              <a:t>наукового</a:t>
            </a:r>
            <a:r>
              <a:rPr lang="ru-RU" b="1" i="1" dirty="0"/>
              <a:t> </a:t>
            </a:r>
            <a:r>
              <a:rPr lang="ru-RU" b="1" i="1" dirty="0" err="1"/>
              <a:t>дослідження</a:t>
            </a:r>
            <a:r>
              <a:rPr lang="ru-RU" b="1" i="1" dirty="0"/>
              <a:t>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FFFF00"/>
                </a:solidFill>
              </a:rPr>
              <a:t>ПРИКЛАДНІ НАУКОВІ ДОСЛІДЖЕННЯ </a:t>
            </a:r>
            <a:r>
              <a:rPr lang="ru-RU" sz="3200" i="1" dirty="0" smtClean="0"/>
              <a:t>—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наукова</a:t>
            </a:r>
            <a:r>
              <a:rPr lang="ru-RU" sz="3200" dirty="0"/>
              <a:t> й </a:t>
            </a:r>
            <a:r>
              <a:rPr lang="ru-RU" sz="3200" dirty="0" err="1"/>
              <a:t>науково-технічна</a:t>
            </a:r>
            <a:r>
              <a:rPr lang="ru-RU" sz="3200" dirty="0"/>
              <a:t> </a:t>
            </a:r>
            <a:r>
              <a:rPr lang="ru-RU" sz="3200" dirty="0" err="1"/>
              <a:t>діяльність</a:t>
            </a:r>
            <a:r>
              <a:rPr lang="ru-RU" sz="3200" dirty="0"/>
              <a:t>, </a:t>
            </a:r>
            <a:r>
              <a:rPr lang="ru-RU" sz="3200" dirty="0" err="1"/>
              <a:t>спрямована</a:t>
            </a:r>
            <a:r>
              <a:rPr lang="ru-RU" sz="3200" dirty="0"/>
              <a:t> на </a:t>
            </a:r>
            <a:r>
              <a:rPr lang="ru-RU" sz="3200" dirty="0" err="1"/>
              <a:t>здобуття</a:t>
            </a:r>
            <a:r>
              <a:rPr lang="ru-RU" sz="3200" dirty="0"/>
              <a:t> й </a:t>
            </a:r>
            <a:r>
              <a:rPr lang="ru-RU" sz="3200" dirty="0" err="1"/>
              <a:t>використання</a:t>
            </a:r>
            <a:r>
              <a:rPr lang="ru-RU" sz="3200" dirty="0"/>
              <a:t> </a:t>
            </a:r>
            <a:r>
              <a:rPr lang="ru-RU" sz="3200" dirty="0" err="1"/>
              <a:t>знань</a:t>
            </a:r>
            <a:r>
              <a:rPr lang="ru-RU" sz="3200" dirty="0"/>
              <a:t> для </a:t>
            </a:r>
            <a:r>
              <a:rPr lang="ru-RU" sz="3200" dirty="0" err="1"/>
              <a:t>практичних</a:t>
            </a:r>
            <a:r>
              <a:rPr lang="ru-RU" sz="3200" dirty="0"/>
              <a:t> </a:t>
            </a:r>
            <a:r>
              <a:rPr lang="ru-RU" sz="3200" dirty="0" err="1"/>
              <a:t>цілей</a:t>
            </a:r>
            <a:r>
              <a:rPr lang="ru-RU" sz="3200" dirty="0"/>
              <a:t>. </a:t>
            </a:r>
            <a:r>
              <a:rPr lang="ru-RU" sz="3200" dirty="0" err="1"/>
              <a:t>Безпосередня</a:t>
            </a:r>
            <a:r>
              <a:rPr lang="ru-RU" sz="3200" dirty="0"/>
              <a:t> мета </a:t>
            </a:r>
            <a:r>
              <a:rPr lang="ru-RU" sz="3200" dirty="0" err="1"/>
              <a:t>прикладних</a:t>
            </a:r>
            <a:r>
              <a:rPr lang="ru-RU" sz="3200" dirty="0"/>
              <a:t> наук </a:t>
            </a:r>
            <a:r>
              <a:rPr lang="ru-RU" sz="3200" dirty="0" err="1"/>
              <a:t>полягає</a:t>
            </a:r>
            <a:r>
              <a:rPr lang="ru-RU" sz="3200" dirty="0"/>
              <a:t> у </a:t>
            </a:r>
            <a:r>
              <a:rPr lang="ru-RU" sz="3200" dirty="0" err="1"/>
              <a:t>застосуванні</a:t>
            </a:r>
            <a:r>
              <a:rPr lang="ru-RU" sz="3200" dirty="0"/>
              <a:t> </a:t>
            </a:r>
            <a:r>
              <a:rPr lang="ru-RU" sz="3200" dirty="0" err="1"/>
              <a:t>результатів</a:t>
            </a:r>
            <a:r>
              <a:rPr lang="ru-RU" sz="3200" dirty="0"/>
              <a:t> </a:t>
            </a:r>
            <a:r>
              <a:rPr lang="ru-RU" sz="3200" dirty="0" err="1"/>
              <a:t>фундаментальних</a:t>
            </a:r>
            <a:r>
              <a:rPr lang="ru-RU" sz="3200" dirty="0"/>
              <a:t> наук при </a:t>
            </a:r>
            <a:r>
              <a:rPr lang="ru-RU" sz="3200" dirty="0" err="1"/>
              <a:t>вирішенні</a:t>
            </a:r>
            <a:r>
              <a:rPr lang="ru-RU" sz="3200" dirty="0"/>
              <a:t> </a:t>
            </a:r>
            <a:r>
              <a:rPr lang="ru-RU" sz="3200" dirty="0" err="1"/>
              <a:t>пізнавальних</a:t>
            </a:r>
            <a:r>
              <a:rPr lang="ru-RU" sz="3200" dirty="0"/>
              <a:t> і </a:t>
            </a:r>
            <a:r>
              <a:rPr lang="ru-RU" sz="3200" dirty="0" err="1"/>
              <a:t>соціально-практичних</a:t>
            </a:r>
            <a:r>
              <a:rPr lang="ru-RU" sz="3200" dirty="0"/>
              <a:t> проблем. </a:t>
            </a:r>
          </a:p>
        </p:txBody>
      </p:sp>
    </p:spTree>
    <p:extLst>
      <p:ext uri="{BB962C8B-B14F-4D97-AF65-F5344CB8AC3E}">
        <p14:creationId xmlns:p14="http://schemas.microsoft.com/office/powerpoint/2010/main" val="580465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7"/>
            <a:ext cx="9905998" cy="4092819"/>
          </a:xfrm>
        </p:spPr>
        <p:txBody>
          <a:bodyPr>
            <a:normAutofit/>
          </a:bodyPr>
          <a:lstStyle/>
          <a:p>
            <a:pPr algn="ctr"/>
            <a:r>
              <a:rPr lang="ru-RU" sz="7200" b="1" i="1" dirty="0" err="1" smtClean="0">
                <a:solidFill>
                  <a:srgbClr val="FFFF00"/>
                </a:solidFill>
              </a:rPr>
              <a:t>Дякую</a:t>
            </a:r>
            <a:r>
              <a:rPr lang="ru-RU" sz="7200" b="1" i="1" dirty="0" smtClean="0">
                <a:solidFill>
                  <a:srgbClr val="FFFF00"/>
                </a:solidFill>
              </a:rPr>
              <a:t> за </a:t>
            </a:r>
            <a:r>
              <a:rPr lang="ru-RU" sz="7200" b="1" i="1" dirty="0" err="1" smtClean="0">
                <a:solidFill>
                  <a:srgbClr val="FFFF00"/>
                </a:solidFill>
              </a:rPr>
              <a:t>увагу</a:t>
            </a:r>
            <a:r>
              <a:rPr lang="ru-RU" sz="7200" b="1" i="1" dirty="0" smtClean="0">
                <a:solidFill>
                  <a:srgbClr val="FFFF00"/>
                </a:solidFill>
              </a:rPr>
              <a:t>!!!</a:t>
            </a:r>
            <a:endParaRPr lang="ru-RU" sz="72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798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1378" y="139546"/>
            <a:ext cx="9905998" cy="1478570"/>
          </a:xfrm>
        </p:spPr>
        <p:txBody>
          <a:bodyPr/>
          <a:lstStyle/>
          <a:p>
            <a:r>
              <a:rPr lang="ru-RU" b="1" i="1" dirty="0" err="1"/>
              <a:t>Виникнення</a:t>
            </a:r>
            <a:r>
              <a:rPr lang="ru-RU" b="1" i="1" dirty="0"/>
              <a:t> та </a:t>
            </a:r>
            <a:r>
              <a:rPr lang="ru-RU" b="1" i="1" dirty="0" err="1"/>
              <a:t>еволюція</a:t>
            </a:r>
            <a:r>
              <a:rPr lang="ru-RU" b="1" i="1" dirty="0"/>
              <a:t> науки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6320" y="1323704"/>
            <a:ext cx="10676709" cy="5347062"/>
          </a:xfrm>
        </p:spPr>
        <p:txBody>
          <a:bodyPr>
            <a:normAutofit/>
          </a:bodyPr>
          <a:lstStyle/>
          <a:p>
            <a:r>
              <a:rPr lang="ru-RU" sz="3200" b="1" i="1" u="sng" dirty="0" smtClean="0">
                <a:solidFill>
                  <a:srgbClr val="FFFF00"/>
                </a:solidFill>
              </a:rPr>
              <a:t>Наука</a:t>
            </a:r>
            <a:r>
              <a:rPr lang="ru-RU" sz="3200" dirty="0" smtClean="0"/>
              <a:t> </a:t>
            </a:r>
            <a:r>
              <a:rPr lang="ru-RU" sz="3200" dirty="0"/>
              <a:t>є складною й </a:t>
            </a:r>
            <a:r>
              <a:rPr lang="ru-RU" sz="3200" dirty="0" err="1"/>
              <a:t>багатомірною</a:t>
            </a:r>
            <a:r>
              <a:rPr lang="ru-RU" sz="3200" dirty="0"/>
              <a:t>, тому однозначно </a:t>
            </a:r>
            <a:r>
              <a:rPr lang="ru-RU" sz="3200" dirty="0" err="1"/>
              <a:t>номінувати</a:t>
            </a:r>
            <a:r>
              <a:rPr lang="ru-RU" sz="3200" dirty="0"/>
              <a:t> </a:t>
            </a:r>
            <a:r>
              <a:rPr lang="ru-RU" sz="3200" dirty="0" err="1"/>
              <a:t>її</a:t>
            </a:r>
            <a:r>
              <a:rPr lang="ru-RU" sz="3200" dirty="0"/>
              <a:t> практично </a:t>
            </a:r>
            <a:r>
              <a:rPr lang="ru-RU" sz="3200" dirty="0" err="1"/>
              <a:t>неможливо</a:t>
            </a:r>
            <a:r>
              <a:rPr lang="ru-RU" sz="3200" dirty="0"/>
              <a:t>. </a:t>
            </a:r>
            <a:r>
              <a:rPr lang="ru-RU" sz="3200" dirty="0" err="1"/>
              <a:t>Найбільш</a:t>
            </a:r>
            <a:r>
              <a:rPr lang="ru-RU" sz="3200" dirty="0"/>
              <a:t> </a:t>
            </a:r>
            <a:r>
              <a:rPr lang="ru-RU" sz="3200" dirty="0" err="1"/>
              <a:t>поширеними</a:t>
            </a:r>
            <a:r>
              <a:rPr lang="ru-RU" sz="3200" dirty="0"/>
              <a:t> є два </a:t>
            </a:r>
            <a:r>
              <a:rPr lang="ru-RU" sz="3200" i="1" dirty="0" err="1"/>
              <a:t>визначення</a:t>
            </a:r>
            <a:r>
              <a:rPr lang="ru-RU" sz="3200" i="1" dirty="0"/>
              <a:t> науки, </a:t>
            </a:r>
            <a:r>
              <a:rPr lang="ru-RU" sz="3200" dirty="0"/>
              <a:t>першим з </a:t>
            </a:r>
            <a:r>
              <a:rPr lang="ru-RU" sz="3200" dirty="0" err="1"/>
              <a:t>яких</a:t>
            </a:r>
            <a:r>
              <a:rPr lang="ru-RU" sz="3200" dirty="0"/>
              <a:t> є </a:t>
            </a:r>
            <a:r>
              <a:rPr lang="ru-RU" sz="3200" dirty="0" err="1"/>
              <a:t>розгляд</a:t>
            </a:r>
            <a:r>
              <a:rPr lang="ru-RU" sz="3200" dirty="0"/>
              <a:t> </a:t>
            </a:r>
            <a:r>
              <a:rPr lang="ru-RU" sz="3200" dirty="0" err="1"/>
              <a:t>її</a:t>
            </a:r>
            <a:r>
              <a:rPr lang="ru-RU" sz="3200" dirty="0"/>
              <a:t> як особливого виду </a:t>
            </a:r>
            <a:r>
              <a:rPr lang="ru-RU" sz="3200" dirty="0" err="1"/>
              <a:t>пізнавальної</a:t>
            </a:r>
            <a:r>
              <a:rPr lang="ru-RU" sz="3200" dirty="0"/>
              <a:t> </a:t>
            </a:r>
            <a:r>
              <a:rPr lang="ru-RU" sz="3200" dirty="0" err="1"/>
              <a:t>діяльності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спрямований</a:t>
            </a:r>
            <a:r>
              <a:rPr lang="ru-RU" sz="3200" dirty="0"/>
              <a:t> на </a:t>
            </a:r>
            <a:r>
              <a:rPr lang="ru-RU" sz="3200" dirty="0" err="1"/>
              <a:t>вироблення</a:t>
            </a:r>
            <a:r>
              <a:rPr lang="ru-RU" sz="3200" dirty="0"/>
              <a:t> </a:t>
            </a:r>
            <a:r>
              <a:rPr lang="ru-RU" sz="3200" dirty="0" err="1"/>
              <a:t>об’єктивних</a:t>
            </a:r>
            <a:r>
              <a:rPr lang="ru-RU" sz="3200" dirty="0"/>
              <a:t>, системно </a:t>
            </a:r>
            <a:r>
              <a:rPr lang="ru-RU" sz="3200" dirty="0" err="1"/>
              <a:t>організованих</a:t>
            </a:r>
            <a:r>
              <a:rPr lang="ru-RU" sz="3200" dirty="0"/>
              <a:t> і </a:t>
            </a:r>
            <a:r>
              <a:rPr lang="ru-RU" sz="3200" dirty="0" err="1"/>
              <a:t>обґрунтованих</a:t>
            </a:r>
            <a:r>
              <a:rPr lang="ru-RU" sz="3200" dirty="0"/>
              <a:t> </a:t>
            </a:r>
            <a:r>
              <a:rPr lang="ru-RU" sz="3200" dirty="0" err="1"/>
              <a:t>знань</a:t>
            </a:r>
            <a:r>
              <a:rPr lang="ru-RU" sz="3200" dirty="0"/>
              <a:t> про </a:t>
            </a:r>
            <a:r>
              <a:rPr lang="ru-RU" sz="3200" dirty="0" err="1"/>
              <a:t>світ</a:t>
            </a:r>
            <a:r>
              <a:rPr lang="ru-RU" sz="3200" dirty="0"/>
              <a:t>, а другим — </a:t>
            </a:r>
            <a:r>
              <a:rPr lang="ru-RU" sz="3200" dirty="0" err="1"/>
              <a:t>розгляд</a:t>
            </a:r>
            <a:r>
              <a:rPr lang="ru-RU" sz="3200" dirty="0"/>
              <a:t> </a:t>
            </a:r>
            <a:r>
              <a:rPr lang="ru-RU" sz="3200" dirty="0" err="1"/>
              <a:t>її</a:t>
            </a:r>
            <a:r>
              <a:rPr lang="ru-RU" sz="3200" dirty="0"/>
              <a:t> як </a:t>
            </a:r>
            <a:r>
              <a:rPr lang="ru-RU" sz="3200" dirty="0" err="1"/>
              <a:t>соціального</a:t>
            </a:r>
            <a:r>
              <a:rPr lang="ru-RU" sz="3200" dirty="0"/>
              <a:t> </a:t>
            </a:r>
            <a:r>
              <a:rPr lang="ru-RU" sz="3200" dirty="0" err="1"/>
              <a:t>інституту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забезпечує</a:t>
            </a:r>
            <a:r>
              <a:rPr lang="ru-RU" sz="3200" dirty="0"/>
              <a:t> </a:t>
            </a:r>
            <a:r>
              <a:rPr lang="ru-RU" sz="3200" dirty="0" err="1"/>
              <a:t>функціонування</a:t>
            </a:r>
            <a:r>
              <a:rPr lang="ru-RU" sz="3200" dirty="0"/>
              <a:t> </a:t>
            </a:r>
            <a:r>
              <a:rPr lang="ru-RU" sz="3200" dirty="0" err="1"/>
              <a:t>наукової</a:t>
            </a:r>
            <a:r>
              <a:rPr lang="ru-RU" sz="3200" dirty="0"/>
              <a:t> </a:t>
            </a:r>
            <a:r>
              <a:rPr lang="ru-RU" sz="3200" dirty="0" err="1"/>
              <a:t>пізнавальної</a:t>
            </a:r>
            <a:r>
              <a:rPr lang="ru-RU" sz="3200" dirty="0"/>
              <a:t> </a:t>
            </a:r>
            <a:r>
              <a:rPr lang="ru-RU" sz="3200" dirty="0" err="1"/>
              <a:t>діяльності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1946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/>
              <a:t>Виникнення</a:t>
            </a:r>
            <a:r>
              <a:rPr lang="ru-RU" b="1" i="1" dirty="0"/>
              <a:t> та </a:t>
            </a:r>
            <a:r>
              <a:rPr lang="ru-RU" b="1" i="1" dirty="0" err="1"/>
              <a:t>еволюція</a:t>
            </a:r>
            <a:r>
              <a:rPr lang="ru-RU" b="1" i="1" dirty="0"/>
              <a:t> науки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7909" y="2249487"/>
            <a:ext cx="9819502" cy="4020684"/>
          </a:xfrm>
        </p:spPr>
        <p:txBody>
          <a:bodyPr>
            <a:normAutofit/>
          </a:bodyPr>
          <a:lstStyle/>
          <a:p>
            <a:r>
              <a:rPr lang="ru-RU" sz="3200" b="1" i="1" u="sng" dirty="0" smtClean="0">
                <a:solidFill>
                  <a:srgbClr val="FFFF00"/>
                </a:solidFill>
              </a:rPr>
              <a:t>Наука </a:t>
            </a:r>
            <a:r>
              <a:rPr lang="ru-RU" sz="3200" b="1" i="1" u="sng" dirty="0" err="1" smtClean="0">
                <a:solidFill>
                  <a:srgbClr val="FFFF00"/>
                </a:solidFill>
              </a:rPr>
              <a:t>має</a:t>
            </a:r>
            <a:r>
              <a:rPr lang="ru-RU" sz="3200" b="1" i="1" u="sng" dirty="0" smtClean="0">
                <a:solidFill>
                  <a:srgbClr val="FFFF00"/>
                </a:solidFill>
              </a:rPr>
              <a:t> на </a:t>
            </a:r>
            <a:r>
              <a:rPr lang="ru-RU" sz="3200" b="1" i="1" u="sng" dirty="0" err="1" smtClean="0">
                <a:solidFill>
                  <a:srgbClr val="FFFF00"/>
                </a:solidFill>
              </a:rPr>
              <a:t>меті</a:t>
            </a:r>
            <a:r>
              <a:rPr lang="ru-RU" sz="3200" b="1" i="1" u="sng" dirty="0" smtClean="0">
                <a:solidFill>
                  <a:srgbClr val="FFFF00"/>
                </a:solidFill>
              </a:rPr>
              <a:t> </a:t>
            </a:r>
            <a:r>
              <a:rPr lang="ru-RU" sz="3200" b="1" i="1" dirty="0" smtClean="0">
                <a:solidFill>
                  <a:srgbClr val="FFFF00"/>
                </a:solidFill>
              </a:rPr>
              <a:t>  </a:t>
            </a:r>
            <a:r>
              <a:rPr lang="ru-RU" sz="3200" b="1" i="1" dirty="0" smtClean="0"/>
              <a:t>- </a:t>
            </a:r>
            <a:r>
              <a:rPr lang="ru-RU" sz="3200" dirty="0" err="1" smtClean="0"/>
              <a:t>виявити</a:t>
            </a:r>
            <a:r>
              <a:rPr lang="ru-RU" sz="3200" dirty="0" smtClean="0"/>
              <a:t> </a:t>
            </a:r>
            <a:r>
              <a:rPr lang="ru-RU" sz="3200" dirty="0" err="1"/>
              <a:t>закони</a:t>
            </a:r>
            <a:r>
              <a:rPr lang="ru-RU" sz="3200" dirty="0"/>
              <a:t>, </a:t>
            </a:r>
            <a:r>
              <a:rPr lang="ru-RU" sz="3200" dirty="0" err="1"/>
              <a:t>відповідно</a:t>
            </a:r>
            <a:r>
              <a:rPr lang="ru-RU" sz="3200" dirty="0"/>
              <a:t> з </a:t>
            </a:r>
            <a:r>
              <a:rPr lang="ru-RU" sz="3200" dirty="0" err="1"/>
              <a:t>якими</a:t>
            </a:r>
            <a:r>
              <a:rPr lang="ru-RU" sz="3200" dirty="0"/>
              <a:t> </a:t>
            </a:r>
            <a:r>
              <a:rPr lang="ru-RU" sz="3200" dirty="0" err="1" smtClean="0"/>
              <a:t>об’єкти</a:t>
            </a:r>
            <a:r>
              <a:rPr lang="ru-RU" sz="3200" dirty="0" smtClean="0"/>
              <a:t> </a:t>
            </a:r>
            <a:r>
              <a:rPr lang="ru-RU" sz="3200" dirty="0" err="1"/>
              <a:t>можуть</a:t>
            </a:r>
            <a:r>
              <a:rPr lang="ru-RU" sz="3200" dirty="0"/>
              <a:t> </a:t>
            </a:r>
            <a:r>
              <a:rPr lang="ru-RU" sz="3200" dirty="0" err="1"/>
              <a:t>перетворюватись</a:t>
            </a:r>
            <a:r>
              <a:rPr lang="ru-RU" sz="3200" dirty="0"/>
              <a:t> у </a:t>
            </a:r>
            <a:r>
              <a:rPr lang="ru-RU" sz="3200" dirty="0" err="1"/>
              <a:t>людській</a:t>
            </a:r>
            <a:r>
              <a:rPr lang="ru-RU" sz="3200" dirty="0"/>
              <a:t> </a:t>
            </a:r>
            <a:r>
              <a:rPr lang="ru-RU" sz="3200" dirty="0" err="1"/>
              <a:t>діяльності</a:t>
            </a:r>
            <a:r>
              <a:rPr lang="ru-RU" sz="3200" dirty="0"/>
              <a:t>.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інших</a:t>
            </a:r>
            <a:r>
              <a:rPr lang="ru-RU" sz="3200" dirty="0"/>
              <a:t> форм </a:t>
            </a:r>
            <a:r>
              <a:rPr lang="ru-RU" sz="3200" dirty="0" err="1"/>
              <a:t>пізнання</a:t>
            </a:r>
            <a:r>
              <a:rPr lang="ru-RU" sz="3200" dirty="0"/>
              <a:t> науку </a:t>
            </a:r>
            <a:r>
              <a:rPr lang="ru-RU" sz="3200" dirty="0" err="1"/>
              <a:t>відрізняє</a:t>
            </a:r>
            <a:r>
              <a:rPr lang="ru-RU" sz="3200" dirty="0"/>
              <a:t> </a:t>
            </a:r>
            <a:r>
              <a:rPr lang="ru-RU" sz="3200" dirty="0" err="1"/>
              <a:t>предметний</a:t>
            </a:r>
            <a:r>
              <a:rPr lang="ru-RU" sz="3200" dirty="0"/>
              <a:t> та </a:t>
            </a:r>
            <a:r>
              <a:rPr lang="ru-RU" sz="3200" dirty="0" err="1"/>
              <a:t>об’єктивний</a:t>
            </a:r>
            <a:r>
              <a:rPr lang="ru-RU" sz="3200" dirty="0"/>
              <a:t> </a:t>
            </a:r>
            <a:r>
              <a:rPr lang="ru-RU" sz="3200" dirty="0" err="1"/>
              <a:t>спосіб</a:t>
            </a:r>
            <a:r>
              <a:rPr lang="ru-RU" sz="3200" dirty="0"/>
              <a:t> </a:t>
            </a:r>
            <a:r>
              <a:rPr lang="ru-RU" sz="3200" dirty="0" err="1"/>
              <a:t>розгляду</a:t>
            </a:r>
            <a:r>
              <a:rPr lang="ru-RU" sz="3200" dirty="0"/>
              <a:t> </a:t>
            </a:r>
            <a:r>
              <a:rPr lang="ru-RU" sz="3200" dirty="0" err="1"/>
              <a:t>світу</a:t>
            </a:r>
            <a:r>
              <a:rPr lang="ru-RU" sz="3200" dirty="0"/>
              <a:t>. </a:t>
            </a:r>
            <a:r>
              <a:rPr lang="ru-RU" sz="3200" dirty="0" err="1"/>
              <a:t>Ця</a:t>
            </a:r>
            <a:r>
              <a:rPr lang="ru-RU" sz="3200" dirty="0"/>
              <a:t> </a:t>
            </a:r>
            <a:r>
              <a:rPr lang="ru-RU" sz="3200" dirty="0" err="1"/>
              <a:t>ознака</a:t>
            </a:r>
            <a:r>
              <a:rPr lang="ru-RU" sz="3200" dirty="0"/>
              <a:t> </a:t>
            </a:r>
            <a:r>
              <a:rPr lang="ru-RU" sz="3200" dirty="0" err="1"/>
              <a:t>предметності</a:t>
            </a:r>
            <a:r>
              <a:rPr lang="ru-RU" sz="3200" dirty="0"/>
              <a:t> та </a:t>
            </a:r>
            <a:r>
              <a:rPr lang="ru-RU" sz="3200" dirty="0" err="1"/>
              <a:t>об’єктивності</a:t>
            </a:r>
            <a:r>
              <a:rPr lang="ru-RU" sz="3200" dirty="0"/>
              <a:t> </a:t>
            </a:r>
            <a:r>
              <a:rPr lang="ru-RU" sz="3200" dirty="0" err="1"/>
              <a:t>виступає</a:t>
            </a:r>
            <a:r>
              <a:rPr lang="ru-RU" sz="3200" dirty="0"/>
              <a:t> </a:t>
            </a:r>
            <a:r>
              <a:rPr lang="ru-RU" sz="3200" dirty="0" err="1"/>
              <a:t>найважливішою</a:t>
            </a:r>
            <a:r>
              <a:rPr lang="ru-RU" sz="3200" dirty="0"/>
              <a:t> характеристикою науки.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7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/>
              <a:t>Виникнення</a:t>
            </a:r>
            <a:r>
              <a:rPr lang="ru-RU" b="1" i="1" dirty="0"/>
              <a:t> та </a:t>
            </a:r>
            <a:r>
              <a:rPr lang="ru-RU" b="1" i="1" dirty="0" err="1"/>
              <a:t>еволюція</a:t>
            </a:r>
            <a:r>
              <a:rPr lang="ru-RU" b="1" i="1" dirty="0"/>
              <a:t> науки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811383"/>
            <a:ext cx="10110061" cy="4720046"/>
          </a:xfrm>
        </p:spPr>
        <p:txBody>
          <a:bodyPr>
            <a:normAutofit fontScale="92500" lnSpcReduction="20000"/>
          </a:bodyPr>
          <a:lstStyle/>
          <a:p>
            <a:r>
              <a:rPr lang="ru-RU" sz="3800" b="1" i="1" u="sng" dirty="0">
                <a:solidFill>
                  <a:srgbClr val="FFFF00"/>
                </a:solidFill>
              </a:rPr>
              <a:t>Наука</a:t>
            </a:r>
            <a:r>
              <a:rPr lang="ru-RU" sz="3800" i="1" dirty="0"/>
              <a:t> </a:t>
            </a:r>
            <a:r>
              <a:rPr lang="ru-RU" sz="3800" dirty="0"/>
              <a:t>— </a:t>
            </a:r>
            <a:r>
              <a:rPr lang="ru-RU" sz="3800" dirty="0" err="1"/>
              <a:t>це</a:t>
            </a:r>
            <a:r>
              <a:rPr lang="ru-RU" sz="3800" dirty="0"/>
              <a:t> </a:t>
            </a:r>
            <a:r>
              <a:rPr lang="ru-RU" sz="3800" dirty="0" err="1"/>
              <a:t>особлива</a:t>
            </a:r>
            <a:r>
              <a:rPr lang="ru-RU" sz="3800" dirty="0"/>
              <a:t> форма </a:t>
            </a:r>
            <a:r>
              <a:rPr lang="ru-RU" sz="3800" dirty="0" err="1"/>
              <a:t>людської</a:t>
            </a:r>
            <a:r>
              <a:rPr lang="ru-RU" sz="3800" dirty="0"/>
              <a:t> </a:t>
            </a:r>
            <a:r>
              <a:rPr lang="ru-RU" sz="3800" dirty="0" err="1"/>
              <a:t>діяльності</a:t>
            </a:r>
            <a:r>
              <a:rPr lang="ru-RU" sz="3800" dirty="0"/>
              <a:t>, яка </a:t>
            </a:r>
            <a:r>
              <a:rPr lang="ru-RU" sz="3800" dirty="0" err="1"/>
              <a:t>склалася</a:t>
            </a:r>
            <a:r>
              <a:rPr lang="ru-RU" sz="3800" dirty="0"/>
              <a:t> </a:t>
            </a:r>
            <a:r>
              <a:rPr lang="ru-RU" sz="3800" dirty="0" err="1"/>
              <a:t>історично</a:t>
            </a:r>
            <a:r>
              <a:rPr lang="ru-RU" sz="3800" dirty="0"/>
              <a:t> і </a:t>
            </a:r>
            <a:r>
              <a:rPr lang="ru-RU" sz="3800" dirty="0" err="1"/>
              <a:t>має</a:t>
            </a:r>
            <a:r>
              <a:rPr lang="ru-RU" sz="3800" dirty="0"/>
              <a:t> </a:t>
            </a:r>
            <a:r>
              <a:rPr lang="ru-RU" sz="3800" dirty="0" err="1"/>
              <a:t>своїм</a:t>
            </a:r>
            <a:r>
              <a:rPr lang="ru-RU" sz="3800" dirty="0"/>
              <a:t> результатом </a:t>
            </a:r>
            <a:r>
              <a:rPr lang="ru-RU" sz="3800" dirty="0" err="1"/>
              <a:t>цілеспрямовано</a:t>
            </a:r>
            <a:r>
              <a:rPr lang="ru-RU" sz="3800" dirty="0"/>
              <a:t> </a:t>
            </a:r>
            <a:r>
              <a:rPr lang="ru-RU" sz="3800" dirty="0" err="1"/>
              <a:t>відібрані</a:t>
            </a:r>
            <a:r>
              <a:rPr lang="ru-RU" sz="3800" dirty="0"/>
              <a:t> </a:t>
            </a:r>
            <a:r>
              <a:rPr lang="ru-RU" sz="3800" dirty="0" err="1"/>
              <a:t>факти</a:t>
            </a:r>
            <a:r>
              <a:rPr lang="ru-RU" sz="3800" dirty="0"/>
              <a:t>, </a:t>
            </a:r>
            <a:r>
              <a:rPr lang="ru-RU" sz="3800" dirty="0" err="1"/>
              <a:t>гіпотези</a:t>
            </a:r>
            <a:r>
              <a:rPr lang="ru-RU" sz="3800" dirty="0"/>
              <a:t>, </a:t>
            </a:r>
            <a:r>
              <a:rPr lang="ru-RU" sz="3800" dirty="0" err="1"/>
              <a:t>теорії</a:t>
            </a:r>
            <a:r>
              <a:rPr lang="ru-RU" sz="3800" dirty="0"/>
              <a:t>, </a:t>
            </a:r>
            <a:r>
              <a:rPr lang="ru-RU" sz="3800" dirty="0" err="1"/>
              <a:t>закони</a:t>
            </a:r>
            <a:r>
              <a:rPr lang="ru-RU" sz="3800" dirty="0"/>
              <a:t> й </a:t>
            </a:r>
            <a:r>
              <a:rPr lang="ru-RU" sz="3800" dirty="0" err="1"/>
              <a:t>методи</a:t>
            </a:r>
            <a:r>
              <a:rPr lang="ru-RU" sz="3800" dirty="0"/>
              <a:t> дослідження. </a:t>
            </a:r>
            <a:r>
              <a:rPr lang="ru-RU" sz="3800" dirty="0" err="1"/>
              <a:t>Слід</a:t>
            </a:r>
            <a:r>
              <a:rPr lang="ru-RU" sz="3800" dirty="0"/>
              <a:t> </a:t>
            </a:r>
            <a:r>
              <a:rPr lang="ru-RU" sz="3800" dirty="0" err="1"/>
              <a:t>мати</a:t>
            </a:r>
            <a:r>
              <a:rPr lang="ru-RU" sz="3800" dirty="0"/>
              <a:t> на </a:t>
            </a:r>
            <a:r>
              <a:rPr lang="ru-RU" sz="3800" dirty="0" err="1"/>
              <a:t>увазі</a:t>
            </a:r>
            <a:r>
              <a:rPr lang="ru-RU" sz="3800" dirty="0"/>
              <a:t>, </a:t>
            </a:r>
            <a:r>
              <a:rPr lang="ru-RU" sz="3800" dirty="0" err="1"/>
              <a:t>що</a:t>
            </a:r>
            <a:r>
              <a:rPr lang="ru-RU" sz="3800" dirty="0"/>
              <a:t> </a:t>
            </a:r>
            <a:r>
              <a:rPr lang="ru-RU" sz="3800" dirty="0" err="1"/>
              <a:t>наукове</a:t>
            </a:r>
            <a:r>
              <a:rPr lang="ru-RU" sz="3800" dirty="0"/>
              <a:t> </a:t>
            </a:r>
            <a:r>
              <a:rPr lang="ru-RU" sz="3800" dirty="0" err="1"/>
              <a:t>мислення</a:t>
            </a:r>
            <a:r>
              <a:rPr lang="ru-RU" sz="3800" dirty="0"/>
              <a:t> є по </a:t>
            </a:r>
            <a:r>
              <a:rPr lang="ru-RU" sz="3800" dirty="0" err="1"/>
              <a:t>суті</a:t>
            </a:r>
            <a:r>
              <a:rPr lang="ru-RU" sz="3800" dirty="0"/>
              <a:t> </a:t>
            </a:r>
            <a:r>
              <a:rPr lang="ru-RU" sz="3800" dirty="0" err="1"/>
              <a:t>запереченням</a:t>
            </a:r>
            <a:r>
              <a:rPr lang="ru-RU" sz="3800" dirty="0"/>
              <a:t> того, </a:t>
            </a:r>
            <a:r>
              <a:rPr lang="ru-RU" sz="3800" dirty="0" err="1"/>
              <a:t>що</a:t>
            </a:r>
            <a:r>
              <a:rPr lang="ru-RU" sz="3800" dirty="0"/>
              <a:t> на перший </a:t>
            </a:r>
            <a:r>
              <a:rPr lang="ru-RU" sz="3800" dirty="0" err="1"/>
              <a:t>погляд</a:t>
            </a:r>
            <a:r>
              <a:rPr lang="ru-RU" sz="3800" dirty="0"/>
              <a:t> </a:t>
            </a:r>
            <a:r>
              <a:rPr lang="ru-RU" sz="3800" dirty="0" err="1"/>
              <a:t>здається</a:t>
            </a:r>
            <a:r>
              <a:rPr lang="ru-RU" sz="3800" dirty="0"/>
              <a:t> </a:t>
            </a:r>
            <a:r>
              <a:rPr lang="ru-RU" sz="3800" dirty="0" err="1"/>
              <a:t>очевидним</a:t>
            </a:r>
            <a:r>
              <a:rPr lang="ru-RU" sz="3800" dirty="0"/>
              <a:t>. </a:t>
            </a:r>
            <a:r>
              <a:rPr lang="ru-RU" sz="3800" dirty="0" err="1"/>
              <a:t>Науковими</a:t>
            </a:r>
            <a:r>
              <a:rPr lang="ru-RU" sz="3800" dirty="0"/>
              <a:t> </a:t>
            </a:r>
            <a:r>
              <a:rPr lang="ru-RU" sz="3800" dirty="0" err="1"/>
              <a:t>слід</a:t>
            </a:r>
            <a:r>
              <a:rPr lang="ru-RU" sz="3800" dirty="0"/>
              <a:t> </a:t>
            </a:r>
            <a:r>
              <a:rPr lang="ru-RU" sz="3800" dirty="0" err="1"/>
              <a:t>вважати</a:t>
            </a:r>
            <a:r>
              <a:rPr lang="ru-RU" sz="3800" dirty="0"/>
              <a:t> будь-</a:t>
            </a:r>
            <a:r>
              <a:rPr lang="ru-RU" sz="3800" dirty="0" err="1"/>
              <a:t>які</a:t>
            </a:r>
            <a:r>
              <a:rPr lang="ru-RU" sz="3800" dirty="0"/>
              <a:t> дослідження, </a:t>
            </a:r>
            <a:r>
              <a:rPr lang="ru-RU" sz="3800" dirty="0" err="1"/>
              <a:t>теорії</a:t>
            </a:r>
            <a:r>
              <a:rPr lang="ru-RU" sz="3800" dirty="0"/>
              <a:t>, </a:t>
            </a:r>
            <a:r>
              <a:rPr lang="ru-RU" sz="3800" dirty="0" err="1"/>
              <a:t>гіпотези</a:t>
            </a:r>
            <a:r>
              <a:rPr lang="ru-RU" sz="3800" dirty="0"/>
              <a:t>, </a:t>
            </a:r>
            <a:r>
              <a:rPr lang="ru-RU" sz="3800" dirty="0" err="1"/>
              <a:t>які</a:t>
            </a:r>
            <a:r>
              <a:rPr lang="ru-RU" sz="3800" dirty="0"/>
              <a:t> </a:t>
            </a:r>
            <a:r>
              <a:rPr lang="ru-RU" sz="3800" dirty="0" err="1"/>
              <a:t>припускають</a:t>
            </a:r>
            <a:r>
              <a:rPr lang="ru-RU" sz="3800" dirty="0"/>
              <a:t> </a:t>
            </a:r>
            <a:r>
              <a:rPr lang="ru-RU" sz="3800" dirty="0" err="1"/>
              <a:t>перевірку</a:t>
            </a:r>
            <a:r>
              <a:rPr lang="ru-RU" sz="38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229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5619" y="78587"/>
            <a:ext cx="9905998" cy="1140613"/>
          </a:xfrm>
        </p:spPr>
        <p:txBody>
          <a:bodyPr/>
          <a:lstStyle/>
          <a:p>
            <a:r>
              <a:rPr lang="ru-RU" b="1" i="1" dirty="0"/>
              <a:t>Система </a:t>
            </a:r>
            <a:r>
              <a:rPr lang="ru-RU" b="1" i="1" dirty="0" err="1"/>
              <a:t>наукових</a:t>
            </a:r>
            <a:r>
              <a:rPr lang="ru-RU" b="1" i="1" dirty="0"/>
              <a:t> </a:t>
            </a:r>
            <a:r>
              <a:rPr lang="ru-RU" b="1" i="1" dirty="0" err="1"/>
              <a:t>знань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137" y="949234"/>
            <a:ext cx="11469189" cy="55386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 err="1"/>
              <a:t>С</a:t>
            </a:r>
            <a:r>
              <a:rPr lang="ru-RU" sz="3000" dirty="0" err="1" smtClean="0"/>
              <a:t>кладається</a:t>
            </a:r>
            <a:r>
              <a:rPr lang="ru-RU" sz="3000" dirty="0" smtClean="0"/>
              <a:t> </a:t>
            </a:r>
            <a:r>
              <a:rPr lang="ru-RU" sz="3000" dirty="0"/>
              <a:t>з таких </a:t>
            </a:r>
            <a:r>
              <a:rPr lang="ru-RU" sz="3000" dirty="0" err="1"/>
              <a:t>основних</a:t>
            </a:r>
            <a:r>
              <a:rPr lang="ru-RU" sz="3000" dirty="0"/>
              <a:t> </a:t>
            </a:r>
            <a:r>
              <a:rPr lang="ru-RU" sz="3000" dirty="0" err="1"/>
              <a:t>елементів</a:t>
            </a:r>
            <a:r>
              <a:rPr lang="ru-RU" sz="3000" dirty="0"/>
              <a:t>, як </a:t>
            </a:r>
            <a:r>
              <a:rPr lang="ru-RU" sz="3000" dirty="0" err="1"/>
              <a:t>теорія</a:t>
            </a:r>
            <a:r>
              <a:rPr lang="ru-RU" sz="3000" dirty="0"/>
              <a:t>, </a:t>
            </a:r>
            <a:r>
              <a:rPr lang="ru-RU" sz="3000" dirty="0" err="1"/>
              <a:t>закони</a:t>
            </a:r>
            <a:r>
              <a:rPr lang="ru-RU" sz="3000" dirty="0"/>
              <a:t>, </a:t>
            </a:r>
            <a:r>
              <a:rPr lang="ru-RU" sz="3000" dirty="0" err="1"/>
              <a:t>гіпотези</a:t>
            </a:r>
            <a:r>
              <a:rPr lang="ru-RU" sz="3000" dirty="0"/>
              <a:t>, </a:t>
            </a:r>
            <a:r>
              <a:rPr lang="ru-RU" sz="3000" dirty="0" err="1"/>
              <a:t>поняття</a:t>
            </a:r>
            <a:r>
              <a:rPr lang="ru-RU" sz="3000" dirty="0"/>
              <a:t> й </a:t>
            </a:r>
            <a:r>
              <a:rPr lang="ru-RU" sz="3000" dirty="0" err="1"/>
              <a:t>наукові</a:t>
            </a:r>
            <a:r>
              <a:rPr lang="ru-RU" sz="3000" dirty="0"/>
              <a:t> </a:t>
            </a:r>
            <a:r>
              <a:rPr lang="ru-RU" sz="3000" dirty="0" err="1"/>
              <a:t>методи</a:t>
            </a:r>
            <a:r>
              <a:rPr lang="ru-RU" sz="3000" dirty="0"/>
              <a:t>. </a:t>
            </a:r>
          </a:p>
          <a:p>
            <a:r>
              <a:rPr lang="ru-RU" sz="3000" b="1" i="1" u="sng" dirty="0" err="1">
                <a:solidFill>
                  <a:srgbClr val="FFFF00"/>
                </a:solidFill>
              </a:rPr>
              <a:t>Теорія</a:t>
            </a:r>
            <a:r>
              <a:rPr lang="ru-RU" sz="3000" i="1" dirty="0"/>
              <a:t> — </a:t>
            </a:r>
            <a:r>
              <a:rPr lang="ru-RU" sz="3000" dirty="0" err="1"/>
              <a:t>вчення</a:t>
            </a:r>
            <a:r>
              <a:rPr lang="ru-RU" sz="3000" dirty="0"/>
              <a:t>, система </a:t>
            </a:r>
            <a:r>
              <a:rPr lang="ru-RU" sz="3000" dirty="0" err="1"/>
              <a:t>ідей</a:t>
            </a:r>
            <a:r>
              <a:rPr lang="ru-RU" sz="3000" dirty="0"/>
              <a:t>, </a:t>
            </a:r>
            <a:r>
              <a:rPr lang="ru-RU" sz="3000" dirty="0" err="1"/>
              <a:t>поглядів</a:t>
            </a:r>
            <a:r>
              <a:rPr lang="ru-RU" sz="3000" dirty="0"/>
              <a:t>, </a:t>
            </a:r>
            <a:r>
              <a:rPr lang="ru-RU" sz="3000" dirty="0" err="1"/>
              <a:t>положень</a:t>
            </a:r>
            <a:r>
              <a:rPr lang="ru-RU" sz="3000" dirty="0"/>
              <a:t>, </a:t>
            </a:r>
            <a:r>
              <a:rPr lang="ru-RU" sz="3000" dirty="0" err="1"/>
              <a:t>тверджень</a:t>
            </a:r>
            <a:r>
              <a:rPr lang="ru-RU" sz="3000" dirty="0"/>
              <a:t>, </a:t>
            </a:r>
            <a:r>
              <a:rPr lang="ru-RU" sz="3000" dirty="0" err="1"/>
              <a:t>спрямованих</a:t>
            </a:r>
            <a:r>
              <a:rPr lang="ru-RU" sz="3000" dirty="0"/>
              <a:t> на </a:t>
            </a:r>
            <a:r>
              <a:rPr lang="ru-RU" sz="3000" dirty="0" err="1"/>
              <a:t>тлумачення</a:t>
            </a:r>
            <a:r>
              <a:rPr lang="ru-RU" sz="3000" dirty="0"/>
              <a:t> того </a:t>
            </a:r>
            <a:r>
              <a:rPr lang="ru-RU" sz="3000" dirty="0" err="1"/>
              <a:t>чи</a:t>
            </a:r>
            <a:r>
              <a:rPr lang="ru-RU" sz="3000" dirty="0"/>
              <a:t> </a:t>
            </a:r>
            <a:r>
              <a:rPr lang="ru-RU" sz="3000" dirty="0" err="1"/>
              <a:t>іншого</a:t>
            </a:r>
            <a:r>
              <a:rPr lang="ru-RU" sz="3000" dirty="0"/>
              <a:t> </a:t>
            </a:r>
            <a:r>
              <a:rPr lang="ru-RU" sz="3000" dirty="0" err="1"/>
              <a:t>явища</a:t>
            </a:r>
            <a:r>
              <a:rPr lang="ru-RU" sz="3000" dirty="0"/>
              <a:t>, а </a:t>
            </a:r>
            <a:r>
              <a:rPr lang="ru-RU" sz="3000" i="1" dirty="0"/>
              <a:t>закон — </a:t>
            </a:r>
            <a:r>
              <a:rPr lang="ru-RU" sz="3000" dirty="0" err="1"/>
              <a:t>це</a:t>
            </a:r>
            <a:r>
              <a:rPr lang="ru-RU" sz="3000" dirty="0"/>
              <a:t> </a:t>
            </a:r>
            <a:r>
              <a:rPr lang="ru-RU" sz="3000" dirty="0" err="1"/>
              <a:t>внутрішній</a:t>
            </a:r>
            <a:r>
              <a:rPr lang="ru-RU" sz="3000" dirty="0"/>
              <a:t> </a:t>
            </a:r>
            <a:r>
              <a:rPr lang="ru-RU" sz="3000" dirty="0" err="1"/>
              <a:t>зв’язок</a:t>
            </a:r>
            <a:r>
              <a:rPr lang="ru-RU" sz="3000" dirty="0"/>
              <a:t> </a:t>
            </a:r>
            <a:r>
              <a:rPr lang="ru-RU" sz="3000" dirty="0" err="1"/>
              <a:t>явищ</a:t>
            </a:r>
            <a:r>
              <a:rPr lang="ru-RU" sz="3000" dirty="0"/>
              <a:t>, </a:t>
            </a:r>
            <a:r>
              <a:rPr lang="ru-RU" sz="3000" dirty="0" err="1"/>
              <a:t>що</a:t>
            </a:r>
            <a:r>
              <a:rPr lang="ru-RU" sz="3000" dirty="0"/>
              <a:t> </a:t>
            </a:r>
            <a:r>
              <a:rPr lang="ru-RU" sz="3000" dirty="0" err="1"/>
              <a:t>зумовлює</a:t>
            </a:r>
            <a:r>
              <a:rPr lang="ru-RU" sz="3000" dirty="0"/>
              <a:t> </a:t>
            </a:r>
            <a:r>
              <a:rPr lang="ru-RU" sz="3000" dirty="0" err="1"/>
              <a:t>їхній</a:t>
            </a:r>
            <a:r>
              <a:rPr lang="ru-RU" sz="3000" dirty="0"/>
              <a:t> </a:t>
            </a:r>
            <a:r>
              <a:rPr lang="ru-RU" sz="3000" dirty="0" err="1"/>
              <a:t>закономірний</a:t>
            </a:r>
            <a:r>
              <a:rPr lang="ru-RU" sz="3000" dirty="0"/>
              <a:t> </a:t>
            </a:r>
            <a:r>
              <a:rPr lang="ru-RU" sz="3000" dirty="0" err="1"/>
              <a:t>розвиток</a:t>
            </a:r>
            <a:r>
              <a:rPr lang="ru-RU" sz="3000" dirty="0"/>
              <a:t>. </a:t>
            </a:r>
          </a:p>
          <a:p>
            <a:r>
              <a:rPr lang="ru-RU" sz="3000" b="1" i="1" u="sng" dirty="0" err="1">
                <a:solidFill>
                  <a:srgbClr val="FFFF00"/>
                </a:solidFill>
              </a:rPr>
              <a:t>Гіпотеза</a:t>
            </a:r>
            <a:r>
              <a:rPr lang="ru-RU" sz="3000" b="1" i="1" dirty="0">
                <a:solidFill>
                  <a:srgbClr val="FFFF00"/>
                </a:solidFill>
              </a:rPr>
              <a:t> </a:t>
            </a:r>
            <a:r>
              <a:rPr lang="ru-RU" sz="3000" dirty="0" err="1"/>
              <a:t>являє</a:t>
            </a:r>
            <a:r>
              <a:rPr lang="ru-RU" sz="3000" dirty="0"/>
              <a:t> собою </a:t>
            </a:r>
            <a:r>
              <a:rPr lang="ru-RU" sz="3000" dirty="0" err="1"/>
              <a:t>наукове</a:t>
            </a:r>
            <a:r>
              <a:rPr lang="ru-RU" sz="3000" dirty="0"/>
              <a:t> </a:t>
            </a:r>
            <a:r>
              <a:rPr lang="ru-RU" sz="3000" dirty="0" err="1"/>
              <a:t>припущення</a:t>
            </a:r>
            <a:r>
              <a:rPr lang="ru-RU" sz="3000" dirty="0"/>
              <a:t>, </a:t>
            </a:r>
            <a:r>
              <a:rPr lang="ru-RU" sz="3000" dirty="0" err="1"/>
              <a:t>висунуте</a:t>
            </a:r>
            <a:r>
              <a:rPr lang="ru-RU" sz="3000" dirty="0"/>
              <a:t> для </a:t>
            </a:r>
            <a:r>
              <a:rPr lang="ru-RU" sz="3000" dirty="0" err="1"/>
              <a:t>пояснення</a:t>
            </a:r>
            <a:r>
              <a:rPr lang="ru-RU" sz="3000" dirty="0"/>
              <a:t> будь-</a:t>
            </a:r>
            <a:r>
              <a:rPr lang="ru-RU" sz="3000" dirty="0" err="1"/>
              <a:t>яких</a:t>
            </a:r>
            <a:r>
              <a:rPr lang="ru-RU" sz="3000" dirty="0"/>
              <a:t> </a:t>
            </a:r>
            <a:r>
              <a:rPr lang="ru-RU" sz="3000" dirty="0" err="1"/>
              <a:t>процесів</a:t>
            </a:r>
            <a:r>
              <a:rPr lang="ru-RU" sz="3000" dirty="0"/>
              <a:t> (</a:t>
            </a:r>
            <a:r>
              <a:rPr lang="ru-RU" sz="3000" dirty="0" err="1"/>
              <a:t>явищ</a:t>
            </a:r>
            <a:r>
              <a:rPr lang="ru-RU" sz="3000" dirty="0"/>
              <a:t>) </a:t>
            </a:r>
            <a:r>
              <a:rPr lang="ru-RU" sz="3000" dirty="0" err="1"/>
              <a:t>або</a:t>
            </a:r>
            <a:r>
              <a:rPr lang="ru-RU" sz="3000" dirty="0"/>
              <a:t> причин, </a:t>
            </a:r>
            <a:r>
              <a:rPr lang="ru-RU" sz="3000" dirty="0" err="1"/>
              <a:t>які</a:t>
            </a:r>
            <a:r>
              <a:rPr lang="ru-RU" sz="3000" dirty="0"/>
              <a:t> </a:t>
            </a:r>
            <a:r>
              <a:rPr lang="ru-RU" sz="3000" dirty="0" err="1"/>
              <a:t>зумовлюють</a:t>
            </a:r>
            <a:r>
              <a:rPr lang="ru-RU" sz="3000" dirty="0"/>
              <a:t> </a:t>
            </a:r>
            <a:r>
              <a:rPr lang="ru-RU" sz="3000" dirty="0" err="1"/>
              <a:t>даний</a:t>
            </a:r>
            <a:r>
              <a:rPr lang="ru-RU" sz="3000" dirty="0"/>
              <a:t> </a:t>
            </a:r>
            <a:r>
              <a:rPr lang="ru-RU" sz="3000" dirty="0" err="1"/>
              <a:t>наслідок</a:t>
            </a:r>
            <a:r>
              <a:rPr lang="ru-RU" sz="3000" dirty="0"/>
              <a:t>. </a:t>
            </a:r>
            <a:r>
              <a:rPr lang="ru-RU" sz="3000" dirty="0" err="1"/>
              <a:t>Гіпотеза</a:t>
            </a:r>
            <a:r>
              <a:rPr lang="ru-RU" sz="3000" dirty="0"/>
              <a:t> є </a:t>
            </a:r>
            <a:r>
              <a:rPr lang="ru-RU" sz="3000" dirty="0" err="1"/>
              <a:t>складовою</a:t>
            </a:r>
            <a:r>
              <a:rPr lang="ru-RU" sz="3000" dirty="0"/>
              <a:t> </a:t>
            </a:r>
            <a:r>
              <a:rPr lang="ru-RU" sz="3000" dirty="0" err="1"/>
              <a:t>наукової</a:t>
            </a:r>
            <a:r>
              <a:rPr lang="ru-RU" sz="3000" dirty="0"/>
              <a:t> </a:t>
            </a:r>
            <a:r>
              <a:rPr lang="ru-RU" sz="3000" dirty="0" err="1"/>
              <a:t>теорії</a:t>
            </a:r>
            <a:r>
              <a:rPr lang="ru-RU" sz="3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0342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Система </a:t>
            </a:r>
            <a:r>
              <a:rPr lang="ru-RU" b="1" i="1" dirty="0" err="1"/>
              <a:t>наукових</a:t>
            </a:r>
            <a:r>
              <a:rPr lang="ru-RU" b="1" i="1" dirty="0"/>
              <a:t> </a:t>
            </a:r>
            <a:r>
              <a:rPr lang="ru-RU" b="1" i="1" dirty="0" err="1"/>
              <a:t>знань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6652" y="1724297"/>
            <a:ext cx="10223862" cy="4841966"/>
          </a:xfrm>
        </p:spPr>
        <p:txBody>
          <a:bodyPr>
            <a:normAutofit/>
          </a:bodyPr>
          <a:lstStyle/>
          <a:p>
            <a:r>
              <a:rPr lang="ru-RU" b="1" i="1" u="sng" dirty="0" err="1">
                <a:solidFill>
                  <a:srgbClr val="FFFF00"/>
                </a:solidFill>
              </a:rPr>
              <a:t>Поняття</a:t>
            </a:r>
            <a:r>
              <a:rPr lang="ru-RU" b="1" i="1" u="sng" dirty="0">
                <a:solidFill>
                  <a:srgbClr val="FFFF00"/>
                </a:solidFill>
              </a:rPr>
              <a:t> </a:t>
            </a:r>
            <a:r>
              <a:rPr lang="ru-RU" i="1" dirty="0"/>
              <a:t>— </a:t>
            </a:r>
            <a:r>
              <a:rPr lang="ru-RU" dirty="0" err="1"/>
              <a:t>це</a:t>
            </a:r>
            <a:r>
              <a:rPr lang="ru-RU" dirty="0"/>
              <a:t> думка, </a:t>
            </a:r>
            <a:r>
              <a:rPr lang="ru-RU" dirty="0" err="1"/>
              <a:t>відбита</a:t>
            </a:r>
            <a:r>
              <a:rPr lang="ru-RU" dirty="0"/>
              <a:t> в </a:t>
            </a:r>
            <a:r>
              <a:rPr lang="ru-RU" dirty="0" err="1"/>
              <a:t>узагальненій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виробляються</a:t>
            </a:r>
            <a:r>
              <a:rPr lang="ru-RU" dirty="0"/>
              <a:t> (</a:t>
            </a:r>
            <a:r>
              <a:rPr lang="ru-RU" dirty="0" err="1"/>
              <a:t>уточнюються</a:t>
            </a:r>
            <a:r>
              <a:rPr lang="ru-RU" dirty="0"/>
              <a:t>) не </a:t>
            </a:r>
            <a:r>
              <a:rPr lang="ru-RU" dirty="0" err="1"/>
              <a:t>лише</a:t>
            </a:r>
            <a:r>
              <a:rPr lang="ru-RU" dirty="0"/>
              <a:t> на початку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а </a:t>
            </a:r>
            <a:r>
              <a:rPr lang="ru-RU" dirty="0" err="1"/>
              <a:t>переважно</a:t>
            </a:r>
            <a:r>
              <a:rPr lang="ru-RU" dirty="0"/>
              <a:t> як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наявні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в </a:t>
            </a:r>
            <a:r>
              <a:rPr lang="ru-RU" dirty="0" err="1"/>
              <a:t>постановці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й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гіпотез</a:t>
            </a:r>
            <a:r>
              <a:rPr lang="ru-RU" dirty="0"/>
              <a:t>. </a:t>
            </a:r>
          </a:p>
          <a:p>
            <a:r>
              <a:rPr lang="ru-RU" b="1" i="1" u="sng" dirty="0" err="1">
                <a:solidFill>
                  <a:srgbClr val="FFFF00"/>
                </a:solidFill>
              </a:rPr>
              <a:t>Наукові</a:t>
            </a:r>
            <a:r>
              <a:rPr lang="ru-RU" b="1" i="1" u="sng" dirty="0">
                <a:solidFill>
                  <a:srgbClr val="FFFF00"/>
                </a:solidFill>
              </a:rPr>
              <a:t> </a:t>
            </a:r>
            <a:r>
              <a:rPr lang="ru-RU" b="1" i="1" u="sng" dirty="0" err="1">
                <a:solidFill>
                  <a:srgbClr val="FFFF00"/>
                </a:solidFill>
              </a:rPr>
              <a:t>методи</a:t>
            </a:r>
            <a:r>
              <a:rPr lang="ru-RU" i="1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знань</a:t>
            </a:r>
            <a:r>
              <a:rPr lang="ru-RU" dirty="0"/>
              <a:t>, — </a:t>
            </a:r>
            <a:r>
              <a:rPr lang="ru-RU" dirty="0" err="1"/>
              <a:t>це</a:t>
            </a:r>
            <a:r>
              <a:rPr lang="ru-RU" dirty="0"/>
              <a:t> весь арсенал </a:t>
            </a:r>
            <a:r>
              <a:rPr lang="ru-RU" dirty="0" err="1"/>
              <a:t>накопичених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дослідження,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(</a:t>
            </a:r>
            <a:r>
              <a:rPr lang="ru-RU" dirty="0" err="1"/>
              <a:t>методи</a:t>
            </a:r>
            <a:r>
              <a:rPr lang="ru-RU" dirty="0"/>
              <a:t>, методика),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в </a:t>
            </a:r>
            <a:r>
              <a:rPr lang="ru-RU" dirty="0" err="1"/>
              <a:t>даному</a:t>
            </a:r>
            <a:r>
              <a:rPr lang="ru-RU" dirty="0"/>
              <a:t> конкретному </a:t>
            </a:r>
            <a:r>
              <a:rPr lang="ru-RU" dirty="0" err="1"/>
              <a:t>циклі</a:t>
            </a:r>
            <a:r>
              <a:rPr lang="ru-RU" dirty="0"/>
              <a:t>.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проблеми</a:t>
            </a:r>
            <a:r>
              <a:rPr lang="ru-RU" dirty="0"/>
              <a:t> й </a:t>
            </a:r>
            <a:r>
              <a:rPr lang="ru-RU" dirty="0" err="1"/>
              <a:t>гіпотези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є </a:t>
            </a:r>
            <a:r>
              <a:rPr lang="ru-RU" dirty="0" err="1"/>
              <a:t>науковими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r>
              <a:rPr lang="ru-RU" dirty="0"/>
              <a:t>, але вони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суттєві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461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248" y="184766"/>
            <a:ext cx="9905998" cy="1269565"/>
          </a:xfrm>
        </p:spPr>
        <p:txBody>
          <a:bodyPr/>
          <a:lstStyle/>
          <a:p>
            <a:r>
              <a:rPr lang="ru-RU" b="1" i="1" dirty="0" err="1"/>
              <a:t>Наукова</a:t>
            </a:r>
            <a:r>
              <a:rPr lang="ru-RU" b="1" i="1" dirty="0"/>
              <a:t> </a:t>
            </a:r>
            <a:r>
              <a:rPr lang="ru-RU" b="1" i="1" dirty="0" err="1"/>
              <a:t>діяльність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8903" y="1288870"/>
            <a:ext cx="10371907" cy="53296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u="sng" dirty="0" smtClean="0">
                <a:solidFill>
                  <a:srgbClr val="FFFF00"/>
                </a:solidFill>
              </a:rPr>
              <a:t>НАУКОВА ДІЯЛЬНІСТЬ </a:t>
            </a:r>
            <a:r>
              <a:rPr lang="ru-RU" sz="2800" i="1" dirty="0" smtClean="0"/>
              <a:t>— </a:t>
            </a:r>
            <a:r>
              <a:rPr lang="ru-RU" sz="2800" dirty="0" err="1"/>
              <a:t>інтелектуальна</a:t>
            </a:r>
            <a:r>
              <a:rPr lang="ru-RU" sz="2800" dirty="0"/>
              <a:t> </a:t>
            </a:r>
            <a:r>
              <a:rPr lang="ru-RU" sz="2800" dirty="0" err="1"/>
              <a:t>творча</a:t>
            </a:r>
            <a:r>
              <a:rPr lang="ru-RU" sz="2800" dirty="0"/>
              <a:t> </a:t>
            </a:r>
            <a:r>
              <a:rPr lang="ru-RU" sz="2800" dirty="0" err="1"/>
              <a:t>діяльність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спрямована</a:t>
            </a:r>
            <a:r>
              <a:rPr lang="ru-RU" sz="2800" dirty="0"/>
              <a:t> на </a:t>
            </a:r>
            <a:r>
              <a:rPr lang="ru-RU" sz="2800" dirty="0" err="1"/>
              <a:t>здобуття</a:t>
            </a:r>
            <a:r>
              <a:rPr lang="ru-RU" sz="2800" dirty="0"/>
              <a:t> й </a:t>
            </a:r>
            <a:r>
              <a:rPr lang="ru-RU" sz="2800" dirty="0" err="1"/>
              <a:t>використання</a:t>
            </a:r>
            <a:r>
              <a:rPr lang="ru-RU" sz="2800" dirty="0"/>
              <a:t> </a:t>
            </a:r>
            <a:r>
              <a:rPr lang="ru-RU" sz="2800" dirty="0" err="1"/>
              <a:t>нових</a:t>
            </a:r>
            <a:r>
              <a:rPr lang="ru-RU" sz="2800" dirty="0"/>
              <a:t> </a:t>
            </a:r>
            <a:r>
              <a:rPr lang="ru-RU" sz="2800" dirty="0" err="1"/>
              <a:t>знань</a:t>
            </a:r>
            <a:r>
              <a:rPr lang="ru-RU" sz="2800" dirty="0"/>
              <a:t>. Вона </a:t>
            </a:r>
            <a:r>
              <a:rPr lang="ru-RU" sz="2800" dirty="0" err="1"/>
              <a:t>включає</a:t>
            </a:r>
            <a:r>
              <a:rPr lang="ru-RU" sz="2800" dirty="0"/>
              <a:t> </a:t>
            </a:r>
            <a:r>
              <a:rPr lang="ru-RU" sz="2800" i="1" dirty="0" err="1"/>
              <a:t>етапи</a:t>
            </a:r>
            <a:r>
              <a:rPr lang="ru-RU" sz="2800" i="1" dirty="0"/>
              <a:t> </a:t>
            </a:r>
            <a:r>
              <a:rPr lang="ru-RU" sz="2800" i="1" dirty="0" err="1"/>
              <a:t>отримання</a:t>
            </a:r>
            <a:r>
              <a:rPr lang="ru-RU" sz="2800" i="1" dirty="0"/>
              <a:t> </a:t>
            </a:r>
            <a:r>
              <a:rPr lang="ru-RU" sz="2800" i="1" dirty="0" err="1"/>
              <a:t>наукової</a:t>
            </a:r>
            <a:r>
              <a:rPr lang="ru-RU" sz="2800" i="1" dirty="0"/>
              <a:t> </a:t>
            </a:r>
            <a:r>
              <a:rPr lang="ru-RU" sz="2800" i="1" dirty="0" err="1"/>
              <a:t>продукції</a:t>
            </a:r>
            <a:r>
              <a:rPr lang="ru-RU" sz="2800" i="1" dirty="0"/>
              <a:t>: </a:t>
            </a:r>
            <a:endParaRPr lang="ru-RU" sz="2800" i="1" dirty="0" smtClean="0"/>
          </a:p>
          <a:p>
            <a:pPr marL="0" indent="0">
              <a:buNone/>
            </a:pPr>
            <a:r>
              <a:rPr lang="ru-RU" sz="2800" dirty="0" smtClean="0"/>
              <a:t>1</a:t>
            </a:r>
            <a:r>
              <a:rPr lang="ru-RU" sz="2800" dirty="0"/>
              <a:t>) постановка (</a:t>
            </a:r>
            <a:r>
              <a:rPr lang="ru-RU" sz="2800" dirty="0" err="1"/>
              <a:t>виникнення</a:t>
            </a:r>
            <a:r>
              <a:rPr lang="ru-RU" sz="2800" dirty="0"/>
              <a:t>) </a:t>
            </a:r>
            <a:r>
              <a:rPr lang="ru-RU" sz="2800" dirty="0" err="1"/>
              <a:t>проблеми</a:t>
            </a:r>
            <a:r>
              <a:rPr lang="ru-RU" sz="2800" dirty="0"/>
              <a:t>,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2) </a:t>
            </a:r>
            <a:r>
              <a:rPr lang="ru-RU" sz="2800" dirty="0" err="1"/>
              <a:t>побудова</a:t>
            </a:r>
            <a:r>
              <a:rPr lang="ru-RU" sz="2800" dirty="0"/>
              <a:t> </a:t>
            </a:r>
            <a:r>
              <a:rPr lang="ru-RU" sz="2800" dirty="0" err="1"/>
              <a:t>гіпотез</a:t>
            </a:r>
            <a:r>
              <a:rPr lang="ru-RU" sz="2800" dirty="0"/>
              <a:t> і </a:t>
            </a:r>
            <a:r>
              <a:rPr lang="ru-RU" sz="2800" dirty="0" err="1"/>
              <a:t>застосування</a:t>
            </a:r>
            <a:r>
              <a:rPr lang="ru-RU" sz="2800" dirty="0"/>
              <a:t> тих,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вже</a:t>
            </a:r>
            <a:r>
              <a:rPr lang="ru-RU" sz="2800" dirty="0"/>
              <a:t> </a:t>
            </a:r>
            <a:r>
              <a:rPr lang="ru-RU" sz="2800" dirty="0" smtClean="0"/>
              <a:t>є,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3</a:t>
            </a:r>
            <a:r>
              <a:rPr lang="ru-RU" sz="2800" dirty="0"/>
              <a:t>) </a:t>
            </a:r>
            <a:r>
              <a:rPr lang="ru-RU" sz="2800" dirty="0" err="1"/>
              <a:t>створення</a:t>
            </a:r>
            <a:r>
              <a:rPr lang="ru-RU" sz="2800" dirty="0"/>
              <a:t> та </a:t>
            </a:r>
            <a:r>
              <a:rPr lang="ru-RU" sz="2800" dirty="0" err="1"/>
              <a:t>впровадження</a:t>
            </a:r>
            <a:r>
              <a:rPr lang="ru-RU" sz="2800" dirty="0"/>
              <a:t> </a:t>
            </a:r>
            <a:r>
              <a:rPr lang="ru-RU" sz="2800" dirty="0" err="1"/>
              <a:t>нових</a:t>
            </a:r>
            <a:r>
              <a:rPr lang="ru-RU" sz="2800" dirty="0"/>
              <a:t> </a:t>
            </a:r>
            <a:r>
              <a:rPr lang="ru-RU" sz="2800" dirty="0" err="1"/>
              <a:t>методів</a:t>
            </a:r>
            <a:r>
              <a:rPr lang="ru-RU" sz="2800" dirty="0"/>
              <a:t> </a:t>
            </a:r>
            <a:r>
              <a:rPr lang="ru-RU" sz="2800" dirty="0" err="1"/>
              <a:t>дослідження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спрямовані</a:t>
            </a:r>
            <a:r>
              <a:rPr lang="ru-RU" sz="2800" dirty="0"/>
              <a:t> на </a:t>
            </a:r>
            <a:r>
              <a:rPr lang="ru-RU" sz="2800" dirty="0" err="1"/>
              <a:t>доведення</a:t>
            </a:r>
            <a:r>
              <a:rPr lang="ru-RU" sz="2800" dirty="0"/>
              <a:t> </a:t>
            </a:r>
            <a:r>
              <a:rPr lang="ru-RU" sz="2800" dirty="0" err="1"/>
              <a:t>гіпотез</a:t>
            </a:r>
            <a:r>
              <a:rPr lang="ru-RU" sz="2800" dirty="0"/>
              <a:t>,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4</a:t>
            </a:r>
            <a:r>
              <a:rPr lang="ru-RU" sz="2800" dirty="0"/>
              <a:t>) </a:t>
            </a:r>
            <a:r>
              <a:rPr lang="ru-RU" sz="2800" dirty="0" err="1"/>
              <a:t>узагальнення</a:t>
            </a:r>
            <a:r>
              <a:rPr lang="ru-RU" sz="2800" dirty="0"/>
              <a:t> </a:t>
            </a:r>
            <a:r>
              <a:rPr lang="ru-RU" sz="2800" dirty="0" err="1"/>
              <a:t>результатів</a:t>
            </a:r>
            <a:r>
              <a:rPr lang="ru-RU" sz="2800" dirty="0"/>
              <a:t> </a:t>
            </a:r>
            <a:r>
              <a:rPr lang="ru-RU" sz="2800" dirty="0" err="1"/>
              <a:t>наукової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8677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8498" y="174381"/>
            <a:ext cx="9905998" cy="1478570"/>
          </a:xfrm>
        </p:spPr>
        <p:txBody>
          <a:bodyPr/>
          <a:lstStyle/>
          <a:p>
            <a:r>
              <a:rPr lang="ru-RU" b="1" i="1" dirty="0" err="1"/>
              <a:t>Наукова</a:t>
            </a:r>
            <a:r>
              <a:rPr lang="ru-RU" b="1" i="1" dirty="0"/>
              <a:t> </a:t>
            </a:r>
            <a:r>
              <a:rPr lang="ru-RU" b="1" i="1" dirty="0" err="1"/>
              <a:t>діяльність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2446" y="1750422"/>
            <a:ext cx="10072050" cy="4563291"/>
          </a:xfrm>
        </p:spPr>
        <p:txBody>
          <a:bodyPr>
            <a:noAutofit/>
          </a:bodyPr>
          <a:lstStyle/>
          <a:p>
            <a:r>
              <a:rPr lang="ru-RU" sz="3200" dirty="0" err="1"/>
              <a:t>Наукова</a:t>
            </a:r>
            <a:r>
              <a:rPr lang="ru-RU" sz="3200" dirty="0"/>
              <a:t> </a:t>
            </a:r>
            <a:r>
              <a:rPr lang="ru-RU" sz="3200" dirty="0" err="1"/>
              <a:t>діяльність</a:t>
            </a:r>
            <a:r>
              <a:rPr lang="ru-RU" sz="3200" dirty="0"/>
              <a:t> </a:t>
            </a:r>
            <a:r>
              <a:rPr lang="ru-RU" sz="3200" dirty="0" err="1"/>
              <a:t>існує</a:t>
            </a:r>
            <a:r>
              <a:rPr lang="ru-RU" sz="3200" dirty="0"/>
              <a:t> в </a:t>
            </a:r>
            <a:r>
              <a:rPr lang="ru-RU" sz="3200" dirty="0" err="1"/>
              <a:t>різних</a:t>
            </a:r>
            <a:r>
              <a:rPr lang="ru-RU" sz="3200" dirty="0"/>
              <a:t> </a:t>
            </a:r>
            <a:r>
              <a:rPr lang="ru-RU" sz="3200" i="1" dirty="0"/>
              <a:t>видах</a:t>
            </a:r>
            <a:r>
              <a:rPr lang="ru-RU" sz="3200" dirty="0"/>
              <a:t>, таких як: </a:t>
            </a:r>
            <a:endParaRPr lang="ru-RU" sz="3200" dirty="0" smtClean="0"/>
          </a:p>
          <a:p>
            <a:r>
              <a:rPr lang="ru-RU" sz="3200" dirty="0" err="1" smtClean="0"/>
              <a:t>науково</a:t>
            </a:r>
            <a:r>
              <a:rPr lang="ru-RU" sz="3200" dirty="0" smtClean="0"/>
              <a:t>- </a:t>
            </a:r>
            <a:r>
              <a:rPr lang="ru-RU" sz="3200" dirty="0" err="1"/>
              <a:t>дослідна</a:t>
            </a:r>
            <a:r>
              <a:rPr lang="ru-RU" sz="3200" dirty="0"/>
              <a:t> </a:t>
            </a:r>
            <a:r>
              <a:rPr lang="ru-RU" sz="3200" dirty="0" err="1"/>
              <a:t>діяльність</a:t>
            </a:r>
            <a:r>
              <a:rPr lang="ru-RU" sz="3200" dirty="0"/>
              <a:t>; </a:t>
            </a:r>
            <a:endParaRPr lang="ru-RU" sz="3200" dirty="0" smtClean="0"/>
          </a:p>
          <a:p>
            <a:r>
              <a:rPr lang="ru-RU" sz="3200" dirty="0" err="1" smtClean="0"/>
              <a:t>науково-організаційна</a:t>
            </a:r>
            <a:r>
              <a:rPr lang="ru-RU" sz="3200" dirty="0" smtClean="0"/>
              <a:t> </a:t>
            </a:r>
            <a:r>
              <a:rPr lang="ru-RU" sz="3200" dirty="0" err="1"/>
              <a:t>діяльність</a:t>
            </a:r>
            <a:r>
              <a:rPr lang="ru-RU" sz="3200" dirty="0"/>
              <a:t>; </a:t>
            </a:r>
            <a:endParaRPr lang="ru-RU" sz="3200" dirty="0" smtClean="0"/>
          </a:p>
          <a:p>
            <a:r>
              <a:rPr lang="ru-RU" sz="3200" dirty="0" err="1" smtClean="0"/>
              <a:t>науково</a:t>
            </a:r>
            <a:r>
              <a:rPr lang="ru-RU" sz="3200" dirty="0" smtClean="0"/>
              <a:t>- </a:t>
            </a:r>
            <a:r>
              <a:rPr lang="ru-RU" sz="3200" dirty="0" err="1"/>
              <a:t>педагогічна</a:t>
            </a:r>
            <a:r>
              <a:rPr lang="ru-RU" sz="3200" dirty="0"/>
              <a:t> </a:t>
            </a:r>
            <a:r>
              <a:rPr lang="ru-RU" sz="3200" dirty="0" err="1"/>
              <a:t>діяльність</a:t>
            </a:r>
            <a:r>
              <a:rPr lang="ru-RU" sz="3200" dirty="0"/>
              <a:t>; </a:t>
            </a:r>
            <a:endParaRPr lang="ru-RU" sz="3200" dirty="0" smtClean="0"/>
          </a:p>
          <a:p>
            <a:r>
              <a:rPr lang="ru-RU" sz="3200" dirty="0" err="1" smtClean="0"/>
              <a:t>науково-інформаційна</a:t>
            </a:r>
            <a:r>
              <a:rPr lang="ru-RU" sz="3200" dirty="0" smtClean="0"/>
              <a:t> </a:t>
            </a:r>
            <a:r>
              <a:rPr lang="ru-RU" sz="3200" dirty="0" err="1"/>
              <a:t>діяльність</a:t>
            </a:r>
            <a:r>
              <a:rPr lang="ru-RU" sz="3200" dirty="0"/>
              <a:t>; </a:t>
            </a:r>
            <a:endParaRPr lang="ru-RU" sz="3200" dirty="0" smtClean="0"/>
          </a:p>
          <a:p>
            <a:r>
              <a:rPr lang="ru-RU" sz="3200" dirty="0" err="1" smtClean="0"/>
              <a:t>науково</a:t>
            </a:r>
            <a:r>
              <a:rPr lang="ru-RU" sz="3200" dirty="0" smtClean="0"/>
              <a:t>- </a:t>
            </a:r>
            <a:r>
              <a:rPr lang="ru-RU" sz="3200" dirty="0" err="1"/>
              <a:t>допоміжна</a:t>
            </a:r>
            <a:r>
              <a:rPr lang="ru-RU" sz="3200" dirty="0"/>
              <a:t> </a:t>
            </a:r>
            <a:r>
              <a:rPr lang="ru-RU" sz="3200" dirty="0" err="1"/>
              <a:t>діяльність</a:t>
            </a:r>
            <a:r>
              <a:rPr lang="ru-RU" sz="3200" dirty="0"/>
              <a:t> та </a:t>
            </a:r>
            <a:r>
              <a:rPr lang="ru-RU" sz="3200" dirty="0" err="1"/>
              <a:t>ін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6571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2" y="200506"/>
            <a:ext cx="9905998" cy="1478570"/>
          </a:xfrm>
        </p:spPr>
        <p:txBody>
          <a:bodyPr/>
          <a:lstStyle/>
          <a:p>
            <a:r>
              <a:rPr lang="ru-RU" b="1" i="1" dirty="0" err="1"/>
              <a:t>Наукове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949" y="1439590"/>
            <a:ext cx="9905999" cy="35417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i="1" dirty="0" smtClean="0">
                <a:solidFill>
                  <a:srgbClr val="FFFF00"/>
                </a:solidFill>
              </a:rPr>
              <a:t>НАУКОВЕ ДОСЛІДЖЕННЯ </a:t>
            </a:r>
            <a:r>
              <a:rPr lang="ru-RU" sz="3200" dirty="0" err="1" smtClean="0"/>
              <a:t>взагалі</a:t>
            </a:r>
            <a:r>
              <a:rPr lang="ru-RU" sz="3200" dirty="0" smtClean="0"/>
              <a:t> </a:t>
            </a:r>
            <a:r>
              <a:rPr lang="ru-RU" sz="3200" dirty="0" err="1"/>
              <a:t>являє</a:t>
            </a:r>
            <a:r>
              <a:rPr lang="ru-RU" sz="3200" dirty="0"/>
              <a:t> собою </a:t>
            </a:r>
            <a:r>
              <a:rPr lang="ru-RU" sz="3200" dirty="0" err="1"/>
              <a:t>особливий</a:t>
            </a:r>
            <a:r>
              <a:rPr lang="ru-RU" sz="3200" dirty="0"/>
              <a:t> вид </a:t>
            </a:r>
            <a:r>
              <a:rPr lang="ru-RU" sz="3200" dirty="0" err="1"/>
              <a:t>людської</a:t>
            </a:r>
            <a:r>
              <a:rPr lang="ru-RU" sz="3200" dirty="0"/>
              <a:t> </a:t>
            </a:r>
            <a:r>
              <a:rPr lang="ru-RU" sz="3200" dirty="0" err="1"/>
              <a:t>діяльності</a:t>
            </a:r>
            <a:r>
              <a:rPr lang="ru-RU" sz="3200" dirty="0"/>
              <a:t>, </a:t>
            </a:r>
            <a:r>
              <a:rPr lang="ru-RU" sz="3200" dirty="0" err="1"/>
              <a:t>спрямований</a:t>
            </a:r>
            <a:r>
              <a:rPr lang="ru-RU" sz="3200" dirty="0"/>
              <a:t> на </a:t>
            </a:r>
            <a:r>
              <a:rPr lang="ru-RU" sz="3200" dirty="0" err="1"/>
              <a:t>здобуття</a:t>
            </a:r>
            <a:r>
              <a:rPr lang="ru-RU" sz="3200" dirty="0"/>
              <a:t> </a:t>
            </a:r>
            <a:r>
              <a:rPr lang="ru-RU" sz="3200" dirty="0" err="1"/>
              <a:t>нових</a:t>
            </a:r>
            <a:r>
              <a:rPr lang="ru-RU" sz="3200" dirty="0"/>
              <a:t>, </a:t>
            </a:r>
            <a:r>
              <a:rPr lang="ru-RU" sz="3200" dirty="0" err="1"/>
              <a:t>більш</a:t>
            </a:r>
            <a:r>
              <a:rPr lang="ru-RU" sz="3200" dirty="0"/>
              <a:t> </a:t>
            </a:r>
            <a:r>
              <a:rPr lang="ru-RU" sz="3200" dirty="0" err="1"/>
              <a:t>глибоких</a:t>
            </a:r>
            <a:r>
              <a:rPr lang="ru-RU" sz="3200" dirty="0"/>
              <a:t> </a:t>
            </a:r>
            <a:r>
              <a:rPr lang="ru-RU" sz="3200" dirty="0" err="1"/>
              <a:t>знань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служать</a:t>
            </a:r>
            <a:r>
              <a:rPr lang="ru-RU" sz="3200" dirty="0"/>
              <a:t> </a:t>
            </a:r>
            <a:r>
              <a:rPr lang="ru-RU" sz="3200" dirty="0" err="1"/>
              <a:t>практичним</a:t>
            </a:r>
            <a:r>
              <a:rPr lang="ru-RU" sz="3200" dirty="0"/>
              <a:t> </a:t>
            </a:r>
            <a:r>
              <a:rPr lang="ru-RU" sz="3200" dirty="0" err="1"/>
              <a:t>цілям</a:t>
            </a:r>
            <a:r>
              <a:rPr lang="ru-RU" sz="3200" dirty="0"/>
              <a:t> для </a:t>
            </a:r>
            <a:r>
              <a:rPr lang="ru-RU" sz="3200" dirty="0" err="1"/>
              <a:t>створення</a:t>
            </a:r>
            <a:r>
              <a:rPr lang="ru-RU" sz="3200" dirty="0"/>
              <a:t> </a:t>
            </a:r>
            <a:r>
              <a:rPr lang="ru-RU" sz="3200" dirty="0" err="1"/>
              <a:t>нових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вдосконалення</a:t>
            </a:r>
            <a:r>
              <a:rPr lang="ru-RU" sz="3200" dirty="0"/>
              <a:t> </a:t>
            </a:r>
            <a:r>
              <a:rPr lang="ru-RU" sz="3200" dirty="0" err="1"/>
              <a:t>старих</a:t>
            </a:r>
            <a:r>
              <a:rPr lang="ru-RU" sz="3200" dirty="0"/>
              <a:t>. </a:t>
            </a:r>
            <a:r>
              <a:rPr lang="ru-RU" sz="3200" dirty="0" err="1"/>
              <a:t>Необхідність</a:t>
            </a:r>
            <a:r>
              <a:rPr lang="ru-RU" sz="3200" dirty="0"/>
              <a:t> </a:t>
            </a:r>
            <a:r>
              <a:rPr lang="ru-RU" sz="3200" dirty="0" err="1"/>
              <a:t>досліджень</a:t>
            </a:r>
            <a:r>
              <a:rPr lang="ru-RU" sz="3200" dirty="0"/>
              <a:t> у </a:t>
            </a:r>
            <a:r>
              <a:rPr lang="ru-RU" sz="3200" dirty="0" err="1"/>
              <a:t>прикладних</a:t>
            </a:r>
            <a:r>
              <a:rPr lang="ru-RU" sz="3200" dirty="0"/>
              <a:t> науках продиктована потребами й практичною </a:t>
            </a:r>
            <a:r>
              <a:rPr lang="ru-RU" sz="3200" dirty="0" err="1"/>
              <a:t>діяльністю</a:t>
            </a:r>
            <a:r>
              <a:rPr lang="ru-RU" sz="3200" dirty="0"/>
              <a:t> людей, </a:t>
            </a:r>
            <a:r>
              <a:rPr lang="ru-RU" sz="3200" dirty="0" err="1"/>
              <a:t>завданнями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ставить перед наукою </a:t>
            </a:r>
            <a:r>
              <a:rPr lang="ru-RU" sz="3200" dirty="0" err="1"/>
              <a:t>виробництво</a:t>
            </a:r>
            <a:r>
              <a:rPr lang="ru-RU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85023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397</TotalTime>
  <Words>683</Words>
  <Application>Microsoft Office PowerPoint</Application>
  <PresentationFormat>Широкоэкранный</PresentationFormat>
  <Paragraphs>36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Tw Cen MT</vt:lpstr>
      <vt:lpstr>Контур</vt:lpstr>
      <vt:lpstr>НАУКА Й НАУКОВІ ДОСЛІДЖЕННЯ В СУЧАСНОМУ СВІТІ</vt:lpstr>
      <vt:lpstr>Виникнення та еволюція науки</vt:lpstr>
      <vt:lpstr>Виникнення та еволюція науки</vt:lpstr>
      <vt:lpstr>Виникнення та еволюція науки</vt:lpstr>
      <vt:lpstr>Система наукових знань</vt:lpstr>
      <vt:lpstr>Система наукових знань</vt:lpstr>
      <vt:lpstr>Наукова діяльність</vt:lpstr>
      <vt:lpstr>Наукова діяльність</vt:lpstr>
      <vt:lpstr>Наукове дослідження</vt:lpstr>
      <vt:lpstr>Види та ознаки наукового дослідження </vt:lpstr>
      <vt:lpstr>Види та ознаки наукового дослідження </vt:lpstr>
      <vt:lpstr>Дякую за увагу!!!</vt:lpstr>
    </vt:vector>
  </TitlesOfParts>
  <Company>ZNU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НАУКА Й НАУКОВІ ДОСЛІДЖЕННЯ В СУЧАСНОМУ СВІТІ</dc:title>
  <dc:creator>Роман Клопов</dc:creator>
  <cp:lastModifiedBy>Роман Клопов</cp:lastModifiedBy>
  <cp:revision>19</cp:revision>
  <dcterms:created xsi:type="dcterms:W3CDTF">2021-02-10T10:52:06Z</dcterms:created>
  <dcterms:modified xsi:type="dcterms:W3CDTF">2021-02-11T13:49:20Z</dcterms:modified>
</cp:coreProperties>
</file>