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4" r:id="rId2"/>
    <p:sldId id="365" r:id="rId3"/>
    <p:sldId id="408" r:id="rId4"/>
    <p:sldId id="401" r:id="rId5"/>
    <p:sldId id="402" r:id="rId6"/>
    <p:sldId id="418" r:id="rId7"/>
    <p:sldId id="425" r:id="rId8"/>
    <p:sldId id="419" r:id="rId9"/>
    <p:sldId id="406" r:id="rId10"/>
    <p:sldId id="40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ru-RU" dirty="0"/>
            <a:t>Модуль 1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Модуль 2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/>
            <a:t>Захист ІДЗ та групових </a:t>
          </a:r>
          <a:r>
            <a:rPr lang="uk-UA" dirty="0" err="1"/>
            <a:t>проєктів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ru-RU" dirty="0" err="1"/>
            <a:t>Від</a:t>
          </a:r>
          <a:r>
            <a:rPr lang="ru-RU" dirty="0"/>
            <a:t> 20 </a:t>
          </a:r>
          <a:r>
            <a:rPr lang="ru-RU" dirty="0" err="1"/>
            <a:t>балів</a:t>
          </a:r>
          <a:r>
            <a:rPr lang="ru-RU" dirty="0"/>
            <a:t>: </a:t>
          </a:r>
          <a:r>
            <a:rPr lang="ru-RU" dirty="0" err="1"/>
            <a:t>добір</a:t>
          </a:r>
          <a:r>
            <a:rPr lang="ru-RU" dirty="0"/>
            <a:t> </a:t>
          </a:r>
          <a:r>
            <a:rPr lang="ru-RU" dirty="0" err="1"/>
            <a:t>балів</a:t>
          </a:r>
          <a:r>
            <a:rPr lang="ru-RU" dirty="0"/>
            <a:t> для допуску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3801E01-5629-4FBC-909A-57DA299865F8}" type="presOf" srcId="{6E7589D5-4FA9-4365-BE21-C50B5BB7353B}" destId="{E1CA4CEC-9548-4796-A182-5F7679E62EAF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3C0F4841-52BC-4D25-A7A9-1C5FE5A0C26D}" type="presOf" srcId="{AFF39877-B6FA-4108-912C-6BB4C5A365A4}" destId="{279AB6AE-75A4-420D-8C1A-EE96EDDF32D1}" srcOrd="0" destOrd="0" presId="urn:microsoft.com/office/officeart/2005/8/layout/hProcess9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661D2456-7E38-455E-AC0F-10834BD35C52}" type="presOf" srcId="{B6AA7916-E60A-43D0-8D32-769794F75399}" destId="{F61B9EBF-0D4D-4FE5-BF75-4B16E3FE6B33}" srcOrd="0" destOrd="0" presId="urn:microsoft.com/office/officeart/2005/8/layout/hProcess9"/>
    <dgm:cxn modelId="{3A43307D-F8D4-4024-9B6C-7A7FB171DB98}" type="presOf" srcId="{D58332D3-32D4-421A-B33F-2A3B1816F5CF}" destId="{540F5E96-2C5D-4B3C-8C7E-19592CB2A7CD}" srcOrd="0" destOrd="0" presId="urn:microsoft.com/office/officeart/2005/8/layout/hProcess9"/>
    <dgm:cxn modelId="{14946EC6-2FB2-48BB-8C6A-6F489313E960}" type="presOf" srcId="{71858667-A9A7-4523-A78F-B4624B7DE935}" destId="{94BFE554-2598-4AAC-8087-421A21FA56D8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425FC267-3A68-4E4F-9577-EFCC46FBDB7A}" type="presParOf" srcId="{E1CA4CEC-9548-4796-A182-5F7679E62EAF}" destId="{DE5A8E46-4937-47D3-9703-49010FAB1943}" srcOrd="0" destOrd="0" presId="urn:microsoft.com/office/officeart/2005/8/layout/hProcess9"/>
    <dgm:cxn modelId="{D76870A8-CBCD-4385-99FD-42373F629A53}" type="presParOf" srcId="{E1CA4CEC-9548-4796-A182-5F7679E62EAF}" destId="{2AB098A5-45EB-4660-B27E-B6288AD4E8FF}" srcOrd="1" destOrd="0" presId="urn:microsoft.com/office/officeart/2005/8/layout/hProcess9"/>
    <dgm:cxn modelId="{6B29FCC9-2B5F-430F-8576-72BF0E2D3489}" type="presParOf" srcId="{2AB098A5-45EB-4660-B27E-B6288AD4E8FF}" destId="{94BFE554-2598-4AAC-8087-421A21FA56D8}" srcOrd="0" destOrd="0" presId="urn:microsoft.com/office/officeart/2005/8/layout/hProcess9"/>
    <dgm:cxn modelId="{7EC9C58E-A859-42F0-8625-240ED5CD0501}" type="presParOf" srcId="{2AB098A5-45EB-4660-B27E-B6288AD4E8FF}" destId="{A2ECE08A-BDE7-46E4-A708-9B6FB7607BDC}" srcOrd="1" destOrd="0" presId="urn:microsoft.com/office/officeart/2005/8/layout/hProcess9"/>
    <dgm:cxn modelId="{B45CD263-8363-445A-8739-9C08D624DF3A}" type="presParOf" srcId="{2AB098A5-45EB-4660-B27E-B6288AD4E8FF}" destId="{F61B9EBF-0D4D-4FE5-BF75-4B16E3FE6B33}" srcOrd="2" destOrd="0" presId="urn:microsoft.com/office/officeart/2005/8/layout/hProcess9"/>
    <dgm:cxn modelId="{5B033008-E6FB-4E63-A4A3-55DB937ED27C}" type="presParOf" srcId="{2AB098A5-45EB-4660-B27E-B6288AD4E8FF}" destId="{E7DBB0BF-D674-4002-912A-7806A4796224}" srcOrd="3" destOrd="0" presId="urn:microsoft.com/office/officeart/2005/8/layout/hProcess9"/>
    <dgm:cxn modelId="{3EC5D305-AB7D-4B5C-A65D-BE158EAAEE2A}" type="presParOf" srcId="{2AB098A5-45EB-4660-B27E-B6288AD4E8FF}" destId="{279AB6AE-75A4-420D-8C1A-EE96EDDF32D1}" srcOrd="4" destOrd="0" presId="urn:microsoft.com/office/officeart/2005/8/layout/hProcess9"/>
    <dgm:cxn modelId="{1431B533-C79C-4E83-91F7-D2D6E0682580}" type="presParOf" srcId="{2AB098A5-45EB-4660-B27E-B6288AD4E8FF}" destId="{972DB167-83F1-42DB-A1AB-CF9A9390923E}" srcOrd="5" destOrd="0" presId="urn:microsoft.com/office/officeart/2005/8/layout/hProcess9"/>
    <dgm:cxn modelId="{4E751871-29A3-4B21-BD8F-FF7D711BD21B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4576" y="1297304"/>
          <a:ext cx="2201167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Модуль 1</a:t>
          </a:r>
          <a:endParaRPr lang="en-US" sz="2700" kern="1200" dirty="0"/>
        </a:p>
      </dsp:txBody>
      <dsp:txXfrm>
        <a:off x="89015" y="1381743"/>
        <a:ext cx="2032289" cy="1560862"/>
      </dsp:txXfrm>
    </dsp:sp>
    <dsp:sp modelId="{F61B9EBF-0D4D-4FE5-BF75-4B16E3FE6B33}">
      <dsp:nvSpPr>
        <dsp:cNvPr id="0" name=""/>
        <dsp:cNvSpPr/>
      </dsp:nvSpPr>
      <dsp:spPr>
        <a:xfrm>
          <a:off x="2315802" y="1297304"/>
          <a:ext cx="2201167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Модуль 2</a:t>
          </a:r>
          <a:endParaRPr lang="en-US" sz="2700" kern="1200" dirty="0"/>
        </a:p>
      </dsp:txBody>
      <dsp:txXfrm>
        <a:off x="2400241" y="1381743"/>
        <a:ext cx="2032289" cy="1560862"/>
      </dsp:txXfrm>
    </dsp:sp>
    <dsp:sp modelId="{279AB6AE-75A4-420D-8C1A-EE96EDDF32D1}">
      <dsp:nvSpPr>
        <dsp:cNvPr id="0" name=""/>
        <dsp:cNvSpPr/>
      </dsp:nvSpPr>
      <dsp:spPr>
        <a:xfrm>
          <a:off x="4627029" y="1297304"/>
          <a:ext cx="2201167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Захист ІДЗ та групових </a:t>
          </a:r>
          <a:r>
            <a:rPr lang="uk-UA" sz="2700" kern="1200" dirty="0" err="1"/>
            <a:t>проєктів</a:t>
          </a:r>
          <a:endParaRPr lang="en-US" sz="2700" kern="1200" dirty="0"/>
        </a:p>
      </dsp:txBody>
      <dsp:txXfrm>
        <a:off x="4711468" y="1381743"/>
        <a:ext cx="2032289" cy="1560862"/>
      </dsp:txXfrm>
    </dsp:sp>
    <dsp:sp modelId="{540F5E96-2C5D-4B3C-8C7E-19592CB2A7CD}">
      <dsp:nvSpPr>
        <dsp:cNvPr id="0" name=""/>
        <dsp:cNvSpPr/>
      </dsp:nvSpPr>
      <dsp:spPr>
        <a:xfrm>
          <a:off x="6938255" y="1297304"/>
          <a:ext cx="2201167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Від</a:t>
          </a:r>
          <a:r>
            <a:rPr lang="ru-RU" sz="2700" kern="1200" dirty="0"/>
            <a:t> 20 </a:t>
          </a:r>
          <a:r>
            <a:rPr lang="ru-RU" sz="2700" kern="1200" dirty="0" err="1"/>
            <a:t>балів</a:t>
          </a:r>
          <a:r>
            <a:rPr lang="ru-RU" sz="2700" kern="1200" dirty="0"/>
            <a:t>: </a:t>
          </a:r>
          <a:r>
            <a:rPr lang="ru-RU" sz="2700" kern="1200" dirty="0" err="1"/>
            <a:t>добір</a:t>
          </a:r>
          <a:r>
            <a:rPr lang="ru-RU" sz="2700" kern="1200" dirty="0"/>
            <a:t> </a:t>
          </a:r>
          <a:r>
            <a:rPr lang="ru-RU" sz="2700" kern="1200" dirty="0" err="1"/>
            <a:t>балів</a:t>
          </a:r>
          <a:r>
            <a:rPr lang="ru-RU" sz="2700" kern="1200" dirty="0"/>
            <a:t> для допуску</a:t>
          </a:r>
          <a:endParaRPr lang="en-US" sz="2700" kern="1200" dirty="0"/>
        </a:p>
      </dsp:txBody>
      <dsp:txXfrm>
        <a:off x="7022694" y="1381743"/>
        <a:ext cx="2032289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C665-C2A8-4E00-9046-4652DAF5AAE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A5EF-0055-4B1A-BE32-0ACBAC4E3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before we start"/>
          <p:cNvPicPr>
            <a:picLocks noChangeAspect="1" noChangeArrowheads="1"/>
          </p:cNvPicPr>
          <p:nvPr/>
        </p:nvPicPr>
        <p:blipFill>
          <a:blip r:embed="rId2" cstate="print"/>
          <a:srcRect b="2499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57150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355333" y="5934670"/>
            <a:ext cx="5358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BEFORE WE START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Картинки по запросу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6" y="2276872"/>
            <a:ext cx="916225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403" y="421580"/>
            <a:ext cx="5458047" cy="6014840"/>
          </a:xfrm>
        </p:spPr>
        <p:txBody>
          <a:bodyPr>
            <a:normAutofit/>
          </a:bodyPr>
          <a:lstStyle/>
          <a:p>
            <a:r>
              <a:rPr lang="ru-RU" dirty="0" err="1"/>
              <a:t>Тупахіна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Володимирівна</a:t>
            </a:r>
            <a:endParaRPr lang="ru-RU" dirty="0"/>
          </a:p>
          <a:p>
            <a:r>
              <a:rPr lang="uk-UA" dirty="0"/>
              <a:t>І корпус, </a:t>
            </a:r>
            <a:r>
              <a:rPr lang="uk-UA" dirty="0" err="1"/>
              <a:t>каб</a:t>
            </a:r>
            <a:r>
              <a:rPr lang="uk-UA" dirty="0"/>
              <a:t>. 29 (ректорат)</a:t>
            </a:r>
          </a:p>
          <a:p>
            <a:r>
              <a:rPr lang="uk-UA" dirty="0"/>
              <a:t>Запис на консультації за посиланням у </a:t>
            </a:r>
            <a:r>
              <a:rPr lang="en-US" dirty="0"/>
              <a:t>Moodle</a:t>
            </a:r>
            <a:endParaRPr lang="uk-UA" dirty="0"/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BC41C7-8C29-63DE-C02A-30344384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6" t="4343" r="5153" b="6577"/>
          <a:stretch/>
        </p:blipFill>
        <p:spPr>
          <a:xfrm>
            <a:off x="6524403" y="3429000"/>
            <a:ext cx="2626242" cy="2573079"/>
          </a:xfrm>
          <a:prstGeom prst="rect">
            <a:avLst/>
          </a:prstGeom>
        </p:spPr>
      </p:pic>
      <p:pic>
        <p:nvPicPr>
          <p:cNvPr id="1026" name="Picture 2" descr="35 Funny Back to School Memes - Best Memes for the First Day of School">
            <a:extLst>
              <a:ext uri="{FF2B5EF4-FFF2-40B4-BE49-F238E27FC236}">
                <a16:creationId xmlns:a16="http://schemas.microsoft.com/office/drawing/2014/main" id="{726175B4-0959-D20F-EF9F-755357BD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E96B06-AB55-2494-C296-48B98530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79" y="3676135"/>
            <a:ext cx="3746205" cy="19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8184232" y="5157192"/>
            <a:ext cx="1607996" cy="1428750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9696401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0272464" y="2060848"/>
            <a:ext cx="72008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15880" y="5157192"/>
            <a:ext cx="1607996" cy="142875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157192"/>
            <a:ext cx="1905000" cy="142875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31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00056" y="5157192"/>
            <a:ext cx="1607996" cy="14287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159896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МКР 2: травень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85468" y="16031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Іспит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19736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5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МКР 1: 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березень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00256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6160" y="69269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Підсумковий бал: 15 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травня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3992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96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520" y="3933057"/>
            <a:ext cx="827584" cy="6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52" name="Rectangle 6555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/>
              <a:t>Система оцінювання</a:t>
            </a:r>
            <a:endParaRPr lang="en-US" sz="5400" b="1"/>
          </a:p>
        </p:txBody>
      </p:sp>
      <p:sp>
        <p:nvSpPr>
          <p:cNvPr id="6555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RU" sz="2000" dirty="0" err="1"/>
              <a:t>Мінімальний</a:t>
            </a:r>
            <a:r>
              <a:rPr lang="ru-RU" sz="2000" dirty="0"/>
              <a:t> бал для допуску до </a:t>
            </a:r>
            <a:r>
              <a:rPr lang="ru-RU" sz="2000" dirty="0" err="1"/>
              <a:t>іспиту</a:t>
            </a:r>
            <a:r>
              <a:rPr lang="ru-RU" sz="2000" dirty="0"/>
              <a:t>: </a:t>
            </a:r>
            <a:r>
              <a:rPr lang="ru-RU" sz="2000" b="1" dirty="0"/>
              <a:t>35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uk-UA" sz="2000" b="1" dirty="0" err="1"/>
              <a:t>Обов</a:t>
            </a:r>
            <a:r>
              <a:rPr lang="en-US" sz="2000" b="1" dirty="0"/>
              <a:t>’</a:t>
            </a:r>
            <a:r>
              <a:rPr lang="uk-UA" sz="2000" b="1" dirty="0" err="1"/>
              <a:t>язкові</a:t>
            </a:r>
            <a:r>
              <a:rPr lang="uk-UA" sz="2000" b="1" dirty="0"/>
              <a:t> види роботи</a:t>
            </a:r>
            <a:r>
              <a:rPr lang="en-US" sz="2000" b="1" dirty="0"/>
              <a:t> (mandatory)</a:t>
            </a:r>
            <a:r>
              <a:rPr lang="uk-UA" sz="2000" b="1" dirty="0"/>
              <a:t>: </a:t>
            </a:r>
            <a:endParaRPr lang="en-US" sz="2000" b="1" dirty="0"/>
          </a:p>
          <a:p>
            <a:r>
              <a:rPr lang="ru-RU" sz="2000" dirty="0" err="1"/>
              <a:t>Термінологічний</a:t>
            </a:r>
            <a:r>
              <a:rPr lang="ru-RU" sz="2000" dirty="0"/>
              <a:t> тест на кожному </a:t>
            </a:r>
            <a:r>
              <a:rPr lang="ru-RU" sz="2000" dirty="0" err="1"/>
              <a:t>семінарі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ru-RU" sz="2000" b="1" dirty="0"/>
              <a:t>5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r>
              <a:rPr lang="ru-RU" sz="2000" dirty="0"/>
              <a:t> (20)</a:t>
            </a:r>
          </a:p>
          <a:p>
            <a:r>
              <a:rPr lang="ru-RU" sz="2000" dirty="0" err="1"/>
              <a:t>Усна</a:t>
            </a:r>
            <a:r>
              <a:rPr lang="ru-RU" sz="2000" dirty="0"/>
              <a:t> </a:t>
            </a:r>
            <a:r>
              <a:rPr lang="ru-RU" sz="2000" dirty="0" err="1"/>
              <a:t>відповідь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ru-RU" sz="2000" dirty="0" err="1"/>
              <a:t>балів</a:t>
            </a:r>
            <a:r>
              <a:rPr lang="ru-RU" sz="2000" dirty="0"/>
              <a:t> (20)</a:t>
            </a:r>
          </a:p>
          <a:p>
            <a:r>
              <a:rPr lang="ru-RU" sz="2000" dirty="0" err="1"/>
              <a:t>Модульна</a:t>
            </a:r>
            <a:r>
              <a:rPr lang="ru-RU" sz="2000" dirty="0"/>
              <a:t> робота: </a:t>
            </a:r>
            <a:r>
              <a:rPr lang="en-US" sz="2000" dirty="0"/>
              <a:t>max </a:t>
            </a:r>
            <a:r>
              <a:rPr lang="ru-RU" sz="2000" b="1" dirty="0"/>
              <a:t>10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r>
              <a:rPr lang="ru-RU" sz="2000" dirty="0"/>
              <a:t> (20)</a:t>
            </a:r>
          </a:p>
          <a:p>
            <a:pPr marL="0" indent="0">
              <a:buNone/>
            </a:pPr>
            <a:r>
              <a:rPr lang="ru-RU" sz="2000" b="1" dirty="0" err="1"/>
              <a:t>Додаткові</a:t>
            </a:r>
            <a:r>
              <a:rPr lang="ru-RU" sz="2000" b="1" dirty="0"/>
              <a:t> </a:t>
            </a: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(</a:t>
            </a:r>
            <a:r>
              <a:rPr lang="en-US" sz="2000" b="1" dirty="0"/>
              <a:t>optional)</a:t>
            </a:r>
            <a:r>
              <a:rPr lang="ru-RU" sz="2000" b="1" dirty="0"/>
              <a:t>: </a:t>
            </a:r>
          </a:p>
          <a:p>
            <a:r>
              <a:rPr lang="ru-RU" sz="2000" dirty="0" err="1"/>
              <a:t>Творче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наукове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(2 за семестр):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uk-UA" sz="2000" dirty="0"/>
              <a:t>ІДЗ або груповий </a:t>
            </a:r>
            <a:r>
              <a:rPr lang="uk-UA" sz="2000" dirty="0" err="1"/>
              <a:t>проєкт</a:t>
            </a:r>
            <a:r>
              <a:rPr lang="uk-UA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20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ru-RU" sz="2000" b="1" dirty="0" err="1"/>
              <a:t>Читання</a:t>
            </a:r>
            <a:r>
              <a:rPr lang="ru-RU" sz="2000" b="1" dirty="0"/>
              <a:t> всех </a:t>
            </a:r>
            <a:r>
              <a:rPr lang="ru-RU" sz="2000" b="1" dirty="0" err="1"/>
              <a:t>текстів</a:t>
            </a:r>
            <a:r>
              <a:rPr lang="ru-RU" sz="2000" b="1" dirty="0"/>
              <a:t>, </a:t>
            </a:r>
            <a:r>
              <a:rPr lang="ru-RU" sz="2000" b="1" dirty="0" err="1"/>
              <a:t>винесених</a:t>
            </a:r>
            <a:r>
              <a:rPr lang="ru-RU" sz="2000" b="1" dirty="0"/>
              <a:t> на </a:t>
            </a:r>
            <a:r>
              <a:rPr lang="ru-RU" sz="2000" b="1" dirty="0" err="1"/>
              <a:t>семінарські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, є </a:t>
            </a:r>
            <a:r>
              <a:rPr lang="ru-RU" sz="2000" b="1" dirty="0" err="1"/>
              <a:t>обов</a:t>
            </a:r>
            <a:r>
              <a:rPr lang="en-US" sz="2000" b="1" dirty="0"/>
              <a:t>’</a:t>
            </a:r>
            <a:r>
              <a:rPr lang="uk-UA" sz="2000" b="1" dirty="0" err="1"/>
              <a:t>язковою</a:t>
            </a:r>
            <a:r>
              <a:rPr lang="uk-UA" sz="2000" b="1" dirty="0"/>
              <a:t> вимогою </a:t>
            </a:r>
            <a:endParaRPr lang="ru-RU" sz="2000" b="1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id="{B3531DC0-D2AA-8580-18E8-7E5D3DF9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795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394" y="522060"/>
          <a:ext cx="9696893" cy="336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4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Яку оцінку я хочу?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Скільки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текстів</a:t>
                      </a:r>
                      <a:r>
                        <a:rPr lang="ru-RU" sz="2400" dirty="0"/>
                        <a:t> я маю </a:t>
                      </a:r>
                      <a:r>
                        <a:rPr lang="ru-RU" sz="2400" dirty="0" err="1"/>
                        <a:t>прочитати</a:t>
                      </a:r>
                      <a:r>
                        <a:rPr lang="ru-RU" sz="240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Е</a:t>
                      </a:r>
                      <a:r>
                        <a:rPr lang="ru-RU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Всі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тексти</a:t>
                      </a:r>
                      <a:r>
                        <a:rPr lang="ru-RU" sz="2400" dirty="0"/>
                        <a:t>, </a:t>
                      </a:r>
                      <a:r>
                        <a:rPr lang="ru-RU" sz="2400" dirty="0" err="1"/>
                        <a:t>винесені</a:t>
                      </a:r>
                      <a:r>
                        <a:rPr lang="ru-RU" sz="2400" dirty="0"/>
                        <a:t> на </a:t>
                      </a:r>
                      <a:r>
                        <a:rPr lang="ru-RU" sz="2400" dirty="0" err="1"/>
                        <a:t>семінари</a:t>
                      </a:r>
                      <a:r>
                        <a:rPr lang="ru-RU" sz="2400" dirty="0"/>
                        <a:t>, </a:t>
                      </a:r>
                      <a:r>
                        <a:rPr lang="ru-RU" sz="2400" b="1" dirty="0"/>
                        <a:t>в </a:t>
                      </a:r>
                      <a:r>
                        <a:rPr lang="ru-RU" sz="2400" b="1" dirty="0" err="1"/>
                        <a:t>повному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обсязі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Всі тексти, винесені на семінари </a:t>
                      </a:r>
                      <a:r>
                        <a:rPr lang="en-US" sz="2400" baseline="0" dirty="0"/>
                        <a:t>+ </a:t>
                      </a:r>
                      <a:r>
                        <a:rPr lang="en-US" sz="2400" b="1" baseline="0" dirty="0"/>
                        <a:t>2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baseline="0" dirty="0"/>
                        <a:t>за </a:t>
                      </a:r>
                      <a:r>
                        <a:rPr lang="ru-RU" sz="2400" baseline="0" dirty="0" err="1"/>
                        <a:t>вибором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Всі тексти, винесені на семінари </a:t>
                      </a:r>
                      <a:r>
                        <a:rPr lang="en-US" sz="2400" baseline="0" dirty="0"/>
                        <a:t>+ </a:t>
                      </a:r>
                      <a:r>
                        <a:rPr lang="uk-UA" sz="2400" b="1" baseline="0" dirty="0"/>
                        <a:t>4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baseline="0" dirty="0"/>
                        <a:t>за </a:t>
                      </a:r>
                      <a:r>
                        <a:rPr lang="ru-RU" sz="2400" baseline="0" dirty="0" err="1"/>
                        <a:t>вибором</a:t>
                      </a:r>
                      <a:r>
                        <a:rPr lang="ru-RU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Всі тексти, винесені на семінари </a:t>
                      </a:r>
                      <a:r>
                        <a:rPr lang="en-US" sz="2400" baseline="0" dirty="0"/>
                        <a:t>+ </a:t>
                      </a:r>
                      <a:r>
                        <a:rPr lang="uk-UA" sz="2400" b="1" baseline="0" dirty="0"/>
                        <a:t>6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baseline="0" dirty="0"/>
                        <a:t>за </a:t>
                      </a:r>
                      <a:r>
                        <a:rPr lang="ru-RU" sz="2400" baseline="0" dirty="0" err="1"/>
                        <a:t>вибором</a:t>
                      </a:r>
                      <a:r>
                        <a:rPr lang="ru-RU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А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Всі тексти, винесені на семінари </a:t>
                      </a:r>
                      <a:r>
                        <a:rPr lang="en-US" sz="2400" baseline="0" dirty="0"/>
                        <a:t>+ </a:t>
                      </a:r>
                      <a:r>
                        <a:rPr lang="uk-UA" sz="2400" b="1" baseline="0" dirty="0"/>
                        <a:t>8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baseline="0" dirty="0"/>
                        <a:t>за </a:t>
                      </a:r>
                      <a:r>
                        <a:rPr lang="ru-RU" sz="2400" baseline="0" dirty="0" err="1"/>
                        <a:t>вибором</a:t>
                      </a:r>
                      <a:r>
                        <a:rPr lang="ru-RU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5393" y="4132147"/>
            <a:ext cx="9696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Перелік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рекомендованих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творів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сторінці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курсу 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Moodle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Обирайте тексти різних авторів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виборі творів малої форми (оповідань, новел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віршів): 3 малі твори/збірка віршів = 1 повноцінний текст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Співбесіда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прочитаними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текстами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язковий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елемент іспиту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7F2E-104F-22C8-7970-8B1612B1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4800"/>
              <a:t>Важливі дедлайни</a:t>
            </a:r>
            <a:endParaRPr lang="en-US" sz="4800"/>
          </a:p>
        </p:txBody>
      </p:sp>
      <p:pic>
        <p:nvPicPr>
          <p:cNvPr id="1028" name="Picture 4" descr="Школа організацій з розвитку підприємництва: дедлайн змінено | Громадський  Простір">
            <a:extLst>
              <a:ext uri="{FF2B5EF4-FFF2-40B4-BE49-F238E27FC236}">
                <a16:creationId xmlns:a16="http://schemas.microsoft.com/office/drawing/2014/main" id="{4CAFC5A5-C160-AF35-E394-4F39C224B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7" b="33331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14976-B65F-D1C0-9B83-DF1CF065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Запис на групові </a:t>
            </a:r>
            <a:r>
              <a:rPr lang="uk-UA" sz="2000" dirty="0" err="1"/>
              <a:t>проєкти</a:t>
            </a:r>
            <a:r>
              <a:rPr lang="uk-UA" sz="2000" dirty="0"/>
              <a:t> та ІДЗ – до </a:t>
            </a:r>
            <a:r>
              <a:rPr lang="uk-UA" sz="2000" b="1" dirty="0"/>
              <a:t>1 березня 2025 р. 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Творчі завдання до семінарів подаються </a:t>
            </a:r>
            <a:r>
              <a:rPr lang="uk-UA" sz="2000" b="1" dirty="0"/>
              <a:t>до наступного семінару за розкладом вашої групи 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Відпрацювання пропущених семінарів – </a:t>
            </a:r>
            <a:r>
              <a:rPr lang="uk-UA" sz="2000" b="1" dirty="0"/>
              <a:t>на найближчій консультації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728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7D2F-7B6A-E992-D67B-B25868B8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uk-UA" sz="3800" dirty="0"/>
              <a:t>Якщо я не можу відвідувати заняття разом з групою: </a:t>
            </a:r>
            <a:endParaRPr lang="en-US" sz="3800" dirty="0"/>
          </a:p>
        </p:txBody>
      </p:sp>
      <p:pic>
        <p:nvPicPr>
          <p:cNvPr id="1026" name="Picture 2" descr="My Hamster Ate My Homework: Journal to keep all your memories, thoughts and  ideas : York, Elizabeth: Amazon.sg: Books">
            <a:extLst>
              <a:ext uri="{FF2B5EF4-FFF2-40B4-BE49-F238E27FC236}">
                <a16:creationId xmlns:a16="http://schemas.microsoft.com/office/drawing/2014/main" id="{23AE3FDC-AC69-FEFD-5AE7-B74E1F61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r="-2" b="689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6413-FEC2-718C-002C-4CEEF8EB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uk-UA" sz="2400" b="1" dirty="0"/>
              <a:t>До 1 листопада </a:t>
            </a:r>
            <a:r>
              <a:rPr lang="uk-UA" sz="2400" dirty="0"/>
              <a:t>– </a:t>
            </a:r>
            <a:r>
              <a:rPr lang="uk-UA" sz="2400" dirty="0" err="1"/>
              <a:t>повідомте</a:t>
            </a:r>
            <a:r>
              <a:rPr lang="uk-UA" sz="2400" dirty="0"/>
              <a:t> викладача, </a:t>
            </a:r>
            <a:r>
              <a:rPr lang="uk-UA" sz="2400" b="1" dirty="0"/>
              <a:t>узгодьте індивідуальний графік </a:t>
            </a:r>
            <a:r>
              <a:rPr lang="uk-UA" sz="2400" dirty="0"/>
              <a:t>та порядок відпрацювання занять </a:t>
            </a:r>
          </a:p>
          <a:p>
            <a:pPr marL="0" indent="0">
              <a:buNone/>
            </a:pPr>
            <a:r>
              <a:rPr lang="uk-UA" sz="2400" dirty="0"/>
              <a:t>                         або</a:t>
            </a:r>
          </a:p>
          <a:p>
            <a:r>
              <a:rPr lang="uk-UA" sz="2400" b="1" dirty="0"/>
              <a:t>Приєднайтесь до іншої групи</a:t>
            </a:r>
            <a:r>
              <a:rPr lang="uk-UA" sz="2400" dirty="0"/>
              <a:t>, розклад якої вам підходить, і </a:t>
            </a:r>
            <a:r>
              <a:rPr lang="uk-UA" sz="2400" dirty="0" err="1"/>
              <a:t>повідомте</a:t>
            </a:r>
            <a:r>
              <a:rPr lang="uk-UA" sz="2400" dirty="0"/>
              <a:t> про це викладача </a:t>
            </a:r>
          </a:p>
          <a:p>
            <a:pPr marL="0" indent="0">
              <a:buNone/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83527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User Manual Guide: How to Create Online, Tools &amp; Best Practices">
            <a:extLst>
              <a:ext uri="{FF2B5EF4-FFF2-40B4-BE49-F238E27FC236}">
                <a16:creationId xmlns:a16="http://schemas.microsoft.com/office/drawing/2014/main" id="{FEFB137B-9811-DBD7-4491-AAE50DA8A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6671" b="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E6A9-4E61-B1D7-4313-38938625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/>
              <a:t>Гайдлайни та рекомендації</a:t>
            </a:r>
            <a:endParaRPr lang="en-US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2E58-76A1-9ABC-36D1-711F3B40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uk-UA" sz="2000" dirty="0"/>
              <a:t>Вимоги до рефератів </a:t>
            </a:r>
          </a:p>
          <a:p>
            <a:r>
              <a:rPr lang="uk-UA" sz="2000" dirty="0"/>
              <a:t>Вимоги до есе</a:t>
            </a:r>
          </a:p>
          <a:p>
            <a:r>
              <a:rPr lang="uk-UA" sz="2000" dirty="0"/>
              <a:t>Плагіат: </a:t>
            </a:r>
            <a:r>
              <a:rPr lang="uk-UA" sz="2000" dirty="0" err="1"/>
              <a:t>пам</a:t>
            </a:r>
            <a:r>
              <a:rPr lang="en-US" sz="2000" dirty="0"/>
              <a:t>’</a:t>
            </a:r>
            <a:r>
              <a:rPr lang="uk-UA" sz="2000" dirty="0"/>
              <a:t>ятка студента</a:t>
            </a:r>
          </a:p>
          <a:p>
            <a:r>
              <a:rPr lang="uk-UA" sz="2000" dirty="0"/>
              <a:t>Рекомендації до використання ШІ</a:t>
            </a:r>
          </a:p>
          <a:p>
            <a:r>
              <a:rPr lang="uk-UA" sz="2000" dirty="0"/>
              <a:t>Методичні рекомендації до виконання ІДЗ</a:t>
            </a:r>
          </a:p>
          <a:p>
            <a:r>
              <a:rPr lang="uk-UA" sz="2000" dirty="0"/>
              <a:t>Приклад оформлення переліку використаних джерел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6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30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/>
              <a:t>Всі письмові завдання завантажуються в </a:t>
            </a:r>
            <a:r>
              <a:rPr lang="en-US" sz="4800" b="1" dirty="0"/>
              <a:t>Moodle</a:t>
            </a:r>
          </a:p>
        </p:txBody>
      </p:sp>
      <p:pic>
        <p:nvPicPr>
          <p:cNvPr id="67586" name="Picture 2" descr="Картинки по запросу paper free save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3486150"/>
            <a:ext cx="656272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Система оцінювання</vt:lpstr>
      <vt:lpstr>PowerPoint Presentation</vt:lpstr>
      <vt:lpstr>Важливі дедлайни</vt:lpstr>
      <vt:lpstr>Якщо я не можу відвідувати заняття разом з групою: </vt:lpstr>
      <vt:lpstr>Гайдлайни та рекомендації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 Tupakhina</dc:creator>
  <cp:lastModifiedBy>Olena Tupakhina</cp:lastModifiedBy>
  <cp:revision>3</cp:revision>
  <dcterms:created xsi:type="dcterms:W3CDTF">2024-10-17T08:06:36Z</dcterms:created>
  <dcterms:modified xsi:type="dcterms:W3CDTF">2025-02-11T15:16:39Z</dcterms:modified>
</cp:coreProperties>
</file>