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0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63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-3086" y="-5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17EBF-F1BE-4E45-B1BE-AD33DDF0A453}" type="datetimeFigureOut">
              <a:rPr lang="uk-UA" smtClean="0"/>
              <a:t>15.10.2023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FF4E3-6918-4413-AE74-0CFA194494F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3420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479CA-BD8B-4F86-8593-805234C4D4A7}" type="datetimeFigureOut">
              <a:rPr lang="uk-UA" smtClean="0"/>
              <a:t>15.10.2023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D8E4D-AF22-4839-89BA-F64588112E7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5128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BFE6-0C50-401E-AB12-735875CD9E9F}" type="datetimeFigureOut">
              <a:rPr lang="uk-UA" smtClean="0"/>
              <a:t>15.10.2023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4A65-6AF2-4EC2-989E-D833204B26F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BFE6-0C50-401E-AB12-735875CD9E9F}" type="datetimeFigureOut">
              <a:rPr lang="uk-UA" smtClean="0"/>
              <a:t>15.10.2023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4A65-6AF2-4EC2-989E-D833204B26F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BFE6-0C50-401E-AB12-735875CD9E9F}" type="datetimeFigureOut">
              <a:rPr lang="uk-UA" smtClean="0"/>
              <a:t>15.10.2023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4A65-6AF2-4EC2-989E-D833204B26F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BFE6-0C50-401E-AB12-735875CD9E9F}" type="datetimeFigureOut">
              <a:rPr lang="uk-UA" smtClean="0"/>
              <a:t>15.10.2023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4A65-6AF2-4EC2-989E-D833204B26F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BFE6-0C50-401E-AB12-735875CD9E9F}" type="datetimeFigureOut">
              <a:rPr lang="uk-UA" smtClean="0"/>
              <a:t>15.10.2023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4A65-6AF2-4EC2-989E-D833204B26FC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BFE6-0C50-401E-AB12-735875CD9E9F}" type="datetimeFigureOut">
              <a:rPr lang="uk-UA" smtClean="0"/>
              <a:t>15.10.2023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4A65-6AF2-4EC2-989E-D833204B26F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BFE6-0C50-401E-AB12-735875CD9E9F}" type="datetimeFigureOut">
              <a:rPr lang="uk-UA" smtClean="0"/>
              <a:t>15.10.2023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4A65-6AF2-4EC2-989E-D833204B26F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BFE6-0C50-401E-AB12-735875CD9E9F}" type="datetimeFigureOut">
              <a:rPr lang="uk-UA" smtClean="0"/>
              <a:t>15.10.2023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4A65-6AF2-4EC2-989E-D833204B26F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BFE6-0C50-401E-AB12-735875CD9E9F}" type="datetimeFigureOut">
              <a:rPr lang="uk-UA" smtClean="0"/>
              <a:t>15.10.2023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AF4A65-6AF2-4EC2-989E-D833204B26F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BBFE6-0C50-401E-AB12-735875CD9E9F}" type="datetimeFigureOut">
              <a:rPr lang="uk-UA" smtClean="0"/>
              <a:t>15.10.2023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F4A65-6AF2-4EC2-989E-D833204B26F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949280"/>
            <a:ext cx="3574257" cy="90872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949280"/>
            <a:ext cx="9146380" cy="908721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F6BBFE6-0C50-401E-AB12-735875CD9E9F}" type="datetimeFigureOut">
              <a:rPr lang="uk-UA" smtClean="0"/>
              <a:t>15.10.2023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1AF4A65-6AF2-4EC2-989E-D833204B26FC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41" r:id="rId1"/>
    <p:sldLayoutId id="2147484142" r:id="rId2"/>
    <p:sldLayoutId id="2147484143" r:id="rId3"/>
    <p:sldLayoutId id="2147484144" r:id="rId4"/>
    <p:sldLayoutId id="2147484145" r:id="rId5"/>
    <p:sldLayoutId id="2147484146" r:id="rId6"/>
    <p:sldLayoutId id="2147484147" r:id="rId7"/>
    <p:sldLayoutId id="2147484148" r:id="rId8"/>
    <p:sldLayoutId id="2147484149" r:id="rId9"/>
    <p:sldLayoutId id="2147484150" r:id="rId10"/>
    <p:sldLayoutId id="214748415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400" dirty="0">
                <a:solidFill>
                  <a:schemeClr val="accent3"/>
                </a:solidFill>
              </a:rPr>
              <a:t>Культура </a:t>
            </a:r>
            <a:r>
              <a:rPr lang="uk-UA" sz="5400" dirty="0">
                <a:solidFill>
                  <a:schemeClr val="accent2"/>
                </a:solidFill>
              </a:rPr>
              <a:t>праці</a:t>
            </a:r>
          </a:p>
        </p:txBody>
      </p:sp>
    </p:spTree>
    <p:extLst>
      <p:ext uri="{BB962C8B-B14F-4D97-AF65-F5344CB8AC3E}">
        <p14:creationId xmlns:p14="http://schemas.microsoft.com/office/powerpoint/2010/main" val="1647589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5832648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</a:pPr>
            <a:r>
              <a:rPr lang="uk-UA" sz="2000" dirty="0"/>
              <a:t>Поняття культури праці та її чинники. Засоби регулювання культурного рівня у процесі праці</a:t>
            </a:r>
          </a:p>
          <a:p>
            <a:pPr marL="0" indent="0" algn="just">
              <a:spcBef>
                <a:spcPts val="0"/>
              </a:spcBef>
            </a:pPr>
            <a:endParaRPr lang="uk-UA" sz="1400" b="0" dirty="0"/>
          </a:p>
          <a:p>
            <a:pPr marL="0" indent="0" algn="just">
              <a:spcBef>
                <a:spcPts val="0"/>
              </a:spcBef>
            </a:pPr>
            <a:r>
              <a:rPr lang="uk-UA" sz="2000" b="0" dirty="0"/>
              <a:t>Зміст культури праці в соціології розкривається через взаємодію культури</a:t>
            </a:r>
          </a:p>
          <a:p>
            <a:pPr marL="0" indent="0" algn="just">
              <a:spcBef>
                <a:spcPts val="0"/>
              </a:spcBef>
            </a:pPr>
            <a:r>
              <a:rPr lang="uk-UA" sz="2000" b="0" dirty="0"/>
              <a:t>людини, що проявляться в її поведінці, і праці.</a:t>
            </a:r>
          </a:p>
          <a:p>
            <a:pPr marL="0" indent="0" algn="just">
              <a:spcBef>
                <a:spcPts val="0"/>
              </a:spcBef>
            </a:pPr>
            <a:r>
              <a:rPr lang="uk-UA" sz="2000" b="0" dirty="0"/>
              <a:t>Розрізняють культуру загальну і професійну, причому друга з них значною мірою визначається першою і проявляється саме в процесі трудової діяльності. Загальна культура людини формує її ставлення до праці. Забезпечити її позитивність можна шляхом визначення і ліквідації часто суб’єктивних причин порушення дисципліни, тобто причин, що залежать від рівня свідомості працівника.</a:t>
            </a:r>
          </a:p>
          <a:p>
            <a:pPr marL="0" indent="0" algn="just">
              <a:spcBef>
                <a:spcPts val="0"/>
              </a:spcBef>
            </a:pPr>
            <a:r>
              <a:rPr lang="uk-UA" sz="2000" b="0" dirty="0"/>
              <a:t>У формуванні свідомості і культури велику роль відіграють групи профілактики, робітничі збори, виробничі наради, застосовуються ще економічні і правові заходи через дію на людське прагнення до самоствердження, покращення матеріального становища.</a:t>
            </a:r>
          </a:p>
          <a:p>
            <a:pPr marL="0" indent="0" algn="just">
              <a:spcBef>
                <a:spcPts val="0"/>
              </a:spcBef>
            </a:pPr>
            <a:r>
              <a:rPr lang="uk-UA" sz="2000" b="0" dirty="0"/>
              <a:t>Спільну трудову діяльність членів певного колективу формує колективна професійна культура, яка в свою чергу визнає соціальні норми, тобто сукупність вимог і очікувань трудового колективу до своїх членів щодо трудової поведінки, ставлення до співробітників та інше. </a:t>
            </a:r>
          </a:p>
        </p:txBody>
      </p:sp>
    </p:spTree>
    <p:extLst>
      <p:ext uri="{BB962C8B-B14F-4D97-AF65-F5344CB8AC3E}">
        <p14:creationId xmlns:p14="http://schemas.microsoft.com/office/powerpoint/2010/main" val="3030316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5688632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</a:pPr>
            <a:r>
              <a:rPr lang="uk-UA" sz="2000" b="0" dirty="0"/>
              <a:t>Виконуючи передбачувану функцію, норми задають певну поведінку, виступають мірилом допустимих її варіантів. В сфері праці діє багато норм: норма ставлення до суспільної власності, до праці, власної активності.</a:t>
            </a:r>
          </a:p>
          <a:p>
            <a:pPr marL="0" indent="0" algn="just">
              <a:spcBef>
                <a:spcPts val="0"/>
              </a:spcBef>
            </a:pPr>
            <a:endParaRPr lang="uk-UA" sz="2000" b="0" dirty="0"/>
          </a:p>
          <a:p>
            <a:pPr marL="0" indent="0" algn="ctr">
              <a:spcBef>
                <a:spcPts val="0"/>
              </a:spcBef>
            </a:pPr>
            <a:r>
              <a:rPr lang="uk-UA" sz="2000" dirty="0"/>
              <a:t>Функції культури праці</a:t>
            </a:r>
          </a:p>
          <a:p>
            <a:pPr marL="0" indent="0" algn="just">
              <a:spcBef>
                <a:spcPts val="0"/>
              </a:spcBef>
            </a:pPr>
            <a:endParaRPr lang="uk-UA" sz="2000" b="0" dirty="0"/>
          </a:p>
          <a:p>
            <a:pPr marL="0" indent="0" algn="just">
              <a:spcBef>
                <a:spcPts val="0"/>
              </a:spcBef>
            </a:pPr>
            <a:r>
              <a:rPr lang="uk-UA" sz="2000" b="0" dirty="0"/>
              <a:t>Виробнича творчість людини є альтернативою суспільному застою. Однак стати реальною альтернативою вона може тільки з утвердженням нових культурних функцій праці, які розкривають її зміст.</a:t>
            </a:r>
          </a:p>
          <a:p>
            <a:pPr marL="0" indent="0" algn="just">
              <a:spcBef>
                <a:spcPts val="0"/>
              </a:spcBef>
            </a:pPr>
            <a:r>
              <a:rPr lang="uk-UA" sz="2000" b="0" noProof="1"/>
              <a:t>Товариське творче спілкування. Воно безпосередньо і цілісно збагачує працю духовно практичним змістом і дозволяє людині привласнювати багатство колективних взаємовідносин для розвитку індивідуальних творчих сил. Творче спілкування вплітається в трудовий процес і здійснює тим самим матеріально-предметний вплив на дійсність, серцевиною предметного змісту якого є комунікабельність, – це те, що характеризує практику.</a:t>
            </a:r>
          </a:p>
          <a:p>
            <a:pPr marL="0" indent="0" algn="just">
              <a:spcBef>
                <a:spcPts val="0"/>
              </a:spcBef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3947642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5688632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</a:pPr>
            <a:r>
              <a:rPr lang="uk-UA" sz="2000" b="0" noProof="1"/>
              <a:t>Творчий ціннісний вибір. Він здійснюється в процесі товариського ціннісного орієнтування і наступного ціннісного самовизначення. Він дозволяє людині здійснювати ідентифікацію з цінностями інших людей, самовизначатися. Тому в структурі ідейно-творчої культури праці здібність людини до ціннісного вибору може бути охарактеризована як ціннісно-орієнтаційна культура, як культура ціннісного самовизначення, що вплітається в процес праці і наповнює його новим змістом і значенням.</a:t>
            </a:r>
          </a:p>
          <a:p>
            <a:pPr marL="0" indent="0" algn="just">
              <a:spcBef>
                <a:spcPts val="0"/>
              </a:spcBef>
            </a:pPr>
            <a:r>
              <a:rPr lang="uk-UA" sz="2000" b="0" noProof="1"/>
              <a:t>Ідейно-творча пізнавальна дія. Швидка практична реалізація товариських пізнавальних дій людини забезпечує їй почуття глибокого емоційно-вольового задоволення, яке саме може стати найважливішим стимулятором до наступної творчої праці і творчого пошуку.</a:t>
            </a:r>
          </a:p>
          <a:p>
            <a:pPr marL="0" indent="0" algn="just">
              <a:spcBef>
                <a:spcPts val="0"/>
              </a:spcBef>
            </a:pPr>
            <a:r>
              <a:rPr lang="uk-UA" sz="2000" b="0" noProof="1"/>
              <a:t>Товариський емоційно-вольовий вплив. Його ознакою є глибина емоційно-вольового (хвилювання) переживання людиною процесу праці, як творчого самовідкриття. Коли духовно-практичні почуття починають впливати на самостимулюючі духовні начала людини, то можна говорити про специфічну емоційно-вольову діяльність людини, про соціально-психологічну культуру її праці і взаємовідносини в колективі.</a:t>
            </a:r>
          </a:p>
          <a:p>
            <a:pPr marL="0" indent="0" algn="just">
              <a:spcBef>
                <a:spcPts val="0"/>
              </a:spcBef>
            </a:pPr>
            <a:endParaRPr lang="uk-UA" sz="2000" b="0" noProof="1"/>
          </a:p>
        </p:txBody>
      </p:sp>
    </p:spTree>
    <p:extLst>
      <p:ext uri="{BB962C8B-B14F-4D97-AF65-F5344CB8AC3E}">
        <p14:creationId xmlns:p14="http://schemas.microsoft.com/office/powerpoint/2010/main" val="649083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5688632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</a:pPr>
            <a:r>
              <a:rPr lang="ru-RU" sz="2000" b="0" noProof="1"/>
              <a:t>Творче оцінююче нормування. – це духовно-практична форма оціночно-нормативної діяльності, яка характеризує культуру самореалізації людини, а з нею – нормативно-оціночну культуру її праці.</a:t>
            </a:r>
          </a:p>
          <a:p>
            <a:pPr marL="0" indent="0" algn="just">
              <a:spcBef>
                <a:spcPts val="0"/>
              </a:spcBef>
            </a:pPr>
            <a:endParaRPr lang="uk-UA" sz="2000" b="0" noProof="1"/>
          </a:p>
          <a:p>
            <a:pPr marL="0" indent="0" algn="ctr">
              <a:spcBef>
                <a:spcPts val="0"/>
              </a:spcBef>
            </a:pPr>
            <a:r>
              <a:rPr lang="ru-RU" sz="2000" noProof="1"/>
              <a:t>Вплив культури на умови праці та виробничі відносини</a:t>
            </a:r>
          </a:p>
          <a:p>
            <a:pPr marL="0" indent="0" algn="ctr">
              <a:spcBef>
                <a:spcPts val="0"/>
              </a:spcBef>
            </a:pPr>
            <a:endParaRPr lang="ru-RU" sz="2000" noProof="1"/>
          </a:p>
          <a:p>
            <a:pPr marL="0" indent="0" algn="just">
              <a:spcBef>
                <a:spcPts val="0"/>
              </a:spcBef>
            </a:pPr>
            <a:r>
              <a:rPr lang="ru-RU" sz="2000" b="0" noProof="1"/>
              <a:t>Культурний рівень трудового колективу досить помітно впливає на адаптацію нового працівника. Він може прискорити його, або ж навпаки – уповільнити. Людина з високорозвиненою свідомістю швидко адаптується в колективі з високим рівнем розвитку культури, якщо ж рівень людини дещо нижчий від колективного, то це прискорить її розвиток.</a:t>
            </a:r>
          </a:p>
          <a:p>
            <a:pPr marL="0" indent="0" algn="just">
              <a:spcBef>
                <a:spcPts val="0"/>
              </a:spcBef>
            </a:pPr>
            <a:r>
              <a:rPr lang="ru-RU" sz="2000" b="0" noProof="1"/>
              <a:t>Між членами трудового колективу існують певні стосунки, які впливають на дії і настрої працівника. Це – трудові відносини. У трудовому колективі існують формальні і неформальні відносини. Формальні зв’язки виникають як результат певної формальної організа Формальна організація трудового колективу визначає систему комунікації, тобто те, хто і з ким у трудовій групі мусить спілкуватися і на якій основі.ції.</a:t>
            </a:r>
          </a:p>
        </p:txBody>
      </p:sp>
    </p:spTree>
    <p:extLst>
      <p:ext uri="{BB962C8B-B14F-4D97-AF65-F5344CB8AC3E}">
        <p14:creationId xmlns:p14="http://schemas.microsoft.com/office/powerpoint/2010/main" val="702948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5760640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</a:pPr>
            <a:r>
              <a:rPr lang="uk-UA" sz="2000" b="0" dirty="0"/>
              <a:t>Крім формальних </a:t>
            </a:r>
            <a:r>
              <a:rPr lang="uk-UA" sz="2000" b="0" dirty="0" err="1"/>
              <a:t>зв’язків</a:t>
            </a:r>
            <a:r>
              <a:rPr lang="uk-UA" sz="2000" b="0" dirty="0"/>
              <a:t>, у трудовому колективі функціонують неформальні зв’язки, стосунки. Вони виникають як результат того, що формальні зв’язки недостатні й не </a:t>
            </a:r>
            <a:r>
              <a:rPr lang="uk-UA" sz="2000" b="0" dirty="0" err="1"/>
              <a:t>задовольнять</a:t>
            </a:r>
            <a:r>
              <a:rPr lang="uk-UA" sz="2000" b="0" dirty="0"/>
              <a:t> інтересів окремих членів колективу. Неформальні відносини виникають і тому, що формальна організація трудового колективу не спроможна передбачити всі можливі зв’язки між членами групи. Неформальні зв’язки, відносини певною мірою збагачують організацію трудової групи. Взаємовідносини людей у трудовому колективі багато в чому визначає його керівник.</a:t>
            </a:r>
          </a:p>
          <a:p>
            <a:pPr marL="0" indent="0" algn="just">
              <a:spcBef>
                <a:spcPts val="0"/>
              </a:spcBef>
            </a:pPr>
            <a:endParaRPr lang="uk-UA" sz="2000" b="0" dirty="0"/>
          </a:p>
          <a:p>
            <a:pPr marL="0" indent="0" algn="ctr">
              <a:spcBef>
                <a:spcPts val="0"/>
              </a:spcBef>
            </a:pPr>
            <a:r>
              <a:rPr lang="uk-UA" sz="2000" dirty="0"/>
              <a:t>Роль культури праці у формуванні особи працівника</a:t>
            </a:r>
          </a:p>
          <a:p>
            <a:pPr marL="0" indent="0" algn="just">
              <a:spcBef>
                <a:spcPts val="0"/>
              </a:spcBef>
            </a:pPr>
            <a:endParaRPr lang="uk-UA" sz="2000" b="0" dirty="0"/>
          </a:p>
          <a:p>
            <a:pPr marL="0" indent="0" algn="just">
              <a:spcBef>
                <a:spcPts val="0"/>
              </a:spcBef>
            </a:pPr>
            <a:r>
              <a:rPr lang="uk-UA" sz="2000" b="0" dirty="0"/>
              <a:t>Людина насамперед залежить від культури суспільства, яку вона сама і формує. Якщо культура кожного суспільства обов’язково відображає цілі, думки і прагнення людей, які живуть у ньому, то, у свою чергу, люди того чи іншого суспільства є своєрідним дзеркалом сучасної їм культури.</a:t>
            </a:r>
          </a:p>
          <a:p>
            <a:pPr marL="0" indent="0" algn="just">
              <a:spcBef>
                <a:spcPts val="0"/>
              </a:spcBef>
            </a:pPr>
            <a:r>
              <a:rPr lang="uk-UA" sz="2000" b="0" dirty="0"/>
              <a:t>Культурність відображає глибші духовні процеси у суспільстві, його цивілізованість, моральність.</a:t>
            </a:r>
          </a:p>
        </p:txBody>
      </p:sp>
    </p:spTree>
    <p:extLst>
      <p:ext uri="{BB962C8B-B14F-4D97-AF65-F5344CB8AC3E}">
        <p14:creationId xmlns:p14="http://schemas.microsoft.com/office/powerpoint/2010/main" val="702948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420888"/>
            <a:ext cx="7520940" cy="980688"/>
          </a:xfrm>
        </p:spPr>
        <p:txBody>
          <a:bodyPr/>
          <a:lstStyle/>
          <a:p>
            <a:pPr algn="ctr"/>
            <a:r>
              <a:rPr lang="uk-UA" sz="4400" dirty="0">
                <a:solidFill>
                  <a:schemeClr val="accent3"/>
                </a:solidFill>
              </a:rPr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18829643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25</TotalTime>
  <Words>731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Franklin Gothic Book</vt:lpstr>
      <vt:lpstr>Franklin Gothic Medium</vt:lpstr>
      <vt:lpstr>Tunga</vt:lpstr>
      <vt:lpstr>Wingdings</vt:lpstr>
      <vt:lpstr>Углы</vt:lpstr>
      <vt:lpstr>Культура праці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Azso</dc:creator>
  <cp:lastModifiedBy>Admin</cp:lastModifiedBy>
  <cp:revision>12</cp:revision>
  <dcterms:created xsi:type="dcterms:W3CDTF">2023-10-13T08:04:12Z</dcterms:created>
  <dcterms:modified xsi:type="dcterms:W3CDTF">2023-10-15T15:55:10Z</dcterms:modified>
</cp:coreProperties>
</file>