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2" r:id="rId3"/>
    <p:sldId id="291" r:id="rId4"/>
    <p:sldId id="323" r:id="rId5"/>
    <p:sldId id="279" r:id="rId6"/>
    <p:sldId id="280" r:id="rId7"/>
    <p:sldId id="281" r:id="rId8"/>
    <p:sldId id="257" r:id="rId9"/>
    <p:sldId id="337" r:id="rId10"/>
    <p:sldId id="338" r:id="rId11"/>
    <p:sldId id="258" r:id="rId12"/>
    <p:sldId id="282" r:id="rId13"/>
    <p:sldId id="269" r:id="rId14"/>
    <p:sldId id="270" r:id="rId15"/>
    <p:sldId id="271" r:id="rId16"/>
    <p:sldId id="274" r:id="rId17"/>
    <p:sldId id="300" r:id="rId18"/>
    <p:sldId id="273" r:id="rId19"/>
    <p:sldId id="272" r:id="rId20"/>
    <p:sldId id="336" r:id="rId21"/>
    <p:sldId id="261" r:id="rId22"/>
    <p:sldId id="262" r:id="rId23"/>
    <p:sldId id="263" r:id="rId24"/>
    <p:sldId id="275" r:id="rId25"/>
    <p:sldId id="344" r:id="rId26"/>
    <p:sldId id="278" r:id="rId27"/>
    <p:sldId id="301" r:id="rId28"/>
    <p:sldId id="347" r:id="rId29"/>
    <p:sldId id="266" r:id="rId30"/>
    <p:sldId id="343" r:id="rId31"/>
    <p:sldId id="342" r:id="rId32"/>
    <p:sldId id="340" r:id="rId33"/>
    <p:sldId id="341" r:id="rId34"/>
    <p:sldId id="339" r:id="rId35"/>
    <p:sldId id="346" r:id="rId36"/>
    <p:sldId id="293" r:id="rId37"/>
    <p:sldId id="287" r:id="rId38"/>
    <p:sldId id="298" r:id="rId39"/>
    <p:sldId id="348" r:id="rId40"/>
    <p:sldId id="299" r:id="rId41"/>
    <p:sldId id="349" r:id="rId42"/>
    <p:sldId id="283" r:id="rId43"/>
    <p:sldId id="284" r:id="rId44"/>
    <p:sldId id="285" r:id="rId45"/>
    <p:sldId id="286" r:id="rId46"/>
    <p:sldId id="305" r:id="rId47"/>
    <p:sldId id="276" r:id="rId48"/>
    <p:sldId id="277" r:id="rId49"/>
    <p:sldId id="324" r:id="rId50"/>
    <p:sldId id="288" r:id="rId51"/>
    <p:sldId id="325" r:id="rId52"/>
    <p:sldId id="326" r:id="rId53"/>
    <p:sldId id="264" r:id="rId54"/>
    <p:sldId id="289" r:id="rId55"/>
    <p:sldId id="331" r:id="rId56"/>
    <p:sldId id="333" r:id="rId57"/>
    <p:sldId id="334" r:id="rId58"/>
    <p:sldId id="327" r:id="rId59"/>
    <p:sldId id="330" r:id="rId60"/>
    <p:sldId id="329" r:id="rId61"/>
    <p:sldId id="332" r:id="rId62"/>
    <p:sldId id="328" r:id="rId63"/>
    <p:sldId id="311" r:id="rId64"/>
    <p:sldId id="306" r:id="rId65"/>
    <p:sldId id="320" r:id="rId66"/>
    <p:sldId id="317" r:id="rId67"/>
    <p:sldId id="319" r:id="rId68"/>
    <p:sldId id="316" r:id="rId69"/>
    <p:sldId id="318" r:id="rId70"/>
    <p:sldId id="302" r:id="rId71"/>
    <p:sldId id="303" r:id="rId7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9C6EAC"/>
    <a:srgbClr val="FF2104"/>
    <a:srgbClr val="FF0066"/>
    <a:srgbClr val="EBEBEB"/>
    <a:srgbClr val="ED7B09"/>
    <a:srgbClr val="F8A1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44" autoAdjust="0"/>
    <p:restoredTop sz="94660"/>
  </p:normalViewPr>
  <p:slideViewPr>
    <p:cSldViewPr snapToGrid="0">
      <p:cViewPr varScale="1">
        <p:scale>
          <a:sx n="78" d="100"/>
          <a:sy n="78" d="100"/>
        </p:scale>
        <p:origin x="96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3T07:19:43.804"/>
    </inkml:context>
    <inkml:brush xml:id="br0">
      <inkml:brushProperty name="width" value="0.35" units="cm"/>
      <inkml:brushProperty name="height" value="0.35" units="cm"/>
      <inkml:brushProperty name="color" value="#FFFFFF"/>
    </inkml:brush>
  </inkml:definitions>
  <inkml:trace contextRef="#ctx0" brushRef="#br0">1 259 24575,'22'-4'0,"-2"1"0,-13 3 0,0 0 0,3 0 0,-2 0 0,2 0 0,3 0 0,-1 0 0,5 0 0,27 0 0,-16 0 0,53 0 0,-40 0 0,12 0 0,-27 0 0,-3 0 0,-6 0 0,13 0 0,-18 0 0,30-3 0,-26-1 0,23-4 0,-24 4 0,-1 1 0,-3 3 0,-1-3 0,-2 2 0,5-5 0,-5 5 0,2-2 0,0 3 0,4-3 0,1 2 0,3-2 0,-7 3 0,-1-3 0,3-1 0,-4 0 0,16-6 0,-15 5 0,13-5 0,-9 3 0,1 3 0,-1-2 0,-1 5 0,-5-2 0,31 0 0,-22 2 0,22-2 0,-25 3 0,7 0 0,0 0 0,31 0 0,-19 0 0,54-8 0,-51 1 0,38-2 0,-54 5 0,9 4 0,-18 0 0,3 0 0,1 0-984,41-3 0,-31-1 0,56 0 0,-61 1 0,31 0 0,-33 2 0,15-2 0,-21 3 783,4 0 201,-9 0 0,16 0 0,-3 0 0,38 0 0,-25 0 0,44 0 0,-53 0 0,33 0 0,-46 0 983,28 0 0,-25 0 0,61 0 0,-48 0 0,66 0 0,-71 0-736,41 0-247,-44 0 0,62 0 0,-39 0 0,13 0 0,-1 0 0,-13 0 0,34 0 0,-56 0 0,56 0 0,-50 0 0,62 0 0,-59 0 0,58 0 0,-51 0 0,40 0 0,4 0 0,-18 0 0,39 0 0,-1 0 0,-42 0 0,15 0 0,-5 0 0,-31 0 0,16 0 0,0 0 0,-20 0 0,49 0 0,-62 0 983,39 0-38,-38 0-945,47 0 0,-46 0 0,46 0 0,-46 0 0,36 0 0,-33 0 0,64 0 0,-49 0-492,15 0 0,-2 0-492,-17 0 492,21 0 0,2 0-492,-17 0 492,46-4 0,1 0-492,-44 2 492,21-3 0,-7 2-492,-44 3 63,19 0 921,-21 0 0,30 0 0,-25 0 983,34 0 0,-36 0 0,21 0 0,-20 0 0,65 0 0,-52 0 0,70 0-406,-79 0-577,30-3 0,-32 2 983,21-2-631,-25 3-352,40 0 0,-39 0 0,36 0 0,-38 0 0,30 0 0,-24 0 0,57 0 0,-51 0 0,53 0 0,-59 0 0,35 0 0,-29 0 0,21 0 0,-26 0 0,3 0 0,-16 0 0,3 0 0,-3 0 0,32 0 0,-22 0 0,44 0 0,-42 0 0,35 0 0,-35 0 0,42 0 0,-43 0 0,39 0 0,-42 3 0,39 5 0,-34-3 0,35 0 0,5 0 0,-21-4 0,43 0 0,1 1 0,-45-2 0,16 0 0,-3 0 0,-32 0 0,22 0 0,-27 0 0,5 0 0,-12 0 0,3 0 0,-2 0 0,18 9 0,-12-7 0,22 11 0,-23-12 0,10 5 0,-15-2 0,-4 0 0,-30-1 0,4-3 0,-31 0 0,-10-3 0,-14-2 0,11 2 0,-10 0 0,6-2 0,-11-1 0,27 2 0,40 4 0,-9-4 0,15 4 0,-2 0 0,0 0 0,-20 0 0,11 0 0,-41-3 0,33 2 0,-72-2 0,66 3 0,-42 0 0,54 0 0,-63 0 0,32 0-246,-13 0 0,-23 0 0,-5 0 0,16 0-246,14 0 0,-2 0 246,-24 0 0,-20 0 0,1 0 0,23 0-738,-13 0 492,-1 0 0,8 0-492,44 0 104,-37-6 880,62 4 0,-10-4 0,25 3 983,-7 2 0,2-2 0,-2 3 0,-5 0 0,6-3 0,-7 2-97,6-6-886,3 7 0,-2-3 0,1 3 0,-21-4 0,14 4 0,-21-4 0,25 4 0,-35 0 0,29 0 0,-30 0 0,-5-4 0,9-8 0,-23 3 0,-3 0 0,11-5 0,-36 6 0,-1 5 0,34 3 0,-26 3 0,6 2 0,49 1 0,-27-2 0,-3 0 0,13 0 0,-19-3 0,-18-1 0,11-1 0,-15 1 0,13 0 0,-14 0 0,16 0 0,1 0 0,-9 0 0,1 0 0,22 0 0,-12 0 0,-17 0 0,13 0 0,-6 0 0,14 1 0,-11 1 0,19-1 0,24-1 0,-22 3 0,50-3 0,-18 0 0,20 0 0,-10 0 0,13 0 0,-10 0 0,8 0 0,-27 0 0,15 0 0,-57 0 0,31 0 0,-11 0 0,0 0 0,10 0 0,-17 0 0,3 0 0,27 0 0,-46 0 0,69 0 0,-2 4 0,8 0 0,-1 6 0,-5-3 0,-2 7 0,-61 24 0,46-20 0,-19 5 0,2-2 0,27-12 0,-17 8 0,24-12 0,2 4 0,7-5 0,3 6 0,0 1 0,3 0 0,4-4 0,1-4 0,2 0 0,-3 1 0,3 3 0,-2-3 0,2-1 0,0 3 0,1-1 0,0 2 0,24 5 0,-22-6 0,29 7 0,-29-6 0,10 0 0,-11-3 0,11 2 0,-14-5 0,17 2 0,-17-3 0,23 0 0,-12 0 0,42 0 0,-34 0 0,36 0 0,-49 0 0,27 0 0,-31 0 0,30 0 0,-29 0 0,20 0 0,-23 0 0,13 0 0,-12 0 0,22 0 0,-21 0 0,18 0 0,-18 0 0,7 0 0,-7 0 0,17 0 0,-16 0 0,26 0 0,-24 0 0,16 0 0,-15 0 0,49 0 0,-39 0 0,57 0 0,-61 0 0,36 0 0,-42 0 0,36 0 0,-39 0 0,30 0 0,-29 0 0,17 0 0,-15 0 0,28 0 0,-27 0 0,32 0 0,-34 0 0,19 0 0,-17 0 0,32 0 0,-26 0 0,50 0 0,-50 0 0,46 0 0,-51 0 0,43 0 0,-47 0 0,41 0 0,-41 0 0,25 0 0,-25 0 0,38 0 0,-29 0 0,49 0 0,-45 0 0,26 0 0,-29 0 0,17 0 0,-26 0 0,8 0 0,-15 0 0,0 0 0,7 0 0,28 0 0,-17 0 0,49 0 0,-46 0 0,36 0 0,-43 0 0,23 0 0,-33 0 0,27 0 0,-24 0 0,19 0 0,-17 0 0,44 0 0,-30 0 0,31 0 0,-40 0 0,5 0 0,-11 0 0,5 0 0,-6 0 0,12 0 0,-8 0 0,63 0 0,-57 0 0,63 0 0,-71 0 0,41 0 0,-40 0 0,61 0 0,-57 0 0,46 0 0,-53 0 0,18 0 0,-23 0 0,20 0 0,-19 0 0,10 0 0,-13 0 0,3 0 0,23 0 0,-8 0 0,74 0 0,-58 0 0,11 0 0,-2 0 0,-18 0 0,50 0 0,-51 0 0,38 0 0,-55 0 0,12 0 0,-18 0 0,21 0 0,-14 0 0,27 0 0,-24 0 0,18 0 0,-20 0 0,48 0 0,-40 0 0,40 0 0,-47 0 0,9 0 0,-14 0 0,14 3 0,-16-2 0,9 5 0,-12-5 0,4 2 0,22 0 0,-8-2 0,49 2 0,-39-3 0,41 0 0,-44 0 0,48 0 0,-54 0 0,37 0 0,-53 0 0,22 0 0,-19 0 0,51 0 0,-40 0 0,50 0 0,-59 0 0,21 0 0,-28 0 0,9 0 0,-10 0 0,10 0 0,-9 0 0,9 0 0,-6 0 0,15 0 0,-9 0 0,28 0 0,-26 0 0,23 0 0,-26 0 0,36 0 0,-31 0 0,37 0 0,-39 0 0,40 0 0,-32 0 0,43 0 0,27 0 0,-16 0 0,-5 0 0,5 0 0,16 0 0,-27 0 0,-43 0 0,23 0 0,-28 0 0,-1 0 0,5 0 0,2 0 0,-12 0 0,3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1486FA-855C-4393-958D-CCDC721F0B27}"/>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9F392E0-51E0-42F5-9218-BF0756CACA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A842592B-A469-4456-B24C-B16DEB454EDC}"/>
              </a:ext>
            </a:extLst>
          </p:cNvPr>
          <p:cNvSpPr>
            <a:spLocks noGrp="1"/>
          </p:cNvSpPr>
          <p:nvPr>
            <p:ph type="dt" sz="half" idx="10"/>
          </p:nvPr>
        </p:nvSpPr>
        <p:spPr/>
        <p:txBody>
          <a:bodyPr/>
          <a:lstStyle/>
          <a:p>
            <a:fld id="{0D9F8B08-3B00-4591-9371-583EFEC6F8E0}" type="datetimeFigureOut">
              <a:rPr lang="ru-RU" smtClean="0"/>
              <a:t>13.04.2024</a:t>
            </a:fld>
            <a:endParaRPr lang="ru-RU"/>
          </a:p>
        </p:txBody>
      </p:sp>
      <p:sp>
        <p:nvSpPr>
          <p:cNvPr id="5" name="Нижний колонтитул 4">
            <a:extLst>
              <a:ext uri="{FF2B5EF4-FFF2-40B4-BE49-F238E27FC236}">
                <a16:creationId xmlns:a16="http://schemas.microsoft.com/office/drawing/2014/main" id="{5BF407C1-AAFF-497F-A131-BFB0D0F056C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27CDD0F-EB58-49F2-9BAE-6D4652080EEC}"/>
              </a:ext>
            </a:extLst>
          </p:cNvPr>
          <p:cNvSpPr>
            <a:spLocks noGrp="1"/>
          </p:cNvSpPr>
          <p:nvPr>
            <p:ph type="sldNum" sz="quarter" idx="12"/>
          </p:nvPr>
        </p:nvSpPr>
        <p:spPr/>
        <p:txBody>
          <a:bodyPr/>
          <a:lstStyle/>
          <a:p>
            <a:fld id="{860CC0BB-DEDE-4CF3-9DDB-16C3D6D96ADF}" type="slidenum">
              <a:rPr lang="ru-RU" smtClean="0"/>
              <a:t>‹#›</a:t>
            </a:fld>
            <a:endParaRPr lang="ru-RU"/>
          </a:p>
        </p:txBody>
      </p:sp>
    </p:spTree>
    <p:extLst>
      <p:ext uri="{BB962C8B-B14F-4D97-AF65-F5344CB8AC3E}">
        <p14:creationId xmlns:p14="http://schemas.microsoft.com/office/powerpoint/2010/main" val="11566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49B76D-FE17-424F-A8E7-1E948E4BEAB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C7D50BF0-00F3-4368-B14F-1623B75E627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0BF10CD-4304-450E-BE5D-60024A51472B}"/>
              </a:ext>
            </a:extLst>
          </p:cNvPr>
          <p:cNvSpPr>
            <a:spLocks noGrp="1"/>
          </p:cNvSpPr>
          <p:nvPr>
            <p:ph type="dt" sz="half" idx="10"/>
          </p:nvPr>
        </p:nvSpPr>
        <p:spPr/>
        <p:txBody>
          <a:bodyPr/>
          <a:lstStyle/>
          <a:p>
            <a:fld id="{0D9F8B08-3B00-4591-9371-583EFEC6F8E0}" type="datetimeFigureOut">
              <a:rPr lang="ru-RU" smtClean="0"/>
              <a:t>13.04.2024</a:t>
            </a:fld>
            <a:endParaRPr lang="ru-RU"/>
          </a:p>
        </p:txBody>
      </p:sp>
      <p:sp>
        <p:nvSpPr>
          <p:cNvPr id="5" name="Нижний колонтитул 4">
            <a:extLst>
              <a:ext uri="{FF2B5EF4-FFF2-40B4-BE49-F238E27FC236}">
                <a16:creationId xmlns:a16="http://schemas.microsoft.com/office/drawing/2014/main" id="{FA1F0708-9461-49B7-BCBC-3190E4E0EB2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025E75E-6092-4AE1-B2C8-0D0E1F8269B5}"/>
              </a:ext>
            </a:extLst>
          </p:cNvPr>
          <p:cNvSpPr>
            <a:spLocks noGrp="1"/>
          </p:cNvSpPr>
          <p:nvPr>
            <p:ph type="sldNum" sz="quarter" idx="12"/>
          </p:nvPr>
        </p:nvSpPr>
        <p:spPr/>
        <p:txBody>
          <a:bodyPr/>
          <a:lstStyle/>
          <a:p>
            <a:fld id="{860CC0BB-DEDE-4CF3-9DDB-16C3D6D96ADF}" type="slidenum">
              <a:rPr lang="ru-RU" smtClean="0"/>
              <a:t>‹#›</a:t>
            </a:fld>
            <a:endParaRPr lang="ru-RU"/>
          </a:p>
        </p:txBody>
      </p:sp>
    </p:spTree>
    <p:extLst>
      <p:ext uri="{BB962C8B-B14F-4D97-AF65-F5344CB8AC3E}">
        <p14:creationId xmlns:p14="http://schemas.microsoft.com/office/powerpoint/2010/main" val="1577246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79F3CDBA-DE0D-4CE7-AB63-6BD93BAE8DF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A5493428-5E1D-4C48-8354-7132BAEE24A9}"/>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FA71A87-D5CB-49DE-88F4-59E14D25B22D}"/>
              </a:ext>
            </a:extLst>
          </p:cNvPr>
          <p:cNvSpPr>
            <a:spLocks noGrp="1"/>
          </p:cNvSpPr>
          <p:nvPr>
            <p:ph type="dt" sz="half" idx="10"/>
          </p:nvPr>
        </p:nvSpPr>
        <p:spPr/>
        <p:txBody>
          <a:bodyPr/>
          <a:lstStyle/>
          <a:p>
            <a:fld id="{0D9F8B08-3B00-4591-9371-583EFEC6F8E0}" type="datetimeFigureOut">
              <a:rPr lang="ru-RU" smtClean="0"/>
              <a:t>13.04.2024</a:t>
            </a:fld>
            <a:endParaRPr lang="ru-RU"/>
          </a:p>
        </p:txBody>
      </p:sp>
      <p:sp>
        <p:nvSpPr>
          <p:cNvPr id="5" name="Нижний колонтитул 4">
            <a:extLst>
              <a:ext uri="{FF2B5EF4-FFF2-40B4-BE49-F238E27FC236}">
                <a16:creationId xmlns:a16="http://schemas.microsoft.com/office/drawing/2014/main" id="{AA6479AB-867B-45F7-BDF6-29B2B792877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936DDD4-6EC1-4B6A-B4DA-99BD04163569}"/>
              </a:ext>
            </a:extLst>
          </p:cNvPr>
          <p:cNvSpPr>
            <a:spLocks noGrp="1"/>
          </p:cNvSpPr>
          <p:nvPr>
            <p:ph type="sldNum" sz="quarter" idx="12"/>
          </p:nvPr>
        </p:nvSpPr>
        <p:spPr/>
        <p:txBody>
          <a:bodyPr/>
          <a:lstStyle/>
          <a:p>
            <a:fld id="{860CC0BB-DEDE-4CF3-9DDB-16C3D6D96ADF}" type="slidenum">
              <a:rPr lang="ru-RU" smtClean="0"/>
              <a:t>‹#›</a:t>
            </a:fld>
            <a:endParaRPr lang="ru-RU"/>
          </a:p>
        </p:txBody>
      </p:sp>
    </p:spTree>
    <p:extLst>
      <p:ext uri="{BB962C8B-B14F-4D97-AF65-F5344CB8AC3E}">
        <p14:creationId xmlns:p14="http://schemas.microsoft.com/office/powerpoint/2010/main" val="173863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C7545B-B680-4DDF-942C-CE7E1F7A4BA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4085147-9ECF-44C5-9EB3-D9888F1F995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1E340C9-2BAF-495A-AB11-2F2B6AF33A98}"/>
              </a:ext>
            </a:extLst>
          </p:cNvPr>
          <p:cNvSpPr>
            <a:spLocks noGrp="1"/>
          </p:cNvSpPr>
          <p:nvPr>
            <p:ph type="dt" sz="half" idx="10"/>
          </p:nvPr>
        </p:nvSpPr>
        <p:spPr/>
        <p:txBody>
          <a:bodyPr/>
          <a:lstStyle/>
          <a:p>
            <a:fld id="{0D9F8B08-3B00-4591-9371-583EFEC6F8E0}" type="datetimeFigureOut">
              <a:rPr lang="ru-RU" smtClean="0"/>
              <a:t>13.04.2024</a:t>
            </a:fld>
            <a:endParaRPr lang="ru-RU"/>
          </a:p>
        </p:txBody>
      </p:sp>
      <p:sp>
        <p:nvSpPr>
          <p:cNvPr id="5" name="Нижний колонтитул 4">
            <a:extLst>
              <a:ext uri="{FF2B5EF4-FFF2-40B4-BE49-F238E27FC236}">
                <a16:creationId xmlns:a16="http://schemas.microsoft.com/office/drawing/2014/main" id="{E3198A39-1D75-4450-B1BD-033CA2E1A16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4FFEB62-0641-4002-8275-6EFA7CA3FC6F}"/>
              </a:ext>
            </a:extLst>
          </p:cNvPr>
          <p:cNvSpPr>
            <a:spLocks noGrp="1"/>
          </p:cNvSpPr>
          <p:nvPr>
            <p:ph type="sldNum" sz="quarter" idx="12"/>
          </p:nvPr>
        </p:nvSpPr>
        <p:spPr/>
        <p:txBody>
          <a:bodyPr/>
          <a:lstStyle/>
          <a:p>
            <a:fld id="{860CC0BB-DEDE-4CF3-9DDB-16C3D6D96ADF}" type="slidenum">
              <a:rPr lang="ru-RU" smtClean="0"/>
              <a:t>‹#›</a:t>
            </a:fld>
            <a:endParaRPr lang="ru-RU"/>
          </a:p>
        </p:txBody>
      </p:sp>
    </p:spTree>
    <p:extLst>
      <p:ext uri="{BB962C8B-B14F-4D97-AF65-F5344CB8AC3E}">
        <p14:creationId xmlns:p14="http://schemas.microsoft.com/office/powerpoint/2010/main" val="2192885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88A77E-1B43-4816-A70C-03073B9AF5BB}"/>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B0075229-7C12-419C-961D-55032F603A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00051ED-EBFD-4D6B-9952-1FE0B7C1DB96}"/>
              </a:ext>
            </a:extLst>
          </p:cNvPr>
          <p:cNvSpPr>
            <a:spLocks noGrp="1"/>
          </p:cNvSpPr>
          <p:nvPr>
            <p:ph type="dt" sz="half" idx="10"/>
          </p:nvPr>
        </p:nvSpPr>
        <p:spPr/>
        <p:txBody>
          <a:bodyPr/>
          <a:lstStyle/>
          <a:p>
            <a:fld id="{0D9F8B08-3B00-4591-9371-583EFEC6F8E0}" type="datetimeFigureOut">
              <a:rPr lang="ru-RU" smtClean="0"/>
              <a:t>13.04.2024</a:t>
            </a:fld>
            <a:endParaRPr lang="ru-RU"/>
          </a:p>
        </p:txBody>
      </p:sp>
      <p:sp>
        <p:nvSpPr>
          <p:cNvPr id="5" name="Нижний колонтитул 4">
            <a:extLst>
              <a:ext uri="{FF2B5EF4-FFF2-40B4-BE49-F238E27FC236}">
                <a16:creationId xmlns:a16="http://schemas.microsoft.com/office/drawing/2014/main" id="{D07765E5-02C1-4D36-8B60-53E486A5DEA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96907FE-3872-4986-9860-2AFE7349FAD2}"/>
              </a:ext>
            </a:extLst>
          </p:cNvPr>
          <p:cNvSpPr>
            <a:spLocks noGrp="1"/>
          </p:cNvSpPr>
          <p:nvPr>
            <p:ph type="sldNum" sz="quarter" idx="12"/>
          </p:nvPr>
        </p:nvSpPr>
        <p:spPr/>
        <p:txBody>
          <a:bodyPr/>
          <a:lstStyle/>
          <a:p>
            <a:fld id="{860CC0BB-DEDE-4CF3-9DDB-16C3D6D96ADF}" type="slidenum">
              <a:rPr lang="ru-RU" smtClean="0"/>
              <a:t>‹#›</a:t>
            </a:fld>
            <a:endParaRPr lang="ru-RU"/>
          </a:p>
        </p:txBody>
      </p:sp>
    </p:spTree>
    <p:extLst>
      <p:ext uri="{BB962C8B-B14F-4D97-AF65-F5344CB8AC3E}">
        <p14:creationId xmlns:p14="http://schemas.microsoft.com/office/powerpoint/2010/main" val="3649369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643E49-DCC1-4903-B4BC-15DE3037E02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446F8BB-5B86-4F6E-B408-C8D9DA27F2CF}"/>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3FE7420D-5F05-4872-A055-25E17DE79C64}"/>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C3351B0D-86E1-444B-BCBF-C0C4BB5C5CE6}"/>
              </a:ext>
            </a:extLst>
          </p:cNvPr>
          <p:cNvSpPr>
            <a:spLocks noGrp="1"/>
          </p:cNvSpPr>
          <p:nvPr>
            <p:ph type="dt" sz="half" idx="10"/>
          </p:nvPr>
        </p:nvSpPr>
        <p:spPr/>
        <p:txBody>
          <a:bodyPr/>
          <a:lstStyle/>
          <a:p>
            <a:fld id="{0D9F8B08-3B00-4591-9371-583EFEC6F8E0}" type="datetimeFigureOut">
              <a:rPr lang="ru-RU" smtClean="0"/>
              <a:t>13.04.2024</a:t>
            </a:fld>
            <a:endParaRPr lang="ru-RU"/>
          </a:p>
        </p:txBody>
      </p:sp>
      <p:sp>
        <p:nvSpPr>
          <p:cNvPr id="6" name="Нижний колонтитул 5">
            <a:extLst>
              <a:ext uri="{FF2B5EF4-FFF2-40B4-BE49-F238E27FC236}">
                <a16:creationId xmlns:a16="http://schemas.microsoft.com/office/drawing/2014/main" id="{05C11AE0-A84A-4678-BC0F-6C34F83B12B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4CF31FE-540D-4FCF-AEF5-279C9F9B296E}"/>
              </a:ext>
            </a:extLst>
          </p:cNvPr>
          <p:cNvSpPr>
            <a:spLocks noGrp="1"/>
          </p:cNvSpPr>
          <p:nvPr>
            <p:ph type="sldNum" sz="quarter" idx="12"/>
          </p:nvPr>
        </p:nvSpPr>
        <p:spPr/>
        <p:txBody>
          <a:bodyPr/>
          <a:lstStyle/>
          <a:p>
            <a:fld id="{860CC0BB-DEDE-4CF3-9DDB-16C3D6D96ADF}" type="slidenum">
              <a:rPr lang="ru-RU" smtClean="0"/>
              <a:t>‹#›</a:t>
            </a:fld>
            <a:endParaRPr lang="ru-RU"/>
          </a:p>
        </p:txBody>
      </p:sp>
    </p:spTree>
    <p:extLst>
      <p:ext uri="{BB962C8B-B14F-4D97-AF65-F5344CB8AC3E}">
        <p14:creationId xmlns:p14="http://schemas.microsoft.com/office/powerpoint/2010/main" val="3404382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3EFD14-8D33-4991-B1E3-4F5E32F3F1E6}"/>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75D1421C-6333-4001-AD25-74F04ACFB3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000D33AC-600C-4EF6-9E87-ACFABA669130}"/>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53CABD2A-832A-48EB-8925-83A2A21EAE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8189A5CE-5120-44D9-82D0-855D65AC3E7E}"/>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BA3AC831-65B0-4241-91C9-48669F8B6852}"/>
              </a:ext>
            </a:extLst>
          </p:cNvPr>
          <p:cNvSpPr>
            <a:spLocks noGrp="1"/>
          </p:cNvSpPr>
          <p:nvPr>
            <p:ph type="dt" sz="half" idx="10"/>
          </p:nvPr>
        </p:nvSpPr>
        <p:spPr/>
        <p:txBody>
          <a:bodyPr/>
          <a:lstStyle/>
          <a:p>
            <a:fld id="{0D9F8B08-3B00-4591-9371-583EFEC6F8E0}" type="datetimeFigureOut">
              <a:rPr lang="ru-RU" smtClean="0"/>
              <a:t>13.04.2024</a:t>
            </a:fld>
            <a:endParaRPr lang="ru-RU"/>
          </a:p>
        </p:txBody>
      </p:sp>
      <p:sp>
        <p:nvSpPr>
          <p:cNvPr id="8" name="Нижний колонтитул 7">
            <a:extLst>
              <a:ext uri="{FF2B5EF4-FFF2-40B4-BE49-F238E27FC236}">
                <a16:creationId xmlns:a16="http://schemas.microsoft.com/office/drawing/2014/main" id="{67DB0745-0ACF-49F7-9791-90306EF7D30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206BCC30-BC38-4EF3-954F-1ED518896E73}"/>
              </a:ext>
            </a:extLst>
          </p:cNvPr>
          <p:cNvSpPr>
            <a:spLocks noGrp="1"/>
          </p:cNvSpPr>
          <p:nvPr>
            <p:ph type="sldNum" sz="quarter" idx="12"/>
          </p:nvPr>
        </p:nvSpPr>
        <p:spPr/>
        <p:txBody>
          <a:bodyPr/>
          <a:lstStyle/>
          <a:p>
            <a:fld id="{860CC0BB-DEDE-4CF3-9DDB-16C3D6D96ADF}" type="slidenum">
              <a:rPr lang="ru-RU" smtClean="0"/>
              <a:t>‹#›</a:t>
            </a:fld>
            <a:endParaRPr lang="ru-RU"/>
          </a:p>
        </p:txBody>
      </p:sp>
    </p:spTree>
    <p:extLst>
      <p:ext uri="{BB962C8B-B14F-4D97-AF65-F5344CB8AC3E}">
        <p14:creationId xmlns:p14="http://schemas.microsoft.com/office/powerpoint/2010/main" val="3503976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396772-0C88-414C-BE41-2068C4A0577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63336068-BDB6-477F-A8C4-AB677A2AC691}"/>
              </a:ext>
            </a:extLst>
          </p:cNvPr>
          <p:cNvSpPr>
            <a:spLocks noGrp="1"/>
          </p:cNvSpPr>
          <p:nvPr>
            <p:ph type="dt" sz="half" idx="10"/>
          </p:nvPr>
        </p:nvSpPr>
        <p:spPr/>
        <p:txBody>
          <a:bodyPr/>
          <a:lstStyle/>
          <a:p>
            <a:fld id="{0D9F8B08-3B00-4591-9371-583EFEC6F8E0}" type="datetimeFigureOut">
              <a:rPr lang="ru-RU" smtClean="0"/>
              <a:t>13.04.2024</a:t>
            </a:fld>
            <a:endParaRPr lang="ru-RU"/>
          </a:p>
        </p:txBody>
      </p:sp>
      <p:sp>
        <p:nvSpPr>
          <p:cNvPr id="4" name="Нижний колонтитул 3">
            <a:extLst>
              <a:ext uri="{FF2B5EF4-FFF2-40B4-BE49-F238E27FC236}">
                <a16:creationId xmlns:a16="http://schemas.microsoft.com/office/drawing/2014/main" id="{25BF96BA-24CD-4A17-97E3-075668C7837C}"/>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BA6DF5BD-3F22-4294-9A9E-E3C295FF374D}"/>
              </a:ext>
            </a:extLst>
          </p:cNvPr>
          <p:cNvSpPr>
            <a:spLocks noGrp="1"/>
          </p:cNvSpPr>
          <p:nvPr>
            <p:ph type="sldNum" sz="quarter" idx="12"/>
          </p:nvPr>
        </p:nvSpPr>
        <p:spPr/>
        <p:txBody>
          <a:bodyPr/>
          <a:lstStyle/>
          <a:p>
            <a:fld id="{860CC0BB-DEDE-4CF3-9DDB-16C3D6D96ADF}" type="slidenum">
              <a:rPr lang="ru-RU" smtClean="0"/>
              <a:t>‹#›</a:t>
            </a:fld>
            <a:endParaRPr lang="ru-RU"/>
          </a:p>
        </p:txBody>
      </p:sp>
    </p:spTree>
    <p:extLst>
      <p:ext uri="{BB962C8B-B14F-4D97-AF65-F5344CB8AC3E}">
        <p14:creationId xmlns:p14="http://schemas.microsoft.com/office/powerpoint/2010/main" val="319520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3B022D0-19AC-4FE7-B494-E43EA603F177}"/>
              </a:ext>
            </a:extLst>
          </p:cNvPr>
          <p:cNvSpPr>
            <a:spLocks noGrp="1"/>
          </p:cNvSpPr>
          <p:nvPr>
            <p:ph type="dt" sz="half" idx="10"/>
          </p:nvPr>
        </p:nvSpPr>
        <p:spPr/>
        <p:txBody>
          <a:bodyPr/>
          <a:lstStyle/>
          <a:p>
            <a:fld id="{0D9F8B08-3B00-4591-9371-583EFEC6F8E0}" type="datetimeFigureOut">
              <a:rPr lang="ru-RU" smtClean="0"/>
              <a:t>13.04.2024</a:t>
            </a:fld>
            <a:endParaRPr lang="ru-RU"/>
          </a:p>
        </p:txBody>
      </p:sp>
      <p:sp>
        <p:nvSpPr>
          <p:cNvPr id="3" name="Нижний колонтитул 2">
            <a:extLst>
              <a:ext uri="{FF2B5EF4-FFF2-40B4-BE49-F238E27FC236}">
                <a16:creationId xmlns:a16="http://schemas.microsoft.com/office/drawing/2014/main" id="{D054BB42-D7FF-4A64-9C75-E1051FD140DD}"/>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DA92CBDA-ADC9-4294-AD37-204CC51410D8}"/>
              </a:ext>
            </a:extLst>
          </p:cNvPr>
          <p:cNvSpPr>
            <a:spLocks noGrp="1"/>
          </p:cNvSpPr>
          <p:nvPr>
            <p:ph type="sldNum" sz="quarter" idx="12"/>
          </p:nvPr>
        </p:nvSpPr>
        <p:spPr/>
        <p:txBody>
          <a:bodyPr/>
          <a:lstStyle/>
          <a:p>
            <a:fld id="{860CC0BB-DEDE-4CF3-9DDB-16C3D6D96ADF}" type="slidenum">
              <a:rPr lang="ru-RU" smtClean="0"/>
              <a:t>‹#›</a:t>
            </a:fld>
            <a:endParaRPr lang="ru-RU"/>
          </a:p>
        </p:txBody>
      </p:sp>
    </p:spTree>
    <p:extLst>
      <p:ext uri="{BB962C8B-B14F-4D97-AF65-F5344CB8AC3E}">
        <p14:creationId xmlns:p14="http://schemas.microsoft.com/office/powerpoint/2010/main" val="3828626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D993EC-EA55-4769-84E3-DC5A6541D18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36FEEAAF-F870-4D51-8257-2A5E87A9DF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C48904D7-998A-4827-AC8D-DF2902F14A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B47E0C5-38DA-4901-82C8-806189008AF2}"/>
              </a:ext>
            </a:extLst>
          </p:cNvPr>
          <p:cNvSpPr>
            <a:spLocks noGrp="1"/>
          </p:cNvSpPr>
          <p:nvPr>
            <p:ph type="dt" sz="half" idx="10"/>
          </p:nvPr>
        </p:nvSpPr>
        <p:spPr/>
        <p:txBody>
          <a:bodyPr/>
          <a:lstStyle/>
          <a:p>
            <a:fld id="{0D9F8B08-3B00-4591-9371-583EFEC6F8E0}" type="datetimeFigureOut">
              <a:rPr lang="ru-RU" smtClean="0"/>
              <a:t>13.04.2024</a:t>
            </a:fld>
            <a:endParaRPr lang="ru-RU"/>
          </a:p>
        </p:txBody>
      </p:sp>
      <p:sp>
        <p:nvSpPr>
          <p:cNvPr id="6" name="Нижний колонтитул 5">
            <a:extLst>
              <a:ext uri="{FF2B5EF4-FFF2-40B4-BE49-F238E27FC236}">
                <a16:creationId xmlns:a16="http://schemas.microsoft.com/office/drawing/2014/main" id="{8B931ED5-31BC-4E56-BB70-6FAC8BFA44A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FAEF823-E573-4012-8126-32E4675CBE2F}"/>
              </a:ext>
            </a:extLst>
          </p:cNvPr>
          <p:cNvSpPr>
            <a:spLocks noGrp="1"/>
          </p:cNvSpPr>
          <p:nvPr>
            <p:ph type="sldNum" sz="quarter" idx="12"/>
          </p:nvPr>
        </p:nvSpPr>
        <p:spPr/>
        <p:txBody>
          <a:bodyPr/>
          <a:lstStyle/>
          <a:p>
            <a:fld id="{860CC0BB-DEDE-4CF3-9DDB-16C3D6D96ADF}" type="slidenum">
              <a:rPr lang="ru-RU" smtClean="0"/>
              <a:t>‹#›</a:t>
            </a:fld>
            <a:endParaRPr lang="ru-RU"/>
          </a:p>
        </p:txBody>
      </p:sp>
    </p:spTree>
    <p:extLst>
      <p:ext uri="{BB962C8B-B14F-4D97-AF65-F5344CB8AC3E}">
        <p14:creationId xmlns:p14="http://schemas.microsoft.com/office/powerpoint/2010/main" val="1844021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341430-5F78-459B-AE42-002D53045E7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27A0977C-8539-4ACA-8AFC-A25B578D31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CF308A01-4FA1-4C85-9EB0-389B47EB0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5B9497F-F747-4710-BB42-FBC9CEB172F8}"/>
              </a:ext>
            </a:extLst>
          </p:cNvPr>
          <p:cNvSpPr>
            <a:spLocks noGrp="1"/>
          </p:cNvSpPr>
          <p:nvPr>
            <p:ph type="dt" sz="half" idx="10"/>
          </p:nvPr>
        </p:nvSpPr>
        <p:spPr/>
        <p:txBody>
          <a:bodyPr/>
          <a:lstStyle/>
          <a:p>
            <a:fld id="{0D9F8B08-3B00-4591-9371-583EFEC6F8E0}" type="datetimeFigureOut">
              <a:rPr lang="ru-RU" smtClean="0"/>
              <a:t>13.04.2024</a:t>
            </a:fld>
            <a:endParaRPr lang="ru-RU"/>
          </a:p>
        </p:txBody>
      </p:sp>
      <p:sp>
        <p:nvSpPr>
          <p:cNvPr id="6" name="Нижний колонтитул 5">
            <a:extLst>
              <a:ext uri="{FF2B5EF4-FFF2-40B4-BE49-F238E27FC236}">
                <a16:creationId xmlns:a16="http://schemas.microsoft.com/office/drawing/2014/main" id="{71EDD662-27D7-4D15-AFE1-1E25EE6F734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76DF2E1-06F9-4481-8F90-4C14BC10782C}"/>
              </a:ext>
            </a:extLst>
          </p:cNvPr>
          <p:cNvSpPr>
            <a:spLocks noGrp="1"/>
          </p:cNvSpPr>
          <p:nvPr>
            <p:ph type="sldNum" sz="quarter" idx="12"/>
          </p:nvPr>
        </p:nvSpPr>
        <p:spPr/>
        <p:txBody>
          <a:bodyPr/>
          <a:lstStyle/>
          <a:p>
            <a:fld id="{860CC0BB-DEDE-4CF3-9DDB-16C3D6D96ADF}" type="slidenum">
              <a:rPr lang="ru-RU" smtClean="0"/>
              <a:t>‹#›</a:t>
            </a:fld>
            <a:endParaRPr lang="ru-RU"/>
          </a:p>
        </p:txBody>
      </p:sp>
    </p:spTree>
    <p:extLst>
      <p:ext uri="{BB962C8B-B14F-4D97-AF65-F5344CB8AC3E}">
        <p14:creationId xmlns:p14="http://schemas.microsoft.com/office/powerpoint/2010/main" val="2971676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48408C-D0A0-49B7-BF50-7472B38957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E1874DB-2580-4FFD-9605-EBA0079605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88E8488-48AA-48E2-865E-34B4975E12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9F8B08-3B00-4591-9371-583EFEC6F8E0}" type="datetimeFigureOut">
              <a:rPr lang="ru-RU" smtClean="0"/>
              <a:t>13.04.2024</a:t>
            </a:fld>
            <a:endParaRPr lang="ru-RU"/>
          </a:p>
        </p:txBody>
      </p:sp>
      <p:sp>
        <p:nvSpPr>
          <p:cNvPr id="5" name="Нижний колонтитул 4">
            <a:extLst>
              <a:ext uri="{FF2B5EF4-FFF2-40B4-BE49-F238E27FC236}">
                <a16:creationId xmlns:a16="http://schemas.microsoft.com/office/drawing/2014/main" id="{728A0C6B-4FD2-4B4B-8714-B8FA1F61E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E58A4DFF-0624-47E5-9F45-0F3DD11872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CC0BB-DEDE-4CF3-9DDB-16C3D6D96ADF}" type="slidenum">
              <a:rPr lang="ru-RU" smtClean="0"/>
              <a:t>‹#›</a:t>
            </a:fld>
            <a:endParaRPr lang="ru-RU"/>
          </a:p>
        </p:txBody>
      </p:sp>
    </p:spTree>
    <p:extLst>
      <p:ext uri="{BB962C8B-B14F-4D97-AF65-F5344CB8AC3E}">
        <p14:creationId xmlns:p14="http://schemas.microsoft.com/office/powerpoint/2010/main" val="1759446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uk.wikipedia.org/wiki/Orkut" TargetMode="External"/><Relationship Id="rId13" Type="http://schemas.openxmlformats.org/officeDocument/2006/relationships/hyperlink" Target="https://uk.wikipedia.org/wiki/Tumblr" TargetMode="External"/><Relationship Id="rId18" Type="http://schemas.openxmlformats.org/officeDocument/2006/relationships/hyperlink" Target="https://uk.wikipedia.org/wiki/Kickstarter" TargetMode="External"/><Relationship Id="rId3" Type="http://schemas.openxmlformats.org/officeDocument/2006/relationships/hyperlink" Target="https://uk.wikipedia.org/w/index.php?title=Gawker_Media&amp;action=edit&amp;redlink=1" TargetMode="External"/><Relationship Id="rId21" Type="http://schemas.openxmlformats.org/officeDocument/2006/relationships/hyperlink" Target="https://uk.wikipedia.org/wiki/Facebook" TargetMode="External"/><Relationship Id="rId7" Type="http://schemas.openxmlformats.org/officeDocument/2006/relationships/hyperlink" Target="https://uk.wikipedia.org/wiki/Instagram" TargetMode="External"/><Relationship Id="rId12" Type="http://schemas.openxmlformats.org/officeDocument/2006/relationships/hyperlink" Target="https://uk.wikipedia.org/w/index.php?title=Tout&amp;action=edit&amp;redlink=1" TargetMode="External"/><Relationship Id="rId17" Type="http://schemas.openxmlformats.org/officeDocument/2006/relationships/hyperlink" Target="https://uk.wikipedia.org/wiki/YouTube" TargetMode="External"/><Relationship Id="rId2" Type="http://schemas.openxmlformats.org/officeDocument/2006/relationships/hyperlink" Target="https://uk.wikipedia.org/wiki/Diaspora" TargetMode="External"/><Relationship Id="rId16" Type="http://schemas.openxmlformats.org/officeDocument/2006/relationships/hyperlink" Target="https://uk.wikipedia.org/wiki/%D0%A5%D0%B5%D1%88%D1%82%D0%B5%D0%B3#cite_note-7" TargetMode="External"/><Relationship Id="rId20" Type="http://schemas.openxmlformats.org/officeDocument/2006/relationships/hyperlink" Target="https://uk.wikipedia.org/w/index.php?title=Fetchnotes&amp;action=edit&amp;redlink=1" TargetMode="External"/><Relationship Id="rId1" Type="http://schemas.openxmlformats.org/officeDocument/2006/relationships/slideLayout" Target="../slideLayouts/slideLayout2.xml"/><Relationship Id="rId6" Type="http://schemas.openxmlformats.org/officeDocument/2006/relationships/hyperlink" Target="https://uk.wikipedia.org/wiki/Google+" TargetMode="External"/><Relationship Id="rId11" Type="http://schemas.openxmlformats.org/officeDocument/2006/relationships/hyperlink" Target="https://uk.wikipedia.org/wiki/Sina_Weibo" TargetMode="External"/><Relationship Id="rId5" Type="http://schemas.openxmlformats.org/officeDocument/2006/relationships/hyperlink" Target="https://uk.wikipedia.org/wiki/2009" TargetMode="External"/><Relationship Id="rId15" Type="http://schemas.openxmlformats.org/officeDocument/2006/relationships/hyperlink" Target="https://uk.wikipedia.org/wiki/VK" TargetMode="External"/><Relationship Id="rId23" Type="http://schemas.openxmlformats.org/officeDocument/2006/relationships/hyperlink" Target="https://uk.wikipedia.org/w/index.php?title=Gfranq.com&amp;action=edit&amp;redlink=1" TargetMode="External"/><Relationship Id="rId10" Type="http://schemas.openxmlformats.org/officeDocument/2006/relationships/hyperlink" Target="https://uk.wikipedia.org/wiki/Pinterest" TargetMode="External"/><Relationship Id="rId19" Type="http://schemas.openxmlformats.org/officeDocument/2006/relationships/hyperlink" Target="https://uk.wikipedia.org/wiki/2012" TargetMode="External"/><Relationship Id="rId4" Type="http://schemas.openxmlformats.org/officeDocument/2006/relationships/hyperlink" Target="https://uk.wikipedia.org/wiki/FriendFeed" TargetMode="External"/><Relationship Id="rId9" Type="http://schemas.openxmlformats.org/officeDocument/2006/relationships/hyperlink" Target="https://uk.wikipedia.org/wiki/%D0%A5%D0%B5%D1%88%D1%82%D0%B5%D0%B3#cite_note-6" TargetMode="External"/><Relationship Id="rId14" Type="http://schemas.openxmlformats.org/officeDocument/2006/relationships/hyperlink" Target="https://uk.wikipedia.org/wiki/Twitter" TargetMode="External"/><Relationship Id="rId22" Type="http://schemas.openxmlformats.org/officeDocument/2006/relationships/hyperlink" Target="https://uk.wikipedia.org/wiki/2013"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uk.wikipedia.org/wiki/%D0%9F%D0%BE%D1%88%D1%83%D0%BA%D0%BE%D0%B2%D0%B0_%D1%81%D0%B8%D1%81%D1%82%D0%B5%D0%BC%D0%B0" TargetMode="External"/><Relationship Id="rId2" Type="http://schemas.openxmlformats.org/officeDocument/2006/relationships/hyperlink" Target="https://uk.wikipedia.org/wiki/HTML" TargetMode="External"/><Relationship Id="rId1" Type="http://schemas.openxmlformats.org/officeDocument/2006/relationships/slideLayout" Target="../slideLayouts/slideLayout2.xml"/><Relationship Id="rId5" Type="http://schemas.openxmlformats.org/officeDocument/2006/relationships/hyperlink" Target="https://uk.wikipedia.org/wiki/%D0%9F%D0%BE%D1%81%D0%B8%D0%BB%D0%B0%D0%BD%D0%BD%D1%8F" TargetMode="External"/><Relationship Id="rId4" Type="http://schemas.openxmlformats.org/officeDocument/2006/relationships/hyperlink" Target="https://uk.wikipedia.org/wiki/%D0%86%D0%BC%D0%BE%D0%B2%D1%96%D1%80%D0%BD%D1%96%D1%81%D1%82%D1%8C"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uk.wikipedia.org/wiki/%D0%91%D0%BB%D0%BE%D0%B3"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smartik.kiev.ua/goto/https:/trendhero.io/r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https://uk.wikipedia.org/wiki/%D0%A1%D0%BE%D1%86%D1%96%D0%B0%D0%BB%D1%8C%D0%BD%D1%96_%D0%BC%D0%B5%D0%B4%D1%96%D0%B0"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uk.wikipedia.org/wiki/%D0%9F%D0%BE%D1%88%D1%83%D0%BA%D0%BE%D0%B2%D0%B0_%D1%81%D0%B8%D1%81%D1%82%D0%B5%D0%BC%D0%B0" TargetMode="External"/><Relationship Id="rId2" Type="http://schemas.openxmlformats.org/officeDocument/2006/relationships/hyperlink" Target="https://uk.wikipedia.org/wiki/%D0%A1%D0%B0%D0%B9%D1%82"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uk.wikipedia.org/wiki/%D0%9F%D0%BE%D1%88%D1%83%D0%BA%D0%BE%D0%B2%D0%B0_%D1%81%D0%B8%D1%81%D1%82%D0%B5%D0%BC%D0%B0" TargetMode="External"/><Relationship Id="rId2" Type="http://schemas.openxmlformats.org/officeDocument/2006/relationships/hyperlink" Target="https://uk.wikipedia.org/wiki/HTML" TargetMode="Externa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hyperlink" Target="https://uk.wikipedia.org/wiki/%D0%9F%D0%BE%D1%81%D0%B8%D0%BB%D0%B0%D0%BD%D0%BD%D1%8F" TargetMode="External"/><Relationship Id="rId4" Type="http://schemas.openxmlformats.org/officeDocument/2006/relationships/hyperlink" Target="https://uk.wikipedia.org/wiki/%D0%86%D0%BC%D0%BE%D0%B2%D1%96%D1%80%D0%BD%D1%96%D1%81%D1%82%D1%8C"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6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69.JPG"/></Relationships>
</file>

<file path=ppt/slides/_rels/slide6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DD219B-6E1E-4445-9D33-7D408856F75A}"/>
              </a:ext>
            </a:extLst>
          </p:cNvPr>
          <p:cNvSpPr>
            <a:spLocks noGrp="1"/>
          </p:cNvSpPr>
          <p:nvPr>
            <p:ph type="ctrTitle"/>
          </p:nvPr>
        </p:nvSpPr>
        <p:spPr>
          <a:xfrm>
            <a:off x="1006679" y="419667"/>
            <a:ext cx="10178641" cy="2387600"/>
          </a:xfrm>
        </p:spPr>
        <p:txBody>
          <a:bodyPr>
            <a:normAutofit fontScale="90000"/>
          </a:bodyPr>
          <a:lstStyle/>
          <a:p>
            <a:r>
              <a:rPr lang="ru-RU" dirty="0" err="1">
                <a:solidFill>
                  <a:srgbClr val="FF0066"/>
                </a:solidFill>
                <a:latin typeface="Times New Roman" panose="02020603050405020304" pitchFamily="18" charset="0"/>
                <a:cs typeface="Times New Roman" panose="02020603050405020304" pitchFamily="18" charset="0"/>
              </a:rPr>
              <a:t>Платні</a:t>
            </a:r>
            <a:r>
              <a:rPr lang="ru-RU" dirty="0">
                <a:solidFill>
                  <a:srgbClr val="FF0066"/>
                </a:solidFill>
                <a:latin typeface="Times New Roman" panose="02020603050405020304" pitchFamily="18" charset="0"/>
                <a:cs typeface="Times New Roman" panose="02020603050405020304" pitchFamily="18" charset="0"/>
              </a:rPr>
              <a:t> та </a:t>
            </a:r>
            <a:r>
              <a:rPr lang="ru-RU" dirty="0" err="1">
                <a:solidFill>
                  <a:srgbClr val="FF0066"/>
                </a:solidFill>
                <a:latin typeface="Times New Roman" panose="02020603050405020304" pitchFamily="18" charset="0"/>
                <a:cs typeface="Times New Roman" panose="02020603050405020304" pitchFamily="18" charset="0"/>
              </a:rPr>
              <a:t>безкоштовні</a:t>
            </a:r>
            <a:r>
              <a:rPr lang="uk-UA" dirty="0">
                <a:solidFill>
                  <a:srgbClr val="FF0066"/>
                </a:solidFill>
                <a:latin typeface="Times New Roman" panose="02020603050405020304" pitchFamily="18" charset="0"/>
                <a:cs typeface="Times New Roman" panose="02020603050405020304" pitchFamily="18" charset="0"/>
              </a:rPr>
              <a:t> способи просування та маркетингу у </a:t>
            </a:r>
            <a:r>
              <a:rPr lang="uk-UA">
                <a:solidFill>
                  <a:srgbClr val="FF0066"/>
                </a:solidFill>
                <a:latin typeface="Times New Roman" panose="02020603050405020304" pitchFamily="18" charset="0"/>
                <a:cs typeface="Times New Roman" panose="02020603050405020304" pitchFamily="18" charset="0"/>
              </a:rPr>
              <a:t>соціальних мережах</a:t>
            </a:r>
            <a:endParaRPr lang="ru-RU" dirty="0">
              <a:solidFill>
                <a:srgbClr val="FF0066"/>
              </a:solidFill>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4A91BEFA-FDB1-801E-3E8C-E3D6654A45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4679" y="2804622"/>
            <a:ext cx="5900964" cy="4053378"/>
          </a:xfrm>
          <a:prstGeom prst="rect">
            <a:avLst/>
          </a:prstGeom>
        </p:spPr>
      </p:pic>
    </p:spTree>
    <p:extLst>
      <p:ext uri="{BB962C8B-B14F-4D97-AF65-F5344CB8AC3E}">
        <p14:creationId xmlns:p14="http://schemas.microsoft.com/office/powerpoint/2010/main" val="2753276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a:extLst>
              <a:ext uri="{FF2B5EF4-FFF2-40B4-BE49-F238E27FC236}">
                <a16:creationId xmlns:a16="http://schemas.microsoft.com/office/drawing/2014/main" id="{65C848D4-2D86-67BE-9024-F081C7657A25}"/>
              </a:ext>
            </a:extLst>
          </p:cNvPr>
          <p:cNvSpPr>
            <a:spLocks noGrp="1"/>
          </p:cNvSpPr>
          <p:nvPr>
            <p:ph idx="1"/>
          </p:nvPr>
        </p:nvSpPr>
        <p:spPr>
          <a:xfrm>
            <a:off x="413657" y="519338"/>
            <a:ext cx="5156825" cy="5849931"/>
          </a:xfrm>
          <a:ln>
            <a:solidFill>
              <a:srgbClr val="7030A0"/>
            </a:solidFill>
          </a:ln>
        </p:spPr>
        <p:txBody>
          <a:bodyPr>
            <a:normAutofit fontScale="47500" lnSpcReduction="20000"/>
          </a:bodyPr>
          <a:lstStyle/>
          <a:p>
            <a:pPr marL="0" indent="457200" algn="just">
              <a:lnSpc>
                <a:spcPct val="170000"/>
              </a:lnSpc>
              <a:spcBef>
                <a:spcPts val="0"/>
              </a:spcBef>
              <a:buNone/>
            </a:pPr>
            <a:r>
              <a:rPr lang="uk-UA" sz="4000" b="1" i="0" dirty="0" err="1">
                <a:solidFill>
                  <a:srgbClr val="FF3399"/>
                </a:solidFill>
                <a:effectLst/>
                <a:latin typeface="Times New Roman" panose="02020603050405020304" pitchFamily="18" charset="0"/>
                <a:cs typeface="Times New Roman" panose="02020603050405020304" pitchFamily="18" charset="0"/>
              </a:rPr>
              <a:t>Геолокація</a:t>
            </a:r>
            <a:r>
              <a:rPr lang="en-US" sz="4000" i="0" dirty="0">
                <a:solidFill>
                  <a:srgbClr val="9C6EAC"/>
                </a:solidFill>
                <a:effectLst/>
                <a:latin typeface="Times New Roman" panose="02020603050405020304" pitchFamily="18" charset="0"/>
                <a:cs typeface="Times New Roman" panose="02020603050405020304" pitchFamily="18" charset="0"/>
              </a:rPr>
              <a:t> —</a:t>
            </a:r>
            <a:r>
              <a:rPr lang="uk-UA" sz="4000" i="0" dirty="0">
                <a:solidFill>
                  <a:srgbClr val="9C6EAC"/>
                </a:solidFill>
                <a:effectLst/>
                <a:latin typeface="Times New Roman" panose="02020603050405020304" pitchFamily="18" charset="0"/>
                <a:cs typeface="Times New Roman" panose="02020603050405020304" pitchFamily="18" charset="0"/>
              </a:rPr>
              <a:t> як метод безкоштовного просування.</a:t>
            </a:r>
            <a:r>
              <a:rPr lang="en-US" sz="4000" i="0" dirty="0">
                <a:solidFill>
                  <a:srgbClr val="9C6EAC"/>
                </a:solidFill>
                <a:effectLst/>
                <a:latin typeface="Times New Roman" panose="02020603050405020304" pitchFamily="18" charset="0"/>
                <a:cs typeface="Times New Roman" panose="02020603050405020304" pitchFamily="18" charset="0"/>
              </a:rPr>
              <a:t> </a:t>
            </a:r>
            <a:r>
              <a:rPr lang="uk-UA" sz="4000" i="0" dirty="0">
                <a:solidFill>
                  <a:srgbClr val="9C6EAC"/>
                </a:solidFill>
                <a:effectLst/>
                <a:latin typeface="Times New Roman" panose="02020603050405020304" pitchFamily="18" charset="0"/>
                <a:cs typeface="Times New Roman" panose="02020603050405020304" pitchFamily="18" charset="0"/>
              </a:rPr>
              <a:t>Позначка відомих міст, місць, які можуть переглядати ваші потенційні клієнти, розмістивши рекламний пост з позначеною </a:t>
            </a:r>
            <a:r>
              <a:rPr lang="uk-UA" sz="4000" i="0" dirty="0" err="1">
                <a:solidFill>
                  <a:srgbClr val="9C6EAC"/>
                </a:solidFill>
                <a:effectLst/>
                <a:latin typeface="Times New Roman" panose="02020603050405020304" pitchFamily="18" charset="0"/>
                <a:cs typeface="Times New Roman" panose="02020603050405020304" pitchFamily="18" charset="0"/>
              </a:rPr>
              <a:t>геолокацією</a:t>
            </a:r>
            <a:r>
              <a:rPr lang="uk-UA" sz="4000" i="0" dirty="0">
                <a:solidFill>
                  <a:srgbClr val="9C6EAC"/>
                </a:solidFill>
                <a:effectLst/>
                <a:latin typeface="Times New Roman" panose="02020603050405020304" pitchFamily="18" charset="0"/>
                <a:cs typeface="Times New Roman" panose="02020603050405020304" pitchFamily="18" charset="0"/>
              </a:rPr>
              <a:t> відомого місця події з якого будуть цікавими для вашої цільової аудиторії ви проінформуєте їх про  свій товар або послугу, використавши </a:t>
            </a:r>
            <a:r>
              <a:rPr lang="uk-UA" sz="4000" i="0" dirty="0" err="1">
                <a:solidFill>
                  <a:srgbClr val="9C6EAC"/>
                </a:solidFill>
                <a:effectLst/>
                <a:latin typeface="Times New Roman" panose="02020603050405020304" pitchFamily="18" charset="0"/>
                <a:cs typeface="Times New Roman" panose="02020603050405020304" pitchFamily="18" charset="0"/>
              </a:rPr>
              <a:t>фотоконтект</a:t>
            </a:r>
            <a:r>
              <a:rPr lang="uk-UA" sz="4000" i="0" dirty="0">
                <a:solidFill>
                  <a:srgbClr val="9C6EAC"/>
                </a:solidFill>
                <a:effectLst/>
                <a:latin typeface="Times New Roman" panose="02020603050405020304" pitchFamily="18" charset="0"/>
                <a:cs typeface="Times New Roman" panose="02020603050405020304" pitchFamily="18" charset="0"/>
              </a:rPr>
              <a:t>, що буде спонукати перейти на вашу бізнес- сторінку.</a:t>
            </a:r>
            <a:endParaRPr lang="ru-RU" sz="4000" i="0" dirty="0">
              <a:solidFill>
                <a:srgbClr val="9C6EAC"/>
              </a:solidFill>
              <a:effectLst/>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2">
            <p14:nvContentPartPr>
              <p14:cNvPr id="5" name="Рукописный ввод 4">
                <a:extLst>
                  <a:ext uri="{FF2B5EF4-FFF2-40B4-BE49-F238E27FC236}">
                    <a16:creationId xmlns:a16="http://schemas.microsoft.com/office/drawing/2014/main" id="{4402132D-B7F3-3553-3E10-58144778882C}"/>
                  </a:ext>
                </a:extLst>
              </p14:cNvPr>
              <p14:cNvContentPartPr/>
              <p14:nvPr/>
            </p14:nvContentPartPr>
            <p14:xfrm>
              <a:off x="7580388" y="357620"/>
              <a:ext cx="2723040" cy="136440"/>
            </p14:xfrm>
          </p:contentPart>
        </mc:Choice>
        <mc:Fallback>
          <p:pic>
            <p:nvPicPr>
              <p:cNvPr id="5" name="Рукописный ввод 4">
                <a:extLst>
                  <a:ext uri="{FF2B5EF4-FFF2-40B4-BE49-F238E27FC236}">
                    <a16:creationId xmlns:a16="http://schemas.microsoft.com/office/drawing/2014/main" id="{4402132D-B7F3-3553-3E10-58144778882C}"/>
                  </a:ext>
                </a:extLst>
              </p:cNvPr>
              <p:cNvPicPr/>
              <p:nvPr/>
            </p:nvPicPr>
            <p:blipFill>
              <a:blip r:embed="rId3"/>
              <a:stretch>
                <a:fillRect/>
              </a:stretch>
            </p:blipFill>
            <p:spPr>
              <a:xfrm>
                <a:off x="7517748" y="294980"/>
                <a:ext cx="2848680" cy="262080"/>
              </a:xfrm>
              <a:prstGeom prst="rect">
                <a:avLst/>
              </a:prstGeom>
            </p:spPr>
          </p:pic>
        </mc:Fallback>
      </mc:AlternateContent>
      <p:pic>
        <p:nvPicPr>
          <p:cNvPr id="9" name="Рисунок 8">
            <a:extLst>
              <a:ext uri="{FF2B5EF4-FFF2-40B4-BE49-F238E27FC236}">
                <a16:creationId xmlns:a16="http://schemas.microsoft.com/office/drawing/2014/main" id="{1860F995-57DA-0795-7C6B-2CB3C9C0BE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9885" y="204448"/>
            <a:ext cx="3697903" cy="6479709"/>
          </a:xfrm>
          <a:prstGeom prst="rect">
            <a:avLst/>
          </a:prstGeom>
        </p:spPr>
      </p:pic>
    </p:spTree>
    <p:extLst>
      <p:ext uri="{BB962C8B-B14F-4D97-AF65-F5344CB8AC3E}">
        <p14:creationId xmlns:p14="http://schemas.microsoft.com/office/powerpoint/2010/main" val="279904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238057-EA8E-442C-8B2C-1A338A62B549}"/>
              </a:ext>
            </a:extLst>
          </p:cNvPr>
          <p:cNvSpPr>
            <a:spLocks noGrp="1"/>
          </p:cNvSpPr>
          <p:nvPr>
            <p:ph type="ctrTitle"/>
          </p:nvPr>
        </p:nvSpPr>
        <p:spPr>
          <a:xfrm>
            <a:off x="1314275" y="598545"/>
            <a:ext cx="9935362" cy="1001655"/>
          </a:xfrm>
        </p:spPr>
        <p:txBody>
          <a:bodyPr>
            <a:noAutofit/>
          </a:bodyPr>
          <a:lstStyle/>
          <a:p>
            <a:pPr algn="l"/>
            <a:r>
              <a:rPr lang="uk-UA" sz="3000" b="1" dirty="0" err="1">
                <a:solidFill>
                  <a:srgbClr val="FF0066"/>
                </a:solidFill>
                <a:latin typeface="Times New Roman" panose="02020603050405020304" pitchFamily="18" charset="0"/>
                <a:cs typeface="Times New Roman" panose="02020603050405020304" pitchFamily="18" charset="0"/>
              </a:rPr>
              <a:t>Нетворкінг</a:t>
            </a:r>
            <a:r>
              <a:rPr lang="uk-UA" sz="3000" b="1" dirty="0">
                <a:solidFill>
                  <a:srgbClr val="FF0066"/>
                </a:solidFill>
                <a:latin typeface="Times New Roman" panose="02020603050405020304" pitchFamily="18" charset="0"/>
                <a:cs typeface="Times New Roman" panose="02020603050405020304" pitchFamily="18" charset="0"/>
              </a:rPr>
              <a:t> –</a:t>
            </a:r>
            <a:r>
              <a:rPr lang="uk-UA" sz="2500" b="1" dirty="0">
                <a:solidFill>
                  <a:srgbClr val="FF0066"/>
                </a:solidFill>
                <a:latin typeface="Times New Roman" panose="02020603050405020304" pitchFamily="18" charset="0"/>
                <a:cs typeface="Times New Roman" panose="02020603050405020304" pitchFamily="18" charset="0"/>
              </a:rPr>
              <a:t> </a:t>
            </a:r>
            <a:r>
              <a:rPr lang="uk-UA" sz="2500" dirty="0">
                <a:latin typeface="Times New Roman" panose="02020603050405020304" pitchFamily="18" charset="0"/>
                <a:cs typeface="Times New Roman" panose="02020603050405020304" pitchFamily="18" charset="0"/>
              </a:rPr>
              <a:t>це </a:t>
            </a:r>
            <a:r>
              <a:rPr lang="ru-RU" sz="2500" dirty="0" err="1">
                <a:latin typeface="Times New Roman" panose="02020603050405020304" pitchFamily="18" charset="0"/>
                <a:cs typeface="Times New Roman" panose="02020603050405020304" pitchFamily="18" charset="0"/>
              </a:rPr>
              <a:t>соціальна</a:t>
            </a:r>
            <a:r>
              <a:rPr lang="ru-RU" sz="2500" dirty="0">
                <a:latin typeface="Times New Roman" panose="02020603050405020304" pitchFamily="18" charset="0"/>
                <a:cs typeface="Times New Roman" panose="02020603050405020304" pitchFamily="18" charset="0"/>
              </a:rPr>
              <a:t> і </a:t>
            </a:r>
            <a:r>
              <a:rPr lang="ru-RU" sz="2500" dirty="0" err="1">
                <a:latin typeface="Times New Roman" panose="02020603050405020304" pitchFamily="18" charset="0"/>
                <a:cs typeface="Times New Roman" panose="02020603050405020304" pitchFamily="18" charset="0"/>
              </a:rPr>
              <a:t>професійна</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діяльність</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спрямована</a:t>
            </a:r>
            <a:r>
              <a:rPr lang="ru-RU" sz="2500" dirty="0">
                <a:latin typeface="Times New Roman" panose="02020603050405020304" pitchFamily="18" charset="0"/>
                <a:cs typeface="Times New Roman" panose="02020603050405020304" pitchFamily="18" charset="0"/>
              </a:rPr>
              <a:t> на те, </a:t>
            </a:r>
            <a:r>
              <a:rPr lang="ru-RU" sz="2500" dirty="0" err="1">
                <a:latin typeface="Times New Roman" panose="02020603050405020304" pitchFamily="18" charset="0"/>
                <a:cs typeface="Times New Roman" panose="02020603050405020304" pitchFamily="18" charset="0"/>
              </a:rPr>
              <a:t>щоб</a:t>
            </a:r>
            <a:r>
              <a:rPr lang="ru-RU" sz="2500" dirty="0">
                <a:latin typeface="Times New Roman" panose="02020603050405020304" pitchFamily="18" charset="0"/>
                <a:cs typeface="Times New Roman" panose="02020603050405020304" pitchFamily="18" charset="0"/>
              </a:rPr>
              <a:t> за </a:t>
            </a:r>
            <a:r>
              <a:rPr lang="ru-RU" sz="2500" dirty="0" err="1">
                <a:latin typeface="Times New Roman" panose="02020603050405020304" pitchFamily="18" charset="0"/>
                <a:cs typeface="Times New Roman" panose="02020603050405020304" pitchFamily="18" charset="0"/>
              </a:rPr>
              <a:t>допомогою</a:t>
            </a:r>
            <a:r>
              <a:rPr lang="ru-RU" sz="2500" dirty="0">
                <a:latin typeface="Times New Roman" panose="02020603050405020304" pitchFamily="18" charset="0"/>
                <a:cs typeface="Times New Roman" panose="02020603050405020304" pitchFamily="18" charset="0"/>
              </a:rPr>
              <a:t> кола </a:t>
            </a:r>
            <a:r>
              <a:rPr lang="ru-RU" sz="2500" dirty="0" err="1">
                <a:latin typeface="Times New Roman" panose="02020603050405020304" pitchFamily="18" charset="0"/>
                <a:cs typeface="Times New Roman" panose="02020603050405020304" pitchFamily="18" charset="0"/>
              </a:rPr>
              <a:t>друзів</a:t>
            </a:r>
            <a:r>
              <a:rPr lang="ru-RU" sz="2500" dirty="0">
                <a:latin typeface="Times New Roman" panose="02020603050405020304" pitchFamily="18" charset="0"/>
                <a:cs typeface="Times New Roman" panose="02020603050405020304" pitchFamily="18" charset="0"/>
              </a:rPr>
              <a:t> і </a:t>
            </a:r>
            <a:r>
              <a:rPr lang="ru-RU" sz="2500" dirty="0" err="1">
                <a:latin typeface="Times New Roman" panose="02020603050405020304" pitchFamily="18" charset="0"/>
                <a:cs typeface="Times New Roman" panose="02020603050405020304" pitchFamily="18" charset="0"/>
              </a:rPr>
              <a:t>знайомих</a:t>
            </a:r>
            <a:r>
              <a:rPr lang="ru-RU" sz="2500" dirty="0">
                <a:latin typeface="Times New Roman" panose="02020603050405020304" pitchFamily="18" charset="0"/>
                <a:cs typeface="Times New Roman" panose="02020603050405020304" pitchFamily="18" charset="0"/>
              </a:rPr>
              <a:t> максимально </a:t>
            </a:r>
            <a:r>
              <a:rPr lang="ru-RU" sz="2500" dirty="0" err="1">
                <a:latin typeface="Times New Roman" panose="02020603050405020304" pitchFamily="18" charset="0"/>
                <a:cs typeface="Times New Roman" panose="02020603050405020304" pitchFamily="18" charset="0"/>
              </a:rPr>
              <a:t>швидко</a:t>
            </a:r>
            <a:r>
              <a:rPr lang="ru-RU" sz="2500" dirty="0">
                <a:latin typeface="Times New Roman" panose="02020603050405020304" pitchFamily="18" charset="0"/>
                <a:cs typeface="Times New Roman" panose="02020603050405020304" pitchFamily="18" charset="0"/>
              </a:rPr>
              <a:t> і </a:t>
            </a:r>
            <a:r>
              <a:rPr lang="ru-RU" sz="2500" dirty="0" err="1">
                <a:latin typeface="Times New Roman" panose="02020603050405020304" pitchFamily="18" charset="0"/>
                <a:cs typeface="Times New Roman" panose="02020603050405020304" pitchFamily="18" charset="0"/>
              </a:rPr>
              <a:t>ефективно</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вирішувати</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складні</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життєві</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завдання</a:t>
            </a:r>
            <a:r>
              <a:rPr lang="ru-RU" sz="2500" dirty="0">
                <a:latin typeface="Times New Roman" panose="02020603050405020304" pitchFamily="18" charset="0"/>
                <a:cs typeface="Times New Roman" panose="02020603050405020304" pitchFamily="18" charset="0"/>
              </a:rPr>
              <a:t> і </a:t>
            </a:r>
            <a:r>
              <a:rPr lang="ru-RU" sz="2500" dirty="0" err="1">
                <a:latin typeface="Times New Roman" panose="02020603050405020304" pitchFamily="18" charset="0"/>
                <a:cs typeface="Times New Roman" panose="02020603050405020304" pitchFamily="18" charset="0"/>
              </a:rPr>
              <a:t>бізнес-питання</a:t>
            </a:r>
            <a:r>
              <a:rPr lang="ru-RU" sz="2500" dirty="0">
                <a:latin typeface="Times New Roman" panose="02020603050405020304" pitchFamily="18" charset="0"/>
                <a:cs typeface="Times New Roman" panose="02020603050405020304" pitchFamily="18" charset="0"/>
              </a:rPr>
              <a:t> </a:t>
            </a:r>
            <a:endParaRPr lang="ru-RU" sz="2500" b="1" dirty="0">
              <a:solidFill>
                <a:srgbClr val="FF0066"/>
              </a:solidFill>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55691C48-51D4-4553-A8B0-2EB07D03714B}"/>
              </a:ext>
            </a:extLst>
          </p:cNvPr>
          <p:cNvSpPr>
            <a:spLocks noGrp="1"/>
          </p:cNvSpPr>
          <p:nvPr>
            <p:ph type="subTitle" idx="1"/>
          </p:nvPr>
        </p:nvSpPr>
        <p:spPr>
          <a:xfrm>
            <a:off x="570451" y="1798404"/>
            <a:ext cx="7026103" cy="4760657"/>
          </a:xfrm>
        </p:spPr>
        <p:txBody>
          <a:bodyPr>
            <a:normAutofit fontScale="62500" lnSpcReduction="20000"/>
          </a:bodyPr>
          <a:lstStyle/>
          <a:p>
            <a:pPr marL="342900" indent="-342900" algn="just">
              <a:lnSpc>
                <a:spcPct val="150000"/>
              </a:lnSpc>
              <a:buFont typeface="Arial" panose="020B0604020202020204" pitchFamily="34" charset="0"/>
              <a:buChar char="•"/>
            </a:pPr>
            <a:r>
              <a:rPr lang="uk-UA" dirty="0">
                <a:latin typeface="Times New Roman" panose="02020603050405020304" pitchFamily="18" charset="0"/>
                <a:cs typeface="Times New Roman" panose="02020603050405020304" pitchFamily="18" charset="0"/>
              </a:rPr>
              <a:t>	</a:t>
            </a:r>
            <a:r>
              <a:rPr lang="uk-UA" sz="3200" dirty="0">
                <a:latin typeface="Times New Roman" panose="02020603050405020304" pitchFamily="18" charset="0"/>
                <a:cs typeface="Times New Roman" panose="02020603050405020304" pitchFamily="18" charset="0"/>
              </a:rPr>
              <a:t>Знаходимо площадку де зосереджена наша цільова аудиторія.</a:t>
            </a:r>
          </a:p>
          <a:p>
            <a:pPr marL="342900" indent="-342900" algn="just">
              <a:lnSpc>
                <a:spcPct val="150000"/>
              </a:lnSpc>
              <a:buFont typeface="Arial" panose="020B0604020202020204" pitchFamily="34" charset="0"/>
              <a:buChar char="•"/>
            </a:pPr>
            <a:r>
              <a:rPr lang="uk-UA" sz="3200" dirty="0">
                <a:latin typeface="Times New Roman" panose="02020603050405020304" pitchFamily="18" charset="0"/>
                <a:cs typeface="Times New Roman" panose="02020603050405020304" pitchFamily="18" charset="0"/>
              </a:rPr>
              <a:t>	Пропонуєте спільний прямий ефір, </a:t>
            </a:r>
            <a:r>
              <a:rPr lang="uk-UA" sz="3200" dirty="0" err="1">
                <a:latin typeface="Times New Roman" panose="02020603050405020304" pitchFamily="18" charset="0"/>
                <a:cs typeface="Times New Roman" panose="02020603050405020304" pitchFamily="18" charset="0"/>
              </a:rPr>
              <a:t>колаборацію</a:t>
            </a:r>
            <a:r>
              <a:rPr lang="uk-UA" sz="3200" dirty="0">
                <a:latin typeface="Times New Roman" panose="02020603050405020304" pitchFamily="18" charset="0"/>
                <a:cs typeface="Times New Roman" panose="02020603050405020304" pitchFamily="18" charset="0"/>
              </a:rPr>
              <a:t>, щоб обмінятися підписниками, придумуєте актуальну тему ефіру.</a:t>
            </a:r>
          </a:p>
          <a:p>
            <a:pPr marL="342900" indent="-342900" algn="just">
              <a:lnSpc>
                <a:spcPct val="150000"/>
              </a:lnSpc>
              <a:buFont typeface="Arial" panose="020B0604020202020204" pitchFamily="34" charset="0"/>
              <a:buChar char="•"/>
            </a:pPr>
            <a:r>
              <a:rPr lang="uk-UA" sz="3200" dirty="0">
                <a:latin typeface="Times New Roman" panose="02020603050405020304" pitchFamily="18" charset="0"/>
                <a:cs typeface="Times New Roman" panose="02020603050405020304" pitchFamily="18" charset="0"/>
              </a:rPr>
              <a:t>	Важливий індивідуальний підхід НЕ СПАМ не копіюєте одне і те саме повідомлення.</a:t>
            </a:r>
          </a:p>
          <a:p>
            <a:pPr marL="342900" indent="-342900" algn="just">
              <a:lnSpc>
                <a:spcPct val="150000"/>
              </a:lnSpc>
              <a:buFont typeface="Arial" panose="020B0604020202020204" pitchFamily="34" charset="0"/>
              <a:buChar char="•"/>
            </a:pPr>
            <a:r>
              <a:rPr lang="uk-UA" sz="3200" dirty="0">
                <a:latin typeface="Times New Roman" panose="02020603050405020304" pitchFamily="18" charset="0"/>
                <a:cs typeface="Times New Roman" panose="02020603050405020304" pitchFamily="18" charset="0"/>
              </a:rPr>
              <a:t>	Задача-показати себе якомога більшій кількості користувачів у соціальних мережах (лайки коментарі, відмітки)</a:t>
            </a:r>
          </a:p>
          <a:p>
            <a:pPr algn="just">
              <a:lnSpc>
                <a:spcPct val="150000"/>
              </a:lnSpc>
            </a:pPr>
            <a:endParaRPr lang="uk-UA" dirty="0">
              <a:latin typeface="Times New Roman" panose="02020603050405020304" pitchFamily="18" charset="0"/>
              <a:cs typeface="Times New Roman" panose="02020603050405020304" pitchFamily="18" charset="0"/>
            </a:endParaRPr>
          </a:p>
          <a:p>
            <a:pPr algn="just">
              <a:lnSpc>
                <a:spcPct val="150000"/>
              </a:lnSpc>
            </a:pPr>
            <a:endParaRPr lang="ru-RU"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4E6CBE3A-B127-F2EB-90A0-3A00ADADF719}"/>
              </a:ext>
            </a:extLst>
          </p:cNvPr>
          <p:cNvPicPr>
            <a:picLocks noChangeAspect="1"/>
          </p:cNvPicPr>
          <p:nvPr/>
        </p:nvPicPr>
        <p:blipFill rotWithShape="1">
          <a:blip r:embed="rId2">
            <a:extLst>
              <a:ext uri="{28A0092B-C50C-407E-A947-70E740481C1C}">
                <a14:useLocalDpi xmlns:a14="http://schemas.microsoft.com/office/drawing/2010/main" val="0"/>
              </a:ext>
            </a:extLst>
          </a:blip>
          <a:srcRect l="17925" r="19697"/>
          <a:stretch/>
        </p:blipFill>
        <p:spPr>
          <a:xfrm>
            <a:off x="7930661" y="2000250"/>
            <a:ext cx="3921370" cy="2857500"/>
          </a:xfrm>
          <a:prstGeom prst="rect">
            <a:avLst/>
          </a:prstGeom>
        </p:spPr>
      </p:pic>
    </p:spTree>
    <p:extLst>
      <p:ext uri="{BB962C8B-B14F-4D97-AF65-F5344CB8AC3E}">
        <p14:creationId xmlns:p14="http://schemas.microsoft.com/office/powerpoint/2010/main" val="3127184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368BBD-815A-453F-8319-A3E97228ED1B}"/>
              </a:ext>
            </a:extLst>
          </p:cNvPr>
          <p:cNvSpPr>
            <a:spLocks noGrp="1"/>
          </p:cNvSpPr>
          <p:nvPr>
            <p:ph type="title"/>
          </p:nvPr>
        </p:nvSpPr>
        <p:spPr/>
        <p:txBody>
          <a:bodyPr/>
          <a:lstStyle/>
          <a:p>
            <a:r>
              <a:rPr lang="uk-UA" dirty="0">
                <a:solidFill>
                  <a:srgbClr val="FF0066"/>
                </a:solidFill>
                <a:latin typeface="Times New Roman" panose="02020603050405020304" pitchFamily="18" charset="0"/>
                <a:cs typeface="Times New Roman" panose="02020603050405020304" pitchFamily="18" charset="0"/>
              </a:rPr>
              <a:t>Ведуча на весілля</a:t>
            </a:r>
            <a:endParaRPr lang="ru-RU" dirty="0">
              <a:solidFill>
                <a:srgbClr val="FF0066"/>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A9BA5333-FB5D-426D-80AA-7C2A425EA54F}"/>
              </a:ext>
            </a:extLst>
          </p:cNvPr>
          <p:cNvSpPr>
            <a:spLocks noGrp="1"/>
          </p:cNvSpPr>
          <p:nvPr>
            <p:ph idx="1"/>
          </p:nvPr>
        </p:nvSpPr>
        <p:spPr>
          <a:xfrm>
            <a:off x="838200" y="1548788"/>
            <a:ext cx="10515600" cy="4351338"/>
          </a:xfrm>
        </p:spPr>
        <p:txBody>
          <a:bodyPr>
            <a:normAutofit fontScale="92500" lnSpcReduction="20000"/>
          </a:bodyPr>
          <a:lstStyle/>
          <a:p>
            <a:r>
              <a:rPr lang="uk-UA" dirty="0">
                <a:latin typeface="Times New Roman" panose="02020603050405020304" pitchFamily="18" charset="0"/>
                <a:cs typeface="Times New Roman" panose="02020603050405020304" pitchFamily="18" charset="0"/>
              </a:rPr>
              <a:t>Весільна флористика</a:t>
            </a:r>
          </a:p>
          <a:p>
            <a:r>
              <a:rPr lang="uk-UA" dirty="0">
                <a:latin typeface="Times New Roman" panose="02020603050405020304" pitchFamily="18" charset="0"/>
                <a:cs typeface="Times New Roman" panose="02020603050405020304" pitchFamily="18" charset="0"/>
              </a:rPr>
              <a:t>Організатори весілля</a:t>
            </a:r>
          </a:p>
          <a:p>
            <a:r>
              <a:rPr lang="uk-UA" dirty="0">
                <a:latin typeface="Times New Roman" panose="02020603050405020304" pitchFamily="18" charset="0"/>
                <a:cs typeface="Times New Roman" panose="02020603050405020304" pitchFamily="18" charset="0"/>
              </a:rPr>
              <a:t>Весільний фотограф</a:t>
            </a:r>
          </a:p>
          <a:p>
            <a:r>
              <a:rPr lang="uk-UA" dirty="0">
                <a:latin typeface="Times New Roman" panose="02020603050405020304" pitchFamily="18" charset="0"/>
                <a:cs typeface="Times New Roman" panose="02020603050405020304" pitchFamily="18" charset="0"/>
              </a:rPr>
              <a:t>Магазин обручок</a:t>
            </a:r>
          </a:p>
          <a:p>
            <a:r>
              <a:rPr lang="uk-UA" dirty="0">
                <a:latin typeface="Times New Roman" panose="02020603050405020304" pitchFamily="18" charset="0"/>
                <a:cs typeface="Times New Roman" panose="02020603050405020304" pitchFamily="18" charset="0"/>
              </a:rPr>
              <a:t>Ресторани з залою для весільного </a:t>
            </a:r>
          </a:p>
          <a:p>
            <a:pPr marL="0" indent="0">
              <a:buNone/>
            </a:pPr>
            <a:r>
              <a:rPr lang="uk-UA" dirty="0">
                <a:latin typeface="Times New Roman" panose="02020603050405020304" pitchFamily="18" charset="0"/>
                <a:cs typeface="Times New Roman" panose="02020603050405020304" pitchFamily="18" charset="0"/>
              </a:rPr>
              <a:t>банкету</a:t>
            </a:r>
          </a:p>
          <a:p>
            <a:r>
              <a:rPr lang="uk-UA" dirty="0">
                <a:latin typeface="Times New Roman" panose="02020603050405020304" pitchFamily="18" charset="0"/>
                <a:cs typeface="Times New Roman" panose="02020603050405020304" pitchFamily="18" charset="0"/>
              </a:rPr>
              <a:t>Оренда весільного авто</a:t>
            </a:r>
          </a:p>
          <a:p>
            <a:r>
              <a:rPr lang="uk-UA" dirty="0">
                <a:latin typeface="Times New Roman" panose="02020603050405020304" pitchFamily="18" charset="0"/>
                <a:cs typeface="Times New Roman" panose="02020603050405020304" pitchFamily="18" charset="0"/>
              </a:rPr>
              <a:t>Магазин весільних суконь</a:t>
            </a:r>
          </a:p>
          <a:p>
            <a:r>
              <a:rPr lang="uk-UA" dirty="0">
                <a:latin typeface="Times New Roman" panose="02020603050405020304" pitchFamily="18" charset="0"/>
                <a:cs typeface="Times New Roman" panose="02020603050405020304" pitchFamily="18" charset="0"/>
              </a:rPr>
              <a:t>Магазин аксесуарів для весілля</a:t>
            </a:r>
          </a:p>
          <a:p>
            <a:r>
              <a:rPr lang="uk-UA" dirty="0">
                <a:latin typeface="Times New Roman" panose="02020603050405020304" pitchFamily="18" charset="0"/>
                <a:cs typeface="Times New Roman" panose="02020603050405020304" pitchFamily="18" charset="0"/>
              </a:rPr>
              <a:t>Магазин декору для весілля</a:t>
            </a:r>
            <a:endParaRPr lang="ru-RU"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F389E7D0-A717-3BA5-3450-C844EBC67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800" y="1690688"/>
            <a:ext cx="4445000" cy="28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80137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52FC09-09EA-43D5-844D-D776D6B7FCF4}"/>
              </a:ext>
            </a:extLst>
          </p:cNvPr>
          <p:cNvSpPr>
            <a:spLocks noGrp="1"/>
          </p:cNvSpPr>
          <p:nvPr>
            <p:ph type="title"/>
          </p:nvPr>
        </p:nvSpPr>
        <p:spPr>
          <a:xfrm>
            <a:off x="670420" y="-32025"/>
            <a:ext cx="10515600" cy="2246720"/>
          </a:xfrm>
        </p:spPr>
        <p:txBody>
          <a:bodyPr>
            <a:normAutofit/>
          </a:bodyPr>
          <a:lstStyle/>
          <a:p>
            <a:r>
              <a:rPr lang="ru-RU" sz="3000" b="1" dirty="0">
                <a:solidFill>
                  <a:srgbClr val="FF0066"/>
                </a:solidFill>
                <a:latin typeface="Times New Roman" panose="02020603050405020304" pitchFamily="18" charset="0"/>
                <a:cs typeface="Times New Roman" panose="02020603050405020304" pitchFamily="18" charset="0"/>
              </a:rPr>
              <a:t>#Хештег – </a:t>
            </a:r>
            <a:r>
              <a:rPr lang="ru-RU" sz="2500" b="1" dirty="0" err="1">
                <a:solidFill>
                  <a:srgbClr val="FF0066"/>
                </a:solidFill>
                <a:latin typeface="Times New Roman" panose="02020603050405020304" pitchFamily="18" charset="0"/>
                <a:cs typeface="Times New Roman" panose="02020603050405020304" pitchFamily="18" charset="0"/>
              </a:rPr>
              <a:t>це</a:t>
            </a:r>
            <a:r>
              <a:rPr lang="ru-RU" sz="2500" b="1" dirty="0">
                <a:solidFill>
                  <a:srgbClr val="FF0066"/>
                </a:solidFill>
                <a:latin typeface="Times New Roman" panose="02020603050405020304" pitchFamily="18" charset="0"/>
                <a:cs typeface="Times New Roman" panose="02020603050405020304" pitchFamily="18" charset="0"/>
              </a:rPr>
              <a:t> один з </a:t>
            </a:r>
            <a:r>
              <a:rPr lang="ru-RU" sz="2500" b="1" dirty="0" err="1">
                <a:solidFill>
                  <a:srgbClr val="FF0066"/>
                </a:solidFill>
                <a:latin typeface="Times New Roman" panose="02020603050405020304" pitchFamily="18" charset="0"/>
                <a:cs typeface="Times New Roman" panose="02020603050405020304" pitchFamily="18" charset="0"/>
              </a:rPr>
              <a:t>основних</a:t>
            </a:r>
            <a:r>
              <a:rPr lang="ru-RU" sz="2500" b="1" dirty="0">
                <a:solidFill>
                  <a:srgbClr val="FF0066"/>
                </a:solidFill>
                <a:latin typeface="Times New Roman" panose="02020603050405020304" pitchFamily="18" charset="0"/>
                <a:cs typeface="Times New Roman" panose="02020603050405020304" pitchFamily="18" charset="0"/>
              </a:rPr>
              <a:t> </a:t>
            </a:r>
            <a:r>
              <a:rPr lang="ru-RU" sz="2500" b="1" dirty="0" err="1">
                <a:solidFill>
                  <a:srgbClr val="FF0066"/>
                </a:solidFill>
                <a:latin typeface="Times New Roman" panose="02020603050405020304" pitchFamily="18" charset="0"/>
                <a:cs typeface="Times New Roman" panose="02020603050405020304" pitchFamily="18" charset="0"/>
              </a:rPr>
              <a:t>методів</a:t>
            </a:r>
            <a:r>
              <a:rPr lang="ru-RU" sz="2500" b="1" dirty="0">
                <a:solidFill>
                  <a:srgbClr val="FF0066"/>
                </a:solidFill>
                <a:latin typeface="Times New Roman" panose="02020603050405020304" pitchFamily="18" charset="0"/>
                <a:cs typeface="Times New Roman" panose="02020603050405020304" pitchFamily="18" charset="0"/>
              </a:rPr>
              <a:t> для </a:t>
            </a:r>
            <a:r>
              <a:rPr lang="ru-RU" sz="2500" b="1" dirty="0" err="1">
                <a:solidFill>
                  <a:srgbClr val="FF0066"/>
                </a:solidFill>
                <a:latin typeface="Times New Roman" panose="02020603050405020304" pitchFamily="18" charset="0"/>
                <a:cs typeface="Times New Roman" panose="02020603050405020304" pitchFamily="18" charset="0"/>
              </a:rPr>
              <a:t>розкрутки</a:t>
            </a:r>
            <a:r>
              <a:rPr lang="ru-RU" sz="2500" b="1" dirty="0">
                <a:solidFill>
                  <a:srgbClr val="FF0066"/>
                </a:solidFill>
                <a:latin typeface="Times New Roman" panose="02020603050405020304" pitchFamily="18" charset="0"/>
                <a:cs typeface="Times New Roman" panose="02020603050405020304" pitchFamily="18" charset="0"/>
              </a:rPr>
              <a:t>. </a:t>
            </a:r>
            <a:r>
              <a:rPr lang="ru-RU" sz="2500" b="1" dirty="0" err="1">
                <a:latin typeface="Times New Roman" panose="02020603050405020304" pitchFamily="18" charset="0"/>
                <a:cs typeface="Times New Roman" panose="02020603050405020304" pitchFamily="18" charset="0"/>
              </a:rPr>
              <a:t>Ц</a:t>
            </a:r>
            <a:r>
              <a:rPr lang="ru-RU" sz="2500" dirty="0" err="1">
                <a:latin typeface="Times New Roman" panose="02020603050405020304" pitchFamily="18" charset="0"/>
                <a:cs typeface="Times New Roman" panose="02020603050405020304" pitchFamily="18" charset="0"/>
              </a:rPr>
              <a:t>е</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ключове</a:t>
            </a:r>
            <a:r>
              <a:rPr lang="ru-RU" sz="2500" dirty="0">
                <a:latin typeface="Times New Roman" panose="02020603050405020304" pitchFamily="18" charset="0"/>
                <a:cs typeface="Times New Roman" panose="02020603050405020304" pitchFamily="18" charset="0"/>
              </a:rPr>
              <a:t> слово для </a:t>
            </a:r>
            <a:r>
              <a:rPr lang="ru-RU" sz="2500" dirty="0" err="1">
                <a:latin typeface="Times New Roman" panose="02020603050405020304" pitchFamily="18" charset="0"/>
                <a:cs typeface="Times New Roman" panose="02020603050405020304" pitchFamily="18" charset="0"/>
              </a:rPr>
              <a:t>пошуку</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матеріалу</a:t>
            </a:r>
            <a:r>
              <a:rPr lang="ru-RU" sz="2500" dirty="0">
                <a:latin typeface="Times New Roman" panose="02020603050405020304" pitchFamily="18" charset="0"/>
                <a:cs typeface="Times New Roman" panose="02020603050405020304" pitchFamily="18" charset="0"/>
              </a:rPr>
              <a:t> за тематикою, хештеги </a:t>
            </a:r>
            <a:r>
              <a:rPr lang="ru-RU" sz="2500" dirty="0" err="1">
                <a:latin typeface="Times New Roman" panose="02020603050405020304" pitchFamily="18" charset="0"/>
                <a:cs typeface="Times New Roman" panose="02020603050405020304" pitchFamily="18" charset="0"/>
              </a:rPr>
              <a:t>включають</a:t>
            </a:r>
            <a:r>
              <a:rPr lang="ru-RU" sz="2500" dirty="0">
                <a:latin typeface="Times New Roman" panose="02020603050405020304" pitchFamily="18" charset="0"/>
                <a:cs typeface="Times New Roman" panose="02020603050405020304" pitchFamily="18" charset="0"/>
              </a:rPr>
              <a:t> в себе як </a:t>
            </a:r>
            <a:r>
              <a:rPr lang="ru-RU" sz="2500" dirty="0" err="1">
                <a:latin typeface="Times New Roman" panose="02020603050405020304" pitchFamily="18" charset="0"/>
                <a:cs typeface="Times New Roman" panose="02020603050405020304" pitchFamily="18" charset="0"/>
              </a:rPr>
              <a:t>одне</a:t>
            </a:r>
            <a:r>
              <a:rPr lang="ru-RU" sz="2500" dirty="0">
                <a:latin typeface="Times New Roman" panose="02020603050405020304" pitchFamily="18" charset="0"/>
                <a:cs typeface="Times New Roman" panose="02020603050405020304" pitchFamily="18" charset="0"/>
              </a:rPr>
              <a:t> слово, так і </a:t>
            </a:r>
            <a:r>
              <a:rPr lang="ru-RU" sz="2500" dirty="0" err="1">
                <a:latin typeface="Times New Roman" panose="02020603050405020304" pitchFamily="18" charset="0"/>
                <a:cs typeface="Times New Roman" panose="02020603050405020304" pitchFamily="18" charset="0"/>
              </a:rPr>
              <a:t>більше</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об'єднаних</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слів</a:t>
            </a:r>
            <a:r>
              <a:rPr lang="ru-RU" sz="2500" dirty="0">
                <a:latin typeface="Times New Roman" panose="02020603050405020304" pitchFamily="18" charset="0"/>
                <a:cs typeface="Times New Roman" panose="02020603050405020304" pitchFamily="18" charset="0"/>
              </a:rPr>
              <a:t> (але без </a:t>
            </a:r>
            <a:r>
              <a:rPr lang="ru-RU" sz="2500" dirty="0" err="1">
                <a:latin typeface="Times New Roman" panose="02020603050405020304" pitchFamily="18" charset="0"/>
                <a:cs typeface="Times New Roman" panose="02020603050405020304" pitchFamily="18" charset="0"/>
              </a:rPr>
              <a:t>пробілів</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Користувачі</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можуть</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об'єднувати</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групу</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повідомлень</a:t>
            </a:r>
            <a:r>
              <a:rPr lang="ru-RU" sz="2500" dirty="0">
                <a:latin typeface="Times New Roman" panose="02020603050405020304" pitchFamily="18" charset="0"/>
                <a:cs typeface="Times New Roman" panose="02020603050405020304" pitchFamily="18" charset="0"/>
              </a:rPr>
              <a:t> за темою </a:t>
            </a:r>
            <a:r>
              <a:rPr lang="ru-RU" sz="2500" dirty="0" err="1">
                <a:latin typeface="Times New Roman" panose="02020603050405020304" pitchFamily="18" charset="0"/>
                <a:cs typeface="Times New Roman" panose="02020603050405020304" pitchFamily="18" charset="0"/>
              </a:rPr>
              <a:t>або</a:t>
            </a:r>
            <a:r>
              <a:rPr lang="ru-RU" sz="2500" dirty="0">
                <a:latin typeface="Times New Roman" panose="02020603050405020304" pitchFamily="18" charset="0"/>
                <a:cs typeface="Times New Roman" panose="02020603050405020304" pitchFamily="18" charset="0"/>
              </a:rPr>
              <a:t> типом з </a:t>
            </a:r>
            <a:r>
              <a:rPr lang="ru-RU" sz="2500" dirty="0" err="1">
                <a:latin typeface="Times New Roman" panose="02020603050405020304" pitchFamily="18" charset="0"/>
                <a:cs typeface="Times New Roman" panose="02020603050405020304" pitchFamily="18" charset="0"/>
              </a:rPr>
              <a:t>використанням</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хештегів</a:t>
            </a:r>
            <a:r>
              <a:rPr lang="ru-RU" sz="2500" dirty="0">
                <a:latin typeface="Times New Roman" panose="02020603050405020304" pitchFamily="18" charset="0"/>
                <a:cs typeface="Times New Roman" panose="02020603050405020304" pitchFamily="18" charset="0"/>
              </a:rPr>
              <a:t> — </a:t>
            </a:r>
            <a:r>
              <a:rPr lang="ru-RU" sz="2500" dirty="0" err="1">
                <a:latin typeface="Times New Roman" panose="02020603050405020304" pitchFamily="18" charset="0"/>
                <a:cs typeface="Times New Roman" panose="02020603050405020304" pitchFamily="18" charset="0"/>
              </a:rPr>
              <a:t>слів</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або</a:t>
            </a:r>
            <a:r>
              <a:rPr lang="ru-RU" sz="2500" dirty="0">
                <a:latin typeface="Times New Roman" panose="02020603050405020304" pitchFamily="18" charset="0"/>
                <a:cs typeface="Times New Roman" panose="02020603050405020304" pitchFamily="18" charset="0"/>
              </a:rPr>
              <a:t> фраз, </a:t>
            </a:r>
            <a:r>
              <a:rPr lang="ru-RU" sz="2500" dirty="0" err="1">
                <a:latin typeface="Times New Roman" panose="02020603050405020304" pitchFamily="18" charset="0"/>
                <a:cs typeface="Times New Roman" panose="02020603050405020304" pitchFamily="18" charset="0"/>
              </a:rPr>
              <a:t>які</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починаються</a:t>
            </a:r>
            <a:r>
              <a:rPr lang="ru-RU" sz="2500" dirty="0">
                <a:latin typeface="Times New Roman" panose="02020603050405020304" pitchFamily="18" charset="0"/>
                <a:cs typeface="Times New Roman" panose="02020603050405020304" pitchFamily="18" charset="0"/>
              </a:rPr>
              <a:t> з </a:t>
            </a:r>
            <a:r>
              <a:rPr lang="ru-RU" sz="2500" b="1" dirty="0">
                <a:latin typeface="Times New Roman" panose="02020603050405020304" pitchFamily="18" charset="0"/>
                <a:cs typeface="Times New Roman" panose="02020603050405020304" pitchFamily="18" charset="0"/>
              </a:rPr>
              <a:t>#</a:t>
            </a:r>
            <a:r>
              <a:rPr lang="ru-RU" sz="2500" dirty="0">
                <a:latin typeface="Times New Roman" panose="02020603050405020304" pitchFamily="18" charset="0"/>
                <a:cs typeface="Times New Roman" panose="02020603050405020304" pitchFamily="18" charset="0"/>
              </a:rPr>
              <a:t>.</a:t>
            </a:r>
          </a:p>
        </p:txBody>
      </p:sp>
      <p:sp>
        <p:nvSpPr>
          <p:cNvPr id="3" name="Объект 2">
            <a:extLst>
              <a:ext uri="{FF2B5EF4-FFF2-40B4-BE49-F238E27FC236}">
                <a16:creationId xmlns:a16="http://schemas.microsoft.com/office/drawing/2014/main" id="{F40D7A0D-0B38-4B4A-B0C4-B127981C05DF}"/>
              </a:ext>
            </a:extLst>
          </p:cNvPr>
          <p:cNvSpPr>
            <a:spLocks noGrp="1"/>
          </p:cNvSpPr>
          <p:nvPr>
            <p:ph idx="1"/>
          </p:nvPr>
        </p:nvSpPr>
        <p:spPr>
          <a:xfrm>
            <a:off x="838200" y="2214695"/>
            <a:ext cx="10515600" cy="4152550"/>
          </a:xfrm>
        </p:spPr>
        <p:txBody>
          <a:bodyPr numCol="2">
            <a:noAutofit/>
          </a:bodyPr>
          <a:lstStyle/>
          <a:p>
            <a:pPr marL="0" indent="0">
              <a:lnSpc>
                <a:spcPct val="100000"/>
              </a:lnSpc>
              <a:spcBef>
                <a:spcPts val="0"/>
              </a:spcBef>
            </a:pPr>
            <a:r>
              <a:rPr lang="ru-RU" sz="1800" b="1" dirty="0" err="1"/>
              <a:t>Сайти</a:t>
            </a:r>
            <a:r>
              <a:rPr lang="ru-RU" sz="1800" b="1" dirty="0"/>
              <a:t>, </a:t>
            </a:r>
            <a:r>
              <a:rPr lang="ru-RU" sz="1800" b="1" dirty="0" err="1"/>
              <a:t>які</a:t>
            </a:r>
            <a:r>
              <a:rPr lang="ru-RU" sz="1800" b="1" dirty="0"/>
              <a:t> </a:t>
            </a:r>
            <a:r>
              <a:rPr lang="ru-RU" sz="1800" b="1" dirty="0" err="1"/>
              <a:t>підтримують</a:t>
            </a:r>
            <a:r>
              <a:rPr lang="ru-RU" sz="1800" b="1" dirty="0"/>
              <a:t> хештеги</a:t>
            </a:r>
          </a:p>
          <a:p>
            <a:pPr marL="0" indent="0">
              <a:lnSpc>
                <a:spcPct val="100000"/>
              </a:lnSpc>
              <a:spcBef>
                <a:spcPts val="0"/>
              </a:spcBef>
            </a:pPr>
            <a:endParaRPr lang="ru-RU" sz="1800" b="1" dirty="0">
              <a:hlinkClick r:id="rId2" tooltip="Diaspora">
                <a:extLst>
                  <a:ext uri="{A12FA001-AC4F-418D-AE19-62706E023703}">
                    <ahyp:hlinkClr xmlns:ahyp="http://schemas.microsoft.com/office/drawing/2018/hyperlinkcolor" val="tx"/>
                  </a:ext>
                </a:extLst>
              </a:hlinkClick>
            </a:endParaRPr>
          </a:p>
          <a:p>
            <a:pPr marL="0" indent="0">
              <a:lnSpc>
                <a:spcPct val="100000"/>
              </a:lnSpc>
              <a:spcBef>
                <a:spcPts val="0"/>
              </a:spcBef>
            </a:pPr>
            <a:r>
              <a:rPr lang="en-US" sz="1800" dirty="0">
                <a:hlinkClick r:id="rId2" tooltip="Diaspora">
                  <a:extLst>
                    <a:ext uri="{A12FA001-AC4F-418D-AE19-62706E023703}">
                      <ahyp:hlinkClr xmlns:ahyp="http://schemas.microsoft.com/office/drawing/2018/hyperlinkcolor" val="tx"/>
                    </a:ext>
                  </a:extLst>
                </a:hlinkClick>
              </a:rPr>
              <a:t>Diaspora</a:t>
            </a:r>
            <a:endParaRPr lang="en-US" sz="1800" dirty="0"/>
          </a:p>
          <a:p>
            <a:pPr marL="0" indent="0">
              <a:lnSpc>
                <a:spcPct val="100000"/>
              </a:lnSpc>
              <a:spcBef>
                <a:spcPts val="0"/>
              </a:spcBef>
            </a:pPr>
            <a:r>
              <a:rPr lang="ru-RU" sz="1800" dirty="0" err="1"/>
              <a:t>Усі</a:t>
            </a:r>
            <a:r>
              <a:rPr lang="ru-RU" sz="1800" dirty="0"/>
              <a:t> </a:t>
            </a:r>
            <a:r>
              <a:rPr lang="ru-RU" sz="1800" dirty="0" err="1"/>
              <a:t>сайти</a:t>
            </a:r>
            <a:r>
              <a:rPr lang="ru-RU" sz="1800" dirty="0"/>
              <a:t> </a:t>
            </a:r>
            <a:r>
              <a:rPr lang="en-US" sz="1800" dirty="0">
                <a:hlinkClick r:id="rId3" tooltip="Gawker Media (ще не написана)">
                  <a:extLst>
                    <a:ext uri="{A12FA001-AC4F-418D-AE19-62706E023703}">
                      <ahyp:hlinkClr xmlns:ahyp="http://schemas.microsoft.com/office/drawing/2018/hyperlinkcolor" val="tx"/>
                    </a:ext>
                  </a:extLst>
                </a:hlinkClick>
              </a:rPr>
              <a:t>Gawker Media</a:t>
            </a:r>
            <a:endParaRPr lang="en-US" sz="1800" dirty="0"/>
          </a:p>
          <a:p>
            <a:pPr marL="0" indent="0">
              <a:lnSpc>
                <a:spcPct val="100000"/>
              </a:lnSpc>
              <a:spcBef>
                <a:spcPts val="0"/>
              </a:spcBef>
            </a:pPr>
            <a:r>
              <a:rPr lang="en-US" sz="1800" dirty="0" err="1">
                <a:hlinkClick r:id="rId4" tooltip="FriendFeed">
                  <a:extLst>
                    <a:ext uri="{A12FA001-AC4F-418D-AE19-62706E023703}">
                      <ahyp:hlinkClr xmlns:ahyp="http://schemas.microsoft.com/office/drawing/2018/hyperlinkcolor" val="tx"/>
                    </a:ext>
                  </a:extLst>
                </a:hlinkClick>
              </a:rPr>
              <a:t>FriendFeed</a:t>
            </a:r>
            <a:r>
              <a:rPr lang="en-US" sz="1800" dirty="0"/>
              <a:t> (</a:t>
            </a:r>
            <a:r>
              <a:rPr lang="ru-RU" sz="1800" dirty="0"/>
              <a:t>з </a:t>
            </a:r>
            <a:r>
              <a:rPr lang="ru-RU" sz="1800" dirty="0">
                <a:hlinkClick r:id="rId5" tooltip="2009">
                  <a:extLst>
                    <a:ext uri="{A12FA001-AC4F-418D-AE19-62706E023703}">
                      <ahyp:hlinkClr xmlns:ahyp="http://schemas.microsoft.com/office/drawing/2018/hyperlinkcolor" val="tx"/>
                    </a:ext>
                  </a:extLst>
                </a:hlinkClick>
              </a:rPr>
              <a:t>2009</a:t>
            </a:r>
            <a:r>
              <a:rPr lang="ru-RU" sz="1800" dirty="0"/>
              <a:t>)</a:t>
            </a:r>
          </a:p>
          <a:p>
            <a:pPr marL="0" indent="0">
              <a:lnSpc>
                <a:spcPct val="100000"/>
              </a:lnSpc>
              <a:spcBef>
                <a:spcPts val="0"/>
              </a:spcBef>
            </a:pPr>
            <a:r>
              <a:rPr lang="en-US" sz="1800" dirty="0">
                <a:hlinkClick r:id="rId6" tooltip="Google+">
                  <a:extLst>
                    <a:ext uri="{A12FA001-AC4F-418D-AE19-62706E023703}">
                      <ahyp:hlinkClr xmlns:ahyp="http://schemas.microsoft.com/office/drawing/2018/hyperlinkcolor" val="tx"/>
                    </a:ext>
                  </a:extLst>
                </a:hlinkClick>
              </a:rPr>
              <a:t>Google+</a:t>
            </a:r>
            <a:endParaRPr lang="en-US" sz="1800" dirty="0"/>
          </a:p>
          <a:p>
            <a:pPr marL="0" indent="0">
              <a:lnSpc>
                <a:spcPct val="100000"/>
              </a:lnSpc>
              <a:spcBef>
                <a:spcPts val="0"/>
              </a:spcBef>
            </a:pPr>
            <a:r>
              <a:rPr lang="en-US" sz="1800" dirty="0">
                <a:hlinkClick r:id="rId7" tooltip="Instagram">
                  <a:extLst>
                    <a:ext uri="{A12FA001-AC4F-418D-AE19-62706E023703}">
                      <ahyp:hlinkClr xmlns:ahyp="http://schemas.microsoft.com/office/drawing/2018/hyperlinkcolor" val="tx"/>
                    </a:ext>
                  </a:extLst>
                </a:hlinkClick>
              </a:rPr>
              <a:t>Instagram</a:t>
            </a:r>
            <a:endParaRPr lang="en-US" sz="1800" dirty="0"/>
          </a:p>
          <a:p>
            <a:pPr marL="0" indent="0">
              <a:lnSpc>
                <a:spcPct val="100000"/>
              </a:lnSpc>
              <a:spcBef>
                <a:spcPts val="0"/>
              </a:spcBef>
            </a:pPr>
            <a:r>
              <a:rPr lang="en-US" sz="1800" dirty="0">
                <a:hlinkClick r:id="rId8" tooltip="Orkut">
                  <a:extLst>
                    <a:ext uri="{A12FA001-AC4F-418D-AE19-62706E023703}">
                      <ahyp:hlinkClr xmlns:ahyp="http://schemas.microsoft.com/office/drawing/2018/hyperlinkcolor" val="tx"/>
                    </a:ext>
                  </a:extLst>
                </a:hlinkClick>
              </a:rPr>
              <a:t>Orkut</a:t>
            </a:r>
            <a:r>
              <a:rPr lang="en-US" sz="1800" baseline="30000" dirty="0">
                <a:hlinkClick r:id="rId9">
                  <a:extLst>
                    <a:ext uri="{A12FA001-AC4F-418D-AE19-62706E023703}">
                      <ahyp:hlinkClr xmlns:ahyp="http://schemas.microsoft.com/office/drawing/2018/hyperlinkcolor" val="tx"/>
                    </a:ext>
                  </a:extLst>
                </a:hlinkClick>
              </a:rPr>
              <a:t>[6]</a:t>
            </a:r>
            <a:endParaRPr lang="en-US" sz="1800" dirty="0"/>
          </a:p>
          <a:p>
            <a:pPr marL="0" indent="0">
              <a:lnSpc>
                <a:spcPct val="100000"/>
              </a:lnSpc>
              <a:spcBef>
                <a:spcPts val="0"/>
              </a:spcBef>
            </a:pPr>
            <a:r>
              <a:rPr lang="en-US" sz="1800" dirty="0">
                <a:hlinkClick r:id="rId10" tooltip="Pinterest">
                  <a:extLst>
                    <a:ext uri="{A12FA001-AC4F-418D-AE19-62706E023703}">
                      <ahyp:hlinkClr xmlns:ahyp="http://schemas.microsoft.com/office/drawing/2018/hyperlinkcolor" val="tx"/>
                    </a:ext>
                  </a:extLst>
                </a:hlinkClick>
              </a:rPr>
              <a:t>Pinterest</a:t>
            </a:r>
            <a:endParaRPr lang="en-US" sz="1800" dirty="0"/>
          </a:p>
          <a:p>
            <a:pPr marL="0" indent="0">
              <a:lnSpc>
                <a:spcPct val="100000"/>
              </a:lnSpc>
              <a:spcBef>
                <a:spcPts val="0"/>
              </a:spcBef>
            </a:pPr>
            <a:r>
              <a:rPr lang="en-US" sz="1800" dirty="0" err="1">
                <a:hlinkClick r:id="rId11" tooltip="Sina Weibo">
                  <a:extLst>
                    <a:ext uri="{A12FA001-AC4F-418D-AE19-62706E023703}">
                      <ahyp:hlinkClr xmlns:ahyp="http://schemas.microsoft.com/office/drawing/2018/hyperlinkcolor" val="tx"/>
                    </a:ext>
                  </a:extLst>
                </a:hlinkClick>
              </a:rPr>
              <a:t>Sina</a:t>
            </a:r>
            <a:r>
              <a:rPr lang="en-US" sz="1800" dirty="0">
                <a:hlinkClick r:id="rId11" tooltip="Sina Weibo">
                  <a:extLst>
                    <a:ext uri="{A12FA001-AC4F-418D-AE19-62706E023703}">
                      <ahyp:hlinkClr xmlns:ahyp="http://schemas.microsoft.com/office/drawing/2018/hyperlinkcolor" val="tx"/>
                    </a:ext>
                  </a:extLst>
                </a:hlinkClick>
              </a:rPr>
              <a:t> Weibo</a:t>
            </a:r>
            <a:endParaRPr lang="en-US" sz="1800" dirty="0"/>
          </a:p>
          <a:p>
            <a:pPr marL="0" indent="0">
              <a:lnSpc>
                <a:spcPct val="100000"/>
              </a:lnSpc>
              <a:spcBef>
                <a:spcPts val="0"/>
              </a:spcBef>
            </a:pPr>
            <a:r>
              <a:rPr lang="en-US" sz="1800" dirty="0">
                <a:hlinkClick r:id="rId12" tooltip="Tout (ще не написана)">
                  <a:extLst>
                    <a:ext uri="{A12FA001-AC4F-418D-AE19-62706E023703}">
                      <ahyp:hlinkClr xmlns:ahyp="http://schemas.microsoft.com/office/drawing/2018/hyperlinkcolor" val="tx"/>
                    </a:ext>
                  </a:extLst>
                </a:hlinkClick>
              </a:rPr>
              <a:t>Tout</a:t>
            </a:r>
            <a:endParaRPr lang="en-US" sz="1800" dirty="0"/>
          </a:p>
          <a:p>
            <a:pPr marL="0" indent="0">
              <a:lnSpc>
                <a:spcPct val="100000"/>
              </a:lnSpc>
              <a:spcBef>
                <a:spcPts val="0"/>
              </a:spcBef>
            </a:pPr>
            <a:r>
              <a:rPr lang="en-US" sz="1800" dirty="0">
                <a:hlinkClick r:id="rId13" tooltip="Tumblr">
                  <a:extLst>
                    <a:ext uri="{A12FA001-AC4F-418D-AE19-62706E023703}">
                      <ahyp:hlinkClr xmlns:ahyp="http://schemas.microsoft.com/office/drawing/2018/hyperlinkcolor" val="tx"/>
                    </a:ext>
                  </a:extLst>
                </a:hlinkClick>
              </a:rPr>
              <a:t>Tumblr</a:t>
            </a:r>
            <a:endParaRPr lang="en-US" sz="1800" dirty="0"/>
          </a:p>
          <a:p>
            <a:pPr marL="0" indent="0">
              <a:lnSpc>
                <a:spcPct val="100000"/>
              </a:lnSpc>
              <a:spcBef>
                <a:spcPts val="0"/>
              </a:spcBef>
            </a:pPr>
            <a:r>
              <a:rPr lang="en-US" sz="1800" dirty="0">
                <a:hlinkClick r:id="rId14" tooltip="Twitter">
                  <a:extLst>
                    <a:ext uri="{A12FA001-AC4F-418D-AE19-62706E023703}">
                      <ahyp:hlinkClr xmlns:ahyp="http://schemas.microsoft.com/office/drawing/2018/hyperlinkcolor" val="tx"/>
                    </a:ext>
                  </a:extLst>
                </a:hlinkClick>
              </a:rPr>
              <a:t>Twitter</a:t>
            </a:r>
            <a:r>
              <a:rPr lang="en-US" sz="1800" dirty="0"/>
              <a:t> (</a:t>
            </a:r>
            <a:r>
              <a:rPr lang="ru-RU" sz="1800" dirty="0"/>
              <a:t>з </a:t>
            </a:r>
            <a:r>
              <a:rPr lang="ru-RU" sz="1800" dirty="0">
                <a:hlinkClick r:id="rId5" tooltip="2009">
                  <a:extLst>
                    <a:ext uri="{A12FA001-AC4F-418D-AE19-62706E023703}">
                      <ahyp:hlinkClr xmlns:ahyp="http://schemas.microsoft.com/office/drawing/2018/hyperlinkcolor" val="tx"/>
                    </a:ext>
                  </a:extLst>
                </a:hlinkClick>
              </a:rPr>
              <a:t>2009</a:t>
            </a:r>
            <a:r>
              <a:rPr lang="ru-RU" sz="1800" dirty="0"/>
              <a:t>)</a:t>
            </a:r>
          </a:p>
          <a:p>
            <a:pPr marL="0" indent="0">
              <a:lnSpc>
                <a:spcPct val="100000"/>
              </a:lnSpc>
              <a:spcBef>
                <a:spcPts val="0"/>
              </a:spcBef>
            </a:pPr>
            <a:r>
              <a:rPr lang="en-US" sz="1800" dirty="0">
                <a:hlinkClick r:id="rId15" tooltip="VK">
                  <a:extLst>
                    <a:ext uri="{A12FA001-AC4F-418D-AE19-62706E023703}">
                      <ahyp:hlinkClr xmlns:ahyp="http://schemas.microsoft.com/office/drawing/2018/hyperlinkcolor" val="tx"/>
                    </a:ext>
                  </a:extLst>
                </a:hlinkClick>
              </a:rPr>
              <a:t>VK</a:t>
            </a:r>
            <a:r>
              <a:rPr lang="en-US" sz="1800" baseline="30000" dirty="0">
                <a:hlinkClick r:id="rId16">
                  <a:extLst>
                    <a:ext uri="{A12FA001-AC4F-418D-AE19-62706E023703}">
                      <ahyp:hlinkClr xmlns:ahyp="http://schemas.microsoft.com/office/drawing/2018/hyperlinkcolor" val="tx"/>
                    </a:ext>
                  </a:extLst>
                </a:hlinkClick>
              </a:rPr>
              <a:t>[7]</a:t>
            </a:r>
            <a:endParaRPr lang="en-US" sz="1800" dirty="0"/>
          </a:p>
          <a:p>
            <a:pPr marL="0" indent="0">
              <a:lnSpc>
                <a:spcPct val="100000"/>
              </a:lnSpc>
              <a:spcBef>
                <a:spcPts val="0"/>
              </a:spcBef>
            </a:pPr>
            <a:r>
              <a:rPr lang="en-US" sz="1800" dirty="0">
                <a:hlinkClick r:id="rId17" tooltip="YouTube">
                  <a:extLst>
                    <a:ext uri="{A12FA001-AC4F-418D-AE19-62706E023703}">
                      <ahyp:hlinkClr xmlns:ahyp="http://schemas.microsoft.com/office/drawing/2018/hyperlinkcolor" val="tx"/>
                    </a:ext>
                  </a:extLst>
                </a:hlinkClick>
              </a:rPr>
              <a:t>YouTube</a:t>
            </a:r>
            <a:r>
              <a:rPr lang="en-US" sz="1800" dirty="0"/>
              <a:t> (2009—2011)</a:t>
            </a:r>
          </a:p>
          <a:p>
            <a:pPr marL="0" indent="0">
              <a:lnSpc>
                <a:spcPct val="100000"/>
              </a:lnSpc>
              <a:spcBef>
                <a:spcPts val="0"/>
              </a:spcBef>
            </a:pPr>
            <a:r>
              <a:rPr lang="en-US" sz="1800" dirty="0">
                <a:hlinkClick r:id="rId18" tooltip="Kickstarter">
                  <a:extLst>
                    <a:ext uri="{A12FA001-AC4F-418D-AE19-62706E023703}">
                      <ahyp:hlinkClr xmlns:ahyp="http://schemas.microsoft.com/office/drawing/2018/hyperlinkcolor" val="tx"/>
                    </a:ext>
                  </a:extLst>
                </a:hlinkClick>
              </a:rPr>
              <a:t>Kickstarter</a:t>
            </a:r>
            <a:r>
              <a:rPr lang="en-US" sz="1800" dirty="0"/>
              <a:t> (</a:t>
            </a:r>
            <a:r>
              <a:rPr lang="ru-RU" sz="1800" dirty="0"/>
              <a:t>з </a:t>
            </a:r>
            <a:r>
              <a:rPr lang="ru-RU" sz="1800" dirty="0">
                <a:hlinkClick r:id="rId19" tooltip="2012">
                  <a:extLst>
                    <a:ext uri="{A12FA001-AC4F-418D-AE19-62706E023703}">
                      <ahyp:hlinkClr xmlns:ahyp="http://schemas.microsoft.com/office/drawing/2018/hyperlinkcolor" val="tx"/>
                    </a:ext>
                  </a:extLst>
                </a:hlinkClick>
              </a:rPr>
              <a:t>2012</a:t>
            </a:r>
            <a:r>
              <a:rPr lang="ru-RU" sz="1800" dirty="0"/>
              <a:t>)</a:t>
            </a:r>
          </a:p>
          <a:p>
            <a:pPr marL="0" indent="0">
              <a:lnSpc>
                <a:spcPct val="100000"/>
              </a:lnSpc>
              <a:spcBef>
                <a:spcPts val="0"/>
              </a:spcBef>
            </a:pPr>
            <a:r>
              <a:rPr lang="en-US" sz="1800" dirty="0" err="1">
                <a:hlinkClick r:id="rId20" tooltip="Fetchnotes (ще не написана)">
                  <a:extLst>
                    <a:ext uri="{A12FA001-AC4F-418D-AE19-62706E023703}">
                      <ahyp:hlinkClr xmlns:ahyp="http://schemas.microsoft.com/office/drawing/2018/hyperlinkcolor" val="tx"/>
                    </a:ext>
                  </a:extLst>
                </a:hlinkClick>
              </a:rPr>
              <a:t>Fetchnotes</a:t>
            </a:r>
            <a:r>
              <a:rPr lang="en-US" sz="1800" dirty="0"/>
              <a:t> (</a:t>
            </a:r>
            <a:r>
              <a:rPr lang="ru-RU" sz="1800" dirty="0"/>
              <a:t>з </a:t>
            </a:r>
            <a:r>
              <a:rPr lang="ru-RU" sz="1800" dirty="0">
                <a:hlinkClick r:id="rId19" tooltip="2012">
                  <a:extLst>
                    <a:ext uri="{A12FA001-AC4F-418D-AE19-62706E023703}">
                      <ahyp:hlinkClr xmlns:ahyp="http://schemas.microsoft.com/office/drawing/2018/hyperlinkcolor" val="tx"/>
                    </a:ext>
                  </a:extLst>
                </a:hlinkClick>
              </a:rPr>
              <a:t>2012</a:t>
            </a:r>
            <a:r>
              <a:rPr lang="ru-RU" sz="1800" dirty="0"/>
              <a:t>)</a:t>
            </a:r>
          </a:p>
          <a:p>
            <a:pPr marL="0" indent="0">
              <a:lnSpc>
                <a:spcPct val="100000"/>
              </a:lnSpc>
              <a:spcBef>
                <a:spcPts val="0"/>
              </a:spcBef>
            </a:pPr>
            <a:r>
              <a:rPr lang="en-US" sz="1800" dirty="0">
                <a:hlinkClick r:id="rId21" tooltip="Facebook">
                  <a:extLst>
                    <a:ext uri="{A12FA001-AC4F-418D-AE19-62706E023703}">
                      <ahyp:hlinkClr xmlns:ahyp="http://schemas.microsoft.com/office/drawing/2018/hyperlinkcolor" val="tx"/>
                    </a:ext>
                  </a:extLst>
                </a:hlinkClick>
              </a:rPr>
              <a:t>Facebook</a:t>
            </a:r>
            <a:r>
              <a:rPr lang="en-US" sz="1800" dirty="0"/>
              <a:t> (</a:t>
            </a:r>
            <a:r>
              <a:rPr lang="ru-RU" sz="1800" dirty="0"/>
              <a:t>з червня </a:t>
            </a:r>
            <a:r>
              <a:rPr lang="ru-RU" sz="1800" dirty="0">
                <a:hlinkClick r:id="rId22" tooltip="2013">
                  <a:extLst>
                    <a:ext uri="{A12FA001-AC4F-418D-AE19-62706E023703}">
                      <ahyp:hlinkClr xmlns:ahyp="http://schemas.microsoft.com/office/drawing/2018/hyperlinkcolor" val="tx"/>
                    </a:ext>
                  </a:extLst>
                </a:hlinkClick>
              </a:rPr>
              <a:t>2013</a:t>
            </a:r>
            <a:r>
              <a:rPr lang="ru-RU" sz="1800" dirty="0"/>
              <a:t>)</a:t>
            </a:r>
          </a:p>
          <a:p>
            <a:pPr marL="0" indent="0">
              <a:lnSpc>
                <a:spcPct val="100000"/>
              </a:lnSpc>
              <a:spcBef>
                <a:spcPts val="0"/>
              </a:spcBef>
            </a:pPr>
            <a:r>
              <a:rPr lang="en-US" sz="1800" dirty="0">
                <a:hlinkClick r:id="rId23" tooltip="Gfranq.com (ще не написана)">
                  <a:extLst>
                    <a:ext uri="{A12FA001-AC4F-418D-AE19-62706E023703}">
                      <ahyp:hlinkClr xmlns:ahyp="http://schemas.microsoft.com/office/drawing/2018/hyperlinkcolor" val="tx"/>
                    </a:ext>
                  </a:extLst>
                </a:hlinkClick>
              </a:rPr>
              <a:t>gfranq.com</a:t>
            </a:r>
            <a:endParaRPr lang="en-US" sz="1800" dirty="0"/>
          </a:p>
          <a:p>
            <a:pPr marL="0" indent="0">
              <a:lnSpc>
                <a:spcPct val="100000"/>
              </a:lnSpc>
              <a:spcBef>
                <a:spcPts val="0"/>
              </a:spcBef>
            </a:pPr>
            <a:endParaRPr lang="ru-RU" sz="1800" dirty="0"/>
          </a:p>
        </p:txBody>
      </p:sp>
    </p:spTree>
    <p:extLst>
      <p:ext uri="{BB962C8B-B14F-4D97-AF65-F5344CB8AC3E}">
        <p14:creationId xmlns:p14="http://schemas.microsoft.com/office/powerpoint/2010/main" val="986472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90BBE3-6DCF-46DC-806C-901A6C57EF65}"/>
              </a:ext>
            </a:extLst>
          </p:cNvPr>
          <p:cNvSpPr>
            <a:spLocks noGrp="1"/>
          </p:cNvSpPr>
          <p:nvPr>
            <p:ph type="title"/>
          </p:nvPr>
        </p:nvSpPr>
        <p:spPr/>
        <p:txBody>
          <a:bodyPr/>
          <a:lstStyle/>
          <a:p>
            <a:pPr algn="ctr"/>
            <a:r>
              <a:rPr lang="ru-RU" b="1" dirty="0" err="1">
                <a:solidFill>
                  <a:srgbClr val="FF0066"/>
                </a:solidFill>
                <a:latin typeface="Times New Roman" panose="02020603050405020304" pitchFamily="18" charset="0"/>
                <a:cs typeface="Times New Roman" panose="02020603050405020304" pitchFamily="18" charset="0"/>
              </a:rPr>
              <a:t>Програми</a:t>
            </a:r>
            <a:r>
              <a:rPr lang="ru-RU" b="1" dirty="0">
                <a:solidFill>
                  <a:srgbClr val="FF0066"/>
                </a:solidFill>
                <a:latin typeface="Times New Roman" panose="02020603050405020304" pitchFamily="18" charset="0"/>
                <a:cs typeface="Times New Roman" panose="02020603050405020304" pitchFamily="18" charset="0"/>
              </a:rPr>
              <a:t> та </a:t>
            </a:r>
            <a:r>
              <a:rPr lang="ru-RU" b="1" dirty="0" err="1">
                <a:solidFill>
                  <a:srgbClr val="FF0066"/>
                </a:solidFill>
                <a:latin typeface="Times New Roman" panose="02020603050405020304" pitchFamily="18" charset="0"/>
                <a:cs typeface="Times New Roman" panose="02020603050405020304" pitchFamily="18" charset="0"/>
              </a:rPr>
              <a:t>додатки</a:t>
            </a:r>
            <a:r>
              <a:rPr lang="ru-RU" b="1" dirty="0">
                <a:solidFill>
                  <a:srgbClr val="FF0066"/>
                </a:solidFill>
                <a:latin typeface="Times New Roman" panose="02020603050405020304" pitchFamily="18" charset="0"/>
                <a:cs typeface="Times New Roman" panose="02020603050405020304" pitchFamily="18" charset="0"/>
              </a:rPr>
              <a:t> для </a:t>
            </a:r>
            <a:r>
              <a:rPr lang="ru-RU" b="1" dirty="0" err="1">
                <a:solidFill>
                  <a:srgbClr val="FF0066"/>
                </a:solidFill>
                <a:latin typeface="Times New Roman" panose="02020603050405020304" pitchFamily="18" charset="0"/>
                <a:cs typeface="Times New Roman" panose="02020603050405020304" pitchFamily="18" charset="0"/>
              </a:rPr>
              <a:t>пошуку</a:t>
            </a:r>
            <a:r>
              <a:rPr lang="ru-RU" b="1" dirty="0">
                <a:solidFill>
                  <a:srgbClr val="FF0066"/>
                </a:solidFill>
                <a:latin typeface="Times New Roman" panose="02020603050405020304" pitchFamily="18" charset="0"/>
                <a:cs typeface="Times New Roman" panose="02020603050405020304" pitchFamily="18" charset="0"/>
              </a:rPr>
              <a:t> </a:t>
            </a:r>
            <a:r>
              <a:rPr lang="ru-RU" b="1" dirty="0" err="1">
                <a:solidFill>
                  <a:srgbClr val="FF0066"/>
                </a:solidFill>
                <a:latin typeface="Times New Roman" panose="02020603050405020304" pitchFamily="18" charset="0"/>
                <a:cs typeface="Times New Roman" panose="02020603050405020304" pitchFamily="18" charset="0"/>
              </a:rPr>
              <a:t>хеште</a:t>
            </a:r>
            <a:r>
              <a:rPr lang="uk-UA" b="1" dirty="0">
                <a:solidFill>
                  <a:srgbClr val="FF0066"/>
                </a:solidFill>
                <a:latin typeface="Times New Roman" panose="02020603050405020304" pitchFamily="18" charset="0"/>
                <a:cs typeface="Times New Roman" panose="02020603050405020304" pitchFamily="18" charset="0"/>
              </a:rPr>
              <a:t>гів</a:t>
            </a:r>
            <a:endParaRPr lang="ru-RU" b="1" dirty="0">
              <a:solidFill>
                <a:srgbClr val="FF0066"/>
              </a:solidFill>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E49D24CD-B4D9-41A8-8D0D-1E824E643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426" y="1764754"/>
            <a:ext cx="5888826" cy="4849965"/>
          </a:xfrm>
          <a:prstGeom prst="rect">
            <a:avLst/>
          </a:prstGeom>
        </p:spPr>
      </p:pic>
    </p:spTree>
    <p:extLst>
      <p:ext uri="{BB962C8B-B14F-4D97-AF65-F5344CB8AC3E}">
        <p14:creationId xmlns:p14="http://schemas.microsoft.com/office/powerpoint/2010/main" val="2500787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63FFC5F-B3F0-4F92-922B-D4D3607ED124}"/>
              </a:ext>
            </a:extLst>
          </p:cNvPr>
          <p:cNvSpPr>
            <a:spLocks noGrp="1"/>
          </p:cNvSpPr>
          <p:nvPr>
            <p:ph type="title"/>
          </p:nvPr>
        </p:nvSpPr>
        <p:spPr/>
        <p:txBody>
          <a:bodyPr/>
          <a:lstStyle/>
          <a:p>
            <a:r>
              <a:rPr lang="uk-UA" b="1" dirty="0">
                <a:solidFill>
                  <a:srgbClr val="FF0066"/>
                </a:solidFill>
                <a:latin typeface="Times New Roman" panose="02020603050405020304" pitchFamily="18" charset="0"/>
                <a:cs typeface="Times New Roman" panose="02020603050405020304" pitchFamily="18" charset="0"/>
              </a:rPr>
              <a:t>Види хештегів</a:t>
            </a:r>
            <a:endParaRPr lang="ru-RU" b="1" dirty="0">
              <a:solidFill>
                <a:srgbClr val="FF0066"/>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E75A0B46-0ED4-4E12-AF27-0E29C27356EF}"/>
              </a:ext>
            </a:extLst>
          </p:cNvPr>
          <p:cNvSpPr>
            <a:spLocks noGrp="1"/>
          </p:cNvSpPr>
          <p:nvPr>
            <p:ph idx="1"/>
          </p:nvPr>
        </p:nvSpPr>
        <p:spPr>
          <a:xfrm>
            <a:off x="838200" y="1825625"/>
            <a:ext cx="10869386" cy="4351338"/>
          </a:xfrm>
        </p:spPr>
        <p:txBody>
          <a:bodyPr>
            <a:normAutofit/>
          </a:bodyPr>
          <a:lstStyle/>
          <a:p>
            <a:r>
              <a:rPr lang="uk-UA" sz="3000" b="1" dirty="0">
                <a:latin typeface="Times New Roman" panose="02020603050405020304" pitchFamily="18" charset="0"/>
                <a:cs typeface="Times New Roman" panose="02020603050405020304" pitchFamily="18" charset="0"/>
              </a:rPr>
              <a:t>Високочастотні </a:t>
            </a:r>
            <a:r>
              <a:rPr lang="uk-UA" sz="3000" dirty="0">
                <a:latin typeface="Times New Roman" panose="02020603050405020304" pitchFamily="18" charset="0"/>
                <a:cs typeface="Times New Roman" panose="02020603050405020304" pitchFamily="18" charset="0"/>
              </a:rPr>
              <a:t>(</a:t>
            </a:r>
            <a:r>
              <a:rPr lang="en-US" dirty="0"/>
              <a:t>#happy #beautiful #selfie</a:t>
            </a:r>
            <a:r>
              <a:rPr lang="ru-RU" dirty="0"/>
              <a:t> </a:t>
            </a:r>
            <a:r>
              <a:rPr lang="en-US" dirty="0"/>
              <a:t>#smile  #like</a:t>
            </a:r>
            <a:r>
              <a:rPr lang="ru-RU" dirty="0"/>
              <a:t>) (</a:t>
            </a:r>
            <a:r>
              <a:rPr lang="en-US" sz="3200" dirty="0"/>
              <a:t>#</a:t>
            </a:r>
            <a:r>
              <a:rPr lang="ru-RU" sz="3200" dirty="0" err="1"/>
              <a:t>коронав</a:t>
            </a:r>
            <a:r>
              <a:rPr lang="uk-UA" sz="3200" dirty="0" err="1"/>
              <a:t>ірус</a:t>
            </a:r>
            <a:r>
              <a:rPr lang="uk-UA" sz="3200" dirty="0"/>
              <a:t> </a:t>
            </a:r>
            <a:r>
              <a:rPr lang="en-US" sz="3200" dirty="0"/>
              <a:t>#</a:t>
            </a:r>
            <a:r>
              <a:rPr lang="uk-UA" sz="3200" dirty="0"/>
              <a:t>карантин </a:t>
            </a:r>
            <a:r>
              <a:rPr lang="en-US" sz="3200" dirty="0"/>
              <a:t>#</a:t>
            </a:r>
            <a:r>
              <a:rPr lang="uk-UA" sz="3200" dirty="0"/>
              <a:t>пандемія </a:t>
            </a:r>
            <a:r>
              <a:rPr lang="en-US" sz="3200" dirty="0"/>
              <a:t>#</a:t>
            </a:r>
            <a:r>
              <a:rPr lang="uk-UA" sz="3200" dirty="0"/>
              <a:t>євробачення2024 </a:t>
            </a:r>
            <a:r>
              <a:rPr lang="en-US" dirty="0"/>
              <a:t>#</a:t>
            </a:r>
            <a:r>
              <a:rPr lang="uk-UA" dirty="0"/>
              <a:t>кубокуефа2024) </a:t>
            </a:r>
            <a:endParaRPr lang="uk-UA" sz="3000" dirty="0">
              <a:latin typeface="Times New Roman" panose="02020603050405020304" pitchFamily="18" charset="0"/>
              <a:cs typeface="Times New Roman" panose="02020603050405020304" pitchFamily="18" charset="0"/>
            </a:endParaRPr>
          </a:p>
          <a:p>
            <a:r>
              <a:rPr lang="uk-UA" sz="3000" b="1" dirty="0" err="1">
                <a:latin typeface="Times New Roman" panose="02020603050405020304" pitchFamily="18" charset="0"/>
                <a:cs typeface="Times New Roman" panose="02020603050405020304" pitchFamily="18" charset="0"/>
              </a:rPr>
              <a:t>Середньочастотні</a:t>
            </a:r>
            <a:r>
              <a:rPr lang="uk-UA" sz="3000" b="1" dirty="0">
                <a:latin typeface="Times New Roman" panose="02020603050405020304" pitchFamily="18" charset="0"/>
                <a:cs typeface="Times New Roman" panose="02020603050405020304" pitchFamily="18" charset="0"/>
              </a:rPr>
              <a:t> </a:t>
            </a:r>
            <a:r>
              <a:rPr lang="uk-UA" sz="3000" dirty="0">
                <a:latin typeface="Times New Roman" panose="02020603050405020304" pitchFamily="18" charset="0"/>
                <a:cs typeface="Times New Roman" panose="02020603050405020304" pitchFamily="18" charset="0"/>
              </a:rPr>
              <a:t>(</a:t>
            </a:r>
            <a:r>
              <a:rPr lang="en-US" dirty="0"/>
              <a:t>#</a:t>
            </a:r>
            <a:r>
              <a:rPr lang="uk-UA" dirty="0" err="1"/>
              <a:t>адвокаткиїв</a:t>
            </a:r>
            <a:r>
              <a:rPr lang="uk-UA" dirty="0"/>
              <a:t>, </a:t>
            </a:r>
            <a:r>
              <a:rPr lang="en-US" dirty="0"/>
              <a:t>#</a:t>
            </a:r>
            <a:r>
              <a:rPr lang="uk-UA" dirty="0" err="1"/>
              <a:t>ресторанзапоріжжя</a:t>
            </a:r>
            <a:r>
              <a:rPr lang="uk-UA" dirty="0"/>
              <a:t>, </a:t>
            </a:r>
            <a:r>
              <a:rPr lang="en-US" dirty="0"/>
              <a:t>#</a:t>
            </a:r>
            <a:r>
              <a:rPr lang="uk-UA" dirty="0" err="1"/>
              <a:t>готельльвів</a:t>
            </a:r>
            <a:r>
              <a:rPr lang="uk-UA" dirty="0"/>
              <a:t> </a:t>
            </a:r>
            <a:r>
              <a:rPr lang="en-US" dirty="0"/>
              <a:t>#</a:t>
            </a:r>
            <a:r>
              <a:rPr lang="uk-UA" dirty="0"/>
              <a:t>хортиця </a:t>
            </a:r>
            <a:r>
              <a:rPr lang="en-US" dirty="0"/>
              <a:t>#</a:t>
            </a:r>
            <a:r>
              <a:rPr lang="uk-UA" dirty="0" err="1"/>
              <a:t>косметологкосмосзп</a:t>
            </a:r>
            <a:r>
              <a:rPr lang="uk-UA" dirty="0"/>
              <a:t> </a:t>
            </a:r>
            <a:r>
              <a:rPr lang="en-US" dirty="0"/>
              <a:t>#</a:t>
            </a:r>
            <a:r>
              <a:rPr lang="uk-UA" dirty="0" err="1"/>
              <a:t>нічнийклубодеса</a:t>
            </a:r>
            <a:r>
              <a:rPr lang="uk-UA" dirty="0"/>
              <a:t> </a:t>
            </a:r>
            <a:r>
              <a:rPr lang="en-US" dirty="0"/>
              <a:t>#</a:t>
            </a:r>
            <a:r>
              <a:rPr lang="uk-UA" dirty="0" err="1"/>
              <a:t>квестизп</a:t>
            </a:r>
            <a:r>
              <a:rPr lang="uk-UA" dirty="0"/>
              <a:t> </a:t>
            </a:r>
            <a:r>
              <a:rPr lang="en-US" dirty="0"/>
              <a:t>#</a:t>
            </a:r>
            <a:r>
              <a:rPr lang="uk-UA" dirty="0" err="1"/>
              <a:t>новинизп</a:t>
            </a:r>
            <a:r>
              <a:rPr lang="uk-UA" dirty="0"/>
              <a:t>)</a:t>
            </a:r>
            <a:endParaRPr lang="uk-UA" sz="3000" dirty="0">
              <a:latin typeface="Times New Roman" panose="02020603050405020304" pitchFamily="18" charset="0"/>
              <a:cs typeface="Times New Roman" panose="02020603050405020304" pitchFamily="18" charset="0"/>
            </a:endParaRPr>
          </a:p>
          <a:p>
            <a:r>
              <a:rPr lang="uk-UA" sz="3000" b="1" dirty="0">
                <a:latin typeface="Times New Roman" panose="02020603050405020304" pitchFamily="18" charset="0"/>
                <a:cs typeface="Times New Roman" panose="02020603050405020304" pitchFamily="18" charset="0"/>
              </a:rPr>
              <a:t>Низькочастотні </a:t>
            </a:r>
            <a:r>
              <a:rPr lang="uk-UA" sz="3000" dirty="0">
                <a:latin typeface="Times New Roman" panose="02020603050405020304" pitchFamily="18" charset="0"/>
                <a:cs typeface="Times New Roman" panose="02020603050405020304" pitchFamily="18" charset="0"/>
              </a:rPr>
              <a:t>(</a:t>
            </a:r>
            <a:r>
              <a:rPr lang="en-US" sz="3200" dirty="0"/>
              <a:t>#</a:t>
            </a:r>
            <a:r>
              <a:rPr lang="uk-UA" sz="3200" dirty="0" err="1"/>
              <a:t>манікюрШевченко</a:t>
            </a:r>
            <a:r>
              <a:rPr lang="uk-UA" sz="3200" dirty="0"/>
              <a:t>, </a:t>
            </a:r>
            <a:r>
              <a:rPr lang="en-US" sz="3200" dirty="0"/>
              <a:t>#</a:t>
            </a:r>
            <a:r>
              <a:rPr lang="uk-UA" sz="3200" dirty="0" err="1"/>
              <a:t>косметологКатерина</a:t>
            </a:r>
            <a:r>
              <a:rPr lang="uk-UA" sz="3200" dirty="0"/>
              <a:t> </a:t>
            </a:r>
            <a:r>
              <a:rPr lang="en-US" sz="3200" dirty="0"/>
              <a:t>#</a:t>
            </a:r>
            <a:r>
              <a:rPr lang="uk-UA" sz="3200" dirty="0" err="1"/>
              <a:t>адвокатШпак</a:t>
            </a:r>
            <a:r>
              <a:rPr lang="uk-UA" sz="3200" dirty="0"/>
              <a:t> </a:t>
            </a:r>
            <a:r>
              <a:rPr lang="en-US" sz="3200" dirty="0"/>
              <a:t>#</a:t>
            </a:r>
            <a:r>
              <a:rPr lang="uk-UA" sz="3200" dirty="0" err="1"/>
              <a:t>стоматологСоколенко</a:t>
            </a:r>
            <a:r>
              <a:rPr lang="uk-UA" sz="3200" dirty="0"/>
              <a:t> </a:t>
            </a:r>
            <a:r>
              <a:rPr lang="en-US" sz="3200" dirty="0"/>
              <a:t>#</a:t>
            </a:r>
            <a:r>
              <a:rPr lang="uk-UA" sz="3200" dirty="0" err="1"/>
              <a:t>тренерПетренко</a:t>
            </a:r>
            <a:r>
              <a:rPr lang="uk-UA" sz="3200" dirty="0"/>
              <a:t> </a:t>
            </a:r>
            <a:r>
              <a:rPr lang="en-US" sz="3200" dirty="0"/>
              <a:t>#</a:t>
            </a:r>
            <a:r>
              <a:rPr lang="uk-UA" sz="3200" dirty="0" err="1"/>
              <a:t>рекрутерМатвієнко</a:t>
            </a:r>
            <a:r>
              <a:rPr lang="uk-UA" sz="3200" dirty="0"/>
              <a:t> </a:t>
            </a:r>
            <a:r>
              <a:rPr lang="en-US" sz="3200" dirty="0"/>
              <a:t>#</a:t>
            </a:r>
            <a:r>
              <a:rPr lang="uk-UA" sz="3200" dirty="0" err="1"/>
              <a:t>квесткімнатаФорсаж</a:t>
            </a:r>
            <a:r>
              <a:rPr lang="uk-UA" sz="3200" dirty="0"/>
              <a:t>)</a:t>
            </a:r>
            <a:endParaRPr lang="ru-RU"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1960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78A984-4CC5-4922-BA77-D1D3ECC64965}"/>
              </a:ext>
            </a:extLst>
          </p:cNvPr>
          <p:cNvSpPr>
            <a:spLocks noGrp="1"/>
          </p:cNvSpPr>
          <p:nvPr>
            <p:ph type="title"/>
          </p:nvPr>
        </p:nvSpPr>
        <p:spPr/>
        <p:txBody>
          <a:bodyPr/>
          <a:lstStyle/>
          <a:p>
            <a:r>
              <a:rPr lang="ru-RU" dirty="0" err="1">
                <a:solidFill>
                  <a:srgbClr val="FF0066"/>
                </a:solidFill>
                <a:latin typeface="Times New Roman" panose="02020603050405020304" pitchFamily="18" charset="0"/>
                <a:cs typeface="Times New Roman" panose="02020603050405020304" pitchFamily="18" charset="0"/>
              </a:rPr>
              <a:t>Релевантні</a:t>
            </a:r>
            <a:r>
              <a:rPr lang="ru-RU" dirty="0">
                <a:solidFill>
                  <a:srgbClr val="FF0066"/>
                </a:solidFill>
                <a:latin typeface="Times New Roman" panose="02020603050405020304" pitchFamily="18" charset="0"/>
                <a:cs typeface="Times New Roman" panose="02020603050405020304" pitchFamily="18" charset="0"/>
              </a:rPr>
              <a:t> хештеги </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це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підходять</a:t>
            </a:r>
            <a:r>
              <a:rPr lang="ru-RU" dirty="0">
                <a:latin typeface="Times New Roman" panose="02020603050405020304" pitchFamily="18" charset="0"/>
                <a:cs typeface="Times New Roman" panose="02020603050405020304" pitchFamily="18" charset="0"/>
              </a:rPr>
              <a:t> за </a:t>
            </a:r>
            <a:r>
              <a:rPr lang="ru-RU" dirty="0" err="1">
                <a:latin typeface="Times New Roman" panose="02020603050405020304" pitchFamily="18" charset="0"/>
                <a:cs typeface="Times New Roman" panose="02020603050405020304" pitchFamily="18" charset="0"/>
              </a:rPr>
              <a:t>змістом</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вашого</a:t>
            </a:r>
            <a:r>
              <a:rPr lang="ru-RU" dirty="0">
                <a:latin typeface="Times New Roman" panose="02020603050405020304" pitchFamily="18" charset="0"/>
                <a:cs typeface="Times New Roman" panose="02020603050405020304" pitchFamily="18" charset="0"/>
              </a:rPr>
              <a:t> посту. Де </a:t>
            </a:r>
            <a:r>
              <a:rPr lang="ru-RU" dirty="0" err="1">
                <a:latin typeface="Times New Roman" panose="02020603050405020304" pitchFamily="18" charset="0"/>
                <a:cs typeface="Times New Roman" panose="02020603050405020304" pitchFamily="18" charset="0"/>
              </a:rPr>
              <a:t>їх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взяти</a:t>
            </a:r>
            <a:r>
              <a:rPr lang="ru-RU" dirty="0">
                <a:latin typeface="Times New Roman" panose="02020603050405020304" pitchFamily="18" charset="0"/>
                <a:cs typeface="Times New Roman" panose="02020603050405020304" pitchFamily="18" charset="0"/>
              </a:rPr>
              <a:t>?</a:t>
            </a:r>
          </a:p>
        </p:txBody>
      </p:sp>
      <p:sp>
        <p:nvSpPr>
          <p:cNvPr id="3" name="Объект 2">
            <a:extLst>
              <a:ext uri="{FF2B5EF4-FFF2-40B4-BE49-F238E27FC236}">
                <a16:creationId xmlns:a16="http://schemas.microsoft.com/office/drawing/2014/main" id="{CCDA1618-5710-4F23-97A2-C4270B620423}"/>
              </a:ext>
            </a:extLst>
          </p:cNvPr>
          <p:cNvSpPr>
            <a:spLocks noGrp="1"/>
          </p:cNvSpPr>
          <p:nvPr>
            <p:ph idx="1"/>
          </p:nvPr>
        </p:nvSpPr>
        <p:spPr/>
        <p:txBody>
          <a:bodyPr>
            <a:normAutofit/>
          </a:bodyPr>
          <a:lstStyle/>
          <a:p>
            <a:pPr>
              <a:lnSpc>
                <a:spcPct val="150000"/>
              </a:lnSpc>
            </a:pPr>
            <a:r>
              <a:rPr lang="ru-RU" dirty="0" err="1">
                <a:latin typeface="Times New Roman" panose="02020603050405020304" pitchFamily="18" charset="0"/>
                <a:cs typeface="Times New Roman" panose="02020603050405020304" pitchFamily="18" charset="0"/>
              </a:rPr>
              <a:t>Основний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пошук</a:t>
            </a:r>
            <a:r>
              <a:rPr lang="ru-RU" dirty="0">
                <a:latin typeface="Times New Roman" panose="02020603050405020304" pitchFamily="18" charset="0"/>
                <a:cs typeface="Times New Roman" panose="02020603050405020304" pitchFamily="18" charset="0"/>
              </a:rPr>
              <a:t> по хештегам в Інстаграм. Не </a:t>
            </a:r>
            <a:r>
              <a:rPr lang="ru-RU" dirty="0" err="1">
                <a:latin typeface="Times New Roman" panose="02020603050405020304" pitchFamily="18" charset="0"/>
                <a:cs typeface="Times New Roman" panose="02020603050405020304" pitchFamily="18" charset="0"/>
              </a:rPr>
              <a:t>полінуйтеся</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подивіться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ще</a:t>
            </a:r>
            <a:r>
              <a:rPr lang="ru-RU" dirty="0">
                <a:latin typeface="Times New Roman" panose="02020603050405020304" pitchFamily="18" charset="0"/>
                <a:cs typeface="Times New Roman" panose="02020603050405020304" pitchFamily="18" charset="0"/>
              </a:rPr>
              <a:t> хештеги </a:t>
            </a:r>
            <a:r>
              <a:rPr lang="ru-RU" dirty="0" err="1">
                <a:latin typeface="Times New Roman" panose="02020603050405020304" pitchFamily="18" charset="0"/>
                <a:cs typeface="Times New Roman" panose="02020603050405020304" pitchFamily="18" charset="0"/>
              </a:rPr>
              <a:t>пропонує</a:t>
            </a:r>
            <a:r>
              <a:rPr lang="ru-RU" dirty="0">
                <a:latin typeface="Times New Roman" panose="02020603050405020304" pitchFamily="18" charset="0"/>
                <a:cs typeface="Times New Roman" panose="02020603050405020304" pitchFamily="18" charset="0"/>
              </a:rPr>
              <a:t> сам Інстаграм при </a:t>
            </a:r>
            <a:r>
              <a:rPr lang="ru-RU" dirty="0" err="1">
                <a:latin typeface="Times New Roman" panose="02020603050405020304" pitchFamily="18" charset="0"/>
                <a:cs typeface="Times New Roman" panose="02020603050405020304" pitchFamily="18" charset="0"/>
              </a:rPr>
              <a:t>пошуку</a:t>
            </a:r>
            <a:r>
              <a:rPr lang="ru-RU" dirty="0">
                <a:latin typeface="Times New Roman" panose="02020603050405020304" pitchFamily="18" charset="0"/>
                <a:cs typeface="Times New Roman" panose="02020603050405020304" pitchFamily="18" charset="0"/>
              </a:rPr>
              <a:t> по </a:t>
            </a:r>
            <a:r>
              <a:rPr lang="ru-RU" dirty="0" err="1">
                <a:latin typeface="Times New Roman" panose="02020603050405020304" pitchFamily="18" charset="0"/>
                <a:cs typeface="Times New Roman" panose="02020603050405020304" pitchFamily="18" charset="0"/>
              </a:rPr>
              <a:t>вашому</a:t>
            </a:r>
            <a:r>
              <a:rPr lang="ru-RU" dirty="0">
                <a:latin typeface="Times New Roman" panose="02020603050405020304" pitchFamily="18" charset="0"/>
                <a:cs typeface="Times New Roman" panose="02020603050405020304" pitchFamily="18" charset="0"/>
              </a:rPr>
              <a:t> хештегу (</a:t>
            </a:r>
            <a:r>
              <a:rPr lang="ru-RU" dirty="0" err="1">
                <a:latin typeface="Times New Roman" panose="02020603050405020304" pitchFamily="18" charset="0"/>
                <a:cs typeface="Times New Roman" panose="02020603050405020304" pitchFamily="18" charset="0"/>
              </a:rPr>
              <a:t>вгорі</a:t>
            </a:r>
            <a:r>
              <a:rPr lang="ru-RU" dirty="0">
                <a:latin typeface="Times New Roman" panose="02020603050405020304" pitchFamily="18" charset="0"/>
                <a:cs typeface="Times New Roman" panose="02020603050405020304" pitchFamily="18" charset="0"/>
              </a:rPr>
              <a:t> над </a:t>
            </a:r>
            <a:r>
              <a:rPr lang="ru-RU" dirty="0" err="1">
                <a:latin typeface="Times New Roman" panose="02020603050405020304" pitchFamily="18" charset="0"/>
                <a:cs typeface="Times New Roman" panose="02020603050405020304" pitchFamily="18" charset="0"/>
              </a:rPr>
              <a:t>усіма</a:t>
            </a:r>
            <a:r>
              <a:rPr lang="ru-RU" dirty="0">
                <a:latin typeface="Times New Roman" panose="02020603050405020304" pitchFamily="18" charset="0"/>
                <a:cs typeface="Times New Roman" panose="02020603050405020304" pitchFamily="18" charset="0"/>
              </a:rPr>
              <a:t> фото у </a:t>
            </a:r>
            <a:r>
              <a:rPr lang="ru-RU" dirty="0" err="1">
                <a:latin typeface="Times New Roman" panose="02020603050405020304" pitchFamily="18" charset="0"/>
                <a:cs typeface="Times New Roman" panose="02020603050405020304" pitchFamily="18" charset="0"/>
              </a:rPr>
              <a:t>видачі</a:t>
            </a:r>
            <a:r>
              <a:rPr lang="ru-RU" dirty="0">
                <a:latin typeface="Times New Roman" panose="02020603050405020304" pitchFamily="18" charset="0"/>
                <a:cs typeface="Times New Roman" panose="02020603050405020304" pitchFamily="18" charset="0"/>
              </a:rPr>
              <a:t>).</a:t>
            </a:r>
          </a:p>
          <a:p>
            <a:pPr>
              <a:lnSpc>
                <a:spcPct val="150000"/>
              </a:lnSpc>
            </a:pPr>
            <a:r>
              <a:rPr lang="ru-RU" dirty="0" err="1">
                <a:latin typeface="Times New Roman" panose="02020603050405020304" pitchFamily="18" charset="0"/>
                <a:cs typeface="Times New Roman" panose="02020603050405020304" pitchFamily="18" charset="0"/>
              </a:rPr>
              <a:t>Геотеги</a:t>
            </a:r>
            <a:r>
              <a:rPr lang="ru-RU" dirty="0">
                <a:latin typeface="Times New Roman" panose="02020603050405020304" pitchFamily="18" charset="0"/>
                <a:cs typeface="Times New Roman" panose="02020603050405020304" pitchFamily="18" charset="0"/>
              </a:rPr>
              <a:t>. Додавайте до основного хештегу </a:t>
            </a:r>
            <a:r>
              <a:rPr lang="ru-RU" dirty="0" err="1">
                <a:latin typeface="Times New Roman" panose="02020603050405020304" pitchFamily="18" charset="0"/>
                <a:cs typeface="Times New Roman" panose="02020603050405020304" pitchFamily="18" charset="0"/>
              </a:rPr>
              <a:t>назву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вашого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міста</a:t>
            </a:r>
            <a:r>
              <a:rPr lang="ru-RU" dirty="0">
                <a:latin typeface="Times New Roman" panose="02020603050405020304" pitchFamily="18" charset="0"/>
                <a:cs typeface="Times New Roman" panose="02020603050405020304" pitchFamily="18" charset="0"/>
              </a:rPr>
              <a:t>/</a:t>
            </a:r>
            <a:r>
              <a:rPr lang="ru-RU" dirty="0" err="1">
                <a:latin typeface="Times New Roman" panose="02020603050405020304" pitchFamily="18" charset="0"/>
                <a:cs typeface="Times New Roman" panose="02020603050405020304" pitchFamily="18" charset="0"/>
              </a:rPr>
              <a:t>регіону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Наприклад</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a:t>
            </a:r>
            <a:r>
              <a:rPr lang="ru-RU" b="1" dirty="0" err="1">
                <a:latin typeface="Times New Roman" panose="02020603050405020304" pitchFamily="18" charset="0"/>
                <a:cs typeface="Times New Roman" panose="02020603050405020304" pitchFamily="18" charset="0"/>
              </a:rPr>
              <a:t>манікюркиїв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якщо</a:t>
            </a:r>
            <a:r>
              <a:rPr lang="ru-RU" dirty="0">
                <a:latin typeface="Times New Roman" panose="02020603050405020304" pitchFamily="18" charset="0"/>
                <a:cs typeface="Times New Roman" panose="02020603050405020304" pitchFamily="18" charset="0"/>
              </a:rPr>
              <a:t> ваш товар </a:t>
            </a:r>
            <a:r>
              <a:rPr lang="ru-RU" dirty="0" err="1">
                <a:latin typeface="Times New Roman" panose="02020603050405020304" pitchFamily="18" charset="0"/>
                <a:cs typeface="Times New Roman" panose="02020603050405020304" pitchFamily="18" charset="0"/>
              </a:rPr>
              <a:t>чи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послуга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зорієнтована</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геолокацію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певного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міста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країни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тощо</a:t>
            </a:r>
            <a:r>
              <a:rPr lang="ru-RU" dirty="0">
                <a:latin typeface="Times New Roman" panose="02020603050405020304" pitchFamily="18" charset="0"/>
                <a:cs typeface="Times New Roman" panose="02020603050405020304" pitchFamily="18" charset="0"/>
              </a:rPr>
              <a:t>.</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3658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5BF5FC-41CB-433C-8806-3A4762974FC1}"/>
              </a:ext>
            </a:extLst>
          </p:cNvPr>
          <p:cNvSpPr>
            <a:spLocks noGrp="1"/>
          </p:cNvSpPr>
          <p:nvPr>
            <p:ph type="title"/>
          </p:nvPr>
        </p:nvSpPr>
        <p:spPr/>
        <p:txBody>
          <a:bodyPr/>
          <a:lstStyle/>
          <a:p>
            <a:r>
              <a:rPr lang="ru-RU" dirty="0" err="1">
                <a:solidFill>
                  <a:srgbClr val="FF0066"/>
                </a:solidFill>
                <a:latin typeface="Times New Roman" panose="02020603050405020304" pitchFamily="18" charset="0"/>
                <a:cs typeface="Times New Roman" panose="02020603050405020304" pitchFamily="18" charset="0"/>
              </a:rPr>
              <a:t>Релевантні</a:t>
            </a:r>
            <a:r>
              <a:rPr lang="ru-RU" dirty="0">
                <a:solidFill>
                  <a:srgbClr val="FF0066"/>
                </a:solidFill>
                <a:latin typeface="Times New Roman" panose="02020603050405020304" pitchFamily="18" charset="0"/>
                <a:cs typeface="Times New Roman" panose="02020603050405020304" pitchFamily="18" charset="0"/>
              </a:rPr>
              <a:t> хештеги</a:t>
            </a:r>
            <a:endParaRPr lang="ru-RU" dirty="0"/>
          </a:p>
        </p:txBody>
      </p:sp>
      <p:sp>
        <p:nvSpPr>
          <p:cNvPr id="3" name="Объект 2">
            <a:extLst>
              <a:ext uri="{FF2B5EF4-FFF2-40B4-BE49-F238E27FC236}">
                <a16:creationId xmlns:a16="http://schemas.microsoft.com/office/drawing/2014/main" id="{368A5807-87D6-47CC-924D-F68AB32AF919}"/>
              </a:ext>
            </a:extLst>
          </p:cNvPr>
          <p:cNvSpPr>
            <a:spLocks noGrp="1"/>
          </p:cNvSpPr>
          <p:nvPr>
            <p:ph idx="1"/>
          </p:nvPr>
        </p:nvSpPr>
        <p:spPr/>
        <p:txBody>
          <a:bodyPr/>
          <a:lstStyle/>
          <a:p>
            <a:pPr>
              <a:lnSpc>
                <a:spcPct val="150000"/>
              </a:lnSpc>
            </a:pPr>
            <a:r>
              <a:rPr lang="ru-RU" dirty="0">
                <a:latin typeface="Times New Roman" panose="02020603050405020304" pitchFamily="18" charset="0"/>
                <a:cs typeface="Times New Roman" panose="02020603050405020304" pitchFamily="18" charset="0"/>
              </a:rPr>
              <a:t>Хештеги </a:t>
            </a:r>
            <a:r>
              <a:rPr lang="ru-RU" dirty="0" err="1">
                <a:latin typeface="Times New Roman" panose="02020603050405020304" pitchFamily="18" charset="0"/>
                <a:cs typeface="Times New Roman" panose="02020603050405020304" pitchFamily="18" charset="0"/>
              </a:rPr>
              <a:t>конкурентів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Подивіться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які</a:t>
            </a:r>
            <a:r>
              <a:rPr lang="ru-RU" dirty="0">
                <a:latin typeface="Times New Roman" panose="02020603050405020304" pitchFamily="18" charset="0"/>
                <a:cs typeface="Times New Roman" panose="02020603050405020304" pitchFamily="18" charset="0"/>
              </a:rPr>
              <a:t> хештеги </a:t>
            </a:r>
            <a:r>
              <a:rPr lang="ru-RU" dirty="0" err="1">
                <a:latin typeface="Times New Roman" panose="02020603050405020304" pitchFamily="18" charset="0"/>
                <a:cs typeface="Times New Roman" panose="02020603050405020304" pitchFamily="18" charset="0"/>
              </a:rPr>
              <a:t>ставлять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ваші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конкуренти</a:t>
            </a:r>
            <a:r>
              <a:rPr lang="ru-RU" dirty="0">
                <a:latin typeface="Times New Roman" panose="02020603050405020304" pitchFamily="18" charset="0"/>
                <a:cs typeface="Times New Roman" panose="02020603050405020304" pitchFamily="18" charset="0"/>
              </a:rPr>
              <a:t> (не будь-</a:t>
            </a:r>
            <a:r>
              <a:rPr lang="ru-RU" dirty="0" err="1">
                <a:latin typeface="Times New Roman" panose="02020603050405020304" pitchFamily="18" charset="0"/>
                <a:cs typeface="Times New Roman" panose="02020603050405020304" pitchFamily="18" charset="0"/>
              </a:rPr>
              <a:t>які</a:t>
            </a:r>
            <a:r>
              <a:rPr lang="ru-RU" dirty="0">
                <a:latin typeface="Times New Roman" panose="02020603050405020304" pitchFamily="18" charset="0"/>
                <a:cs typeface="Times New Roman" panose="02020603050405020304" pitchFamily="18" charset="0"/>
              </a:rPr>
              <a:t>, а </a:t>
            </a:r>
            <a:r>
              <a:rPr lang="ru-RU" dirty="0" err="1">
                <a:latin typeface="Times New Roman" panose="02020603050405020304" pitchFamily="18" charset="0"/>
                <a:cs typeface="Times New Roman" panose="02020603050405020304" pitchFamily="18" charset="0"/>
              </a:rPr>
              <a:t>ті</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яких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багато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лайків</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наприклад</a:t>
            </a:r>
            <a:r>
              <a:rPr lang="ru-RU" dirty="0">
                <a:latin typeface="Times New Roman" panose="02020603050405020304" pitchFamily="18" charset="0"/>
                <a:cs typeface="Times New Roman" panose="02020603050405020304" pitchFamily="18" charset="0"/>
              </a:rPr>
              <a:t>, з топу).</a:t>
            </a:r>
          </a:p>
          <a:p>
            <a:pPr>
              <a:lnSpc>
                <a:spcPct val="150000"/>
              </a:lnSpc>
            </a:pPr>
            <a:r>
              <a:rPr lang="uk-UA" dirty="0">
                <a:latin typeface="Times New Roman" panose="02020603050405020304" pitchFamily="18" charset="0"/>
                <a:cs typeface="Times New Roman" panose="02020603050405020304" pitchFamily="18" charset="0"/>
              </a:rPr>
              <a:t>Т</a:t>
            </a:r>
            <a:r>
              <a:rPr lang="ru-RU" dirty="0" err="1">
                <a:latin typeface="Times New Roman" panose="02020603050405020304" pitchFamily="18" charset="0"/>
                <a:cs typeface="Times New Roman" panose="02020603050405020304" pitchFamily="18" charset="0"/>
              </a:rPr>
              <a:t>еги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мають</a:t>
            </a:r>
            <a:r>
              <a:rPr lang="ru-RU" dirty="0">
                <a:latin typeface="Times New Roman" panose="02020603050405020304" pitchFamily="18" charset="0"/>
                <a:cs typeface="Times New Roman" panose="02020603050405020304" pitchFamily="18" charset="0"/>
              </a:rPr>
              <a:t> бути </a:t>
            </a:r>
            <a:r>
              <a:rPr lang="ru-RU" dirty="0" err="1">
                <a:latin typeface="Times New Roman" panose="02020603050405020304" pitchFamily="18" charset="0"/>
                <a:cs typeface="Times New Roman" panose="02020603050405020304" pitchFamily="18" charset="0"/>
              </a:rPr>
              <a:t>релевантні</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зображення</a:t>
            </a:r>
            <a:r>
              <a:rPr lang="ru-RU" dirty="0">
                <a:latin typeface="Times New Roman" panose="02020603050405020304" pitchFamily="18" charset="0"/>
                <a:cs typeface="Times New Roman" panose="02020603050405020304" pitchFamily="18" charset="0"/>
              </a:rPr>
              <a:t> та тексту посту!</a:t>
            </a:r>
            <a:r>
              <a:rPr lang="uk-UA" dirty="0">
                <a:latin typeface="Times New Roman" panose="02020603050405020304" pitchFamily="18" charset="0"/>
                <a:cs typeface="Times New Roman" panose="02020603050405020304" pitchFamily="18" charset="0"/>
              </a:rPr>
              <a:t> </a:t>
            </a:r>
          </a:p>
          <a:p>
            <a:pPr>
              <a:lnSpc>
                <a:spcPct val="150000"/>
              </a:lnSpc>
            </a:pPr>
            <a:r>
              <a:rPr lang="uk-UA" dirty="0">
                <a:latin typeface="Times New Roman" panose="02020603050405020304" pitchFamily="18" charset="0"/>
                <a:cs typeface="Times New Roman" panose="02020603050405020304" pitchFamily="18" charset="0"/>
              </a:rPr>
              <a:t>Не використовуйте в описі профілю загальні хештеги – вони не працюють</a:t>
            </a:r>
            <a:endParaRPr lang="ru-RU"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17215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DB6029-1637-46CB-9993-81AD8CD52DAB}"/>
              </a:ext>
            </a:extLst>
          </p:cNvPr>
          <p:cNvSpPr>
            <a:spLocks noGrp="1"/>
          </p:cNvSpPr>
          <p:nvPr>
            <p:ph type="title"/>
          </p:nvPr>
        </p:nvSpPr>
        <p:spPr/>
        <p:txBody>
          <a:bodyPr>
            <a:normAutofit fontScale="90000"/>
          </a:bodyPr>
          <a:lstStyle/>
          <a:p>
            <a:r>
              <a:rPr lang="ru-RU" b="1" dirty="0">
                <a:solidFill>
                  <a:srgbClr val="FF0066"/>
                </a:solidFill>
                <a:latin typeface="Times New Roman" panose="02020603050405020304" pitchFamily="18" charset="0"/>
                <a:cs typeface="Times New Roman" panose="02020603050405020304" pitchFamily="18" charset="0"/>
              </a:rPr>
              <a:t>Як правильно </a:t>
            </a:r>
            <a:r>
              <a:rPr lang="ru-RU" b="1" dirty="0" err="1">
                <a:solidFill>
                  <a:srgbClr val="FF0066"/>
                </a:solidFill>
                <a:latin typeface="Times New Roman" panose="02020603050405020304" pitchFamily="18" charset="0"/>
                <a:cs typeface="Times New Roman" panose="02020603050405020304" pitchFamily="18" charset="0"/>
              </a:rPr>
              <a:t>ставити</a:t>
            </a:r>
            <a:r>
              <a:rPr lang="ru-RU" b="1" dirty="0">
                <a:solidFill>
                  <a:srgbClr val="FF0066"/>
                </a:solidFill>
                <a:latin typeface="Times New Roman" panose="02020603050405020304" pitchFamily="18" charset="0"/>
                <a:cs typeface="Times New Roman" panose="02020603050405020304" pitchFamily="18" charset="0"/>
              </a:rPr>
              <a:t> хештеги в Інстаграм</a:t>
            </a:r>
            <a:br>
              <a:rPr lang="ru-RU" b="1" dirty="0">
                <a:solidFill>
                  <a:srgbClr val="FF0066"/>
                </a:solidFill>
                <a:latin typeface="Times New Roman" panose="02020603050405020304" pitchFamily="18" charset="0"/>
                <a:cs typeface="Times New Roman" panose="02020603050405020304" pitchFamily="18" charset="0"/>
              </a:rPr>
            </a:br>
            <a:endParaRPr lang="ru-RU" dirty="0">
              <a:solidFill>
                <a:srgbClr val="FF0066"/>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C36D93BB-0E4F-428C-B05D-47679AA24081}"/>
              </a:ext>
            </a:extLst>
          </p:cNvPr>
          <p:cNvSpPr>
            <a:spLocks noGrp="1"/>
          </p:cNvSpPr>
          <p:nvPr>
            <p:ph idx="1"/>
          </p:nvPr>
        </p:nvSpPr>
        <p:spPr/>
        <p:txBody>
          <a:bodyPr>
            <a:normAutofit fontScale="85000" lnSpcReduction="10000"/>
          </a:bodyPr>
          <a:lstStyle/>
          <a:p>
            <a:r>
              <a:rPr lang="ru-RU" dirty="0">
                <a:latin typeface="Times New Roman" panose="02020603050405020304" pitchFamily="18" charset="0"/>
                <a:cs typeface="Times New Roman" panose="02020603050405020304" pitchFamily="18" charset="0"/>
              </a:rPr>
              <a:t>1. Максимум - 30 </a:t>
            </a:r>
            <a:r>
              <a:rPr lang="ru-RU" dirty="0" err="1">
                <a:latin typeface="Times New Roman" panose="02020603050405020304" pitchFamily="18" charset="0"/>
                <a:cs typeface="Times New Roman" panose="02020603050405020304" pitchFamily="18" charset="0"/>
              </a:rPr>
              <a:t>хештегів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a:t>
            </a:r>
            <a:r>
              <a:rPr lang="ru-RU" dirty="0">
                <a:latin typeface="Times New Roman" panose="02020603050405020304" pitchFamily="18" charset="0"/>
                <a:cs typeface="Times New Roman" panose="02020603050405020304" pitchFamily="18" charset="0"/>
              </a:rPr>
              <a:t> одним постом (</a:t>
            </a:r>
            <a:r>
              <a:rPr lang="ru-RU" dirty="0" err="1">
                <a:latin typeface="Times New Roman" panose="02020603050405020304" pitchFamily="18" charset="0"/>
                <a:cs typeface="Times New Roman" panose="02020603050405020304" pitchFamily="18" charset="0"/>
              </a:rPr>
              <a:t>краще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використовувати</a:t>
            </a:r>
            <a:r>
              <a:rPr lang="ru-RU" dirty="0">
                <a:latin typeface="Times New Roman" panose="02020603050405020304" pitchFamily="18" charset="0"/>
                <a:cs typeface="Times New Roman" panose="02020603050405020304" pitchFamily="18" charset="0"/>
              </a:rPr>
              <a:t> 5-10, </a:t>
            </a:r>
            <a:r>
              <a:rPr lang="ru-RU" dirty="0" err="1">
                <a:latin typeface="Times New Roman" panose="02020603050405020304" pitchFamily="18" charset="0"/>
                <a:cs typeface="Times New Roman" panose="02020603050405020304" pitchFamily="18" charset="0"/>
              </a:rPr>
              <a:t>щоб</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потрапити</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тіньовий</a:t>
            </a:r>
            <a:r>
              <a:rPr lang="ru-RU" dirty="0">
                <a:latin typeface="Times New Roman" panose="02020603050405020304" pitchFamily="18" charset="0"/>
                <a:cs typeface="Times New Roman" panose="02020603050405020304" pitchFamily="18" charset="0"/>
              </a:rPr>
              <a:t> бан)</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2. </a:t>
            </a:r>
            <a:r>
              <a:rPr lang="ru-RU" dirty="0" err="1">
                <a:latin typeface="Times New Roman" panose="02020603050405020304" pitchFamily="18" charset="0"/>
                <a:cs typeface="Times New Roman" panose="02020603050405020304" pitchFamily="18" charset="0"/>
              </a:rPr>
              <a:t>Міняйте</a:t>
            </a:r>
            <a:r>
              <a:rPr lang="ru-RU" dirty="0">
                <a:latin typeface="Times New Roman" panose="02020603050405020304" pitchFamily="18" charset="0"/>
                <a:cs typeface="Times New Roman" panose="02020603050405020304" pitchFamily="18" charset="0"/>
              </a:rPr>
              <a:t> хештег </a:t>
            </a:r>
            <a:r>
              <a:rPr lang="ru-RU" dirty="0" err="1">
                <a:latin typeface="Times New Roman" panose="02020603050405020304" pitchFamily="18" charset="0"/>
                <a:cs typeface="Times New Roman" panose="02020603050405020304" pitchFamily="18" charset="0"/>
              </a:rPr>
              <a:t>під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кожним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новим</a:t>
            </a:r>
            <a:r>
              <a:rPr lang="ru-RU" dirty="0">
                <a:latin typeface="Times New Roman" panose="02020603050405020304" pitchFamily="18" charset="0"/>
                <a:cs typeface="Times New Roman" panose="02020603050405020304" pitchFamily="18" charset="0"/>
              </a:rPr>
              <a:t> постом, </a:t>
            </a:r>
            <a:r>
              <a:rPr lang="ru-RU" dirty="0" err="1">
                <a:latin typeface="Times New Roman" panose="02020603050405020304" pitchFamily="18" charset="0"/>
                <a:cs typeface="Times New Roman" panose="02020603050405020304" pitchFamily="18" charset="0"/>
              </a:rPr>
              <a:t>інакше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теж</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тіньовий</a:t>
            </a:r>
            <a:r>
              <a:rPr lang="ru-RU" dirty="0">
                <a:latin typeface="Times New Roman" panose="02020603050405020304" pitchFamily="18" charset="0"/>
                <a:cs typeface="Times New Roman" panose="02020603050405020304" pitchFamily="18" charset="0"/>
              </a:rPr>
              <a:t> бан.</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3. </a:t>
            </a:r>
            <a:r>
              <a:rPr lang="ru-RU" dirty="0" err="1">
                <a:latin typeface="Times New Roman" panose="02020603050405020304" pitchFamily="18" charset="0"/>
                <a:cs typeface="Times New Roman" panose="02020603050405020304" pitchFamily="18" charset="0"/>
              </a:rPr>
              <a:t>Можна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використовувати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літери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російські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латинські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цифри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підкреслення</a:t>
            </a:r>
            <a:r>
              <a:rPr lang="ru-RU" dirty="0">
                <a:latin typeface="Times New Roman" panose="02020603050405020304" pitchFamily="18" charset="0"/>
                <a:cs typeface="Times New Roman" panose="02020603050405020304" pitchFamily="18" charset="0"/>
              </a:rPr>
              <a:t> ( _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4. Фото в </a:t>
            </a:r>
            <a:r>
              <a:rPr lang="ru-RU" dirty="0" err="1">
                <a:latin typeface="Times New Roman" panose="02020603050405020304" pitchFamily="18" charset="0"/>
                <a:cs typeface="Times New Roman" panose="02020603050405020304" pitchFamily="18" charset="0"/>
              </a:rPr>
              <a:t>пошуку</a:t>
            </a:r>
            <a:r>
              <a:rPr lang="ru-RU" dirty="0">
                <a:latin typeface="Times New Roman" panose="02020603050405020304" pitchFamily="18" charset="0"/>
                <a:cs typeface="Times New Roman" panose="02020603050405020304" pitchFamily="18" charset="0"/>
              </a:rPr>
              <a:t> по хештегам </a:t>
            </a:r>
            <a:r>
              <a:rPr lang="ru-RU" dirty="0" err="1">
                <a:latin typeface="Times New Roman" panose="02020603050405020304" pitchFamily="18" charset="0"/>
                <a:cs typeface="Times New Roman" panose="02020603050405020304" pitchFamily="18" charset="0"/>
              </a:rPr>
              <a:t>упорядковано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відповідно</a:t>
            </a:r>
            <a:r>
              <a:rPr lang="ru-RU" dirty="0">
                <a:latin typeface="Times New Roman" panose="02020603050405020304" pitchFamily="18" charset="0"/>
                <a:cs typeface="Times New Roman" panose="02020603050405020304" pitchFamily="18" charset="0"/>
              </a:rPr>
              <a:t> до часу </a:t>
            </a:r>
            <a:r>
              <a:rPr lang="ru-RU" dirty="0" err="1">
                <a:latin typeface="Times New Roman" panose="02020603050405020304" pitchFamily="18" charset="0"/>
                <a:cs typeface="Times New Roman" panose="02020603050405020304" pitchFamily="18" charset="0"/>
              </a:rPr>
              <a:t>публікації</a:t>
            </a:r>
            <a:r>
              <a:rPr lang="ru-RU" dirty="0">
                <a:latin typeface="Times New Roman" panose="02020603050405020304" pitchFamily="18" charset="0"/>
                <a:cs typeface="Times New Roman" panose="02020603050405020304" pitchFamily="18" charset="0"/>
              </a:rPr>
              <a:t> поста, а не за часом, коли </a:t>
            </a:r>
            <a:r>
              <a:rPr lang="ru-RU" dirty="0" err="1">
                <a:latin typeface="Times New Roman" panose="02020603050405020304" pitchFamily="18" charset="0"/>
                <a:cs typeface="Times New Roman" panose="02020603050405020304" pitchFamily="18" charset="0"/>
              </a:rPr>
              <a:t>ви</a:t>
            </a:r>
            <a:r>
              <a:rPr lang="ru-RU" dirty="0">
                <a:latin typeface="Times New Roman" panose="02020603050405020304" pitchFamily="18" charset="0"/>
                <a:cs typeface="Times New Roman" panose="02020603050405020304" pitchFamily="18" charset="0"/>
              </a:rPr>
              <a:t> додали хештег. </a:t>
            </a:r>
            <a:r>
              <a:rPr lang="ru-RU" dirty="0" err="1">
                <a:latin typeface="Times New Roman" panose="02020603050405020304" pitchFamily="18" charset="0"/>
                <a:cs typeface="Times New Roman" panose="02020603050405020304" pitchFamily="18" charset="0"/>
              </a:rPr>
              <a:t>Це</a:t>
            </a:r>
            <a:r>
              <a:rPr lang="ru-RU" dirty="0">
                <a:latin typeface="Times New Roman" panose="02020603050405020304" pitchFamily="18" charset="0"/>
                <a:cs typeface="Times New Roman" panose="02020603050405020304" pitchFamily="18" charset="0"/>
              </a:rPr>
              <a:t> особливо </a:t>
            </a:r>
            <a:r>
              <a:rPr lang="ru-RU" dirty="0" err="1">
                <a:latin typeface="Times New Roman" panose="02020603050405020304" pitchFamily="18" charset="0"/>
                <a:cs typeface="Times New Roman" panose="02020603050405020304" pitchFamily="18" charset="0"/>
              </a:rPr>
              <a:t>важливо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використовуєте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високочастотні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популярні</a:t>
            </a:r>
            <a:r>
              <a:rPr lang="ru-RU" dirty="0">
                <a:latin typeface="Times New Roman" panose="02020603050405020304" pitchFamily="18" charset="0"/>
                <a:cs typeface="Times New Roman" panose="02020603050405020304" pitchFamily="18" charset="0"/>
              </a:rPr>
              <a:t>) хештеги. </a:t>
            </a:r>
            <a:r>
              <a:rPr lang="ru-RU" dirty="0" err="1">
                <a:latin typeface="Times New Roman" panose="02020603050405020304" pitchFamily="18" charset="0"/>
                <a:cs typeface="Times New Roman" panose="02020603050405020304" pitchFamily="18" charset="0"/>
              </a:rPr>
              <a:t>Якщо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їх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відразу</a:t>
            </a:r>
            <a:r>
              <a:rPr lang="ru-RU" dirty="0">
                <a:latin typeface="Times New Roman" panose="02020603050405020304" pitchFamily="18" charset="0"/>
                <a:cs typeface="Times New Roman" panose="02020603050405020304" pitchFamily="18" charset="0"/>
              </a:rPr>
              <a:t> не поставили при </a:t>
            </a:r>
            <a:r>
              <a:rPr lang="ru-RU" dirty="0" err="1">
                <a:latin typeface="Times New Roman" panose="02020603050405020304" pitchFamily="18" charset="0"/>
                <a:cs typeface="Times New Roman" panose="02020603050405020304" pitchFamily="18" charset="0"/>
              </a:rPr>
              <a:t>публікації</a:t>
            </a:r>
            <a:r>
              <a:rPr lang="ru-RU" dirty="0">
                <a:latin typeface="Times New Roman" panose="02020603050405020304" pitchFamily="18" charset="0"/>
                <a:cs typeface="Times New Roman" panose="02020603050405020304" pitchFamily="18" charset="0"/>
              </a:rPr>
              <a:t>, то </a:t>
            </a:r>
            <a:r>
              <a:rPr lang="ru-RU" dirty="0" err="1">
                <a:latin typeface="Times New Roman" panose="02020603050405020304" pitchFamily="18" charset="0"/>
                <a:cs typeface="Times New Roman" panose="02020603050405020304" pitchFamily="18" charset="0"/>
              </a:rPr>
              <a:t>потім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вже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марно</a:t>
            </a:r>
            <a:r>
              <a:rPr lang="ru-RU" dirty="0">
                <a:latin typeface="Times New Roman" panose="02020603050405020304" pitchFamily="18" charset="0"/>
                <a:cs typeface="Times New Roman" panose="02020603050405020304" pitchFamily="18" charset="0"/>
              </a:rPr>
              <a:t>, тому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по ним </a:t>
            </a:r>
            <a:r>
              <a:rPr lang="ru-RU" dirty="0" err="1">
                <a:latin typeface="Times New Roman" panose="02020603050405020304" pitchFamily="18" charset="0"/>
                <a:cs typeface="Times New Roman" panose="02020603050405020304" pitchFamily="18" charset="0"/>
              </a:rPr>
              <a:t>з'являється</a:t>
            </a:r>
            <a:r>
              <a:rPr lang="ru-RU" dirty="0">
                <a:latin typeface="Times New Roman" panose="02020603050405020304" pitchFamily="18" charset="0"/>
                <a:cs typeface="Times New Roman" panose="02020603050405020304" pitchFamily="18" charset="0"/>
              </a:rPr>
              <a:t> 700-1000 </a:t>
            </a:r>
            <a:r>
              <a:rPr lang="ru-RU" dirty="0" err="1">
                <a:latin typeface="Times New Roman" panose="02020603050405020304" pitchFamily="18" charset="0"/>
                <a:cs typeface="Times New Roman" panose="02020603050405020304" pitchFamily="18" charset="0"/>
              </a:rPr>
              <a:t>нових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постів</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хвилину</a:t>
            </a:r>
            <a:r>
              <a:rPr lang="ru-RU" dirty="0">
                <a:latin typeface="Times New Roman" panose="02020603050405020304" pitchFamily="18" charset="0"/>
                <a:cs typeface="Times New Roman" panose="02020603050405020304" pitchFamily="18" charset="0"/>
              </a:rPr>
              <a:t> і ваше фото </a:t>
            </a:r>
            <a:r>
              <a:rPr lang="ru-RU" dirty="0" err="1">
                <a:latin typeface="Times New Roman" panose="02020603050405020304" pitchFamily="18" charset="0"/>
                <a:cs typeface="Times New Roman" panose="02020603050405020304" pitchFamily="18" charset="0"/>
              </a:rPr>
              <a:t>вже</a:t>
            </a:r>
            <a:r>
              <a:rPr lang="ru-RU" dirty="0">
                <a:latin typeface="Times New Roman" panose="02020603050405020304" pitchFamily="18" charset="0"/>
                <a:cs typeface="Times New Roman" panose="02020603050405020304" pitchFamily="18" charset="0"/>
              </a:rPr>
              <a:t> далеко внизу у </a:t>
            </a:r>
            <a:r>
              <a:rPr lang="ru-RU" dirty="0" err="1">
                <a:latin typeface="Times New Roman" panose="02020603050405020304" pitchFamily="18" charset="0"/>
                <a:cs typeface="Times New Roman" panose="02020603050405020304" pitchFamily="18" charset="0"/>
              </a:rPr>
              <a:t>видачі</a:t>
            </a:r>
            <a:r>
              <a:rPr lang="ru-RU" dirty="0">
                <a:latin typeface="Times New Roman" panose="02020603050405020304" pitchFamily="18" charset="0"/>
                <a:cs typeface="Times New Roman" panose="02020603050405020304" pitchFamily="18" charset="0"/>
              </a:rPr>
              <a:t>.</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5. </a:t>
            </a:r>
            <a:r>
              <a:rPr lang="ru-RU" dirty="0" err="1">
                <a:latin typeface="Times New Roman" panose="02020603050405020304" pitchFamily="18" charset="0"/>
                <a:cs typeface="Times New Roman" panose="02020603050405020304" pitchFamily="18" charset="0"/>
              </a:rPr>
              <a:t>Якщо</a:t>
            </a:r>
            <a:r>
              <a:rPr lang="ru-RU" dirty="0">
                <a:latin typeface="Times New Roman" panose="02020603050405020304" pitchFamily="18" charset="0"/>
                <a:cs typeface="Times New Roman" panose="02020603050405020304" pitchFamily="18" charset="0"/>
              </a:rPr>
              <a:t> у вас </a:t>
            </a:r>
            <a:r>
              <a:rPr lang="ru-RU" dirty="0" err="1">
                <a:latin typeface="Times New Roman" panose="02020603050405020304" pitchFamily="18" charset="0"/>
                <a:cs typeface="Times New Roman" panose="02020603050405020304" pitchFamily="18" charset="0"/>
              </a:rPr>
              <a:t>закритий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профіль</a:t>
            </a:r>
            <a:r>
              <a:rPr lang="ru-RU" dirty="0">
                <a:latin typeface="Times New Roman" panose="02020603050405020304" pitchFamily="18" charset="0"/>
                <a:cs typeface="Times New Roman" panose="02020603050405020304" pitchFamily="18" charset="0"/>
              </a:rPr>
              <a:t> - то фото в </a:t>
            </a:r>
            <a:r>
              <a:rPr lang="ru-RU" dirty="0" err="1">
                <a:latin typeface="Times New Roman" panose="02020603050405020304" pitchFamily="18" charset="0"/>
                <a:cs typeface="Times New Roman" panose="02020603050405020304" pitchFamily="18" charset="0"/>
              </a:rPr>
              <a:t>пошуку</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беруть</a:t>
            </a:r>
            <a:r>
              <a:rPr lang="ru-RU" dirty="0">
                <a:latin typeface="Times New Roman" panose="02020603050405020304" pitchFamily="18" charset="0"/>
                <a:cs typeface="Times New Roman" panose="02020603050405020304" pitchFamily="18" charset="0"/>
              </a:rPr>
              <a:t> участь і </a:t>
            </a:r>
            <a:r>
              <a:rPr lang="ru-RU" dirty="0" err="1">
                <a:latin typeface="Times New Roman" panose="02020603050405020304" pitchFamily="18" charset="0"/>
                <a:cs typeface="Times New Roman" panose="02020603050405020304" pitchFamily="18" charset="0"/>
              </a:rPr>
              <a:t>ставити</a:t>
            </a:r>
            <a:r>
              <a:rPr lang="ru-RU" dirty="0">
                <a:latin typeface="Times New Roman" panose="02020603050405020304" pitchFamily="18" charset="0"/>
                <a:cs typeface="Times New Roman" panose="02020603050405020304" pitchFamily="18" charset="0"/>
              </a:rPr>
              <a:t> хештеги не </a:t>
            </a:r>
            <a:r>
              <a:rPr lang="ru-RU" dirty="0" err="1">
                <a:latin typeface="Times New Roman" panose="02020603050405020304" pitchFamily="18" charset="0"/>
                <a:cs typeface="Times New Roman" panose="02020603050405020304" pitchFamily="18" charset="0"/>
              </a:rPr>
              <a:t>має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сенсу</a:t>
            </a:r>
            <a:r>
              <a:rPr lang="ru-RU" dirty="0">
                <a:latin typeface="Times New Roman" panose="02020603050405020304" pitchFamily="18" charset="0"/>
                <a:cs typeface="Times New Roman" panose="02020603050405020304" pitchFamily="18" charset="0"/>
              </a:rPr>
              <a:t>.</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6. </a:t>
            </a:r>
            <a:r>
              <a:rPr lang="ru-RU" dirty="0" err="1">
                <a:latin typeface="Times New Roman" panose="02020603050405020304" pitchFamily="18" charset="0"/>
                <a:cs typeface="Times New Roman" panose="02020603050405020304" pitchFamily="18" charset="0"/>
              </a:rPr>
              <a:t>Якщо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a:t>
            </a:r>
            <a:r>
              <a:rPr lang="ru-RU" dirty="0">
                <a:latin typeface="Times New Roman" panose="02020603050405020304" pitchFamily="18" charset="0"/>
                <a:cs typeface="Times New Roman" panose="02020603050405020304" pitchFamily="18" charset="0"/>
              </a:rPr>
              <a:t> ставите хештег в </a:t>
            </a:r>
            <a:r>
              <a:rPr lang="ru-RU" dirty="0" err="1">
                <a:latin typeface="Times New Roman" panose="02020603050405020304" pitchFamily="18" charset="0"/>
                <a:cs typeface="Times New Roman" panose="02020603050405020304" pitchFamily="18" charset="0"/>
              </a:rPr>
              <a:t>коментарях</a:t>
            </a:r>
            <a:r>
              <a:rPr lang="ru-RU" dirty="0">
                <a:latin typeface="Times New Roman" panose="02020603050405020304" pitchFamily="18" charset="0"/>
                <a:cs typeface="Times New Roman" panose="02020603050405020304" pitchFamily="18" charset="0"/>
              </a:rPr>
              <a:t> в чужому </a:t>
            </a:r>
            <a:r>
              <a:rPr lang="ru-RU" dirty="0" err="1">
                <a:latin typeface="Times New Roman" panose="02020603050405020304" pitchFamily="18" charset="0"/>
                <a:cs typeface="Times New Roman" panose="02020603050405020304" pitchFamily="18" charset="0"/>
              </a:rPr>
              <a:t>акаунті</a:t>
            </a:r>
            <a:r>
              <a:rPr lang="ru-RU" dirty="0">
                <a:latin typeface="Times New Roman" panose="02020603050405020304" pitchFamily="18" charset="0"/>
                <a:cs typeface="Times New Roman" panose="02020603050405020304" pitchFamily="18" charset="0"/>
              </a:rPr>
              <a:t> - то </a:t>
            </a:r>
            <a:r>
              <a:rPr lang="ru-RU" dirty="0" err="1">
                <a:latin typeface="Times New Roman" panose="02020603050405020304" pitchFamily="18" charset="0"/>
                <a:cs typeface="Times New Roman" panose="02020603050405020304" pitchFamily="18" charset="0"/>
              </a:rPr>
              <a:t>чуже</a:t>
            </a:r>
            <a:r>
              <a:rPr lang="ru-RU" dirty="0">
                <a:latin typeface="Times New Roman" panose="02020603050405020304" pitchFamily="18" charset="0"/>
                <a:cs typeface="Times New Roman" panose="02020603050405020304" pitchFamily="18" charset="0"/>
              </a:rPr>
              <a:t> фото не </a:t>
            </a:r>
            <a:r>
              <a:rPr lang="ru-RU" dirty="0" err="1">
                <a:latin typeface="Times New Roman" panose="02020603050405020304" pitchFamily="18" charset="0"/>
                <a:cs typeface="Times New Roman" panose="02020603050405020304" pitchFamily="18" charset="0"/>
              </a:rPr>
              <a:t>потрапляє</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пошук</a:t>
            </a:r>
            <a:r>
              <a:rPr lang="ru-RU" dirty="0">
                <a:latin typeface="Times New Roman" panose="02020603050405020304" pitchFamily="18" charset="0"/>
                <a:cs typeface="Times New Roman" panose="02020603050405020304" pitchFamily="18" charset="0"/>
              </a:rPr>
              <a:t> по </a:t>
            </a:r>
            <a:r>
              <a:rPr lang="ru-RU" dirty="0" err="1">
                <a:latin typeface="Times New Roman" panose="02020603050405020304" pitchFamily="18" charset="0"/>
                <a:cs typeface="Times New Roman" panose="02020603050405020304" pitchFamily="18" charset="0"/>
              </a:rPr>
              <a:t>цьому</a:t>
            </a:r>
            <a:r>
              <a:rPr lang="ru-RU" dirty="0">
                <a:latin typeface="Times New Roman" panose="02020603050405020304" pitchFamily="18" charset="0"/>
                <a:cs typeface="Times New Roman" panose="02020603050405020304" pitchFamily="18" charset="0"/>
              </a:rPr>
              <a:t> хештегу.</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8373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A7BAF74E-F603-404D-BD75-9AA8C9D4D174}"/>
              </a:ext>
            </a:extLst>
          </p:cNvPr>
          <p:cNvSpPr/>
          <p:nvPr/>
        </p:nvSpPr>
        <p:spPr>
          <a:xfrm>
            <a:off x="352337" y="536370"/>
            <a:ext cx="11694253" cy="5570756"/>
          </a:xfrm>
          <a:prstGeom prst="rect">
            <a:avLst/>
          </a:prstGeom>
        </p:spPr>
        <p:txBody>
          <a:bodyPr wrap="square">
            <a:spAutoFit/>
          </a:bodyPr>
          <a:lstStyle/>
          <a:p>
            <a:r>
              <a:rPr lang="ru-RU" sz="2500" b="1" i="0" dirty="0">
                <a:solidFill>
                  <a:srgbClr val="FF0066"/>
                </a:solidFill>
                <a:effectLst/>
                <a:latin typeface="Times New Roman" panose="02020603050405020304" pitchFamily="18" charset="0"/>
                <a:cs typeface="Times New Roman" panose="02020603050405020304" pitchFamily="18" charset="0"/>
              </a:rPr>
              <a:t>Для </a:t>
            </a:r>
            <a:r>
              <a:rPr lang="ru-RU" sz="2500" b="1" i="0" dirty="0" err="1">
                <a:solidFill>
                  <a:srgbClr val="FF0066"/>
                </a:solidFill>
                <a:effectLst/>
                <a:latin typeface="Times New Roman" panose="02020603050405020304" pitchFamily="18" charset="0"/>
                <a:cs typeface="Times New Roman" panose="02020603050405020304" pitchFamily="18" charset="0"/>
              </a:rPr>
              <a:t>чого</a:t>
            </a:r>
            <a:r>
              <a:rPr lang="ru-RU" sz="2500" b="1" i="0" dirty="0">
                <a:solidFill>
                  <a:srgbClr val="FF0066"/>
                </a:solidFill>
                <a:effectLst/>
                <a:latin typeface="Times New Roman" panose="02020603050405020304" pitchFamily="18" charset="0"/>
                <a:cs typeface="Times New Roman" panose="02020603050405020304" pitchFamily="18" charset="0"/>
              </a:rPr>
              <a:t> </a:t>
            </a:r>
            <a:r>
              <a:rPr lang="ru-RU" sz="2500" b="1" i="0" dirty="0" err="1">
                <a:solidFill>
                  <a:srgbClr val="FF0066"/>
                </a:solidFill>
                <a:effectLst/>
                <a:latin typeface="Times New Roman" panose="02020603050405020304" pitchFamily="18" charset="0"/>
                <a:cs typeface="Times New Roman" panose="02020603050405020304" pitchFamily="18" charset="0"/>
              </a:rPr>
              <a:t>потрібні</a:t>
            </a:r>
            <a:r>
              <a:rPr lang="ru-RU" sz="2500" b="1" i="0" dirty="0">
                <a:solidFill>
                  <a:srgbClr val="FF0066"/>
                </a:solidFill>
                <a:effectLst/>
                <a:latin typeface="Times New Roman" panose="02020603050405020304" pitchFamily="18" charset="0"/>
                <a:cs typeface="Times New Roman" panose="02020603050405020304" pitchFamily="18" charset="0"/>
              </a:rPr>
              <a:t> хештеги в Інстаграм?</a:t>
            </a:r>
          </a:p>
          <a:p>
            <a:endParaRPr lang="ru-RU" sz="2500" b="1" i="0" dirty="0">
              <a:effectLst/>
              <a:latin typeface="Times New Roman" panose="02020603050405020304" pitchFamily="18" charset="0"/>
              <a:cs typeface="Times New Roman" panose="02020603050405020304" pitchFamily="18" charset="0"/>
            </a:endParaRPr>
          </a:p>
          <a:p>
            <a:r>
              <a:rPr lang="ru-RU" b="0" i="0" dirty="0">
                <a:effectLst/>
                <a:latin typeface="Times New Roman" panose="02020603050405020304" pitchFamily="18" charset="0"/>
                <a:cs typeface="Times New Roman" panose="02020603050405020304" pitchFamily="18" charset="0"/>
              </a:rPr>
              <a:t>1. </a:t>
            </a:r>
            <a:r>
              <a:rPr lang="ru-RU" b="0" i="0" dirty="0" err="1">
                <a:effectLst/>
                <a:latin typeface="Times New Roman" panose="02020603050405020304" pitchFamily="18" charset="0"/>
                <a:cs typeface="Times New Roman" panose="02020603050405020304" pitchFamily="18" charset="0"/>
              </a:rPr>
              <a:t>Нові</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підписники</a:t>
            </a:r>
            <a:r>
              <a:rPr lang="ru-RU" b="0" i="0" dirty="0">
                <a:effectLst/>
                <a:latin typeface="Times New Roman" panose="02020603050405020304" pitchFamily="18" charset="0"/>
                <a:cs typeface="Times New Roman" panose="02020603050405020304" pitchFamily="18" charset="0"/>
              </a:rPr>
              <a:t> і лайки. Хештеги - </a:t>
            </a:r>
            <a:r>
              <a:rPr lang="ru-RU" b="0" i="0" dirty="0" err="1">
                <a:effectLst/>
                <a:latin typeface="Times New Roman" panose="02020603050405020304" pitchFamily="18" charset="0"/>
                <a:cs typeface="Times New Roman" panose="02020603050405020304" pitchFamily="18" charset="0"/>
              </a:rPr>
              <a:t>це</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кращий</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безкоштовний</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спосіб</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набрати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нових</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підписників</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Соромитеся</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ставити</a:t>
            </a:r>
            <a:r>
              <a:rPr lang="ru-RU" b="0" i="0" dirty="0">
                <a:effectLst/>
                <a:latin typeface="Times New Roman" panose="02020603050405020304" pitchFamily="18" charset="0"/>
                <a:cs typeface="Times New Roman" panose="02020603050405020304" pitchFamily="18" charset="0"/>
              </a:rPr>
              <a:t> хештеги - </a:t>
            </a:r>
            <a:r>
              <a:rPr lang="ru-RU" b="0" i="0" dirty="0" err="1">
                <a:effectLst/>
                <a:latin typeface="Times New Roman" panose="02020603050405020304" pitchFamily="18" charset="0"/>
                <a:cs typeface="Times New Roman" panose="02020603050405020304" pitchFamily="18" charset="0"/>
              </a:rPr>
              <a:t>втрачаєте</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підписників</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падає</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охоплення</a:t>
            </a:r>
            <a:r>
              <a:rPr lang="ru-RU" b="0" i="0" dirty="0">
                <a:effectLst/>
                <a:latin typeface="Times New Roman" panose="02020603050405020304" pitchFamily="18" charset="0"/>
                <a:cs typeface="Times New Roman" panose="02020603050405020304" pitchFamily="18" charset="0"/>
              </a:rPr>
              <a:t>.</a:t>
            </a:r>
            <a:br>
              <a:rPr lang="ru-RU" b="0" i="0" dirty="0">
                <a:effectLst/>
                <a:latin typeface="Times New Roman" panose="02020603050405020304" pitchFamily="18" charset="0"/>
                <a:cs typeface="Times New Roman" panose="02020603050405020304" pitchFamily="18" charset="0"/>
              </a:rPr>
            </a:br>
            <a:r>
              <a:rPr lang="ru-RU" b="0" i="0" dirty="0">
                <a:effectLst/>
                <a:latin typeface="Times New Roman" panose="02020603050405020304" pitchFamily="18" charset="0"/>
                <a:cs typeface="Times New Roman" panose="02020603050405020304" pitchFamily="18" charset="0"/>
              </a:rPr>
              <a:t>2. Для </a:t>
            </a:r>
            <a:r>
              <a:rPr lang="ru-RU" b="0" i="0" dirty="0" err="1">
                <a:effectLst/>
                <a:latin typeface="Times New Roman" panose="02020603050405020304" pitchFamily="18" charset="0"/>
                <a:cs typeface="Times New Roman" panose="02020603050405020304" pitchFamily="18" charset="0"/>
              </a:rPr>
              <a:t>блогерів</a:t>
            </a:r>
            <a:r>
              <a:rPr lang="ru-RU" b="0" i="0" dirty="0">
                <a:effectLst/>
                <a:latin typeface="Times New Roman" panose="02020603050405020304" pitchFamily="18" charset="0"/>
                <a:cs typeface="Times New Roman" panose="02020603050405020304" pitchFamily="18" charset="0"/>
              </a:rPr>
              <a:t> - </a:t>
            </a:r>
            <a:r>
              <a:rPr lang="ru-RU" b="0" i="0" dirty="0" err="1">
                <a:effectLst/>
                <a:latin typeface="Times New Roman" panose="02020603050405020304" pitchFamily="18" charset="0"/>
                <a:cs typeface="Times New Roman" panose="02020603050405020304" pitchFamily="18" charset="0"/>
              </a:rPr>
              <a:t>привернення</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уваги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брендів</a:t>
            </a:r>
            <a:r>
              <a:rPr lang="ru-RU" b="0" i="0" dirty="0">
                <a:effectLst/>
                <a:latin typeface="Times New Roman" panose="02020603050405020304" pitchFamily="18" charset="0"/>
                <a:cs typeface="Times New Roman" panose="02020603050405020304" pitchFamily="18" charset="0"/>
              </a:rPr>
              <a:t> і великих </a:t>
            </a:r>
            <a:r>
              <a:rPr lang="ru-RU" b="0" i="0" dirty="0" err="1">
                <a:effectLst/>
                <a:latin typeface="Times New Roman" panose="02020603050405020304" pitchFamily="18" charset="0"/>
                <a:cs typeface="Times New Roman" panose="02020603050405020304" pitchFamily="18" charset="0"/>
              </a:rPr>
              <a:t>пабліків</a:t>
            </a:r>
            <a:r>
              <a:rPr lang="ru-RU" b="0" i="0" dirty="0">
                <a:effectLst/>
                <a:latin typeface="Times New Roman" panose="02020603050405020304" pitchFamily="18" charset="0"/>
                <a:cs typeface="Times New Roman" panose="02020603050405020304" pitchFamily="18" charset="0"/>
              </a:rPr>
              <a:t> (ставите </a:t>
            </a:r>
            <a:r>
              <a:rPr lang="ru-RU" b="0" i="0" dirty="0" err="1">
                <a:effectLst/>
                <a:latin typeface="Times New Roman" panose="02020603050405020304" pitchFamily="18" charset="0"/>
                <a:cs typeface="Times New Roman" panose="02020603050405020304" pitchFamily="18" charset="0"/>
              </a:rPr>
              <a:t>їх</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тематичний</a:t>
            </a:r>
            <a:r>
              <a:rPr lang="ru-RU" b="0" i="0" dirty="0">
                <a:effectLst/>
                <a:latin typeface="Times New Roman" panose="02020603050405020304" pitchFamily="18" charset="0"/>
                <a:cs typeface="Times New Roman" panose="02020603050405020304" pitchFamily="18" charset="0"/>
              </a:rPr>
              <a:t> Хештег і </a:t>
            </a:r>
            <a:r>
              <a:rPr lang="ru-RU" b="0" i="0" dirty="0" err="1">
                <a:effectLst/>
                <a:latin typeface="Times New Roman" panose="02020603050405020304" pitchFamily="18" charset="0"/>
                <a:cs typeface="Times New Roman" panose="02020603050405020304" pitchFamily="18" charset="0"/>
              </a:rPr>
              <a:t>можливо</a:t>
            </a:r>
            <a:r>
              <a:rPr lang="ru-RU" b="0" i="0" dirty="0">
                <a:effectLst/>
                <a:latin typeface="Times New Roman" panose="02020603050405020304" pitchFamily="18" charset="0"/>
                <a:cs typeface="Times New Roman" panose="02020603050405020304" pitchFamily="18" charset="0"/>
              </a:rPr>
              <a:t>, вони </a:t>
            </a:r>
            <a:r>
              <a:rPr lang="ru-RU" b="0" i="0" dirty="0" err="1">
                <a:effectLst/>
                <a:latin typeface="Times New Roman" panose="02020603050405020304" pitchFamily="18" charset="0"/>
                <a:cs typeface="Times New Roman" panose="02020603050405020304" pitchFamily="18" charset="0"/>
              </a:rPr>
              <a:t>опублікують</a:t>
            </a:r>
            <a:r>
              <a:rPr lang="ru-RU" b="0" i="0" dirty="0">
                <a:effectLst/>
                <a:latin typeface="Times New Roman" panose="02020603050405020304" pitchFamily="18" charset="0"/>
                <a:cs typeface="Times New Roman" panose="02020603050405020304" pitchFamily="18" charset="0"/>
              </a:rPr>
              <a:t> вас у себе в </a:t>
            </a:r>
            <a:r>
              <a:rPr lang="ru-RU" b="0" i="0" dirty="0" err="1">
                <a:effectLst/>
                <a:latin typeface="Times New Roman" panose="02020603050405020304" pitchFamily="18" charset="0"/>
                <a:cs typeface="Times New Roman" panose="02020603050405020304" pitchFamily="18" charset="0"/>
              </a:rPr>
              <a:t>акаунті</a:t>
            </a:r>
            <a:r>
              <a:rPr lang="ru-RU" b="0" i="0" dirty="0">
                <a:effectLst/>
                <a:latin typeface="Times New Roman" panose="02020603050405020304" pitchFamily="18" charset="0"/>
                <a:cs typeface="Times New Roman" panose="02020603050405020304" pitchFamily="18" charset="0"/>
              </a:rPr>
              <a:t>).</a:t>
            </a:r>
            <a:br>
              <a:rPr lang="ru-RU" b="0" i="0" dirty="0">
                <a:effectLst/>
                <a:latin typeface="Times New Roman" panose="02020603050405020304" pitchFamily="18" charset="0"/>
                <a:cs typeface="Times New Roman" panose="02020603050405020304" pitchFamily="18" charset="0"/>
              </a:rPr>
            </a:br>
            <a:r>
              <a:rPr lang="ru-RU" b="0" i="0" dirty="0">
                <a:effectLst/>
                <a:latin typeface="Times New Roman" panose="02020603050405020304" pitchFamily="18" charset="0"/>
                <a:cs typeface="Times New Roman" panose="02020603050405020304" pitchFamily="18" charset="0"/>
              </a:rPr>
              <a:t>3. </a:t>
            </a:r>
            <a:r>
              <a:rPr lang="ru-RU" b="0" i="0" dirty="0" err="1">
                <a:effectLst/>
                <a:latin typeface="Times New Roman" panose="02020603050405020304" pitchFamily="18" charset="0"/>
                <a:cs typeface="Times New Roman" panose="02020603050405020304" pitchFamily="18" charset="0"/>
              </a:rPr>
              <a:t>Просування</a:t>
            </a:r>
            <a:r>
              <a:rPr lang="ru-RU" b="0" i="0" dirty="0">
                <a:effectLst/>
                <a:latin typeface="Times New Roman" panose="02020603050405020304" pitchFamily="18" charset="0"/>
                <a:cs typeface="Times New Roman" panose="02020603050405020304" pitchFamily="18" charset="0"/>
              </a:rPr>
              <a:t> бренду. </a:t>
            </a:r>
            <a:r>
              <a:rPr lang="ru-RU" b="0" i="0" dirty="0" err="1">
                <a:effectLst/>
                <a:latin typeface="Times New Roman" panose="02020603050405020304" pitchFamily="18" charset="0"/>
                <a:cs typeface="Times New Roman" panose="02020603050405020304" pitchFamily="18" charset="0"/>
              </a:rPr>
              <a:t>Придумуєте</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свій</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унікальний</a:t>
            </a:r>
            <a:r>
              <a:rPr lang="ru-RU" b="0" i="0" dirty="0">
                <a:effectLst/>
                <a:latin typeface="Times New Roman" panose="02020603050405020304" pitchFamily="18" charset="0"/>
                <a:cs typeface="Times New Roman" panose="02020603050405020304" pitchFamily="18" charset="0"/>
              </a:rPr>
              <a:t> Хештег і </a:t>
            </a:r>
            <a:r>
              <a:rPr lang="ru-RU" b="0" i="0" dirty="0" err="1">
                <a:effectLst/>
                <a:latin typeface="Times New Roman" panose="02020603050405020304" pitchFamily="18" charset="0"/>
                <a:cs typeface="Times New Roman" panose="02020603050405020304" pitchFamily="18" charset="0"/>
              </a:rPr>
              <a:t>завжди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використовуєте</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щоб</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він</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запам'ятався</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підписникам</a:t>
            </a:r>
            <a:r>
              <a:rPr lang="ru-RU" b="0" i="0" dirty="0">
                <a:effectLst/>
                <a:latin typeface="Times New Roman" panose="02020603050405020304" pitchFamily="18" charset="0"/>
                <a:cs typeface="Times New Roman" panose="02020603050405020304" pitchFamily="18" charset="0"/>
              </a:rPr>
              <a:t>.</a:t>
            </a:r>
            <a:br>
              <a:rPr lang="ru-RU" b="0" i="0" dirty="0">
                <a:effectLst/>
                <a:latin typeface="Times New Roman" panose="02020603050405020304" pitchFamily="18" charset="0"/>
                <a:cs typeface="Times New Roman" panose="02020603050405020304" pitchFamily="18" charset="0"/>
              </a:rPr>
            </a:br>
            <a:r>
              <a:rPr lang="ru-RU" b="0" i="0" dirty="0">
                <a:effectLst/>
                <a:latin typeface="Times New Roman" panose="02020603050405020304" pitchFamily="18" charset="0"/>
                <a:cs typeface="Times New Roman" panose="02020603050405020304" pitchFamily="18" charset="0"/>
              </a:rPr>
              <a:t>4. </a:t>
            </a:r>
            <a:r>
              <a:rPr lang="ru-RU" b="0" i="0" dirty="0" err="1">
                <a:effectLst/>
                <a:latin typeface="Times New Roman" panose="02020603050405020304" pitchFamily="18" charset="0"/>
                <a:cs typeface="Times New Roman" panose="02020603050405020304" pitchFamily="18" charset="0"/>
              </a:rPr>
              <a:t>Навігація</a:t>
            </a:r>
            <a:r>
              <a:rPr lang="ru-RU" b="0" i="0" dirty="0">
                <a:effectLst/>
                <a:latin typeface="Times New Roman" panose="02020603050405020304" pitchFamily="18" charset="0"/>
                <a:cs typeface="Times New Roman" panose="02020603050405020304" pitchFamily="18" charset="0"/>
              </a:rPr>
              <a:t> по </a:t>
            </a:r>
            <a:r>
              <a:rPr lang="ru-RU" b="0" i="0" dirty="0" err="1">
                <a:effectLst/>
                <a:latin typeface="Times New Roman" panose="02020603050405020304" pitchFamily="18" charset="0"/>
                <a:cs typeface="Times New Roman" panose="02020603050405020304" pitchFamily="18" charset="0"/>
              </a:rPr>
              <a:t>акаунту</a:t>
            </a:r>
            <a:r>
              <a:rPr lang="ru-RU" b="0" i="0" dirty="0">
                <a:effectLst/>
                <a:latin typeface="Times New Roman" panose="02020603050405020304" pitchFamily="18" charset="0"/>
                <a:cs typeface="Times New Roman" panose="02020603050405020304" pitchFamily="18" charset="0"/>
              </a:rPr>
              <a:t> в Інстаграм. </a:t>
            </a:r>
            <a:r>
              <a:rPr lang="ru-RU" b="0" i="0" dirty="0" err="1">
                <a:effectLst/>
                <a:latin typeface="Times New Roman" panose="02020603050405020304" pitchFamily="18" charset="0"/>
                <a:cs typeface="Times New Roman" panose="02020603050405020304" pitchFamily="18" charset="0"/>
              </a:rPr>
              <a:t>Щоб</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зробити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акаунт</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цікавішим</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створюєте</a:t>
            </a:r>
            <a:r>
              <a:rPr lang="ru-RU" b="0" i="0" dirty="0">
                <a:effectLst/>
                <a:latin typeface="Times New Roman" panose="02020603050405020304" pitchFamily="18" charset="0"/>
                <a:cs typeface="Times New Roman" panose="02020603050405020304" pitchFamily="18" charset="0"/>
              </a:rPr>
              <a:t> рубрики і </a:t>
            </a:r>
            <a:r>
              <a:rPr lang="ru-RU" b="0" i="0" dirty="0" err="1">
                <a:effectLst/>
                <a:latin typeface="Times New Roman" panose="02020603050405020304" pitchFamily="18" charset="0"/>
                <a:cs typeface="Times New Roman" panose="02020603050405020304" pitchFamily="18" charset="0"/>
              </a:rPr>
              <a:t>відзначаєте</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їх</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відповідними</a:t>
            </a:r>
            <a:r>
              <a:rPr lang="ru-RU" b="0" i="0" dirty="0">
                <a:effectLst/>
                <a:latin typeface="Times New Roman" panose="02020603050405020304" pitchFamily="18" charset="0"/>
                <a:cs typeface="Times New Roman" panose="02020603050405020304" pitchFamily="18" charset="0"/>
              </a:rPr>
              <a:t> хештегом. За ним </a:t>
            </a:r>
            <a:r>
              <a:rPr lang="ru-RU" b="0" i="0" dirty="0" err="1">
                <a:effectLst/>
                <a:latin typeface="Times New Roman" panose="02020603050405020304" pitchFamily="18" charset="0"/>
                <a:cs typeface="Times New Roman" panose="02020603050405020304" pitchFamily="18" charset="0"/>
              </a:rPr>
              <a:t>підписники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які</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зацікавились</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цією</a:t>
            </a:r>
            <a:r>
              <a:rPr lang="ru-RU" b="0" i="0" dirty="0">
                <a:effectLst/>
                <a:latin typeface="Times New Roman" panose="02020603050405020304" pitchFamily="18" charset="0"/>
                <a:cs typeface="Times New Roman" panose="02020603050405020304" pitchFamily="18" charset="0"/>
              </a:rPr>
              <a:t> рубрикою, легко </a:t>
            </a:r>
            <a:r>
              <a:rPr lang="ru-RU" b="0" i="0" dirty="0" err="1">
                <a:effectLst/>
                <a:latin typeface="Times New Roman" panose="02020603050405020304" pitchFamily="18" charset="0"/>
                <a:cs typeface="Times New Roman" panose="02020603050405020304" pitchFamily="18" charset="0"/>
              </a:rPr>
              <a:t>зможуть</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подивитися</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всі</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пости</a:t>
            </a:r>
            <a:r>
              <a:rPr lang="ru-RU" b="0" i="0" dirty="0">
                <a:effectLst/>
                <a:latin typeface="Times New Roman" panose="02020603050405020304" pitchFamily="18" charset="0"/>
                <a:cs typeface="Times New Roman" panose="02020603050405020304" pitchFamily="18" charset="0"/>
              </a:rPr>
              <a:t> на </a:t>
            </a:r>
            <a:r>
              <a:rPr lang="ru-RU" b="0" i="0" dirty="0" err="1">
                <a:effectLst/>
                <a:latin typeface="Times New Roman" panose="02020603050405020304" pitchFamily="18" charset="0"/>
                <a:cs typeface="Times New Roman" panose="02020603050405020304" pitchFamily="18" charset="0"/>
              </a:rPr>
              <a:t>цю</a:t>
            </a:r>
            <a:r>
              <a:rPr lang="ru-RU" b="0" i="0" dirty="0">
                <a:effectLst/>
                <a:latin typeface="Times New Roman" panose="02020603050405020304" pitchFamily="18" charset="0"/>
                <a:cs typeface="Times New Roman" panose="02020603050405020304" pitchFamily="18" charset="0"/>
              </a:rPr>
              <a:t> тему.</a:t>
            </a:r>
            <a:br>
              <a:rPr lang="ru-RU" b="0" i="0" dirty="0">
                <a:effectLst/>
                <a:latin typeface="Times New Roman" panose="02020603050405020304" pitchFamily="18" charset="0"/>
                <a:cs typeface="Times New Roman" panose="02020603050405020304" pitchFamily="18" charset="0"/>
              </a:rPr>
            </a:br>
            <a:r>
              <a:rPr lang="ru-RU" b="0" i="0" dirty="0">
                <a:effectLst/>
                <a:latin typeface="Times New Roman" panose="02020603050405020304" pitchFamily="18" charset="0"/>
                <a:cs typeface="Times New Roman" panose="02020603050405020304" pitchFamily="18" charset="0"/>
              </a:rPr>
              <a:t>5. </a:t>
            </a:r>
            <a:r>
              <a:rPr lang="ru-RU" b="0" i="0" dirty="0" err="1">
                <a:effectLst/>
                <a:latin typeface="Times New Roman" panose="02020603050405020304" pitchFamily="18" charset="0"/>
                <a:cs typeface="Times New Roman" panose="02020603050405020304" pitchFamily="18" charset="0"/>
              </a:rPr>
              <a:t>Відстеження</a:t>
            </a:r>
            <a:r>
              <a:rPr lang="ru-RU" b="0" i="0" dirty="0">
                <a:effectLst/>
                <a:latin typeface="Times New Roman" panose="02020603050405020304" pitchFamily="18" charset="0"/>
                <a:cs typeface="Times New Roman" panose="02020603050405020304" pitchFamily="18" charset="0"/>
              </a:rPr>
              <a:t> контенту </a:t>
            </a:r>
            <a:r>
              <a:rPr lang="ru-RU" b="0" i="0" dirty="0" err="1">
                <a:effectLst/>
                <a:latin typeface="Times New Roman" panose="02020603050405020304" pitchFamily="18" charset="0"/>
                <a:cs typeface="Times New Roman" panose="02020603050405020304" pitchFamily="18" charset="0"/>
              </a:rPr>
              <a:t>користувачів</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Якщо</a:t>
            </a:r>
            <a:r>
              <a:rPr lang="ru-RU" b="0" i="0" dirty="0">
                <a:effectLst/>
                <a:latin typeface="Times New Roman" panose="02020603050405020304" pitchFamily="18" charset="0"/>
                <a:cs typeface="Times New Roman" panose="02020603050405020304" pitchFamily="18" charset="0"/>
              </a:rPr>
              <a:t> люди </a:t>
            </a:r>
            <a:r>
              <a:rPr lang="ru-RU" b="0" i="0" dirty="0" err="1">
                <a:effectLst/>
                <a:latin typeface="Times New Roman" panose="02020603050405020304" pitchFamily="18" charset="0"/>
                <a:cs typeface="Times New Roman" panose="02020603050405020304" pitchFamily="18" charset="0"/>
              </a:rPr>
              <a:t>ставлять</a:t>
            </a:r>
            <a:r>
              <a:rPr lang="ru-RU" b="0" i="0" dirty="0">
                <a:effectLst/>
                <a:latin typeface="Times New Roman" panose="02020603050405020304" pitchFamily="18" charset="0"/>
                <a:cs typeface="Times New Roman" panose="02020603050405020304" pitchFamily="18" charset="0"/>
              </a:rPr>
              <a:t> Хештег </a:t>
            </a:r>
            <a:r>
              <a:rPr lang="ru-RU" b="0" i="0" dirty="0" err="1">
                <a:effectLst/>
                <a:latin typeface="Times New Roman" panose="02020603050405020304" pitchFamily="18" charset="0"/>
                <a:cs typeface="Times New Roman" panose="02020603050405020304" pitchFamily="18" charset="0"/>
              </a:rPr>
              <a:t>вашого</a:t>
            </a:r>
            <a:r>
              <a:rPr lang="ru-RU" b="0" i="0" dirty="0">
                <a:effectLst/>
                <a:latin typeface="Times New Roman" panose="02020603050405020304" pitchFamily="18" charset="0"/>
                <a:cs typeface="Times New Roman" panose="02020603050405020304" pitchFamily="18" charset="0"/>
              </a:rPr>
              <a:t> бренду, то </a:t>
            </a:r>
            <a:r>
              <a:rPr lang="ru-RU" b="0" i="0" dirty="0" err="1">
                <a:effectLst/>
                <a:latin typeface="Times New Roman" panose="02020603050405020304" pitchFamily="18" charset="0"/>
                <a:cs typeface="Times New Roman" panose="02020603050405020304" pitchFamily="18" charset="0"/>
              </a:rPr>
              <a:t>ви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зможете</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знайти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такі</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пости</a:t>
            </a:r>
            <a:r>
              <a:rPr lang="ru-RU" b="0" i="0" dirty="0">
                <a:effectLst/>
                <a:latin typeface="Times New Roman" panose="02020603050405020304" pitchFamily="18" charset="0"/>
                <a:cs typeface="Times New Roman" panose="02020603050405020304" pitchFamily="18" charset="0"/>
              </a:rPr>
              <a:t> і </a:t>
            </a:r>
            <a:r>
              <a:rPr lang="ru-RU" b="0" i="0" dirty="0" err="1">
                <a:effectLst/>
                <a:latin typeface="Times New Roman" panose="02020603050405020304" pitchFamily="18" charset="0"/>
                <a:cs typeface="Times New Roman" panose="02020603050405020304" pitchFamily="18" charset="0"/>
              </a:rPr>
              <a:t>опублікувати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їх</a:t>
            </a:r>
            <a:r>
              <a:rPr lang="ru-RU" b="0" i="0" dirty="0">
                <a:effectLst/>
                <a:latin typeface="Times New Roman" panose="02020603050405020304" pitchFamily="18" charset="0"/>
                <a:cs typeface="Times New Roman" panose="02020603050405020304" pitchFamily="18" charset="0"/>
              </a:rPr>
              <a:t> у себе (з </a:t>
            </a:r>
            <a:r>
              <a:rPr lang="ru-RU" b="0" i="0" dirty="0" err="1">
                <a:effectLst/>
                <a:latin typeface="Times New Roman" panose="02020603050405020304" pitchFamily="18" charset="0"/>
                <a:cs typeface="Times New Roman" panose="02020603050405020304" pitchFamily="18" charset="0"/>
              </a:rPr>
              <a:t>дозволу</a:t>
            </a:r>
            <a:r>
              <a:rPr lang="ru-RU" b="0" i="0" dirty="0">
                <a:effectLst/>
                <a:latin typeface="Times New Roman" panose="02020603050405020304" pitchFamily="18" charset="0"/>
                <a:cs typeface="Times New Roman" panose="02020603050405020304" pitchFamily="18" charset="0"/>
              </a:rPr>
              <a:t> автора). </a:t>
            </a:r>
            <a:r>
              <a:rPr lang="ru-RU" b="0" i="0" dirty="0" err="1">
                <a:effectLst/>
                <a:latin typeface="Times New Roman" panose="02020603050405020304" pitchFamily="18" charset="0"/>
                <a:cs typeface="Times New Roman" panose="02020603050405020304" pitchFamily="18" charset="0"/>
              </a:rPr>
              <a:t>Це</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можуть</a:t>
            </a:r>
            <a:r>
              <a:rPr lang="ru-RU" b="0" i="0" dirty="0">
                <a:effectLst/>
                <a:latin typeface="Times New Roman" panose="02020603050405020304" pitchFamily="18" charset="0"/>
                <a:cs typeface="Times New Roman" panose="02020603050405020304" pitchFamily="18" charset="0"/>
              </a:rPr>
              <a:t> бути </a:t>
            </a:r>
            <a:r>
              <a:rPr lang="ru-RU" b="0" i="0" dirty="0" err="1">
                <a:effectLst/>
                <a:latin typeface="Times New Roman" panose="02020603050405020304" pitchFamily="18" charset="0"/>
                <a:cs typeface="Times New Roman" panose="02020603050405020304" pitchFamily="18" charset="0"/>
              </a:rPr>
              <a:t>відгуки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або</a:t>
            </a:r>
            <a:r>
              <a:rPr lang="ru-RU" b="0" i="0" dirty="0">
                <a:effectLst/>
                <a:latin typeface="Times New Roman" panose="02020603050405020304" pitchFamily="18" charset="0"/>
                <a:cs typeface="Times New Roman" panose="02020603050405020304" pitchFamily="18" charset="0"/>
              </a:rPr>
              <a:t> фото у </a:t>
            </a:r>
            <a:r>
              <a:rPr lang="ru-RU" b="0" i="0" dirty="0" err="1">
                <a:effectLst/>
                <a:latin typeface="Times New Roman" panose="02020603050405020304" pitchFamily="18" charset="0"/>
                <a:cs typeface="Times New Roman" panose="02020603050405020304" pitchFamily="18" charset="0"/>
              </a:rPr>
              <a:t>вашому</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закладі</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наприклад</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Такий</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призначений</a:t>
            </a:r>
            <a:r>
              <a:rPr lang="ru-RU" b="0" i="0" dirty="0">
                <a:effectLst/>
                <a:latin typeface="Times New Roman" panose="02020603050405020304" pitchFamily="18" charset="0"/>
                <a:cs typeface="Times New Roman" panose="02020603050405020304" pitchFamily="18" charset="0"/>
              </a:rPr>
              <a:t> для </a:t>
            </a:r>
            <a:r>
              <a:rPr lang="ru-RU" b="0" i="0" dirty="0" err="1">
                <a:effectLst/>
                <a:latin typeface="Times New Roman" panose="02020603050405020304" pitchFamily="18" charset="0"/>
                <a:cs typeface="Times New Roman" panose="02020603050405020304" pitchFamily="18" charset="0"/>
              </a:rPr>
              <a:t>користувача</a:t>
            </a:r>
            <a:r>
              <a:rPr lang="ru-RU" b="0" i="0" dirty="0">
                <a:effectLst/>
                <a:latin typeface="Times New Roman" panose="02020603050405020304" pitchFamily="18" charset="0"/>
                <a:cs typeface="Times New Roman" panose="02020603050405020304" pitchFamily="18" charset="0"/>
              </a:rPr>
              <a:t> контент </a:t>
            </a:r>
            <a:r>
              <a:rPr lang="ru-RU" b="0" i="0" dirty="0" err="1">
                <a:effectLst/>
                <a:latin typeface="Times New Roman" panose="02020603050405020304" pitchFamily="18" charset="0"/>
                <a:cs typeface="Times New Roman" panose="02020603050405020304" pitchFamily="18" charset="0"/>
              </a:rPr>
              <a:t>підвищує</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довіру</a:t>
            </a:r>
            <a:r>
              <a:rPr lang="ru-RU" b="0" i="0" dirty="0">
                <a:effectLst/>
                <a:latin typeface="Times New Roman" panose="02020603050405020304" pitchFamily="18" charset="0"/>
                <a:cs typeface="Times New Roman" panose="02020603050405020304" pitchFamily="18" charset="0"/>
              </a:rPr>
              <a:t> до вас </a:t>
            </a:r>
            <a:r>
              <a:rPr lang="ru-RU" b="0" i="0" dirty="0" err="1">
                <a:effectLst/>
                <a:latin typeface="Times New Roman" panose="02020603050405020304" pitchFamily="18" charset="0"/>
                <a:cs typeface="Times New Roman" panose="02020603050405020304" pitchFamily="18" charset="0"/>
              </a:rPr>
              <a:t>інших</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користувачів</a:t>
            </a:r>
            <a:r>
              <a:rPr lang="ru-RU" b="0" i="0" dirty="0">
                <a:effectLst/>
                <a:latin typeface="Times New Roman" panose="02020603050405020304" pitchFamily="18" charset="0"/>
                <a:cs typeface="Times New Roman" panose="02020603050405020304" pitchFamily="18" charset="0"/>
              </a:rPr>
              <a:t> Інстаграм.</a:t>
            </a:r>
            <a:br>
              <a:rPr lang="ru-RU" b="0" i="0" dirty="0">
                <a:effectLst/>
                <a:latin typeface="Times New Roman" panose="02020603050405020304" pitchFamily="18" charset="0"/>
                <a:cs typeface="Times New Roman" panose="02020603050405020304" pitchFamily="18" charset="0"/>
              </a:rPr>
            </a:br>
            <a:r>
              <a:rPr lang="ru-RU" b="0" i="0" dirty="0">
                <a:effectLst/>
                <a:latin typeface="Times New Roman" panose="02020603050405020304" pitchFamily="18" charset="0"/>
                <a:cs typeface="Times New Roman" panose="02020603050405020304" pitchFamily="18" charset="0"/>
              </a:rPr>
              <a:t>6. </a:t>
            </a:r>
            <a:r>
              <a:rPr lang="ru-RU" b="0" i="0" dirty="0" err="1">
                <a:effectLst/>
                <a:latin typeface="Times New Roman" panose="02020603050405020304" pitchFamily="18" charset="0"/>
                <a:cs typeface="Times New Roman" panose="02020603050405020304" pitchFamily="18" charset="0"/>
              </a:rPr>
              <a:t>Гівевеї</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марафони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конкурси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акції</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Якщо</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ви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користуєтеся</a:t>
            </a:r>
            <a:r>
              <a:rPr lang="ru-RU" b="0" i="0" dirty="0">
                <a:effectLst/>
                <a:latin typeface="Times New Roman" panose="02020603050405020304" pitchFamily="18" charset="0"/>
                <a:cs typeface="Times New Roman" panose="02020603050405020304" pitchFamily="18" charset="0"/>
              </a:rPr>
              <a:t> такими методами </a:t>
            </a:r>
            <a:r>
              <a:rPr lang="ru-RU" b="0" i="0" dirty="0" err="1">
                <a:effectLst/>
                <a:latin typeface="Times New Roman" panose="02020603050405020304" pitchFamily="18" charset="0"/>
                <a:cs typeface="Times New Roman" panose="02020603050405020304" pitchFamily="18" charset="0"/>
              </a:rPr>
              <a:t>просування</a:t>
            </a:r>
            <a:r>
              <a:rPr lang="ru-RU" b="0" i="0" dirty="0">
                <a:effectLst/>
                <a:latin typeface="Times New Roman" panose="02020603050405020304" pitchFamily="18" charset="0"/>
                <a:cs typeface="Times New Roman" panose="02020603050405020304" pitchFamily="18" charset="0"/>
              </a:rPr>
              <a:t>, то хештеги </a:t>
            </a:r>
            <a:r>
              <a:rPr lang="ru-RU" b="0" i="0" dirty="0" err="1">
                <a:effectLst/>
                <a:latin typeface="Times New Roman" panose="02020603050405020304" pitchFamily="18" charset="0"/>
                <a:cs typeface="Times New Roman" panose="02020603050405020304" pitchFamily="18" charset="0"/>
              </a:rPr>
              <a:t>допоможуть</a:t>
            </a:r>
            <a:r>
              <a:rPr lang="ru-RU" b="0" i="0" dirty="0">
                <a:effectLst/>
                <a:latin typeface="Times New Roman" panose="02020603050405020304" pitchFamily="18" charset="0"/>
                <a:cs typeface="Times New Roman" panose="02020603050405020304" pitchFamily="18" charset="0"/>
              </a:rPr>
              <a:t> вам і вашим </a:t>
            </a:r>
            <a:r>
              <a:rPr lang="ru-RU" b="0" i="0" dirty="0" err="1">
                <a:effectLst/>
                <a:latin typeface="Times New Roman" panose="02020603050405020304" pitchFamily="18" charset="0"/>
                <a:cs typeface="Times New Roman" panose="02020603050405020304" pitchFamily="18" charset="0"/>
              </a:rPr>
              <a:t>підписникам</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відстежувати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потрібну</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інформацію</a:t>
            </a:r>
            <a:r>
              <a:rPr lang="ru-RU" b="0" i="0" dirty="0">
                <a:effectLst/>
                <a:latin typeface="Times New Roman" panose="02020603050405020304" pitchFamily="18" charset="0"/>
                <a:cs typeface="Times New Roman" panose="02020603050405020304" pitchFamily="18" charset="0"/>
              </a:rPr>
              <a:t>.</a:t>
            </a:r>
            <a:br>
              <a:rPr lang="ru-RU" b="0" i="0" dirty="0">
                <a:effectLst/>
                <a:latin typeface="Times New Roman" panose="02020603050405020304" pitchFamily="18" charset="0"/>
                <a:cs typeface="Times New Roman" panose="02020603050405020304" pitchFamily="18" charset="0"/>
              </a:rPr>
            </a:br>
            <a:r>
              <a:rPr lang="ru-RU" b="0" i="0" dirty="0">
                <a:effectLst/>
                <a:latin typeface="Times New Roman" panose="02020603050405020304" pitchFamily="18" charset="0"/>
                <a:cs typeface="Times New Roman" panose="02020603050405020304" pitchFamily="18" charset="0"/>
              </a:rPr>
              <a:t>7. </a:t>
            </a:r>
            <a:r>
              <a:rPr lang="ru-RU" b="0" i="0" dirty="0" err="1">
                <a:effectLst/>
                <a:latin typeface="Times New Roman" panose="02020603050405020304" pitchFamily="18" charset="0"/>
                <a:cs typeface="Times New Roman" panose="02020603050405020304" pitchFamily="18" charset="0"/>
              </a:rPr>
              <a:t>Продажі</a:t>
            </a:r>
            <a:r>
              <a:rPr lang="ru-RU" b="0" i="0" dirty="0">
                <a:effectLst/>
                <a:latin typeface="Times New Roman" panose="02020603050405020304" pitchFamily="18" charset="0"/>
                <a:cs typeface="Times New Roman" panose="02020603050405020304" pitchFamily="18" charset="0"/>
              </a:rPr>
              <a:t> через хештег. </a:t>
            </a:r>
            <a:r>
              <a:rPr lang="ru-RU" b="0" i="0" dirty="0" err="1">
                <a:effectLst/>
                <a:latin typeface="Times New Roman" panose="02020603050405020304" pitchFamily="18" charset="0"/>
                <a:cs typeface="Times New Roman" panose="02020603050405020304" pitchFamily="18" charset="0"/>
              </a:rPr>
              <a:t>Щоб</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підписники</a:t>
            </a:r>
            <a:r>
              <a:rPr lang="ru-RU" b="0" i="0" dirty="0">
                <a:effectLst/>
                <a:latin typeface="Times New Roman" panose="02020603050405020304" pitchFamily="18" charset="0"/>
                <a:cs typeface="Times New Roman" panose="02020603050405020304" pitchFamily="18" charset="0"/>
              </a:rPr>
              <a:t> легко могли </a:t>
            </a:r>
            <a:r>
              <a:rPr lang="ru-RU" b="0" i="0" dirty="0" err="1">
                <a:effectLst/>
                <a:latin typeface="Times New Roman" panose="02020603050405020304" pitchFamily="18" charset="0"/>
                <a:cs typeface="Times New Roman" panose="02020603050405020304" pitchFamily="18" charset="0"/>
              </a:rPr>
              <a:t>замовити</a:t>
            </a:r>
            <a:r>
              <a:rPr lang="ru-RU" b="0" i="0" dirty="0">
                <a:effectLst/>
                <a:latin typeface="Times New Roman" panose="02020603050405020304" pitchFamily="18" charset="0"/>
                <a:cs typeface="Times New Roman" panose="02020603050405020304" pitchFamily="18" charset="0"/>
              </a:rPr>
              <a:t> у вас товар/</a:t>
            </a:r>
            <a:r>
              <a:rPr lang="ru-RU" b="0" i="0" dirty="0" err="1">
                <a:effectLst/>
                <a:latin typeface="Times New Roman" panose="02020603050405020304" pitchFamily="18" charset="0"/>
                <a:cs typeface="Times New Roman" panose="02020603050405020304" pitchFamily="18" charset="0"/>
              </a:rPr>
              <a:t>послугу</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просіть</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їх</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під</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відповідним</a:t>
            </a:r>
            <a:r>
              <a:rPr lang="ru-RU" b="0" i="0" dirty="0">
                <a:effectLst/>
                <a:latin typeface="Times New Roman" panose="02020603050405020304" pitchFamily="18" charset="0"/>
                <a:cs typeface="Times New Roman" panose="02020603050405020304" pitchFamily="18" charset="0"/>
              </a:rPr>
              <a:t> постом </a:t>
            </a:r>
            <a:r>
              <a:rPr lang="ru-RU" b="0" i="0" dirty="0" err="1">
                <a:effectLst/>
                <a:latin typeface="Times New Roman" panose="02020603050405020304" pitchFamily="18" charset="0"/>
                <a:cs typeface="Times New Roman" panose="02020603050405020304" pitchFamily="18" charset="0"/>
              </a:rPr>
              <a:t>ставити</a:t>
            </a:r>
            <a:r>
              <a:rPr lang="ru-RU" b="0" i="0" dirty="0">
                <a:effectLst/>
                <a:latin typeface="Times New Roman" panose="02020603050405020304" pitchFamily="18" charset="0"/>
                <a:cs typeface="Times New Roman" panose="02020603050405020304" pitchFamily="18" charset="0"/>
              </a:rPr>
              <a:t> Хештег #</a:t>
            </a:r>
            <a:r>
              <a:rPr lang="ru-RU" b="0" i="0" dirty="0" err="1">
                <a:effectLst/>
                <a:latin typeface="Times New Roman" panose="02020603050405020304" pitchFamily="18" charset="0"/>
                <a:cs typeface="Times New Roman" panose="02020603050405020304" pitchFamily="18" charset="0"/>
              </a:rPr>
              <a:t>хочукупити_бренд</a:t>
            </a:r>
            <a:r>
              <a:rPr lang="ru-RU" b="0" i="0" dirty="0">
                <a:effectLst/>
                <a:latin typeface="Times New Roman" panose="02020603050405020304" pitchFamily="18" charset="0"/>
                <a:cs typeface="Times New Roman" panose="02020603050405020304" pitchFamily="18" charset="0"/>
              </a:rPr>
              <a:t> + </a:t>
            </a:r>
            <a:r>
              <a:rPr lang="en-US" b="0" i="0" dirty="0">
                <a:effectLst/>
                <a:latin typeface="Times New Roman" panose="02020603050405020304" pitchFamily="18" charset="0"/>
                <a:cs typeface="Times New Roman" panose="02020603050405020304" pitchFamily="18" charset="0"/>
              </a:rPr>
              <a:t>e-mail. </a:t>
            </a:r>
            <a:r>
              <a:rPr lang="ru-RU" b="0" i="0" dirty="0" err="1">
                <a:effectLst/>
                <a:latin typeface="Times New Roman" panose="02020603050405020304" pitchFamily="18" charset="0"/>
                <a:cs typeface="Times New Roman" panose="02020603050405020304" pitchFamily="18" charset="0"/>
              </a:rPr>
              <a:t>Якщо</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ви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тільки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починаєте</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або</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асортимент</a:t>
            </a:r>
            <a:r>
              <a:rPr lang="ru-RU" b="0" i="0" dirty="0">
                <a:effectLst/>
                <a:latin typeface="Times New Roman" panose="02020603050405020304" pitchFamily="18" charset="0"/>
                <a:cs typeface="Times New Roman" panose="02020603050405020304" pitchFamily="18" charset="0"/>
              </a:rPr>
              <a:t> невеликий, то </a:t>
            </a:r>
            <a:r>
              <a:rPr lang="ru-RU" b="0" i="0" dirty="0" err="1">
                <a:effectLst/>
                <a:latin typeface="Times New Roman" panose="02020603050405020304" pitchFamily="18" charset="0"/>
                <a:cs typeface="Times New Roman" panose="02020603050405020304" pitchFamily="18" charset="0"/>
              </a:rPr>
              <a:t>такі</a:t>
            </a:r>
            <a:r>
              <a:rPr lang="ru-RU" b="0" i="0" dirty="0">
                <a:effectLst/>
                <a:latin typeface="Times New Roman" panose="02020603050405020304" pitchFamily="18" charset="0"/>
                <a:cs typeface="Times New Roman" panose="02020603050405020304" pitchFamily="18" charset="0"/>
              </a:rPr>
              <a:t> хештеги </a:t>
            </a:r>
            <a:r>
              <a:rPr lang="ru-RU" b="0" i="0" dirty="0" err="1">
                <a:effectLst/>
                <a:latin typeface="Times New Roman" panose="02020603050405020304" pitchFamily="18" charset="0"/>
                <a:cs typeface="Times New Roman" panose="02020603050405020304" pitchFamily="18" charset="0"/>
              </a:rPr>
              <a:t>можна</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відстежувати</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самостійно</a:t>
            </a:r>
            <a:r>
              <a:rPr lang="ru-RU" b="0" i="0" dirty="0">
                <a:effectLst/>
                <a:latin typeface="Times New Roman" panose="02020603050405020304" pitchFamily="18" charset="0"/>
                <a:cs typeface="Times New Roman" panose="02020603050405020304" pitchFamily="18" charset="0"/>
              </a:rPr>
              <a:t>. І </a:t>
            </a:r>
            <a:r>
              <a:rPr lang="ru-RU" b="0" i="0" dirty="0" err="1">
                <a:effectLst/>
                <a:latin typeface="Times New Roman" panose="02020603050405020304" pitchFamily="18" charset="0"/>
                <a:cs typeface="Times New Roman" panose="02020603050405020304" pitchFamily="18" charset="0"/>
              </a:rPr>
              <a:t>також</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самостійно</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писати</a:t>
            </a:r>
            <a:r>
              <a:rPr lang="ru-RU" b="0" i="0" dirty="0">
                <a:effectLst/>
                <a:latin typeface="Times New Roman" panose="02020603050405020304" pitchFamily="18" charset="0"/>
                <a:cs typeface="Times New Roman" panose="02020603050405020304" pitchFamily="18" charset="0"/>
              </a:rPr>
              <a:t> на </a:t>
            </a:r>
            <a:r>
              <a:rPr lang="ru-RU" b="0" i="0" dirty="0" err="1">
                <a:effectLst/>
                <a:latin typeface="Times New Roman" panose="02020603050405020304" pitchFamily="18" charset="0"/>
                <a:cs typeface="Times New Roman" panose="02020603050405020304" pitchFamily="18" charset="0"/>
              </a:rPr>
              <a:t>пошту</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клієнтам</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деталі</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замовлення</a:t>
            </a:r>
            <a:r>
              <a:rPr lang="ru-RU" b="0" i="0" dirty="0">
                <a:effectLst/>
                <a:latin typeface="Times New Roman" panose="02020603050405020304" pitchFamily="18" charset="0"/>
                <a:cs typeface="Times New Roman" panose="02020603050405020304" pitchFamily="18" charset="0"/>
              </a:rPr>
              <a:t>. Але </a:t>
            </a:r>
            <a:r>
              <a:rPr lang="ru-RU" b="0" i="0" dirty="0" err="1">
                <a:effectLst/>
                <a:latin typeface="Times New Roman" panose="02020603050405020304" pitchFamily="18" charset="0"/>
                <a:cs typeface="Times New Roman" panose="02020603050405020304" pitchFamily="18" charset="0"/>
              </a:rPr>
              <a:t>далі</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можна</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скористатися</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платним</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сервісом</a:t>
            </a:r>
            <a:r>
              <a:rPr lang="ru-RU" b="0" i="0" dirty="0">
                <a:effectLst/>
                <a:latin typeface="Times New Roman" panose="02020603050405020304" pitchFamily="18" charset="0"/>
                <a:cs typeface="Times New Roman" panose="02020603050405020304" pitchFamily="18" charset="0"/>
              </a:rPr>
              <a:t>, </a:t>
            </a:r>
            <a:r>
              <a:rPr lang="ru-RU" b="0" i="0" dirty="0" err="1">
                <a:effectLst/>
                <a:latin typeface="Times New Roman" panose="02020603050405020304" pitchFamily="18" charset="0"/>
                <a:cs typeface="Times New Roman" panose="02020603050405020304" pitchFamily="18" charset="0"/>
              </a:rPr>
              <a:t>який</a:t>
            </a:r>
            <a:r>
              <a:rPr lang="ru-RU" b="0" i="0" dirty="0">
                <a:effectLst/>
                <a:latin typeface="Times New Roman" panose="02020603050405020304" pitchFamily="18" charset="0"/>
                <a:cs typeface="Times New Roman" panose="02020603050405020304" pitchFamily="18" charset="0"/>
              </a:rPr>
              <a:t> робить </a:t>
            </a:r>
            <a:r>
              <a:rPr lang="ru-RU" b="0" i="0" dirty="0" err="1">
                <a:effectLst/>
                <a:latin typeface="Times New Roman" panose="02020603050405020304" pitchFamily="18" charset="0"/>
                <a:cs typeface="Times New Roman" panose="02020603050405020304" pitchFamily="18" charset="0"/>
              </a:rPr>
              <a:t>це</a:t>
            </a:r>
            <a:r>
              <a:rPr lang="ru-RU" b="0" i="0" dirty="0">
                <a:effectLst/>
                <a:latin typeface="Times New Roman" panose="02020603050405020304" pitchFamily="18" charset="0"/>
                <a:cs typeface="Times New Roman" panose="02020603050405020304" pitchFamily="18" charset="0"/>
              </a:rPr>
              <a:t> в автоматичному </a:t>
            </a:r>
            <a:r>
              <a:rPr lang="ru-RU" b="0" i="0" dirty="0" err="1">
                <a:effectLst/>
                <a:latin typeface="Times New Roman" panose="02020603050405020304" pitchFamily="18" charset="0"/>
                <a:cs typeface="Times New Roman" panose="02020603050405020304" pitchFamily="18" charset="0"/>
              </a:rPr>
              <a:t>режимі</a:t>
            </a:r>
            <a:r>
              <a:rPr lang="ru-RU" b="0" i="0" dirty="0">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57323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27607B-79EA-4D6E-B6B9-CF9A4A2E561C}"/>
              </a:ext>
            </a:extLst>
          </p:cNvPr>
          <p:cNvSpPr>
            <a:spLocks noGrp="1"/>
          </p:cNvSpPr>
          <p:nvPr>
            <p:ph type="title"/>
          </p:nvPr>
        </p:nvSpPr>
        <p:spPr/>
        <p:txBody>
          <a:bodyPr/>
          <a:lstStyle/>
          <a:p>
            <a:pPr algn="ctr"/>
            <a:r>
              <a:rPr lang="uk-UA" dirty="0">
                <a:solidFill>
                  <a:srgbClr val="FF0066"/>
                </a:solidFill>
                <a:latin typeface="Times New Roman" panose="02020603050405020304" pitchFamily="18" charset="0"/>
                <a:cs typeface="Times New Roman" panose="02020603050405020304" pitchFamily="18" charset="0"/>
              </a:rPr>
              <a:t>Переваги і недоліки </a:t>
            </a:r>
            <a:r>
              <a:rPr lang="uk-UA" u="sng" dirty="0">
                <a:solidFill>
                  <a:srgbClr val="FF0066"/>
                </a:solidFill>
                <a:latin typeface="Times New Roman" panose="02020603050405020304" pitchFamily="18" charset="0"/>
                <a:cs typeface="Times New Roman" panose="02020603050405020304" pitchFamily="18" charset="0"/>
              </a:rPr>
              <a:t>безкоштовних</a:t>
            </a:r>
            <a:r>
              <a:rPr lang="uk-UA" dirty="0">
                <a:solidFill>
                  <a:srgbClr val="FF0066"/>
                </a:solidFill>
                <a:latin typeface="Times New Roman" panose="02020603050405020304" pitchFamily="18" charset="0"/>
                <a:cs typeface="Times New Roman" panose="02020603050405020304" pitchFamily="18" charset="0"/>
              </a:rPr>
              <a:t> методів просування </a:t>
            </a:r>
            <a:endParaRPr lang="ru-RU" dirty="0"/>
          </a:p>
        </p:txBody>
      </p:sp>
      <p:sp>
        <p:nvSpPr>
          <p:cNvPr id="3" name="Объект 2">
            <a:extLst>
              <a:ext uri="{FF2B5EF4-FFF2-40B4-BE49-F238E27FC236}">
                <a16:creationId xmlns:a16="http://schemas.microsoft.com/office/drawing/2014/main" id="{357EDBB7-3E87-4849-BF4B-C220864F3F6B}"/>
              </a:ext>
            </a:extLst>
          </p:cNvPr>
          <p:cNvSpPr>
            <a:spLocks noGrp="1"/>
          </p:cNvSpPr>
          <p:nvPr>
            <p:ph idx="1"/>
          </p:nvPr>
        </p:nvSpPr>
        <p:spPr/>
        <p:txBody>
          <a:bodyPr>
            <a:normAutofit lnSpcReduction="10000"/>
          </a:bodyPr>
          <a:lstStyle/>
          <a:p>
            <a:r>
              <a:rPr lang="uk-UA" u="sng" dirty="0">
                <a:latin typeface="Times New Roman" panose="02020603050405020304" pitchFamily="18" charset="0"/>
                <a:cs typeface="Times New Roman" panose="02020603050405020304" pitchFamily="18" charset="0"/>
              </a:rPr>
              <a:t>Переваги:</a:t>
            </a:r>
          </a:p>
          <a:p>
            <a:r>
              <a:rPr lang="uk-UA" dirty="0">
                <a:latin typeface="Times New Roman" panose="02020603050405020304" pitchFamily="18" charset="0"/>
                <a:cs typeface="Times New Roman" panose="02020603050405020304" pitchFamily="18" charset="0"/>
              </a:rPr>
              <a:t>Найкращій підхід для старту сторінки</a:t>
            </a:r>
          </a:p>
          <a:p>
            <a:r>
              <a:rPr lang="uk-UA" dirty="0">
                <a:latin typeface="Times New Roman" panose="02020603050405020304" pitchFamily="18" charset="0"/>
                <a:cs typeface="Times New Roman" panose="02020603050405020304" pitchFamily="18" charset="0"/>
              </a:rPr>
              <a:t>Не потребує додаткових ресурсів</a:t>
            </a:r>
          </a:p>
          <a:p>
            <a:r>
              <a:rPr lang="uk-UA" dirty="0">
                <a:latin typeface="Times New Roman" panose="02020603050405020304" pitchFamily="18" charset="0"/>
                <a:cs typeface="Times New Roman" panose="02020603050405020304" pitchFamily="18" charset="0"/>
              </a:rPr>
              <a:t>Спосіб заробити гроші без капіталовкладень</a:t>
            </a:r>
          </a:p>
          <a:p>
            <a:endParaRPr lang="uk-UA" dirty="0">
              <a:latin typeface="Times New Roman" panose="02020603050405020304" pitchFamily="18" charset="0"/>
              <a:cs typeface="Times New Roman" panose="02020603050405020304" pitchFamily="18" charset="0"/>
            </a:endParaRPr>
          </a:p>
          <a:p>
            <a:r>
              <a:rPr lang="uk-UA" u="sng" dirty="0">
                <a:latin typeface="Times New Roman" panose="02020603050405020304" pitchFamily="18" charset="0"/>
                <a:cs typeface="Times New Roman" panose="02020603050405020304" pitchFamily="18" charset="0"/>
              </a:rPr>
              <a:t>Недоліки:</a:t>
            </a:r>
          </a:p>
          <a:p>
            <a:r>
              <a:rPr lang="uk-UA" dirty="0">
                <a:latin typeface="Times New Roman" panose="02020603050405020304" pitchFamily="18" charset="0"/>
                <a:cs typeface="Times New Roman" panose="02020603050405020304" pitchFamily="18" charset="0"/>
              </a:rPr>
              <a:t>Занадто обмежені методи</a:t>
            </a:r>
          </a:p>
          <a:p>
            <a:r>
              <a:rPr lang="uk-UA" dirty="0">
                <a:latin typeface="Times New Roman" panose="02020603050405020304" pitchFamily="18" charset="0"/>
                <a:cs typeface="Times New Roman" panose="02020603050405020304" pitchFamily="18" charset="0"/>
              </a:rPr>
              <a:t>Потребують багато часу для отримання результату</a:t>
            </a:r>
          </a:p>
          <a:p>
            <a:r>
              <a:rPr lang="uk-UA" dirty="0">
                <a:latin typeface="Times New Roman" panose="02020603050405020304" pitchFamily="18" charset="0"/>
                <a:cs typeface="Times New Roman" panose="02020603050405020304" pitchFamily="18" charset="0"/>
              </a:rPr>
              <a:t>Тіньовий бан за не дотримання правил</a:t>
            </a:r>
          </a:p>
          <a:p>
            <a:endParaRPr lang="uk-UA" dirty="0">
              <a:latin typeface="Times New Roman" panose="02020603050405020304" pitchFamily="18" charset="0"/>
              <a:cs typeface="Times New Roman" panose="02020603050405020304" pitchFamily="18" charset="0"/>
            </a:endParaRPr>
          </a:p>
          <a:p>
            <a:endParaRPr lang="uk-UA"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3059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6192C27-506F-49FA-B433-9C89B326D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5740" y="219262"/>
            <a:ext cx="3104418" cy="6419475"/>
          </a:xfrm>
          <a:prstGeom prst="rect">
            <a:avLst/>
          </a:prstGeom>
        </p:spPr>
      </p:pic>
      <p:pic>
        <p:nvPicPr>
          <p:cNvPr id="7" name="Рисунок 6">
            <a:extLst>
              <a:ext uri="{FF2B5EF4-FFF2-40B4-BE49-F238E27FC236}">
                <a16:creationId xmlns:a16="http://schemas.microsoft.com/office/drawing/2014/main" id="{2BB508E4-1862-4BFC-8BCA-938112B77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763" y="219262"/>
            <a:ext cx="3495604" cy="6419475"/>
          </a:xfrm>
          <a:prstGeom prst="rect">
            <a:avLst/>
          </a:prstGeom>
        </p:spPr>
      </p:pic>
      <p:sp>
        <p:nvSpPr>
          <p:cNvPr id="8" name="Объект 2">
            <a:extLst>
              <a:ext uri="{FF2B5EF4-FFF2-40B4-BE49-F238E27FC236}">
                <a16:creationId xmlns:a16="http://schemas.microsoft.com/office/drawing/2014/main" id="{B977B4B3-118D-4AB5-A753-60A41C850E12}"/>
              </a:ext>
            </a:extLst>
          </p:cNvPr>
          <p:cNvSpPr>
            <a:spLocks noGrp="1"/>
          </p:cNvSpPr>
          <p:nvPr>
            <p:ph idx="1"/>
          </p:nvPr>
        </p:nvSpPr>
        <p:spPr>
          <a:xfrm>
            <a:off x="7842911" y="3428999"/>
            <a:ext cx="3782974" cy="4045058"/>
          </a:xfrm>
        </p:spPr>
        <p:txBody>
          <a:bodyPr>
            <a:normAutofit/>
          </a:bodyPr>
          <a:lstStyle/>
          <a:p>
            <a:pPr>
              <a:lnSpc>
                <a:spcPct val="100000"/>
              </a:lnSpc>
            </a:pPr>
            <a:r>
              <a:rPr lang="uk-UA" sz="1700" dirty="0">
                <a:latin typeface="Times New Roman" panose="02020603050405020304" pitchFamily="18" charset="0"/>
                <a:cs typeface="Times New Roman" panose="02020603050405020304" pitchFamily="18" charset="0"/>
              </a:rPr>
              <a:t>Альтернативний текст – це один з методів просування, який передбачає зазначення ключових слів для пошуку саме на пості.</a:t>
            </a:r>
          </a:p>
          <a:p>
            <a:pPr>
              <a:lnSpc>
                <a:spcPct val="100000"/>
              </a:lnSpc>
            </a:pPr>
            <a:r>
              <a:rPr lang="uk-UA" sz="1700" dirty="0">
                <a:latin typeface="Times New Roman" panose="02020603050405020304" pitchFamily="18" charset="0"/>
                <a:cs typeface="Times New Roman" panose="02020603050405020304" pitchFamily="18" charset="0"/>
              </a:rPr>
              <a:t>Для того щоб його додати, необхідно відредагувати вже існуючий пост і обрати на фото «альтернативний текст».</a:t>
            </a:r>
          </a:p>
          <a:p>
            <a:pPr>
              <a:lnSpc>
                <a:spcPct val="100000"/>
              </a:lnSpc>
            </a:pPr>
            <a:r>
              <a:rPr lang="uk-UA" sz="1700" dirty="0">
                <a:latin typeface="Times New Roman" panose="02020603050405020304" pitchFamily="18" charset="0"/>
                <a:cs typeface="Times New Roman" panose="02020603050405020304" pitchFamily="18" charset="0"/>
              </a:rPr>
              <a:t>Прописуємо на фото ключові слова для пошуку вашої послуги (товару).</a:t>
            </a:r>
          </a:p>
        </p:txBody>
      </p:sp>
      <p:pic>
        <p:nvPicPr>
          <p:cNvPr id="10" name="Рисунок 9">
            <a:extLst>
              <a:ext uri="{FF2B5EF4-FFF2-40B4-BE49-F238E27FC236}">
                <a16:creationId xmlns:a16="http://schemas.microsoft.com/office/drawing/2014/main" id="{D8EBB809-0037-4DF8-A809-2083B011A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4314" y="219262"/>
            <a:ext cx="3406770" cy="3080551"/>
          </a:xfrm>
          <a:prstGeom prst="rect">
            <a:avLst/>
          </a:prstGeom>
        </p:spPr>
      </p:pic>
    </p:spTree>
    <p:extLst>
      <p:ext uri="{BB962C8B-B14F-4D97-AF65-F5344CB8AC3E}">
        <p14:creationId xmlns:p14="http://schemas.microsoft.com/office/powerpoint/2010/main" val="2414307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1853FD-6E02-48D2-9CD2-9B6F3EFE350A}"/>
              </a:ext>
            </a:extLst>
          </p:cNvPr>
          <p:cNvSpPr>
            <a:spLocks noGrp="1"/>
          </p:cNvSpPr>
          <p:nvPr>
            <p:ph type="title"/>
          </p:nvPr>
        </p:nvSpPr>
        <p:spPr/>
        <p:txBody>
          <a:bodyPr/>
          <a:lstStyle/>
          <a:p>
            <a:r>
              <a:rPr lang="uk-UA" dirty="0">
                <a:solidFill>
                  <a:srgbClr val="FF0066"/>
                </a:solidFill>
                <a:latin typeface="Times New Roman" panose="02020603050405020304" pitchFamily="18" charset="0"/>
                <a:cs typeface="Times New Roman" panose="02020603050405020304" pitchFamily="18" charset="0"/>
              </a:rPr>
              <a:t>Відмітка в соціальних мережах</a:t>
            </a:r>
            <a:endParaRPr lang="ru-RU" dirty="0">
              <a:solidFill>
                <a:srgbClr val="FF0066"/>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196B5175-1C62-4B4D-99C0-87EC1857FDEC}"/>
              </a:ext>
            </a:extLst>
          </p:cNvPr>
          <p:cNvSpPr>
            <a:spLocks noGrp="1"/>
          </p:cNvSpPr>
          <p:nvPr>
            <p:ph idx="1"/>
          </p:nvPr>
        </p:nvSpPr>
        <p:spPr>
          <a:xfrm>
            <a:off x="737533" y="1775291"/>
            <a:ext cx="7615159" cy="4351338"/>
          </a:xfrm>
        </p:spPr>
        <p:txBody>
          <a:bodyPr/>
          <a:lstStyle/>
          <a:p>
            <a:pPr>
              <a:lnSpc>
                <a:spcPct val="150000"/>
              </a:lnSpc>
            </a:pPr>
            <a:r>
              <a:rPr lang="uk-UA" dirty="0">
                <a:latin typeface="Times New Roman" panose="02020603050405020304" pitchFamily="18" charset="0"/>
                <a:cs typeface="Times New Roman" panose="02020603050405020304" pitchFamily="18" charset="0"/>
              </a:rPr>
              <a:t>Відмічати пабліки як постять (</a:t>
            </a:r>
            <a:r>
              <a:rPr lang="uk-UA" dirty="0" err="1">
                <a:latin typeface="Times New Roman" panose="02020603050405020304" pitchFamily="18" charset="0"/>
                <a:cs typeface="Times New Roman" panose="02020603050405020304" pitchFamily="18" charset="0"/>
              </a:rPr>
              <a:t>перепости</a:t>
            </a:r>
            <a:r>
              <a:rPr lang="uk-UA" dirty="0">
                <a:latin typeface="Times New Roman" panose="02020603050405020304" pitchFamily="18" charset="0"/>
                <a:cs typeface="Times New Roman" panose="02020603050405020304" pitchFamily="18" charset="0"/>
              </a:rPr>
              <a:t>) гарні або тематичні фото з відміткою цього </a:t>
            </a:r>
            <a:r>
              <a:rPr lang="uk-UA" dirty="0" err="1">
                <a:latin typeface="Times New Roman" panose="02020603050405020304" pitchFamily="18" charset="0"/>
                <a:cs typeface="Times New Roman" panose="02020603050405020304" pitchFamily="18" charset="0"/>
              </a:rPr>
              <a:t>пабліка</a:t>
            </a:r>
            <a:endParaRPr lang="uk-UA" dirty="0">
              <a:latin typeface="Times New Roman" panose="02020603050405020304" pitchFamily="18" charset="0"/>
              <a:cs typeface="Times New Roman" panose="02020603050405020304" pitchFamily="18" charset="0"/>
            </a:endParaRPr>
          </a:p>
          <a:p>
            <a:pPr>
              <a:lnSpc>
                <a:spcPct val="150000"/>
              </a:lnSpc>
            </a:pPr>
            <a:r>
              <a:rPr lang="uk-UA" dirty="0">
                <a:latin typeface="Times New Roman" panose="02020603050405020304" pitchFamily="18" charset="0"/>
                <a:cs typeface="Times New Roman" panose="02020603050405020304" pitchFamily="18" charset="0"/>
              </a:rPr>
              <a:t>Коли зірки (блогери) оголошують конкурс з відміткою їх сторінки</a:t>
            </a:r>
          </a:p>
          <a:p>
            <a:pPr>
              <a:lnSpc>
                <a:spcPct val="150000"/>
              </a:lnSpc>
            </a:pPr>
            <a:r>
              <a:rPr lang="en-US" dirty="0">
                <a:latin typeface="Times New Roman" panose="02020603050405020304" pitchFamily="18" charset="0"/>
                <a:cs typeface="Times New Roman" panose="02020603050405020304" pitchFamily="18" charset="0"/>
              </a:rPr>
              <a:t>SFS</a:t>
            </a:r>
          </a:p>
          <a:p>
            <a:endParaRPr lang="uk-UA"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E70DEB63-769B-BCE9-863A-D48E90082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9445" y="2351313"/>
            <a:ext cx="3778275" cy="3778275"/>
          </a:xfrm>
          <a:prstGeom prst="rect">
            <a:avLst/>
          </a:prstGeom>
        </p:spPr>
      </p:pic>
    </p:spTree>
    <p:extLst>
      <p:ext uri="{BB962C8B-B14F-4D97-AF65-F5344CB8AC3E}">
        <p14:creationId xmlns:p14="http://schemas.microsoft.com/office/powerpoint/2010/main" val="2601334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299436-9B35-4A6D-AB0E-154E0512176F}"/>
              </a:ext>
            </a:extLst>
          </p:cNvPr>
          <p:cNvSpPr>
            <a:spLocks noGrp="1"/>
          </p:cNvSpPr>
          <p:nvPr>
            <p:ph type="title"/>
          </p:nvPr>
        </p:nvSpPr>
        <p:spPr>
          <a:xfrm>
            <a:off x="989900" y="365125"/>
            <a:ext cx="10363899" cy="1325563"/>
          </a:xfrm>
        </p:spPr>
        <p:txBody>
          <a:bodyPr>
            <a:normAutofit fontScale="90000"/>
          </a:bodyPr>
          <a:lstStyle/>
          <a:p>
            <a:br>
              <a:rPr lang="en-US" dirty="0"/>
            </a:br>
            <a:r>
              <a:rPr lang="uk-UA" b="1" dirty="0" err="1">
                <a:solidFill>
                  <a:srgbClr val="FF0066"/>
                </a:solidFill>
                <a:latin typeface="Times New Roman" panose="02020603050405020304" pitchFamily="18" charset="0"/>
                <a:cs typeface="Times New Roman" panose="02020603050405020304" pitchFamily="18" charset="0"/>
              </a:rPr>
              <a:t>Взаємопіар</a:t>
            </a:r>
            <a:r>
              <a:rPr lang="uk-UA" b="1" dirty="0">
                <a:solidFill>
                  <a:srgbClr val="FF0066"/>
                </a:solidFill>
                <a:latin typeface="Times New Roman" panose="02020603050405020304" pitchFamily="18" charset="0"/>
                <a:cs typeface="Times New Roman" panose="02020603050405020304" pitchFamily="18" charset="0"/>
              </a:rPr>
              <a:t> (</a:t>
            </a:r>
            <a:r>
              <a:rPr lang="en-US" b="1" dirty="0">
                <a:solidFill>
                  <a:srgbClr val="FF0066"/>
                </a:solidFill>
                <a:latin typeface="Times New Roman" panose="02020603050405020304" pitchFamily="18" charset="0"/>
                <a:cs typeface="Times New Roman" panose="02020603050405020304" pitchFamily="18" charset="0"/>
              </a:rPr>
              <a:t>SFS</a:t>
            </a:r>
            <a:r>
              <a:rPr lang="uk-UA" b="1" dirty="0">
                <a:solidFill>
                  <a:srgbClr val="FF0066"/>
                </a:solidFill>
                <a:latin typeface="Times New Roman" panose="02020603050405020304" pitchFamily="18" charset="0"/>
                <a:cs typeface="Times New Roman" panose="02020603050405020304" pitchFamily="18" charset="0"/>
              </a:rPr>
              <a:t>)</a:t>
            </a:r>
            <a:br>
              <a:rPr lang="en-US" b="1" dirty="0">
                <a:solidFill>
                  <a:srgbClr val="FF0066"/>
                </a:solidFill>
                <a:latin typeface="Times New Roman" panose="02020603050405020304" pitchFamily="18" charset="0"/>
                <a:cs typeface="Times New Roman" panose="02020603050405020304" pitchFamily="18" charset="0"/>
              </a:rPr>
            </a:br>
            <a:endParaRPr lang="ru-RU" b="1" dirty="0">
              <a:solidFill>
                <a:srgbClr val="FF0066"/>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DAE559C7-E57C-4EDB-B161-1884D2371C43}"/>
              </a:ext>
            </a:extLst>
          </p:cNvPr>
          <p:cNvSpPr>
            <a:spLocks noGrp="1"/>
          </p:cNvSpPr>
          <p:nvPr>
            <p:ph idx="1"/>
          </p:nvPr>
        </p:nvSpPr>
        <p:spPr>
          <a:xfrm>
            <a:off x="838200" y="1501629"/>
            <a:ext cx="10515600" cy="4776002"/>
          </a:xfrm>
        </p:spPr>
        <p:txBody>
          <a:bodyPr>
            <a:normAutofit/>
          </a:bodyPr>
          <a:lstStyle/>
          <a:p>
            <a:r>
              <a:rPr lang="uk-UA" dirty="0">
                <a:latin typeface="Times New Roman" panose="02020603050405020304" pitchFamily="18" charset="0"/>
                <a:cs typeface="Times New Roman" panose="02020603050405020304" pitchFamily="18" charset="0"/>
              </a:rPr>
              <a:t>Необхідно обирати суміжні (не однакові послуги товари, а суміжні) сторінки з такою ж кількістю підписників </a:t>
            </a:r>
          </a:p>
          <a:p>
            <a:r>
              <a:rPr lang="uk-UA" dirty="0">
                <a:latin typeface="Times New Roman" panose="02020603050405020304" pitchFamily="18" charset="0"/>
                <a:cs typeface="Times New Roman" panose="02020603050405020304" pitchFamily="18" charset="0"/>
              </a:rPr>
              <a:t>Пропонуєте </a:t>
            </a:r>
            <a:r>
              <a:rPr lang="uk-UA" dirty="0" err="1">
                <a:latin typeface="Times New Roman" panose="02020603050405020304" pitchFamily="18" charset="0"/>
                <a:cs typeface="Times New Roman" panose="02020603050405020304" pitchFamily="18" charset="0"/>
              </a:rPr>
              <a:t>взаємопіар</a:t>
            </a:r>
            <a:r>
              <a:rPr lang="uk-UA" dirty="0">
                <a:latin typeface="Times New Roman" panose="02020603050405020304" pitchFamily="18" charset="0"/>
                <a:cs typeface="Times New Roman" panose="02020603050405020304" pitchFamily="18" charset="0"/>
              </a:rPr>
              <a:t> та наголошуєте на вигоду для аналогічної сторінки, вказуєте що ви надаєте свою аудиторію, що вам цікава сторінка з суміжними послугами/товарами…</a:t>
            </a:r>
          </a:p>
          <a:p>
            <a:r>
              <a:rPr lang="uk-UA" dirty="0">
                <a:latin typeface="Times New Roman" panose="02020603050405020304" pitchFamily="18" charset="0"/>
                <a:cs typeface="Times New Roman" panose="02020603050405020304" pitchFamily="18" charset="0"/>
              </a:rPr>
              <a:t>Але звертаєте увага на ЦА, щоб вона не була така ж сама </a:t>
            </a:r>
          </a:p>
          <a:p>
            <a:r>
              <a:rPr lang="uk-UA" dirty="0">
                <a:latin typeface="Times New Roman" panose="02020603050405020304" pitchFamily="18" charset="0"/>
                <a:cs typeface="Times New Roman" panose="02020603050405020304" pitchFamily="18" charset="0"/>
              </a:rPr>
              <a:t>Наприклад (магазин жіночого і чоловічого одягу, послуги перукаря і майстра з манікюру, </a:t>
            </a:r>
            <a:r>
              <a:rPr lang="uk-UA" dirty="0" err="1">
                <a:latin typeface="Times New Roman" panose="02020603050405020304" pitchFamily="18" charset="0"/>
                <a:cs typeface="Times New Roman" panose="02020603050405020304" pitchFamily="18" charset="0"/>
              </a:rPr>
              <a:t>фінтес</a:t>
            </a:r>
            <a:r>
              <a:rPr lang="uk-UA" dirty="0">
                <a:latin typeface="Times New Roman" panose="02020603050405020304" pitchFamily="18" charset="0"/>
                <a:cs typeface="Times New Roman" panose="02020603050405020304" pitchFamily="18" charset="0"/>
              </a:rPr>
              <a:t>-тренер з лікарем-дієтологом)</a:t>
            </a:r>
          </a:p>
          <a:p>
            <a:r>
              <a:rPr lang="uk-UA" dirty="0">
                <a:latin typeface="Times New Roman" panose="02020603050405020304" pitchFamily="18" charset="0"/>
                <a:cs typeface="Times New Roman" panose="02020603050405020304" pitchFamily="18" charset="0"/>
              </a:rPr>
              <a:t>Проводити прямі ефіри, рекламуєте один одного.</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9730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112264-1CA4-4FFE-807F-0D86982998BB}"/>
              </a:ext>
            </a:extLst>
          </p:cNvPr>
          <p:cNvSpPr>
            <a:spLocks noGrp="1"/>
          </p:cNvSpPr>
          <p:nvPr>
            <p:ph type="title"/>
          </p:nvPr>
        </p:nvSpPr>
        <p:spPr>
          <a:xfrm>
            <a:off x="477472" y="1187245"/>
            <a:ext cx="10931555" cy="1325563"/>
          </a:xfrm>
        </p:spPr>
        <p:txBody>
          <a:bodyPr>
            <a:noAutofit/>
          </a:bodyPr>
          <a:lstStyle/>
          <a:p>
            <a:pPr>
              <a:lnSpc>
                <a:spcPct val="150000"/>
              </a:lnSpc>
            </a:pPr>
            <a:r>
              <a:rPr lang="uk-UA" sz="2000" b="1" dirty="0">
                <a:solidFill>
                  <a:srgbClr val="FF0066"/>
                </a:solidFill>
                <a:latin typeface="Times New Roman" panose="02020603050405020304" pitchFamily="18" charset="0"/>
                <a:cs typeface="Times New Roman" panose="02020603050405020304" pitchFamily="18" charset="0"/>
              </a:rPr>
              <a:t>Оптимізація пошуку - </a:t>
            </a:r>
            <a:r>
              <a:rPr lang="ru-RU" sz="2000" dirty="0" err="1">
                <a:latin typeface="Times New Roman" panose="02020603050405020304" pitchFamily="18" charset="0"/>
                <a:cs typeface="Times New Roman" panose="02020603050405020304" pitchFamily="18" charset="0"/>
              </a:rPr>
              <a:t>процес</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коригування</a:t>
            </a:r>
            <a:r>
              <a:rPr lang="ru-RU"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hlinkClick r:id="rId2" tooltip="HTML"/>
              </a:rPr>
              <a:t>HTML</a:t>
            </a:r>
            <a:r>
              <a:rPr lang="ru-RU" sz="2000" dirty="0">
                <a:latin typeface="Times New Roman" panose="02020603050405020304" pitchFamily="18" charset="0"/>
                <a:cs typeface="Times New Roman" panose="02020603050405020304" pitchFamily="18" charset="0"/>
              </a:rPr>
              <a:t>-коду, текстового </a:t>
            </a:r>
            <a:r>
              <a:rPr lang="ru-RU" sz="2000" dirty="0" err="1">
                <a:latin typeface="Times New Roman" panose="02020603050405020304" pitchFamily="18" charset="0"/>
                <a:cs typeface="Times New Roman" panose="02020603050405020304" pitchFamily="18" charset="0"/>
              </a:rPr>
              <a:t>наповнення</a:t>
            </a:r>
            <a:r>
              <a:rPr lang="ru-RU" sz="2000" dirty="0">
                <a:latin typeface="Times New Roman" panose="02020603050405020304" pitchFamily="18" charset="0"/>
                <a:cs typeface="Times New Roman" panose="02020603050405020304" pitchFamily="18" charset="0"/>
              </a:rPr>
              <a:t> (контенту), </a:t>
            </a:r>
            <a:r>
              <a:rPr lang="ru-RU" sz="2000" dirty="0" err="1">
                <a:latin typeface="Times New Roman" panose="02020603050405020304" pitchFamily="18" charset="0"/>
                <a:cs typeface="Times New Roman" panose="02020603050405020304" pitchFamily="18" charset="0"/>
              </a:rPr>
              <a:t>структури</a:t>
            </a:r>
            <a:r>
              <a:rPr lang="ru-RU" sz="2000" dirty="0">
                <a:latin typeface="Times New Roman" panose="02020603050405020304" pitchFamily="18" charset="0"/>
                <a:cs typeface="Times New Roman" panose="02020603050405020304" pitchFamily="18" charset="0"/>
              </a:rPr>
              <a:t> сайту, контроль </a:t>
            </a:r>
            <a:r>
              <a:rPr lang="ru-RU" sz="2000" dirty="0" err="1">
                <a:latin typeface="Times New Roman" panose="02020603050405020304" pitchFamily="18" charset="0"/>
                <a:cs typeface="Times New Roman" panose="02020603050405020304" pitchFamily="18" charset="0"/>
              </a:rPr>
              <a:t>зовнішніх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чинників</a:t>
            </a:r>
            <a:r>
              <a:rPr lang="ru-RU" sz="2000" dirty="0">
                <a:latin typeface="Times New Roman" panose="02020603050405020304" pitchFamily="18" charset="0"/>
                <a:cs typeface="Times New Roman" panose="02020603050405020304" pitchFamily="18" charset="0"/>
              </a:rPr>
              <a:t> для </a:t>
            </a:r>
            <a:r>
              <a:rPr lang="ru-RU" sz="2000" dirty="0" err="1">
                <a:latin typeface="Times New Roman" panose="02020603050405020304" pitchFamily="18" charset="0"/>
                <a:cs typeface="Times New Roman" panose="02020603050405020304" pitchFamily="18" charset="0"/>
              </a:rPr>
              <a:t>відповідності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вимогам</a:t>
            </a:r>
            <a:r>
              <a:rPr lang="ru-RU" sz="2000" dirty="0">
                <a:latin typeface="Times New Roman" panose="02020603050405020304" pitchFamily="18" charset="0"/>
                <a:cs typeface="Times New Roman" panose="02020603050405020304" pitchFamily="18" charset="0"/>
              </a:rPr>
              <a:t> алгоритму </a:t>
            </a:r>
            <a:r>
              <a:rPr lang="ru-RU" sz="2000" dirty="0" err="1">
                <a:latin typeface="Times New Roman" panose="02020603050405020304" pitchFamily="18" charset="0"/>
                <a:cs typeface="Times New Roman" panose="02020603050405020304" pitchFamily="18" charset="0"/>
                <a:hlinkClick r:id="rId3" tooltip="Пошукова система"/>
              </a:rPr>
              <a:t>пошукових</a:t>
            </a:r>
            <a:r>
              <a:rPr lang="ru-RU" sz="2000" dirty="0">
                <a:latin typeface="Times New Roman" panose="02020603050405020304" pitchFamily="18" charset="0"/>
                <a:cs typeface="Times New Roman" panose="02020603050405020304" pitchFamily="18" charset="0"/>
                <a:hlinkClick r:id="rId3" tooltip="Пошукова система"/>
              </a:rPr>
              <a:t> систем</a:t>
            </a:r>
            <a:r>
              <a:rPr lang="ru-RU" sz="2000" dirty="0">
                <a:latin typeface="Times New Roman" panose="02020603050405020304" pitchFamily="18" charset="0"/>
                <a:cs typeface="Times New Roman" panose="02020603050405020304" pitchFamily="18" charset="0"/>
              </a:rPr>
              <a:t>, з метою </a:t>
            </a:r>
            <a:r>
              <a:rPr lang="ru-RU" sz="2000" dirty="0" err="1">
                <a:latin typeface="Times New Roman" panose="02020603050405020304" pitchFamily="18" charset="0"/>
                <a:cs typeface="Times New Roman" panose="02020603050405020304" pitchFamily="18" charset="0"/>
              </a:rPr>
              <a:t>підняття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позиції</a:t>
            </a:r>
            <a:r>
              <a:rPr lang="ru-RU" sz="2000" dirty="0">
                <a:latin typeface="Times New Roman" panose="02020603050405020304" pitchFamily="18" charset="0"/>
                <a:cs typeface="Times New Roman" panose="02020603050405020304" pitchFamily="18" charset="0"/>
              </a:rPr>
              <a:t> сайту в результатах </a:t>
            </a:r>
            <a:r>
              <a:rPr lang="ru-RU" sz="2000" dirty="0" err="1">
                <a:latin typeface="Times New Roman" panose="02020603050405020304" pitchFamily="18" charset="0"/>
                <a:cs typeface="Times New Roman" panose="02020603050405020304" pitchFamily="18" charset="0"/>
              </a:rPr>
              <a:t>пошуку</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цих</a:t>
            </a:r>
            <a:r>
              <a:rPr lang="ru-RU" sz="2000" dirty="0">
                <a:latin typeface="Times New Roman" panose="02020603050405020304" pitchFamily="18" charset="0"/>
                <a:cs typeface="Times New Roman" panose="02020603050405020304" pitchFamily="18" charset="0"/>
              </a:rPr>
              <a:t> системах за </a:t>
            </a:r>
            <a:r>
              <a:rPr lang="ru-RU" sz="2000" dirty="0" err="1">
                <a:latin typeface="Times New Roman" panose="02020603050405020304" pitchFamily="18" charset="0"/>
                <a:cs typeface="Times New Roman" panose="02020603050405020304" pitchFamily="18" charset="0"/>
              </a:rPr>
              <a:t>певними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запитами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користувачів</a:t>
            </a:r>
            <a:r>
              <a:rPr lang="ru-RU" sz="2000" dirty="0">
                <a:latin typeface="Times New Roman" panose="02020603050405020304" pitchFamily="18" charset="0"/>
                <a:cs typeface="Times New Roman" panose="02020603050405020304" pitchFamily="18" charset="0"/>
              </a:rPr>
              <a:t>.</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Чим </a:t>
            </a:r>
            <a:r>
              <a:rPr lang="ru-RU" sz="2000" dirty="0" err="1">
                <a:latin typeface="Times New Roman" panose="02020603050405020304" pitchFamily="18" charset="0"/>
                <a:cs typeface="Times New Roman" panose="02020603050405020304" pitchFamily="18" charset="0"/>
              </a:rPr>
              <a:t>вище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позиція</a:t>
            </a:r>
            <a:r>
              <a:rPr lang="ru-RU" sz="2000" dirty="0">
                <a:latin typeface="Times New Roman" panose="02020603050405020304" pitchFamily="18" charset="0"/>
                <a:cs typeface="Times New Roman" panose="02020603050405020304" pitchFamily="18" charset="0"/>
              </a:rPr>
              <a:t> сайту в результатах </a:t>
            </a:r>
            <a:r>
              <a:rPr lang="ru-RU" sz="2000" dirty="0" err="1">
                <a:latin typeface="Times New Roman" panose="02020603050405020304" pitchFamily="18" charset="0"/>
                <a:cs typeface="Times New Roman" panose="02020603050405020304" pitchFamily="18" charset="0"/>
              </a:rPr>
              <a:t>пошуку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тим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більша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hlinkClick r:id="rId4" tooltip="Імовірність"/>
              </a:rPr>
              <a:t>ймовірність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що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відвідувач</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перейде</a:t>
            </a:r>
            <a:r>
              <a:rPr lang="ru-RU" sz="2000" dirty="0">
                <a:latin typeface="Times New Roman" panose="02020603050405020304" pitchFamily="18" charset="0"/>
                <a:cs typeface="Times New Roman" panose="02020603050405020304" pitchFamily="18" charset="0"/>
              </a:rPr>
              <a:t> на </a:t>
            </a:r>
            <a:r>
              <a:rPr lang="ru-RU" sz="2000" dirty="0" err="1">
                <a:latin typeface="Times New Roman" panose="02020603050405020304" pitchFamily="18" charset="0"/>
                <a:cs typeface="Times New Roman" panose="02020603050405020304" pitchFamily="18" charset="0"/>
              </a:rPr>
              <a:t>нього</a:t>
            </a:r>
            <a:r>
              <a:rPr lang="ru-RU" sz="2000" dirty="0">
                <a:latin typeface="Times New Roman" panose="02020603050405020304" pitchFamily="18" charset="0"/>
                <a:cs typeface="Times New Roman" panose="02020603050405020304" pitchFamily="18" charset="0"/>
              </a:rPr>
              <a:t> з </a:t>
            </a:r>
            <a:r>
              <a:rPr lang="ru-RU" sz="2000" dirty="0" err="1">
                <a:latin typeface="Times New Roman" panose="02020603050405020304" pitchFamily="18" charset="0"/>
                <a:cs typeface="Times New Roman" panose="02020603050405020304" pitchFamily="18" charset="0"/>
              </a:rPr>
              <a:t>пошукових</a:t>
            </a:r>
            <a:r>
              <a:rPr lang="ru-RU" sz="2000" dirty="0">
                <a:latin typeface="Times New Roman" panose="02020603050405020304" pitchFamily="18" charset="0"/>
                <a:cs typeface="Times New Roman" panose="02020603050405020304" pitchFamily="18" charset="0"/>
              </a:rPr>
              <a:t> систем, </a:t>
            </a:r>
            <a:r>
              <a:rPr lang="ru-RU" sz="2000" dirty="0" err="1">
                <a:latin typeface="Times New Roman" panose="02020603050405020304" pitchFamily="18" charset="0"/>
                <a:cs typeface="Times New Roman" panose="02020603050405020304" pitchFamily="18" charset="0"/>
              </a:rPr>
              <a:t>оскільки</a:t>
            </a:r>
            <a:r>
              <a:rPr lang="ru-RU" sz="2000" dirty="0">
                <a:latin typeface="Times New Roman" panose="02020603050405020304" pitchFamily="18" charset="0"/>
                <a:cs typeface="Times New Roman" panose="02020603050405020304" pitchFamily="18" charset="0"/>
              </a:rPr>
              <a:t> люди </a:t>
            </a:r>
            <a:r>
              <a:rPr lang="ru-RU" sz="2000" dirty="0" err="1">
                <a:latin typeface="Times New Roman" panose="02020603050405020304" pitchFamily="18" charset="0"/>
                <a:cs typeface="Times New Roman" panose="02020603050405020304" pitchFamily="18" charset="0"/>
              </a:rPr>
              <a:t>зазвичай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йдуть</a:t>
            </a:r>
            <a:r>
              <a:rPr lang="ru-RU" sz="2000" dirty="0">
                <a:latin typeface="Times New Roman" panose="02020603050405020304" pitchFamily="18" charset="0"/>
                <a:cs typeface="Times New Roman" panose="02020603050405020304" pitchFamily="18" charset="0"/>
              </a:rPr>
              <a:t> за першими </a:t>
            </a:r>
            <a:r>
              <a:rPr lang="ru-RU" sz="2000" dirty="0" err="1">
                <a:latin typeface="Times New Roman" panose="02020603050405020304" pitchFamily="18" charset="0"/>
                <a:cs typeface="Times New Roman" panose="02020603050405020304" pitchFamily="18" charset="0"/>
                <a:hlinkClick r:id="rId5" tooltip="Посилання"/>
              </a:rPr>
              <a:t>посиланнями</a:t>
            </a:r>
            <a:r>
              <a:rPr lang="ru-RU" sz="2000" dirty="0">
                <a:latin typeface="Times New Roman" panose="02020603050405020304" pitchFamily="18" charset="0"/>
                <a:cs typeface="Times New Roman" panose="02020603050405020304" pitchFamily="18" charset="0"/>
              </a:rPr>
              <a:t>.</a:t>
            </a:r>
            <a:endParaRPr lang="ru-RU" sz="2000" b="1" dirty="0">
              <a:solidFill>
                <a:srgbClr val="FF0066"/>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681B1A06-2F2D-4DDE-B978-190F9C19B533}"/>
              </a:ext>
            </a:extLst>
          </p:cNvPr>
          <p:cNvSpPr>
            <a:spLocks noGrp="1"/>
          </p:cNvSpPr>
          <p:nvPr>
            <p:ph idx="1"/>
          </p:nvPr>
        </p:nvSpPr>
        <p:spPr>
          <a:xfrm>
            <a:off x="685449" y="3506598"/>
            <a:ext cx="10515600" cy="3257594"/>
          </a:xfrm>
        </p:spPr>
        <p:txBody>
          <a:bodyPr>
            <a:normAutofit/>
          </a:bodyPr>
          <a:lstStyle/>
          <a:p>
            <a:r>
              <a:rPr lang="uk-UA" sz="2000" dirty="0">
                <a:latin typeface="Times New Roman" panose="02020603050405020304" pitchFamily="18" charset="0"/>
                <a:cs typeface="Times New Roman" panose="02020603050405020304" pitchFamily="18" charset="0"/>
              </a:rPr>
              <a:t>Для оптимізації пошуку в соціальних мережах необхідно прописувати продукт і послугу в..:</a:t>
            </a:r>
          </a:p>
          <a:p>
            <a:endParaRPr lang="uk-UA" sz="2000" dirty="0">
              <a:latin typeface="Times New Roman" panose="02020603050405020304" pitchFamily="18" charset="0"/>
              <a:cs typeface="Times New Roman" panose="02020603050405020304" pitchFamily="18" charset="0"/>
            </a:endParaRPr>
          </a:p>
          <a:p>
            <a:r>
              <a:rPr lang="uk-UA" sz="2000" dirty="0">
                <a:latin typeface="Times New Roman" panose="02020603050405020304" pitchFamily="18" charset="0"/>
                <a:cs typeface="Times New Roman" panose="02020603050405020304" pitchFamily="18" charset="0"/>
              </a:rPr>
              <a:t>Імені</a:t>
            </a:r>
          </a:p>
          <a:p>
            <a:r>
              <a:rPr lang="uk-UA" sz="2000" dirty="0">
                <a:latin typeface="Times New Roman" panose="02020603050405020304" pitchFamily="18" charset="0"/>
                <a:cs typeface="Times New Roman" panose="02020603050405020304" pitchFamily="18" charset="0"/>
              </a:rPr>
              <a:t>Логіні</a:t>
            </a:r>
          </a:p>
          <a:p>
            <a:r>
              <a:rPr lang="uk-UA" sz="2000" dirty="0">
                <a:latin typeface="Times New Roman" panose="02020603050405020304" pitchFamily="18" charset="0"/>
                <a:cs typeface="Times New Roman" panose="02020603050405020304" pitchFamily="18" charset="0"/>
              </a:rPr>
              <a:t>Шапці профілю</a:t>
            </a:r>
          </a:p>
          <a:p>
            <a:r>
              <a:rPr lang="uk-UA" sz="2000" dirty="0">
                <a:latin typeface="Times New Roman" panose="02020603050405020304" pitchFamily="18" charset="0"/>
                <a:cs typeface="Times New Roman" panose="02020603050405020304" pitchFamily="18" charset="0"/>
              </a:rPr>
              <a:t>Постах</a:t>
            </a:r>
          </a:p>
          <a:p>
            <a:r>
              <a:rPr lang="uk-UA" sz="2000" dirty="0">
                <a:latin typeface="Times New Roman" panose="02020603050405020304" pitchFamily="18" charset="0"/>
                <a:cs typeface="Times New Roman" panose="02020603050405020304" pitchFamily="18" charset="0"/>
              </a:rPr>
              <a:t>Тегах</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4970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A4DCD5D-9A6B-441C-A3CE-CC515859459D}"/>
              </a:ext>
            </a:extLst>
          </p:cNvPr>
          <p:cNvSpPr>
            <a:spLocks noGrp="1"/>
          </p:cNvSpPr>
          <p:nvPr>
            <p:ph type="title"/>
          </p:nvPr>
        </p:nvSpPr>
        <p:spPr/>
        <p:txBody>
          <a:bodyPr/>
          <a:lstStyle/>
          <a:p>
            <a:r>
              <a:rPr lang="ru-RU" dirty="0">
                <a:solidFill>
                  <a:srgbClr val="FF0066"/>
                </a:solidFill>
                <a:latin typeface="Times New Roman" panose="02020603050405020304" pitchFamily="18" charset="0"/>
                <a:cs typeface="Times New Roman" panose="02020603050405020304" pitchFamily="18" charset="0"/>
              </a:rPr>
              <a:t>Т</a:t>
            </a:r>
            <a:r>
              <a:rPr lang="uk-UA" dirty="0" err="1">
                <a:solidFill>
                  <a:srgbClr val="FF0066"/>
                </a:solidFill>
                <a:latin typeface="Times New Roman" panose="02020603050405020304" pitchFamily="18" charset="0"/>
                <a:cs typeface="Times New Roman" panose="02020603050405020304" pitchFamily="18" charset="0"/>
              </a:rPr>
              <a:t>ік</a:t>
            </a:r>
            <a:r>
              <a:rPr lang="uk-UA" dirty="0">
                <a:solidFill>
                  <a:srgbClr val="FF0066"/>
                </a:solidFill>
                <a:latin typeface="Times New Roman" panose="02020603050405020304" pitchFamily="18" charset="0"/>
                <a:cs typeface="Times New Roman" panose="02020603050405020304" pitchFamily="18" charset="0"/>
              </a:rPr>
              <a:t> </a:t>
            </a:r>
            <a:r>
              <a:rPr lang="uk-UA" dirty="0" err="1">
                <a:solidFill>
                  <a:srgbClr val="FF0066"/>
                </a:solidFill>
                <a:latin typeface="Times New Roman" panose="02020603050405020304" pitchFamily="18" charset="0"/>
                <a:cs typeface="Times New Roman" panose="02020603050405020304" pitchFamily="18" charset="0"/>
              </a:rPr>
              <a:t>ток</a:t>
            </a:r>
            <a:r>
              <a:rPr lang="uk-UA" dirty="0">
                <a:solidFill>
                  <a:srgbClr val="FF0066"/>
                </a:solidFill>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 інструмент для просування бізнесу </a:t>
            </a:r>
            <a:endParaRPr lang="ru-RU"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630E6FA0-6A34-4895-9874-9FD0678EEE34}"/>
              </a:ext>
            </a:extLst>
          </p:cNvPr>
          <p:cNvSpPr>
            <a:spLocks noGrp="1"/>
          </p:cNvSpPr>
          <p:nvPr>
            <p:ph idx="1"/>
          </p:nvPr>
        </p:nvSpPr>
        <p:spPr/>
        <p:txBody>
          <a:bodyPr/>
          <a:lstStyle/>
          <a:p>
            <a:r>
              <a:rPr lang="uk-UA" b="1" dirty="0">
                <a:solidFill>
                  <a:srgbClr val="FF0066"/>
                </a:solidFill>
                <a:latin typeface="Times New Roman" panose="02020603050405020304" pitchFamily="18" charset="0"/>
                <a:cs typeface="Times New Roman" panose="02020603050405020304" pitchFamily="18" charset="0"/>
              </a:rPr>
              <a:t>Як через тік-</a:t>
            </a:r>
            <a:r>
              <a:rPr lang="uk-UA" b="1" dirty="0" err="1">
                <a:solidFill>
                  <a:srgbClr val="FF0066"/>
                </a:solidFill>
                <a:latin typeface="Times New Roman" panose="02020603050405020304" pitchFamily="18" charset="0"/>
                <a:cs typeface="Times New Roman" panose="02020603050405020304" pitchFamily="18" charset="0"/>
              </a:rPr>
              <a:t>ток</a:t>
            </a:r>
            <a:r>
              <a:rPr lang="uk-UA" b="1" dirty="0">
                <a:solidFill>
                  <a:srgbClr val="FF0066"/>
                </a:solidFill>
                <a:latin typeface="Times New Roman" panose="02020603050405020304" pitchFamily="18" charset="0"/>
                <a:cs typeface="Times New Roman" panose="02020603050405020304" pitchFamily="18" charset="0"/>
              </a:rPr>
              <a:t> збільшити продажі, масштабуватися, привабити цільову аудиторію?</a:t>
            </a:r>
          </a:p>
          <a:p>
            <a:endParaRPr lang="uk-UA" b="1" dirty="0">
              <a:solidFill>
                <a:srgbClr val="FF0066"/>
              </a:solidFill>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1. Легенда </a:t>
            </a:r>
            <a:r>
              <a:rPr lang="ru-RU" dirty="0" err="1">
                <a:latin typeface="Times New Roman" panose="02020603050405020304" pitchFamily="18" charset="0"/>
                <a:cs typeface="Times New Roman" panose="02020603050405020304" pitchFamily="18" charset="0"/>
              </a:rPr>
              <a:t>профілю</a:t>
            </a:r>
            <a:r>
              <a:rPr lang="ru-RU" dirty="0">
                <a:latin typeface="Times New Roman" panose="02020603050405020304" pitchFamily="18" charset="0"/>
                <a:cs typeface="Times New Roman" panose="02020603050405020304" pitchFamily="18" charset="0"/>
              </a:rPr>
              <a:t> </a:t>
            </a:r>
          </a:p>
          <a:p>
            <a:r>
              <a:rPr lang="ru-RU" dirty="0">
                <a:latin typeface="Times New Roman" panose="02020603050405020304" pitchFamily="18" charset="0"/>
                <a:cs typeface="Times New Roman" panose="02020603050405020304" pitchFamily="18" charset="0"/>
              </a:rPr>
              <a:t>2. </a:t>
            </a:r>
            <a:r>
              <a:rPr lang="ru-RU" dirty="0" err="1">
                <a:latin typeface="Times New Roman" panose="02020603050405020304" pitchFamily="18" charset="0"/>
                <a:cs typeface="Times New Roman" panose="02020603050405020304" pitchFamily="18" charset="0"/>
              </a:rPr>
              <a:t>Сторітейлінг</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3. Проблема (+ </a:t>
            </a:r>
            <a:r>
              <a:rPr lang="ru-RU" dirty="0" err="1">
                <a:latin typeface="Times New Roman" panose="02020603050405020304" pitchFamily="18" charset="0"/>
                <a:cs typeface="Times New Roman" panose="02020603050405020304" pitchFamily="18" charset="0"/>
              </a:rPr>
              <a:t>обмеження</a:t>
            </a:r>
            <a:r>
              <a:rPr lang="ru-RU" dirty="0">
                <a:latin typeface="Times New Roman" panose="02020603050405020304" pitchFamily="18" charset="0"/>
                <a:cs typeface="Times New Roman" panose="02020603050405020304" pitchFamily="18" charset="0"/>
              </a:rPr>
              <a:t>)          </a:t>
            </a:r>
            <a:r>
              <a:rPr lang="ru-RU" sz="1800" i="1" dirty="0">
                <a:latin typeface="Times New Roman" panose="02020603050405020304" pitchFamily="18" charset="0"/>
                <a:cs typeface="Times New Roman" panose="02020603050405020304" pitchFamily="18" charset="0"/>
              </a:rPr>
              <a:t>крючки для </a:t>
            </a:r>
            <a:r>
              <a:rPr lang="ru-RU" sz="1800" i="1" dirty="0" err="1">
                <a:latin typeface="Times New Roman" panose="02020603050405020304" pitchFamily="18" charset="0"/>
                <a:cs typeface="Times New Roman" panose="02020603050405020304" pitchFamily="18" charset="0"/>
              </a:rPr>
              <a:t>утримання</a:t>
            </a:r>
            <a:r>
              <a:rPr lang="ru-RU" sz="1800" i="1" dirty="0">
                <a:latin typeface="Times New Roman" panose="02020603050405020304" pitchFamily="18" charset="0"/>
                <a:cs typeface="Times New Roman" panose="02020603050405020304" pitchFamily="18" charset="0"/>
              </a:rPr>
              <a:t> </a:t>
            </a:r>
            <a:r>
              <a:rPr lang="ru-RU" sz="1800" i="1" dirty="0" err="1">
                <a:latin typeface="Times New Roman" panose="02020603050405020304" pitchFamily="18" charset="0"/>
                <a:cs typeface="Times New Roman" panose="02020603050405020304" pitchFamily="18" charset="0"/>
              </a:rPr>
              <a:t>уваги</a:t>
            </a:r>
            <a:r>
              <a:rPr lang="ru-RU" sz="1800" i="1" dirty="0">
                <a:latin typeface="Times New Roman" panose="02020603050405020304" pitchFamily="18" charset="0"/>
                <a:cs typeface="Times New Roman" panose="02020603050405020304" pitchFamily="18" charset="0"/>
              </a:rPr>
              <a:t>    </a:t>
            </a:r>
          </a:p>
          <a:p>
            <a:r>
              <a:rPr lang="ru-RU" dirty="0">
                <a:latin typeface="Times New Roman" panose="02020603050405020304" pitchFamily="18" charset="0"/>
                <a:cs typeface="Times New Roman" panose="02020603050405020304" pitchFamily="18" charset="0"/>
              </a:rPr>
              <a:t>4. </a:t>
            </a:r>
            <a:r>
              <a:rPr lang="ru-RU" dirty="0" err="1">
                <a:latin typeface="Times New Roman" panose="02020603050405020304" pitchFamily="18" charset="0"/>
                <a:cs typeface="Times New Roman" panose="02020603050405020304" pitchFamily="18" charset="0"/>
              </a:rPr>
              <a:t>Безкоштовна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пропозиція</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5. Реклама</a:t>
            </a:r>
          </a:p>
        </p:txBody>
      </p:sp>
      <p:pic>
        <p:nvPicPr>
          <p:cNvPr id="4" name="Рисунок 3">
            <a:extLst>
              <a:ext uri="{FF2B5EF4-FFF2-40B4-BE49-F238E27FC236}">
                <a16:creationId xmlns:a16="http://schemas.microsoft.com/office/drawing/2014/main" id="{1105F630-9FA5-45B9-EFE2-84823C0E2833}"/>
              </a:ext>
            </a:extLst>
          </p:cNvPr>
          <p:cNvPicPr>
            <a:picLocks noChangeAspect="1"/>
          </p:cNvPicPr>
          <p:nvPr/>
        </p:nvPicPr>
        <p:blipFill rotWithShape="1">
          <a:blip r:embed="rId2">
            <a:extLst>
              <a:ext uri="{28A0092B-C50C-407E-A947-70E740481C1C}">
                <a14:useLocalDpi xmlns:a14="http://schemas.microsoft.com/office/drawing/2010/main" val="0"/>
              </a:ext>
            </a:extLst>
          </a:blip>
          <a:srcRect l="17422" t="16556" r="68540" b="56533"/>
          <a:stretch/>
        </p:blipFill>
        <p:spPr>
          <a:xfrm>
            <a:off x="9675215" y="4629328"/>
            <a:ext cx="1678585" cy="1740878"/>
          </a:xfrm>
          <a:prstGeom prst="rect">
            <a:avLst/>
          </a:prstGeom>
          <a:ln>
            <a:noFill/>
          </a:ln>
        </p:spPr>
      </p:pic>
      <p:sp>
        <p:nvSpPr>
          <p:cNvPr id="5" name="Закрывающая фигурная скобка 4">
            <a:extLst>
              <a:ext uri="{FF2B5EF4-FFF2-40B4-BE49-F238E27FC236}">
                <a16:creationId xmlns:a16="http://schemas.microsoft.com/office/drawing/2014/main" id="{DA2473AE-42F8-25E8-A68E-F5EEAE1B4427}"/>
              </a:ext>
            </a:extLst>
          </p:cNvPr>
          <p:cNvSpPr/>
          <p:nvPr/>
        </p:nvSpPr>
        <p:spPr>
          <a:xfrm>
            <a:off x="5453743" y="3069771"/>
            <a:ext cx="506186" cy="277585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UA" dirty="0"/>
          </a:p>
        </p:txBody>
      </p:sp>
      <p:sp>
        <p:nvSpPr>
          <p:cNvPr id="7" name="TextBox 6">
            <a:extLst>
              <a:ext uri="{FF2B5EF4-FFF2-40B4-BE49-F238E27FC236}">
                <a16:creationId xmlns:a16="http://schemas.microsoft.com/office/drawing/2014/main" id="{27BDAE01-A6ED-19FA-4F41-44DD870475CD}"/>
              </a:ext>
            </a:extLst>
          </p:cNvPr>
          <p:cNvSpPr txBox="1"/>
          <p:nvPr/>
        </p:nvSpPr>
        <p:spPr>
          <a:xfrm>
            <a:off x="3048000" y="3246961"/>
            <a:ext cx="6096000" cy="369332"/>
          </a:xfrm>
          <a:prstGeom prst="rect">
            <a:avLst/>
          </a:prstGeom>
          <a:noFill/>
        </p:spPr>
        <p:txBody>
          <a:bodyPr wrap="square">
            <a:spAutoFit/>
          </a:bodyPr>
          <a:lstStyle/>
          <a:p>
            <a:pPr algn="l"/>
            <a:endParaRPr lang="ru-UA" b="0" i="0" u="none" strike="noStrike" dirty="0">
              <a:solidFill>
                <a:srgbClr val="000000"/>
              </a:solidFill>
              <a:effectLst/>
            </a:endParaRPr>
          </a:p>
        </p:txBody>
      </p:sp>
      <p:sp>
        <p:nvSpPr>
          <p:cNvPr id="9" name="TextBox 8">
            <a:extLst>
              <a:ext uri="{FF2B5EF4-FFF2-40B4-BE49-F238E27FC236}">
                <a16:creationId xmlns:a16="http://schemas.microsoft.com/office/drawing/2014/main" id="{5924D3D7-ECE2-8290-3548-7C1059995779}"/>
              </a:ext>
            </a:extLst>
          </p:cNvPr>
          <p:cNvSpPr txBox="1"/>
          <p:nvPr/>
        </p:nvSpPr>
        <p:spPr>
          <a:xfrm>
            <a:off x="3048000" y="3246961"/>
            <a:ext cx="6096000" cy="369332"/>
          </a:xfrm>
          <a:prstGeom prst="rect">
            <a:avLst/>
          </a:prstGeom>
          <a:noFill/>
        </p:spPr>
        <p:txBody>
          <a:bodyPr wrap="square">
            <a:spAutoFit/>
          </a:bodyPr>
          <a:lstStyle/>
          <a:p>
            <a:pPr algn="l"/>
            <a:endParaRPr lang="ru-UA" b="0" i="0" u="none" strike="noStrike" dirty="0">
              <a:solidFill>
                <a:srgbClr val="000000"/>
              </a:solidFill>
              <a:effectLst/>
            </a:endParaRPr>
          </a:p>
        </p:txBody>
      </p:sp>
      <p:sp>
        <p:nvSpPr>
          <p:cNvPr id="11" name="TextBox 10">
            <a:extLst>
              <a:ext uri="{FF2B5EF4-FFF2-40B4-BE49-F238E27FC236}">
                <a16:creationId xmlns:a16="http://schemas.microsoft.com/office/drawing/2014/main" id="{CF56AE26-412A-7C13-8FF5-CD0D057FF64E}"/>
              </a:ext>
            </a:extLst>
          </p:cNvPr>
          <p:cNvSpPr txBox="1"/>
          <p:nvPr/>
        </p:nvSpPr>
        <p:spPr>
          <a:xfrm>
            <a:off x="3049361" y="3244334"/>
            <a:ext cx="6098720" cy="369332"/>
          </a:xfrm>
          <a:prstGeom prst="rect">
            <a:avLst/>
          </a:prstGeom>
          <a:noFill/>
        </p:spPr>
        <p:txBody>
          <a:bodyPr wrap="square">
            <a:spAutoFit/>
          </a:bodyPr>
          <a:lstStyle/>
          <a:p>
            <a:pPr algn="l"/>
            <a:endParaRPr lang="ru-UA" b="0" i="0" u="none" strike="noStrike" dirty="0">
              <a:solidFill>
                <a:srgbClr val="000000"/>
              </a:solidFill>
              <a:effectLst/>
            </a:endParaRPr>
          </a:p>
        </p:txBody>
      </p:sp>
    </p:spTree>
    <p:extLst>
      <p:ext uri="{BB962C8B-B14F-4D97-AF65-F5344CB8AC3E}">
        <p14:creationId xmlns:p14="http://schemas.microsoft.com/office/powerpoint/2010/main" val="951239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973D27-47AC-8DB0-BE9A-D1C5E4A5A5AA}"/>
              </a:ext>
            </a:extLst>
          </p:cNvPr>
          <p:cNvSpPr>
            <a:spLocks noGrp="1"/>
          </p:cNvSpPr>
          <p:nvPr>
            <p:ph type="title"/>
          </p:nvPr>
        </p:nvSpPr>
        <p:spPr/>
        <p:txBody>
          <a:bodyPr/>
          <a:lstStyle/>
          <a:p>
            <a:r>
              <a:rPr lang="ru-UA" b="1" dirty="0">
                <a:solidFill>
                  <a:srgbClr val="FF3399"/>
                </a:solidFill>
                <a:latin typeface="Times New Roman" panose="02020603050405020304" pitchFamily="18" charset="0"/>
                <a:cs typeface="Times New Roman" panose="02020603050405020304" pitchFamily="18" charset="0"/>
              </a:rPr>
              <a:t>Методи просування бізнесу через тік-ток</a:t>
            </a:r>
          </a:p>
        </p:txBody>
      </p:sp>
      <p:sp>
        <p:nvSpPr>
          <p:cNvPr id="5" name="TextBox 4">
            <a:extLst>
              <a:ext uri="{FF2B5EF4-FFF2-40B4-BE49-F238E27FC236}">
                <a16:creationId xmlns:a16="http://schemas.microsoft.com/office/drawing/2014/main" id="{56D8C70B-9065-7E38-488A-4A6CC2514018}"/>
              </a:ext>
            </a:extLst>
          </p:cNvPr>
          <p:cNvSpPr txBox="1"/>
          <p:nvPr/>
        </p:nvSpPr>
        <p:spPr>
          <a:xfrm>
            <a:off x="838200" y="2228671"/>
            <a:ext cx="8534400" cy="2400657"/>
          </a:xfrm>
          <a:prstGeom prst="rect">
            <a:avLst/>
          </a:prstGeom>
          <a:noFill/>
        </p:spPr>
        <p:txBody>
          <a:bodyPr wrap="square">
            <a:spAutoFit/>
          </a:bodyPr>
          <a:lstStyle/>
          <a:p>
            <a:r>
              <a:rPr lang="uk-UA" sz="3000" dirty="0">
                <a:latin typeface="Times New Roman" panose="02020603050405020304" pitchFamily="18" charset="0"/>
                <a:cs typeface="Times New Roman" panose="02020603050405020304" pitchFamily="18" charset="0"/>
              </a:rPr>
              <a:t>1.запустити рекламу в тік-</a:t>
            </a:r>
            <a:r>
              <a:rPr lang="uk-UA" sz="3000" dirty="0" err="1">
                <a:latin typeface="Times New Roman" panose="02020603050405020304" pitchFamily="18" charset="0"/>
                <a:cs typeface="Times New Roman" panose="02020603050405020304" pitchFamily="18" charset="0"/>
              </a:rPr>
              <a:t>ток</a:t>
            </a:r>
            <a:endParaRPr lang="uk-UA" sz="3000" dirty="0">
              <a:latin typeface="Times New Roman" panose="02020603050405020304" pitchFamily="18" charset="0"/>
              <a:cs typeface="Times New Roman" panose="02020603050405020304" pitchFamily="18" charset="0"/>
            </a:endParaRPr>
          </a:p>
          <a:p>
            <a:r>
              <a:rPr lang="uk-UA" sz="3000" dirty="0">
                <a:latin typeface="Times New Roman" panose="02020603050405020304" pitchFamily="18" charset="0"/>
                <a:cs typeface="Times New Roman" panose="02020603050405020304" pitchFamily="18" charset="0"/>
              </a:rPr>
              <a:t>2. адаптувати рекламу під цікаві ролики (аудіозапис)</a:t>
            </a:r>
          </a:p>
          <a:p>
            <a:r>
              <a:rPr lang="uk-UA" sz="3000" dirty="0">
                <a:latin typeface="Times New Roman" panose="02020603050405020304" pitchFamily="18" charset="0"/>
                <a:cs typeface="Times New Roman" panose="02020603050405020304" pitchFamily="18" charset="0"/>
              </a:rPr>
              <a:t>3. </a:t>
            </a:r>
            <a:r>
              <a:rPr lang="uk-UA" sz="3000" u="sng" dirty="0">
                <a:latin typeface="Times New Roman" panose="02020603050405020304" pitchFamily="18" charset="0"/>
                <a:cs typeface="Times New Roman" panose="02020603050405020304" pitchFamily="18" charset="0"/>
              </a:rPr>
              <a:t>зацікавити </a:t>
            </a:r>
            <a:r>
              <a:rPr lang="uk-UA" sz="3000" dirty="0">
                <a:latin typeface="Times New Roman" panose="02020603050405020304" pitchFamily="18" charset="0"/>
                <a:cs typeface="Times New Roman" panose="02020603050405020304" pitchFamily="18" charset="0"/>
              </a:rPr>
              <a:t>потенційних клієнтів для переходу на посадочну сторінку, де ви просуваєте продукт.</a:t>
            </a:r>
          </a:p>
        </p:txBody>
      </p:sp>
      <p:pic>
        <p:nvPicPr>
          <p:cNvPr id="6" name="Рисунок 5">
            <a:extLst>
              <a:ext uri="{FF2B5EF4-FFF2-40B4-BE49-F238E27FC236}">
                <a16:creationId xmlns:a16="http://schemas.microsoft.com/office/drawing/2014/main" id="{F5DFA0AC-D2A9-CA2F-8EEB-92698321B088}"/>
              </a:ext>
            </a:extLst>
          </p:cNvPr>
          <p:cNvPicPr>
            <a:picLocks noChangeAspect="1"/>
          </p:cNvPicPr>
          <p:nvPr/>
        </p:nvPicPr>
        <p:blipFill rotWithShape="1">
          <a:blip r:embed="rId2">
            <a:extLst>
              <a:ext uri="{28A0092B-C50C-407E-A947-70E740481C1C}">
                <a14:useLocalDpi xmlns:a14="http://schemas.microsoft.com/office/drawing/2010/main" val="0"/>
              </a:ext>
            </a:extLst>
          </a:blip>
          <a:srcRect l="17422" t="16556" r="68540" b="56533"/>
          <a:stretch/>
        </p:blipFill>
        <p:spPr>
          <a:xfrm>
            <a:off x="9675215" y="4629328"/>
            <a:ext cx="1678585" cy="1740878"/>
          </a:xfrm>
          <a:prstGeom prst="rect">
            <a:avLst/>
          </a:prstGeom>
          <a:ln>
            <a:noFill/>
          </a:ln>
        </p:spPr>
      </p:pic>
      <p:sp>
        <p:nvSpPr>
          <p:cNvPr id="8" name="TextBox 7">
            <a:extLst>
              <a:ext uri="{FF2B5EF4-FFF2-40B4-BE49-F238E27FC236}">
                <a16:creationId xmlns:a16="http://schemas.microsoft.com/office/drawing/2014/main" id="{AE2CC0CE-796F-22B2-C0FB-0B6F85390165}"/>
              </a:ext>
            </a:extLst>
          </p:cNvPr>
          <p:cNvSpPr txBox="1"/>
          <p:nvPr/>
        </p:nvSpPr>
        <p:spPr>
          <a:xfrm>
            <a:off x="914400" y="1287619"/>
            <a:ext cx="9530443" cy="954107"/>
          </a:xfrm>
          <a:prstGeom prst="rect">
            <a:avLst/>
          </a:prstGeom>
          <a:noFill/>
          <a:ln>
            <a:solidFill>
              <a:schemeClr val="tx1"/>
            </a:solidFill>
          </a:ln>
        </p:spPr>
        <p:txBody>
          <a:bodyPr wrap="square">
            <a:spAutoFit/>
          </a:bodyPr>
          <a:lstStyle/>
          <a:p>
            <a:r>
              <a:rPr lang="uk-UA" sz="2800" b="1" dirty="0">
                <a:solidFill>
                  <a:srgbClr val="FF0066"/>
                </a:solidFill>
                <a:latin typeface="Times New Roman" panose="02020603050405020304" pitchFamily="18" charset="0"/>
                <a:cs typeface="Times New Roman" panose="02020603050405020304" pitchFamily="18" charset="0"/>
              </a:rPr>
              <a:t>Як через тік-</a:t>
            </a:r>
            <a:r>
              <a:rPr lang="uk-UA" sz="2800" b="1" dirty="0" err="1">
                <a:solidFill>
                  <a:srgbClr val="FF0066"/>
                </a:solidFill>
                <a:latin typeface="Times New Roman" panose="02020603050405020304" pitchFamily="18" charset="0"/>
                <a:cs typeface="Times New Roman" panose="02020603050405020304" pitchFamily="18" charset="0"/>
              </a:rPr>
              <a:t>ток</a:t>
            </a:r>
            <a:r>
              <a:rPr lang="uk-UA" sz="2800" b="1" dirty="0">
                <a:solidFill>
                  <a:srgbClr val="FF0066"/>
                </a:solidFill>
                <a:latin typeface="Times New Roman" panose="02020603050405020304" pitchFamily="18" charset="0"/>
                <a:cs typeface="Times New Roman" panose="02020603050405020304" pitchFamily="18" charset="0"/>
              </a:rPr>
              <a:t> збільшити охват та залучити потенційних клієнтів?</a:t>
            </a:r>
          </a:p>
        </p:txBody>
      </p:sp>
    </p:spTree>
    <p:extLst>
      <p:ext uri="{BB962C8B-B14F-4D97-AF65-F5344CB8AC3E}">
        <p14:creationId xmlns:p14="http://schemas.microsoft.com/office/powerpoint/2010/main" val="2205248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3743599-95CF-4EFE-AE74-0F49978B35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82" y="3020387"/>
            <a:ext cx="6058134" cy="3464303"/>
          </a:xfrm>
          <a:prstGeom prst="rect">
            <a:avLst/>
          </a:prstGeom>
          <a:ln>
            <a:solidFill>
              <a:schemeClr val="accent6">
                <a:lumMod val="75000"/>
              </a:schemeClr>
            </a:solidFill>
          </a:ln>
        </p:spPr>
      </p:pic>
      <p:pic>
        <p:nvPicPr>
          <p:cNvPr id="4" name="Рисунок 3">
            <a:extLst>
              <a:ext uri="{FF2B5EF4-FFF2-40B4-BE49-F238E27FC236}">
                <a16:creationId xmlns:a16="http://schemas.microsoft.com/office/drawing/2014/main" id="{3A843BF6-8E08-59DF-A841-A412E2DD6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3149" y="216078"/>
            <a:ext cx="5636869" cy="3049635"/>
          </a:xfrm>
          <a:prstGeom prst="rect">
            <a:avLst/>
          </a:prstGeom>
          <a:ln>
            <a:solidFill>
              <a:srgbClr val="FF3399"/>
            </a:solidFill>
          </a:ln>
        </p:spPr>
      </p:pic>
    </p:spTree>
    <p:extLst>
      <p:ext uri="{BB962C8B-B14F-4D97-AF65-F5344CB8AC3E}">
        <p14:creationId xmlns:p14="http://schemas.microsoft.com/office/powerpoint/2010/main" val="2499179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0D17AE6-3DC6-4AF3-AD7B-02B3EC6C40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168" y="3429000"/>
            <a:ext cx="3589756" cy="2729362"/>
          </a:xfrm>
          <a:prstGeom prst="rect">
            <a:avLst/>
          </a:prstGeom>
        </p:spPr>
      </p:pic>
      <p:sp>
        <p:nvSpPr>
          <p:cNvPr id="4" name="Прямоугольник 3">
            <a:extLst>
              <a:ext uri="{FF2B5EF4-FFF2-40B4-BE49-F238E27FC236}">
                <a16:creationId xmlns:a16="http://schemas.microsoft.com/office/drawing/2014/main" id="{48BE9FB1-CAFA-4735-92FB-5B887DEEBDEB}"/>
              </a:ext>
            </a:extLst>
          </p:cNvPr>
          <p:cNvSpPr/>
          <p:nvPr/>
        </p:nvSpPr>
        <p:spPr>
          <a:xfrm>
            <a:off x="1616580" y="446327"/>
            <a:ext cx="8958840" cy="2585323"/>
          </a:xfrm>
          <a:prstGeom prst="rect">
            <a:avLst/>
          </a:prstGeom>
          <a:noFill/>
          <a:ln>
            <a:solidFill>
              <a:schemeClr val="bg1"/>
            </a:solidFill>
          </a:ln>
        </p:spPr>
        <p:txBody>
          <a:bodyPr wrap="square" lIns="91440" tIns="45720" rIns="91440" bIns="45720">
            <a:spAutoFit/>
            <a:scene3d>
              <a:camera prst="perspectiveFront"/>
              <a:lightRig rig="threePt" dir="t"/>
            </a:scene3d>
          </a:bodyPr>
          <a:lstStyle/>
          <a:p>
            <a:pPr algn="ctr"/>
            <a:r>
              <a:rPr lang="ru-RU" sz="5400" b="1" dirty="0" err="1">
                <a:ln w="22225">
                  <a:solidFill>
                    <a:srgbClr val="FF0066"/>
                  </a:solidFill>
                  <a:prstDash val="solid"/>
                </a:ln>
                <a:solidFill>
                  <a:srgbClr val="FF2104"/>
                </a:solidFill>
              </a:rPr>
              <a:t>Платні</a:t>
            </a:r>
            <a:r>
              <a:rPr lang="ru-RU" sz="5400" b="1" dirty="0">
                <a:ln w="22225">
                  <a:solidFill>
                    <a:srgbClr val="FF0066"/>
                  </a:solidFill>
                  <a:prstDash val="solid"/>
                </a:ln>
                <a:solidFill>
                  <a:srgbClr val="FF2104"/>
                </a:solidFill>
              </a:rPr>
              <a:t> </a:t>
            </a:r>
            <a:r>
              <a:rPr lang="ru-RU" sz="5400" b="1" dirty="0" err="1">
                <a:ln w="22225">
                  <a:solidFill>
                    <a:srgbClr val="FF0066"/>
                  </a:solidFill>
                  <a:prstDash val="solid"/>
                </a:ln>
                <a:solidFill>
                  <a:srgbClr val="FF2104"/>
                </a:solidFill>
              </a:rPr>
              <a:t>методи</a:t>
            </a:r>
            <a:r>
              <a:rPr lang="ru-RU" sz="5400" b="1" dirty="0">
                <a:ln w="22225">
                  <a:solidFill>
                    <a:srgbClr val="FF0066"/>
                  </a:solidFill>
                  <a:prstDash val="solid"/>
                </a:ln>
                <a:solidFill>
                  <a:srgbClr val="FF2104"/>
                </a:solidFill>
              </a:rPr>
              <a:t> </a:t>
            </a:r>
          </a:p>
          <a:p>
            <a:pPr algn="ctr"/>
            <a:r>
              <a:rPr lang="ru-RU" sz="5400" b="1" dirty="0">
                <a:ln w="22225">
                  <a:solidFill>
                    <a:srgbClr val="FF0066"/>
                  </a:solidFill>
                  <a:prstDash val="solid"/>
                </a:ln>
                <a:solidFill>
                  <a:srgbClr val="FF2104"/>
                </a:solidFill>
              </a:rPr>
              <a:t>маркетингу (</a:t>
            </a:r>
            <a:r>
              <a:rPr lang="ru-RU" sz="5400" b="1" dirty="0" err="1">
                <a:ln w="22225">
                  <a:solidFill>
                    <a:srgbClr val="FF0066"/>
                  </a:solidFill>
                  <a:prstDash val="solid"/>
                </a:ln>
                <a:solidFill>
                  <a:srgbClr val="FF2104"/>
                </a:solidFill>
              </a:rPr>
              <a:t>просування</a:t>
            </a:r>
            <a:r>
              <a:rPr lang="ru-RU" sz="5400" b="1" dirty="0">
                <a:ln w="22225">
                  <a:solidFill>
                    <a:srgbClr val="FF0066"/>
                  </a:solidFill>
                  <a:prstDash val="solid"/>
                </a:ln>
                <a:solidFill>
                  <a:srgbClr val="FF2104"/>
                </a:solidFill>
              </a:rPr>
              <a:t>) </a:t>
            </a:r>
          </a:p>
          <a:p>
            <a:pPr algn="ctr"/>
            <a:r>
              <a:rPr lang="ru-RU" sz="5400" b="1" dirty="0">
                <a:ln w="22225">
                  <a:solidFill>
                    <a:srgbClr val="FF0066"/>
                  </a:solidFill>
                  <a:prstDash val="solid"/>
                </a:ln>
                <a:solidFill>
                  <a:srgbClr val="FF2104"/>
                </a:solidFill>
              </a:rPr>
              <a:t>у </a:t>
            </a:r>
            <a:r>
              <a:rPr lang="ru-RU" sz="5400" b="1" dirty="0" err="1">
                <a:ln w="22225">
                  <a:solidFill>
                    <a:srgbClr val="FF0066"/>
                  </a:solidFill>
                  <a:prstDash val="solid"/>
                </a:ln>
                <a:solidFill>
                  <a:srgbClr val="FF2104"/>
                </a:solidFill>
              </a:rPr>
              <a:t>соціальних</a:t>
            </a:r>
            <a:r>
              <a:rPr lang="ru-RU" sz="5400" b="1" dirty="0">
                <a:ln w="22225">
                  <a:solidFill>
                    <a:srgbClr val="FF0066"/>
                  </a:solidFill>
                  <a:prstDash val="solid"/>
                </a:ln>
                <a:solidFill>
                  <a:srgbClr val="FF2104"/>
                </a:solidFill>
              </a:rPr>
              <a:t> мережах</a:t>
            </a:r>
          </a:p>
        </p:txBody>
      </p:sp>
    </p:spTree>
    <p:extLst>
      <p:ext uri="{BB962C8B-B14F-4D97-AF65-F5344CB8AC3E}">
        <p14:creationId xmlns:p14="http://schemas.microsoft.com/office/powerpoint/2010/main" val="3892370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74534E65-F512-C50A-D50A-DD4ED31D20A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9461" t="27553" r="8997" b="28802"/>
          <a:stretch/>
        </p:blipFill>
        <p:spPr>
          <a:xfrm>
            <a:off x="0" y="0"/>
            <a:ext cx="12192000" cy="6787300"/>
          </a:xfrm>
        </p:spPr>
      </p:pic>
    </p:spTree>
    <p:extLst>
      <p:ext uri="{BB962C8B-B14F-4D97-AF65-F5344CB8AC3E}">
        <p14:creationId xmlns:p14="http://schemas.microsoft.com/office/powerpoint/2010/main" val="2636222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8144E9-E2B2-44CF-AAAA-AE36486C63A8}"/>
              </a:ext>
            </a:extLst>
          </p:cNvPr>
          <p:cNvSpPr>
            <a:spLocks noGrp="1"/>
          </p:cNvSpPr>
          <p:nvPr>
            <p:ph type="title"/>
          </p:nvPr>
        </p:nvSpPr>
        <p:spPr>
          <a:xfrm>
            <a:off x="464083" y="2432111"/>
            <a:ext cx="7026963" cy="1325563"/>
          </a:xfrm>
        </p:spPr>
        <p:txBody>
          <a:bodyPr>
            <a:noAutofit/>
          </a:bodyPr>
          <a:lstStyle/>
          <a:p>
            <a:pPr>
              <a:lnSpc>
                <a:spcPct val="150000"/>
              </a:lnSpc>
            </a:pPr>
            <a:r>
              <a:rPr lang="uk-UA" sz="3000" b="1" dirty="0" err="1">
                <a:solidFill>
                  <a:srgbClr val="FF0066"/>
                </a:solidFill>
                <a:latin typeface="Times New Roman" panose="02020603050405020304" pitchFamily="18" charset="0"/>
                <a:cs typeface="Times New Roman" panose="02020603050405020304" pitchFamily="18" charset="0"/>
              </a:rPr>
              <a:t>Таргетинг</a:t>
            </a:r>
            <a:r>
              <a:rPr lang="uk-UA" sz="3000" dirty="0">
                <a:latin typeface="Times New Roman" panose="02020603050405020304" pitchFamily="18" charset="0"/>
                <a:cs typeface="Times New Roman" panose="02020603050405020304" pitchFamily="18" charset="0"/>
              </a:rPr>
              <a:t> (</a:t>
            </a:r>
            <a:r>
              <a:rPr lang="en-US" sz="3000" i="1" dirty="0"/>
              <a:t>target–</a:t>
            </a:r>
            <a:r>
              <a:rPr lang="ru-RU" sz="3000" i="1" dirty="0" err="1"/>
              <a:t>ціль</a:t>
            </a:r>
            <a:r>
              <a:rPr lang="ru-RU" sz="3000" i="1" dirty="0"/>
              <a:t>) </a:t>
            </a:r>
            <a:r>
              <a:rPr lang="uk-UA"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технологія</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інтернет-реклами</a:t>
            </a:r>
            <a:r>
              <a:rPr lang="ru-RU" sz="3000" dirty="0">
                <a:latin typeface="Times New Roman" panose="02020603050405020304" pitchFamily="18" charset="0"/>
                <a:cs typeface="Times New Roman" panose="02020603050405020304" pitchFamily="18" charset="0"/>
              </a:rPr>
              <a:t>, яка </a:t>
            </a:r>
            <a:r>
              <a:rPr lang="ru-RU" sz="3000" dirty="0" err="1">
                <a:latin typeface="Times New Roman" panose="02020603050405020304" pitchFamily="18" charset="0"/>
                <a:cs typeface="Times New Roman" panose="02020603050405020304" pitchFamily="18" charset="0"/>
              </a:rPr>
              <a:t>допомагає</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знизити</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витрати</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рекламодавця</a:t>
            </a:r>
            <a:r>
              <a:rPr lang="ru-RU" sz="3000" dirty="0">
                <a:latin typeface="Times New Roman" panose="02020603050405020304" pitchFamily="18" charset="0"/>
                <a:cs typeface="Times New Roman" panose="02020603050405020304" pitchFamily="18" charset="0"/>
              </a:rPr>
              <a:t> на </a:t>
            </a:r>
            <a:r>
              <a:rPr lang="ru-RU" sz="3000" dirty="0" err="1">
                <a:latin typeface="Times New Roman" panose="02020603050405020304" pitchFamily="18" charset="0"/>
                <a:cs typeface="Times New Roman" panose="02020603050405020304" pitchFamily="18" charset="0"/>
              </a:rPr>
              <a:t>залучення</a:t>
            </a:r>
            <a:r>
              <a:rPr lang="ru-RU" sz="3000" dirty="0">
                <a:latin typeface="Times New Roman" panose="02020603050405020304" pitchFamily="18" charset="0"/>
                <a:cs typeface="Times New Roman" panose="02020603050405020304" pitchFamily="18" charset="0"/>
              </a:rPr>
              <a:t> до </a:t>
            </a:r>
            <a:r>
              <a:rPr lang="ru-RU" sz="3000" dirty="0" err="1">
                <a:latin typeface="Times New Roman" panose="02020603050405020304" pitchFamily="18" charset="0"/>
                <a:cs typeface="Times New Roman" panose="02020603050405020304" pitchFamily="18" charset="0"/>
              </a:rPr>
              <a:t>рекламованого</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об'єкту</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цільової</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аудиторії</a:t>
            </a:r>
            <a:r>
              <a:rPr lang="ru-RU" sz="3000" dirty="0">
                <a:latin typeface="Times New Roman" panose="02020603050405020304" pitchFamily="18" charset="0"/>
                <a:cs typeface="Times New Roman" panose="02020603050405020304" pitchFamily="18" charset="0"/>
              </a:rPr>
              <a:t>. Суть </a:t>
            </a:r>
            <a:r>
              <a:rPr lang="ru-RU" sz="3000" dirty="0" err="1">
                <a:latin typeface="Times New Roman" panose="02020603050405020304" pitchFamily="18" charset="0"/>
                <a:cs typeface="Times New Roman" panose="02020603050405020304" pitchFamily="18" charset="0"/>
              </a:rPr>
              <a:t>її</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полягає</a:t>
            </a:r>
            <a:r>
              <a:rPr lang="ru-RU" sz="3000" dirty="0">
                <a:latin typeface="Times New Roman" panose="02020603050405020304" pitchFamily="18" charset="0"/>
                <a:cs typeface="Times New Roman" panose="02020603050405020304" pitchFamily="18" charset="0"/>
              </a:rPr>
              <a:t> у </a:t>
            </a:r>
            <a:r>
              <a:rPr lang="ru-RU" sz="3000" dirty="0" err="1">
                <a:latin typeface="Times New Roman" panose="02020603050405020304" pitchFamily="18" charset="0"/>
                <a:cs typeface="Times New Roman" panose="02020603050405020304" pitchFamily="18" charset="0"/>
              </a:rPr>
              <a:t>виділенні</a:t>
            </a:r>
            <a:r>
              <a:rPr lang="ru-RU" sz="3000" dirty="0">
                <a:latin typeface="Times New Roman" panose="02020603050405020304" pitchFamily="18" charset="0"/>
                <a:cs typeface="Times New Roman" panose="02020603050405020304" pitchFamily="18" charset="0"/>
              </a:rPr>
              <a:t> з числа </a:t>
            </a:r>
            <a:r>
              <a:rPr lang="ru-RU" sz="3000" dirty="0" err="1">
                <a:latin typeface="Times New Roman" panose="02020603050405020304" pitchFamily="18" charset="0"/>
                <a:cs typeface="Times New Roman" panose="02020603050405020304" pitchFamily="18" charset="0"/>
              </a:rPr>
              <a:t>відвідувачів</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групи</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осіб</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які</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відповідають</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деяким</a:t>
            </a:r>
            <a:r>
              <a:rPr lang="ru-RU" sz="3000" dirty="0">
                <a:latin typeface="Times New Roman" panose="02020603050405020304" pitchFamily="18" charset="0"/>
                <a:cs typeface="Times New Roman" panose="02020603050405020304" pitchFamily="18" charset="0"/>
              </a:rPr>
              <a:t> </a:t>
            </a:r>
            <a:r>
              <a:rPr lang="ru-RU" sz="3000" u="sng" dirty="0" err="1">
                <a:latin typeface="Times New Roman" panose="02020603050405020304" pitchFamily="18" charset="0"/>
                <a:cs typeface="Times New Roman" panose="02020603050405020304" pitchFamily="18" charset="0"/>
              </a:rPr>
              <a:t>заздалегідь</a:t>
            </a:r>
            <a:r>
              <a:rPr lang="ru-RU" sz="3000" u="sng" dirty="0">
                <a:latin typeface="Times New Roman" panose="02020603050405020304" pitchFamily="18" charset="0"/>
                <a:cs typeface="Times New Roman" panose="02020603050405020304" pitchFamily="18" charset="0"/>
              </a:rPr>
              <a:t> </a:t>
            </a:r>
            <a:r>
              <a:rPr lang="ru-RU" sz="3000" u="sng" dirty="0" err="1">
                <a:latin typeface="Times New Roman" panose="02020603050405020304" pitchFamily="18" charset="0"/>
                <a:cs typeface="Times New Roman" panose="02020603050405020304" pitchFamily="18" charset="0"/>
              </a:rPr>
              <a:t>визначеними</a:t>
            </a:r>
            <a:r>
              <a:rPr lang="ru-RU" sz="3000" u="sng" dirty="0">
                <a:latin typeface="Times New Roman" panose="02020603050405020304" pitchFamily="18" charset="0"/>
                <a:cs typeface="Times New Roman" panose="02020603050405020304" pitchFamily="18" charset="0"/>
              </a:rPr>
              <a:t> </a:t>
            </a:r>
            <a:r>
              <a:rPr lang="ru-RU" sz="3000" u="sng" dirty="0" err="1">
                <a:latin typeface="Times New Roman" panose="02020603050405020304" pitchFamily="18" charset="0"/>
                <a:cs typeface="Times New Roman" panose="02020603050405020304" pitchFamily="18" charset="0"/>
              </a:rPr>
              <a:t>умовами</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які</a:t>
            </a:r>
            <a:r>
              <a:rPr lang="ru-RU" sz="3000" dirty="0">
                <a:latin typeface="Times New Roman" panose="02020603050405020304" pitchFamily="18" charset="0"/>
                <a:cs typeface="Times New Roman" panose="02020603050405020304" pitchFamily="18" charset="0"/>
              </a:rPr>
              <a:t> і </a:t>
            </a:r>
            <a:r>
              <a:rPr lang="ru-RU" sz="3000" dirty="0" err="1">
                <a:latin typeface="Times New Roman" panose="02020603050405020304" pitchFamily="18" charset="0"/>
                <a:cs typeface="Times New Roman" panose="02020603050405020304" pitchFamily="18" charset="0"/>
              </a:rPr>
              <a:t>формують</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основні</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види</a:t>
            </a:r>
            <a:r>
              <a:rPr lang="ru-RU" sz="3000" dirty="0">
                <a:latin typeface="Times New Roman" panose="02020603050405020304" pitchFamily="18" charset="0"/>
                <a:cs typeface="Times New Roman" panose="02020603050405020304" pitchFamily="18" charset="0"/>
              </a:rPr>
              <a:t> таргетингу</a:t>
            </a:r>
          </a:p>
        </p:txBody>
      </p:sp>
      <p:sp>
        <p:nvSpPr>
          <p:cNvPr id="6" name="Прямоугольник 5">
            <a:extLst>
              <a:ext uri="{FF2B5EF4-FFF2-40B4-BE49-F238E27FC236}">
                <a16:creationId xmlns:a16="http://schemas.microsoft.com/office/drawing/2014/main" id="{FA3BEF71-8A5A-4A31-88EC-79E7BA1B470C}"/>
              </a:ext>
            </a:extLst>
          </p:cNvPr>
          <p:cNvSpPr/>
          <p:nvPr/>
        </p:nvSpPr>
        <p:spPr>
          <a:xfrm>
            <a:off x="261619" y="6288586"/>
            <a:ext cx="9832596" cy="400110"/>
          </a:xfrm>
          <a:prstGeom prst="rect">
            <a:avLst/>
          </a:prstGeom>
        </p:spPr>
        <p:txBody>
          <a:bodyPr wrap="square">
            <a:spAutoFit/>
          </a:bodyPr>
          <a:lstStyle/>
          <a:p>
            <a:r>
              <a:rPr lang="ru-RU" sz="2000" b="0" i="1" dirty="0" err="1">
                <a:solidFill>
                  <a:srgbClr val="FF0066"/>
                </a:solidFill>
                <a:effectLst/>
                <a:latin typeface="Roboto"/>
              </a:rPr>
              <a:t>Основна</a:t>
            </a:r>
            <a:r>
              <a:rPr lang="ru-RU" sz="2000" b="0" i="1" dirty="0">
                <a:solidFill>
                  <a:srgbClr val="FF0066"/>
                </a:solidFill>
                <a:effectLst/>
                <a:latin typeface="Roboto"/>
              </a:rPr>
              <a:t> мета - </a:t>
            </a:r>
            <a:r>
              <a:rPr lang="ru-RU" sz="2000" b="0" i="1" dirty="0" err="1">
                <a:solidFill>
                  <a:srgbClr val="FF0066"/>
                </a:solidFill>
                <a:effectLst/>
                <a:latin typeface="Roboto"/>
              </a:rPr>
              <a:t>визначення</a:t>
            </a:r>
            <a:r>
              <a:rPr lang="ru-RU" sz="2000" b="0" i="1" dirty="0">
                <a:solidFill>
                  <a:srgbClr val="FF0066"/>
                </a:solidFill>
                <a:effectLst/>
                <a:latin typeface="Roboto"/>
              </a:rPr>
              <a:t> </a:t>
            </a:r>
            <a:r>
              <a:rPr lang="ru-RU" sz="2000" b="0" i="1" dirty="0" err="1">
                <a:solidFill>
                  <a:srgbClr val="FF0066"/>
                </a:solidFill>
                <a:effectLst/>
                <a:latin typeface="Roboto"/>
              </a:rPr>
              <a:t>актуальних</a:t>
            </a:r>
            <a:r>
              <a:rPr lang="ru-RU" sz="2000" b="0" i="1" dirty="0">
                <a:solidFill>
                  <a:srgbClr val="FF0066"/>
                </a:solidFill>
                <a:effectLst/>
                <a:latin typeface="Roboto"/>
              </a:rPr>
              <a:t> </a:t>
            </a:r>
            <a:r>
              <a:rPr lang="ru-RU" sz="2000" b="0" i="1" dirty="0" err="1">
                <a:solidFill>
                  <a:srgbClr val="FF0066"/>
                </a:solidFill>
                <a:effectLst/>
                <a:latin typeface="Roboto"/>
              </a:rPr>
              <a:t>сегментів</a:t>
            </a:r>
            <a:r>
              <a:rPr lang="ru-RU" sz="2000" b="0" i="0" dirty="0">
                <a:solidFill>
                  <a:srgbClr val="FF0066"/>
                </a:solidFill>
                <a:effectLst/>
                <a:latin typeface="Roboto"/>
              </a:rPr>
              <a:t> і </a:t>
            </a:r>
            <a:r>
              <a:rPr lang="ru-RU" sz="2000" b="0" i="1" dirty="0" err="1">
                <a:solidFill>
                  <a:srgbClr val="FF0066"/>
                </a:solidFill>
                <a:effectLst/>
                <a:latin typeface="Roboto"/>
              </a:rPr>
              <a:t>вплив</a:t>
            </a:r>
            <a:r>
              <a:rPr lang="ru-RU" sz="2000" b="0" i="1" dirty="0">
                <a:solidFill>
                  <a:srgbClr val="FF0066"/>
                </a:solidFill>
                <a:effectLst/>
                <a:latin typeface="Roboto"/>
              </a:rPr>
              <a:t> на </a:t>
            </a:r>
            <a:r>
              <a:rPr lang="ru-RU" sz="2000" b="0" i="1" dirty="0" err="1">
                <a:solidFill>
                  <a:srgbClr val="FF0066"/>
                </a:solidFill>
                <a:effectLst/>
                <a:latin typeface="Roboto"/>
              </a:rPr>
              <a:t>їх</a:t>
            </a:r>
            <a:r>
              <a:rPr lang="ru-RU" sz="2000" b="0" i="1" dirty="0">
                <a:solidFill>
                  <a:srgbClr val="FF0066"/>
                </a:solidFill>
                <a:effectLst/>
                <a:latin typeface="Roboto"/>
              </a:rPr>
              <a:t> </a:t>
            </a:r>
            <a:r>
              <a:rPr lang="ru-RU" sz="2000" b="0" i="1" dirty="0" err="1">
                <a:solidFill>
                  <a:srgbClr val="FF0066"/>
                </a:solidFill>
                <a:effectLst/>
                <a:latin typeface="Roboto"/>
              </a:rPr>
              <a:t>поведінку</a:t>
            </a:r>
            <a:r>
              <a:rPr lang="ru-RU" sz="2000" b="0" i="1" dirty="0">
                <a:solidFill>
                  <a:srgbClr val="FF0066"/>
                </a:solidFill>
                <a:effectLst/>
                <a:latin typeface="Roboto"/>
              </a:rPr>
              <a:t>.</a:t>
            </a:r>
            <a:endParaRPr lang="ru-RU" sz="2000" dirty="0">
              <a:solidFill>
                <a:srgbClr val="FF0066"/>
              </a:solidFill>
            </a:endParaRPr>
          </a:p>
        </p:txBody>
      </p:sp>
      <p:pic>
        <p:nvPicPr>
          <p:cNvPr id="4" name="Рисунок 3">
            <a:extLst>
              <a:ext uri="{FF2B5EF4-FFF2-40B4-BE49-F238E27FC236}">
                <a16:creationId xmlns:a16="http://schemas.microsoft.com/office/drawing/2014/main" id="{0B16FD8E-970C-6108-9E53-548237E047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8646" y="826477"/>
            <a:ext cx="4853354" cy="4853354"/>
          </a:xfrm>
          <a:prstGeom prst="rect">
            <a:avLst/>
          </a:prstGeom>
        </p:spPr>
      </p:pic>
    </p:spTree>
    <p:extLst>
      <p:ext uri="{BB962C8B-B14F-4D97-AF65-F5344CB8AC3E}">
        <p14:creationId xmlns:p14="http://schemas.microsoft.com/office/powerpoint/2010/main" val="3821617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CDC3FA-E797-4D97-A90E-6C8BDAEE794E}"/>
              </a:ext>
            </a:extLst>
          </p:cNvPr>
          <p:cNvSpPr>
            <a:spLocks noGrp="1"/>
          </p:cNvSpPr>
          <p:nvPr>
            <p:ph type="title"/>
          </p:nvPr>
        </p:nvSpPr>
        <p:spPr/>
        <p:txBody>
          <a:bodyPr/>
          <a:lstStyle/>
          <a:p>
            <a:pPr algn="ctr"/>
            <a:r>
              <a:rPr lang="uk-UA" dirty="0">
                <a:solidFill>
                  <a:srgbClr val="FF0066"/>
                </a:solidFill>
                <a:latin typeface="Times New Roman" panose="02020603050405020304" pitchFamily="18" charset="0"/>
                <a:cs typeface="Times New Roman" panose="02020603050405020304" pitchFamily="18" charset="0"/>
              </a:rPr>
              <a:t>Переваги і недоліки </a:t>
            </a:r>
            <a:r>
              <a:rPr lang="uk-UA" u="sng" dirty="0">
                <a:solidFill>
                  <a:srgbClr val="FF0066"/>
                </a:solidFill>
                <a:latin typeface="Times New Roman" panose="02020603050405020304" pitchFamily="18" charset="0"/>
                <a:cs typeface="Times New Roman" panose="02020603050405020304" pitchFamily="18" charset="0"/>
              </a:rPr>
              <a:t>платних</a:t>
            </a:r>
            <a:r>
              <a:rPr lang="uk-UA" dirty="0">
                <a:solidFill>
                  <a:srgbClr val="FF0066"/>
                </a:solidFill>
                <a:latin typeface="Times New Roman" panose="02020603050405020304" pitchFamily="18" charset="0"/>
                <a:cs typeface="Times New Roman" panose="02020603050405020304" pitchFamily="18" charset="0"/>
              </a:rPr>
              <a:t> методів просування </a:t>
            </a:r>
            <a:endParaRPr lang="ru-RU" dirty="0">
              <a:solidFill>
                <a:srgbClr val="FF0066"/>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A462578B-E01D-47F0-B489-47494F49FAB7}"/>
              </a:ext>
            </a:extLst>
          </p:cNvPr>
          <p:cNvSpPr>
            <a:spLocks noGrp="1"/>
          </p:cNvSpPr>
          <p:nvPr>
            <p:ph idx="1"/>
          </p:nvPr>
        </p:nvSpPr>
        <p:spPr/>
        <p:txBody>
          <a:bodyPr>
            <a:normAutofit fontScale="92500" lnSpcReduction="20000"/>
          </a:bodyPr>
          <a:lstStyle/>
          <a:p>
            <a:r>
              <a:rPr lang="uk-UA" sz="2000" u="sng" dirty="0">
                <a:latin typeface="Times New Roman" panose="02020603050405020304" pitchFamily="18" charset="0"/>
                <a:cs typeface="Times New Roman" panose="02020603050405020304" pitchFamily="18" charset="0"/>
              </a:rPr>
              <a:t>Переваги:</a:t>
            </a:r>
          </a:p>
          <a:p>
            <a:r>
              <a:rPr lang="uk-UA" sz="2000" dirty="0">
                <a:latin typeface="Times New Roman" panose="02020603050405020304" pitchFamily="18" charset="0"/>
                <a:cs typeface="Times New Roman" panose="02020603050405020304" pitchFamily="18" charset="0"/>
              </a:rPr>
              <a:t>Миттєве просування акаунту в соціальних мережах</a:t>
            </a:r>
          </a:p>
          <a:p>
            <a:r>
              <a:rPr lang="uk-UA" sz="2000" dirty="0">
                <a:latin typeface="Times New Roman" panose="02020603050405020304" pitchFamily="18" charset="0"/>
                <a:cs typeface="Times New Roman" panose="02020603050405020304" pitchFamily="18" charset="0"/>
              </a:rPr>
              <a:t>Миттєве збільшення підписників та рейтингів сторінки</a:t>
            </a:r>
          </a:p>
          <a:p>
            <a:r>
              <a:rPr lang="uk-UA" sz="2000" dirty="0">
                <a:latin typeface="Times New Roman" panose="02020603050405020304" pitchFamily="18" charset="0"/>
                <a:cs typeface="Times New Roman" panose="02020603050405020304" pitchFamily="18" charset="0"/>
              </a:rPr>
              <a:t>Швидкий пошук та збільшення цільової аудиторії</a:t>
            </a:r>
          </a:p>
          <a:p>
            <a:r>
              <a:rPr lang="uk-UA" sz="2000" dirty="0">
                <a:latin typeface="Times New Roman" panose="02020603050405020304" pitchFamily="18" charset="0"/>
                <a:cs typeface="Times New Roman" panose="02020603050405020304" pitchFamily="18" charset="0"/>
              </a:rPr>
              <a:t>Величезні </a:t>
            </a:r>
            <a:r>
              <a:rPr lang="uk-UA" sz="2000" dirty="0" err="1">
                <a:latin typeface="Times New Roman" panose="02020603050405020304" pitchFamily="18" charset="0"/>
                <a:cs typeface="Times New Roman" panose="02020603050405020304" pitchFamily="18" charset="0"/>
              </a:rPr>
              <a:t>охвати</a:t>
            </a:r>
            <a:endParaRPr lang="uk-UA" sz="2000" dirty="0">
              <a:latin typeface="Times New Roman" panose="02020603050405020304" pitchFamily="18" charset="0"/>
              <a:cs typeface="Times New Roman" panose="02020603050405020304" pitchFamily="18" charset="0"/>
            </a:endParaRPr>
          </a:p>
          <a:p>
            <a:r>
              <a:rPr lang="uk-UA" sz="2000" dirty="0">
                <a:latin typeface="Times New Roman" panose="02020603050405020304" pitchFamily="18" charset="0"/>
                <a:cs typeface="Times New Roman" panose="02020603050405020304" pitchFamily="18" charset="0"/>
              </a:rPr>
              <a:t>Економія часу</a:t>
            </a:r>
          </a:p>
          <a:p>
            <a:r>
              <a:rPr lang="uk-UA" sz="2000" dirty="0">
                <a:latin typeface="Times New Roman" panose="02020603050405020304" pitchFamily="18" charset="0"/>
                <a:cs typeface="Times New Roman" panose="02020603050405020304" pitchFamily="18" charset="0"/>
              </a:rPr>
              <a:t>Налаштування </a:t>
            </a:r>
            <a:r>
              <a:rPr lang="uk-UA" sz="2000" dirty="0" err="1">
                <a:latin typeface="Times New Roman" panose="02020603050405020304" pitchFamily="18" charset="0"/>
                <a:cs typeface="Times New Roman" panose="02020603050405020304" pitchFamily="18" charset="0"/>
              </a:rPr>
              <a:t>таргетованої</a:t>
            </a:r>
            <a:r>
              <a:rPr lang="uk-UA" sz="2000" dirty="0">
                <a:latin typeface="Times New Roman" panose="02020603050405020304" pitchFamily="18" charset="0"/>
                <a:cs typeface="Times New Roman" panose="02020603050405020304" pitchFamily="18" charset="0"/>
              </a:rPr>
              <a:t> реклами та інших дієвих інструментів просування </a:t>
            </a:r>
          </a:p>
          <a:p>
            <a:endParaRPr lang="uk-UA" sz="2000" dirty="0">
              <a:latin typeface="Times New Roman" panose="02020603050405020304" pitchFamily="18" charset="0"/>
              <a:cs typeface="Times New Roman" panose="02020603050405020304" pitchFamily="18" charset="0"/>
            </a:endParaRPr>
          </a:p>
          <a:p>
            <a:r>
              <a:rPr lang="uk-UA" sz="2000" u="sng" dirty="0">
                <a:latin typeface="Times New Roman" panose="02020603050405020304" pitchFamily="18" charset="0"/>
                <a:cs typeface="Times New Roman" panose="02020603050405020304" pitchFamily="18" charset="0"/>
              </a:rPr>
              <a:t>Недоліки:</a:t>
            </a:r>
          </a:p>
          <a:p>
            <a:r>
              <a:rPr lang="uk-UA" sz="2000" dirty="0">
                <a:latin typeface="Times New Roman" panose="02020603050405020304" pitchFamily="18" charset="0"/>
                <a:cs typeface="Times New Roman" panose="02020603050405020304" pitchFamily="18" charset="0"/>
              </a:rPr>
              <a:t>Потребують додаткових ресурсів</a:t>
            </a:r>
          </a:p>
          <a:p>
            <a:r>
              <a:rPr lang="uk-UA" sz="2000" dirty="0">
                <a:latin typeface="Times New Roman" panose="02020603050405020304" pitchFamily="18" charset="0"/>
                <a:cs typeface="Times New Roman" panose="02020603050405020304" pitchFamily="18" charset="0"/>
              </a:rPr>
              <a:t>Зливається рекламний бюджет, якщо не маєш додаткових навиків</a:t>
            </a:r>
          </a:p>
          <a:p>
            <a:r>
              <a:rPr lang="uk-UA" sz="2000" dirty="0">
                <a:latin typeface="Times New Roman" panose="02020603050405020304" pitchFamily="18" charset="0"/>
                <a:cs typeface="Times New Roman" panose="02020603050405020304" pitchFamily="18" charset="0"/>
              </a:rPr>
              <a:t>Потрібні навики та здобуття додаткових знань для налаштування платних інструментів просування.</a:t>
            </a:r>
          </a:p>
          <a:p>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3777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8CD24FE-5860-CFD3-664A-252FB5E54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2470" y="0"/>
            <a:ext cx="5047059" cy="6858000"/>
          </a:xfrm>
          <a:prstGeom prst="rect">
            <a:avLst/>
          </a:prstGeom>
        </p:spPr>
      </p:pic>
    </p:spTree>
    <p:extLst>
      <p:ext uri="{BB962C8B-B14F-4D97-AF65-F5344CB8AC3E}">
        <p14:creationId xmlns:p14="http://schemas.microsoft.com/office/powerpoint/2010/main" val="3474503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C88256FC-330B-E7A4-EE8E-1D033B60E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8027" y="168299"/>
            <a:ext cx="3005958" cy="6521401"/>
          </a:xfrm>
          <a:prstGeom prst="rect">
            <a:avLst/>
          </a:prstGeom>
          <a:ln>
            <a:solidFill>
              <a:srgbClr val="002060"/>
            </a:solidFill>
          </a:ln>
        </p:spPr>
      </p:pic>
      <p:pic>
        <p:nvPicPr>
          <p:cNvPr id="9" name="Рисунок 8">
            <a:extLst>
              <a:ext uri="{FF2B5EF4-FFF2-40B4-BE49-F238E27FC236}">
                <a16:creationId xmlns:a16="http://schemas.microsoft.com/office/drawing/2014/main" id="{330514D4-AFBF-FD97-AEC4-43DB373E1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221" y="183931"/>
            <a:ext cx="3214646" cy="6490138"/>
          </a:xfrm>
          <a:prstGeom prst="rect">
            <a:avLst/>
          </a:prstGeom>
          <a:ln>
            <a:solidFill>
              <a:srgbClr val="002060"/>
            </a:solidFill>
          </a:ln>
        </p:spPr>
      </p:pic>
      <p:pic>
        <p:nvPicPr>
          <p:cNvPr id="10" name="Рисунок 9">
            <a:extLst>
              <a:ext uri="{FF2B5EF4-FFF2-40B4-BE49-F238E27FC236}">
                <a16:creationId xmlns:a16="http://schemas.microsoft.com/office/drawing/2014/main" id="{1AE32C88-61A4-057F-874D-19D525BB3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0692" y="183930"/>
            <a:ext cx="3005957" cy="6521399"/>
          </a:xfrm>
          <a:prstGeom prst="rect">
            <a:avLst/>
          </a:prstGeom>
          <a:ln>
            <a:solidFill>
              <a:srgbClr val="002060"/>
            </a:solidFill>
          </a:ln>
        </p:spPr>
      </p:pic>
    </p:spTree>
    <p:extLst>
      <p:ext uri="{BB962C8B-B14F-4D97-AF65-F5344CB8AC3E}">
        <p14:creationId xmlns:p14="http://schemas.microsoft.com/office/powerpoint/2010/main" val="1914155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3677DAB8-F828-B9C0-EA21-FF410E6181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2496" y="104197"/>
            <a:ext cx="3065051" cy="6649604"/>
          </a:xfrm>
          <a:prstGeom prst="rect">
            <a:avLst/>
          </a:prstGeom>
          <a:ln>
            <a:solidFill>
              <a:schemeClr val="accent6">
                <a:lumMod val="50000"/>
              </a:schemeClr>
            </a:solidFill>
          </a:ln>
        </p:spPr>
      </p:pic>
      <p:pic>
        <p:nvPicPr>
          <p:cNvPr id="11" name="Рисунок 10">
            <a:extLst>
              <a:ext uri="{FF2B5EF4-FFF2-40B4-BE49-F238E27FC236}">
                <a16:creationId xmlns:a16="http://schemas.microsoft.com/office/drawing/2014/main" id="{75225CA2-FB93-D85B-F27E-D8DCBF49E7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1502" y="104199"/>
            <a:ext cx="3065051" cy="6649602"/>
          </a:xfrm>
          <a:prstGeom prst="rect">
            <a:avLst/>
          </a:prstGeom>
          <a:ln>
            <a:solidFill>
              <a:schemeClr val="accent6">
                <a:lumMod val="50000"/>
              </a:schemeClr>
            </a:solidFill>
          </a:ln>
        </p:spPr>
      </p:pic>
      <p:pic>
        <p:nvPicPr>
          <p:cNvPr id="12" name="Рисунок 11">
            <a:extLst>
              <a:ext uri="{FF2B5EF4-FFF2-40B4-BE49-F238E27FC236}">
                <a16:creationId xmlns:a16="http://schemas.microsoft.com/office/drawing/2014/main" id="{1E853F21-A298-8439-0D03-D33150DF76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90" y="104199"/>
            <a:ext cx="3065051" cy="6649603"/>
          </a:xfrm>
          <a:prstGeom prst="rect">
            <a:avLst/>
          </a:prstGeom>
          <a:ln>
            <a:solidFill>
              <a:srgbClr val="002060"/>
            </a:solidFill>
          </a:ln>
        </p:spPr>
      </p:pic>
    </p:spTree>
    <p:extLst>
      <p:ext uri="{BB962C8B-B14F-4D97-AF65-F5344CB8AC3E}">
        <p14:creationId xmlns:p14="http://schemas.microsoft.com/office/powerpoint/2010/main" val="3114084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72F07A2-DECF-8209-2ECA-10D53F8AEA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4521" y="89792"/>
            <a:ext cx="2991338" cy="6489684"/>
          </a:xfrm>
          <a:prstGeom prst="rect">
            <a:avLst/>
          </a:prstGeom>
          <a:ln>
            <a:solidFill>
              <a:schemeClr val="accent6">
                <a:lumMod val="50000"/>
              </a:schemeClr>
            </a:solidFill>
          </a:ln>
        </p:spPr>
      </p:pic>
      <p:pic>
        <p:nvPicPr>
          <p:cNvPr id="5" name="Рисунок 4">
            <a:extLst>
              <a:ext uri="{FF2B5EF4-FFF2-40B4-BE49-F238E27FC236}">
                <a16:creationId xmlns:a16="http://schemas.microsoft.com/office/drawing/2014/main" id="{5AA72E29-6B21-1CB0-1C99-2B2ACFA25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7431" y="89792"/>
            <a:ext cx="2991338" cy="6489684"/>
          </a:xfrm>
          <a:prstGeom prst="rect">
            <a:avLst/>
          </a:prstGeom>
          <a:ln>
            <a:solidFill>
              <a:schemeClr val="accent6">
                <a:lumMod val="50000"/>
              </a:schemeClr>
            </a:solidFill>
          </a:ln>
        </p:spPr>
      </p:pic>
      <p:pic>
        <p:nvPicPr>
          <p:cNvPr id="8" name="Рисунок 7">
            <a:extLst>
              <a:ext uri="{FF2B5EF4-FFF2-40B4-BE49-F238E27FC236}">
                <a16:creationId xmlns:a16="http://schemas.microsoft.com/office/drawing/2014/main" id="{6CF9853D-C05E-B22E-EAA5-80786B4FD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11" y="89792"/>
            <a:ext cx="2991338" cy="6489684"/>
          </a:xfrm>
          <a:prstGeom prst="rect">
            <a:avLst/>
          </a:prstGeom>
          <a:ln>
            <a:solidFill>
              <a:schemeClr val="accent6">
                <a:lumMod val="50000"/>
              </a:schemeClr>
            </a:solidFill>
          </a:ln>
        </p:spPr>
      </p:pic>
    </p:spTree>
    <p:extLst>
      <p:ext uri="{BB962C8B-B14F-4D97-AF65-F5344CB8AC3E}">
        <p14:creationId xmlns:p14="http://schemas.microsoft.com/office/powerpoint/2010/main" val="1608941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602F4C2-29ED-04E0-981F-AF679A22E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287" y="144812"/>
            <a:ext cx="3027610" cy="6568375"/>
          </a:xfrm>
          <a:prstGeom prst="rect">
            <a:avLst/>
          </a:prstGeom>
          <a:ln>
            <a:solidFill>
              <a:schemeClr val="accent6">
                <a:lumMod val="50000"/>
              </a:schemeClr>
            </a:solidFill>
          </a:ln>
        </p:spPr>
      </p:pic>
      <p:pic>
        <p:nvPicPr>
          <p:cNvPr id="7" name="Рисунок 6">
            <a:extLst>
              <a:ext uri="{FF2B5EF4-FFF2-40B4-BE49-F238E27FC236}">
                <a16:creationId xmlns:a16="http://schemas.microsoft.com/office/drawing/2014/main" id="{E883FBA7-E753-35CA-FD53-43D66C9BF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5943" y="132277"/>
            <a:ext cx="3033388" cy="6580910"/>
          </a:xfrm>
          <a:prstGeom prst="rect">
            <a:avLst/>
          </a:prstGeom>
          <a:ln>
            <a:solidFill>
              <a:schemeClr val="accent6">
                <a:lumMod val="50000"/>
              </a:schemeClr>
            </a:solidFill>
          </a:ln>
        </p:spPr>
      </p:pic>
      <p:pic>
        <p:nvPicPr>
          <p:cNvPr id="9" name="Рисунок 8">
            <a:extLst>
              <a:ext uri="{FF2B5EF4-FFF2-40B4-BE49-F238E27FC236}">
                <a16:creationId xmlns:a16="http://schemas.microsoft.com/office/drawing/2014/main" id="{99DB6213-F165-5FF7-4F60-4CAFB0958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7726" y="144812"/>
            <a:ext cx="3033388" cy="6580910"/>
          </a:xfrm>
          <a:prstGeom prst="rect">
            <a:avLst/>
          </a:prstGeom>
          <a:ln>
            <a:solidFill>
              <a:schemeClr val="accent6">
                <a:lumMod val="50000"/>
              </a:schemeClr>
            </a:solidFill>
          </a:ln>
        </p:spPr>
      </p:pic>
    </p:spTree>
    <p:extLst>
      <p:ext uri="{BB962C8B-B14F-4D97-AF65-F5344CB8AC3E}">
        <p14:creationId xmlns:p14="http://schemas.microsoft.com/office/powerpoint/2010/main" val="2092879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55D8275-97A2-55D0-9412-E22F2ECE7177}"/>
              </a:ext>
            </a:extLst>
          </p:cNvPr>
          <p:cNvPicPr>
            <a:picLocks noChangeAspect="1"/>
          </p:cNvPicPr>
          <p:nvPr/>
        </p:nvPicPr>
        <p:blipFill rotWithShape="1">
          <a:blip r:embed="rId2">
            <a:extLst>
              <a:ext uri="{28A0092B-C50C-407E-A947-70E740481C1C}">
                <a14:useLocalDpi xmlns:a14="http://schemas.microsoft.com/office/drawing/2010/main" val="0"/>
              </a:ext>
            </a:extLst>
          </a:blip>
          <a:srcRect t="4615"/>
          <a:stretch/>
        </p:blipFill>
        <p:spPr>
          <a:xfrm>
            <a:off x="4877000" y="1"/>
            <a:ext cx="3161109" cy="6541477"/>
          </a:xfrm>
          <a:prstGeom prst="rect">
            <a:avLst/>
          </a:prstGeom>
          <a:ln>
            <a:solidFill>
              <a:schemeClr val="accent1">
                <a:lumMod val="75000"/>
              </a:schemeClr>
            </a:solidFill>
          </a:ln>
        </p:spPr>
      </p:pic>
      <p:pic>
        <p:nvPicPr>
          <p:cNvPr id="5" name="Рисунок 4">
            <a:extLst>
              <a:ext uri="{FF2B5EF4-FFF2-40B4-BE49-F238E27FC236}">
                <a16:creationId xmlns:a16="http://schemas.microsoft.com/office/drawing/2014/main" id="{E84E5026-FB8A-E3C4-9A7A-EDADCD59EF3B}"/>
              </a:ext>
            </a:extLst>
          </p:cNvPr>
          <p:cNvPicPr>
            <a:picLocks noChangeAspect="1"/>
          </p:cNvPicPr>
          <p:nvPr/>
        </p:nvPicPr>
        <p:blipFill rotWithShape="1">
          <a:blip r:embed="rId3">
            <a:extLst>
              <a:ext uri="{28A0092B-C50C-407E-A947-70E740481C1C}">
                <a14:useLocalDpi xmlns:a14="http://schemas.microsoft.com/office/drawing/2010/main" val="0"/>
              </a:ext>
            </a:extLst>
          </a:blip>
          <a:srcRect t="4615"/>
          <a:stretch/>
        </p:blipFill>
        <p:spPr>
          <a:xfrm>
            <a:off x="8540341" y="0"/>
            <a:ext cx="3161109" cy="6541478"/>
          </a:xfrm>
          <a:prstGeom prst="rect">
            <a:avLst/>
          </a:prstGeom>
          <a:ln>
            <a:solidFill>
              <a:schemeClr val="accent1">
                <a:lumMod val="75000"/>
              </a:schemeClr>
            </a:solidFill>
          </a:ln>
        </p:spPr>
      </p:pic>
      <p:pic>
        <p:nvPicPr>
          <p:cNvPr id="7" name="Рисунок 6">
            <a:extLst>
              <a:ext uri="{FF2B5EF4-FFF2-40B4-BE49-F238E27FC236}">
                <a16:creationId xmlns:a16="http://schemas.microsoft.com/office/drawing/2014/main" id="{9C70E7E1-AC4E-E4C6-6389-4D61AB39EE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239" y="0"/>
            <a:ext cx="3168529" cy="6541478"/>
          </a:xfrm>
          <a:prstGeom prst="rect">
            <a:avLst/>
          </a:prstGeom>
          <a:ln>
            <a:solidFill>
              <a:schemeClr val="accent1">
                <a:lumMod val="75000"/>
              </a:schemeClr>
            </a:solidFill>
          </a:ln>
        </p:spPr>
      </p:pic>
    </p:spTree>
    <p:extLst>
      <p:ext uri="{BB962C8B-B14F-4D97-AF65-F5344CB8AC3E}">
        <p14:creationId xmlns:p14="http://schemas.microsoft.com/office/powerpoint/2010/main" val="2054013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938403-43F1-4648-8DD1-3611D4F711D4}"/>
              </a:ext>
            </a:extLst>
          </p:cNvPr>
          <p:cNvSpPr>
            <a:spLocks noGrp="1"/>
          </p:cNvSpPr>
          <p:nvPr>
            <p:ph type="title"/>
          </p:nvPr>
        </p:nvSpPr>
        <p:spPr/>
        <p:txBody>
          <a:bodyPr/>
          <a:lstStyle/>
          <a:p>
            <a:r>
              <a:rPr lang="uk-UA" dirty="0" err="1">
                <a:solidFill>
                  <a:srgbClr val="FF0066"/>
                </a:solidFill>
                <a:latin typeface="Times New Roman" panose="02020603050405020304" pitchFamily="18" charset="0"/>
                <a:cs typeface="Times New Roman" panose="02020603050405020304" pitchFamily="18" charset="0"/>
              </a:rPr>
              <a:t>Таргетолог</a:t>
            </a:r>
            <a:r>
              <a:rPr lang="uk-UA" dirty="0">
                <a:solidFill>
                  <a:srgbClr val="FF0066"/>
                </a:solidFill>
                <a:latin typeface="Times New Roman" panose="02020603050405020304" pitchFamily="18" charset="0"/>
                <a:cs typeface="Times New Roman" panose="02020603050405020304" pitchFamily="18" charset="0"/>
              </a:rPr>
              <a:t> має сформувати для реклами</a:t>
            </a:r>
            <a:endParaRPr lang="ru-RU" dirty="0">
              <a:solidFill>
                <a:srgbClr val="FF0066"/>
              </a:solidFill>
              <a:latin typeface="Times New Roman" panose="02020603050405020304" pitchFamily="18" charset="0"/>
              <a:cs typeface="Times New Roman" panose="02020603050405020304" pitchFamily="18" charset="0"/>
            </a:endParaRPr>
          </a:p>
        </p:txBody>
      </p:sp>
      <p:sp>
        <p:nvSpPr>
          <p:cNvPr id="4" name="Объект 2">
            <a:extLst>
              <a:ext uri="{FF2B5EF4-FFF2-40B4-BE49-F238E27FC236}">
                <a16:creationId xmlns:a16="http://schemas.microsoft.com/office/drawing/2014/main" id="{CB3F97E8-E0DB-47BF-838A-54AA027D3367}"/>
              </a:ext>
            </a:extLst>
          </p:cNvPr>
          <p:cNvSpPr>
            <a:spLocks noGrp="1"/>
          </p:cNvSpPr>
          <p:nvPr>
            <p:ph idx="1"/>
          </p:nvPr>
        </p:nvSpPr>
        <p:spPr>
          <a:xfrm>
            <a:off x="838200" y="1825625"/>
            <a:ext cx="10515600" cy="4351338"/>
          </a:xfrm>
        </p:spPr>
        <p:txBody>
          <a:bodyPr/>
          <a:lstStyle/>
          <a:p>
            <a:r>
              <a:rPr lang="uk-UA" dirty="0">
                <a:latin typeface="Times New Roman" panose="02020603050405020304" pitchFamily="18" charset="0"/>
                <a:cs typeface="Times New Roman" panose="02020603050405020304" pitchFamily="18" charset="0"/>
              </a:rPr>
              <a:t>Назву реклами</a:t>
            </a:r>
          </a:p>
          <a:p>
            <a:r>
              <a:rPr lang="uk-UA" dirty="0">
                <a:latin typeface="Times New Roman" panose="02020603050405020304" pitchFamily="18" charset="0"/>
                <a:cs typeface="Times New Roman" panose="02020603050405020304" pitchFamily="18" charset="0"/>
              </a:rPr>
              <a:t>Текст</a:t>
            </a:r>
          </a:p>
          <a:p>
            <a:r>
              <a:rPr lang="uk-UA" dirty="0">
                <a:latin typeface="Times New Roman" panose="02020603050405020304" pitchFamily="18" charset="0"/>
                <a:cs typeface="Times New Roman" panose="02020603050405020304" pitchFamily="18" charset="0"/>
              </a:rPr>
              <a:t>Картинку (відео)</a:t>
            </a:r>
          </a:p>
          <a:p>
            <a:r>
              <a:rPr lang="uk-UA" dirty="0">
                <a:latin typeface="Times New Roman" panose="02020603050405020304" pitchFamily="18" charset="0"/>
                <a:cs typeface="Times New Roman" panose="02020603050405020304" pitchFamily="18" charset="0"/>
              </a:rPr>
              <a:t>Визначити цільову аудиторію</a:t>
            </a:r>
          </a:p>
          <a:p>
            <a:endParaRPr lang="uk-UA" dirty="0">
              <a:latin typeface="Times New Roman" panose="02020603050405020304" pitchFamily="18" charset="0"/>
              <a:cs typeface="Times New Roman" panose="02020603050405020304" pitchFamily="18" charset="0"/>
            </a:endParaRPr>
          </a:p>
          <a:p>
            <a:r>
              <a:rPr lang="uk-UA" dirty="0" err="1">
                <a:latin typeface="Times New Roman" panose="02020603050405020304" pitchFamily="18" charset="0"/>
                <a:cs typeface="Times New Roman" panose="02020603050405020304" pitchFamily="18" charset="0"/>
              </a:rPr>
              <a:t>Таргетолог</a:t>
            </a:r>
            <a:r>
              <a:rPr lang="uk-UA" dirty="0">
                <a:latin typeface="Times New Roman" panose="02020603050405020304" pitchFamily="18" charset="0"/>
                <a:cs typeface="Times New Roman" panose="02020603050405020304" pitchFamily="18" charset="0"/>
              </a:rPr>
              <a:t> повинен мати декілька варіантів рекламних проектів і експериментувати з ними аналізуючи ефективність кожного.</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9582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6E0699-2246-4808-87E7-07D495959120}"/>
              </a:ext>
            </a:extLst>
          </p:cNvPr>
          <p:cNvSpPr>
            <a:spLocks noGrp="1"/>
          </p:cNvSpPr>
          <p:nvPr>
            <p:ph type="title"/>
          </p:nvPr>
        </p:nvSpPr>
        <p:spPr>
          <a:xfrm>
            <a:off x="1530410" y="997514"/>
            <a:ext cx="10515600" cy="1325563"/>
          </a:xfrm>
        </p:spPr>
        <p:txBody>
          <a:bodyPr>
            <a:noAutofit/>
          </a:bodyPr>
          <a:lstStyle/>
          <a:p>
            <a:r>
              <a:rPr lang="uk-UA" sz="3000" b="1" dirty="0">
                <a:solidFill>
                  <a:srgbClr val="FF0066"/>
                </a:solidFill>
                <a:latin typeface="Times New Roman" panose="02020603050405020304" pitchFamily="18" charset="0"/>
                <a:cs typeface="Times New Roman" panose="02020603050405020304" pitchFamily="18" charset="0"/>
              </a:rPr>
              <a:t>Блогер -</a:t>
            </a:r>
            <a:r>
              <a:rPr lang="uk-UA" sz="3000" dirty="0">
                <a:latin typeface="Times New Roman" panose="02020603050405020304" pitchFamily="18" charset="0"/>
                <a:cs typeface="Times New Roman" panose="02020603050405020304" pitchFamily="18" charset="0"/>
              </a:rPr>
              <a:t> це</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людина</a:t>
            </a:r>
            <a:r>
              <a:rPr lang="ru-RU" sz="3000" dirty="0">
                <a:latin typeface="Times New Roman" panose="02020603050405020304" pitchFamily="18" charset="0"/>
                <a:cs typeface="Times New Roman" panose="02020603050405020304" pitchFamily="18" charset="0"/>
              </a:rPr>
              <a:t>, </a:t>
            </a:r>
            <a:r>
              <a:rPr lang="ru-RU" sz="3000" dirty="0" err="1">
                <a:latin typeface="Times New Roman" panose="02020603050405020304" pitchFamily="18" charset="0"/>
                <a:cs typeface="Times New Roman" panose="02020603050405020304" pitchFamily="18" charset="0"/>
              </a:rPr>
              <a:t>що</a:t>
            </a:r>
            <a:r>
              <a:rPr lang="ru-RU" sz="3000" dirty="0">
                <a:latin typeface="Times New Roman" panose="02020603050405020304" pitchFamily="18" charset="0"/>
                <a:cs typeface="Times New Roman" panose="02020603050405020304" pitchFamily="18" charset="0"/>
              </a:rPr>
              <a:t> є автором </a:t>
            </a:r>
            <a:r>
              <a:rPr lang="ru-RU" sz="3000" dirty="0">
                <a:latin typeface="Times New Roman" panose="02020603050405020304" pitchFamily="18" charset="0"/>
                <a:cs typeface="Times New Roman" panose="02020603050405020304" pitchFamily="18" charset="0"/>
                <a:hlinkClick r:id="rId2" tooltip="Блог"/>
              </a:rPr>
              <a:t>блогу</a:t>
            </a:r>
            <a:r>
              <a:rPr lang="ru-RU" sz="3000" dirty="0">
                <a:latin typeface="Times New Roman" panose="02020603050405020304" pitchFamily="18" charset="0"/>
                <a:cs typeface="Times New Roman" panose="02020603050405020304" pitchFamily="18" charset="0"/>
              </a:rPr>
              <a:t>.</a:t>
            </a:r>
            <a:br>
              <a:rPr lang="ru-RU" sz="3000" dirty="0">
                <a:latin typeface="Times New Roman" panose="02020603050405020304" pitchFamily="18" charset="0"/>
                <a:cs typeface="Times New Roman" panose="02020603050405020304" pitchFamily="18" charset="0"/>
              </a:rPr>
            </a:br>
            <a:endParaRPr lang="ru-RU" sz="3000"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0C69C189-7701-46CC-9472-5DA4C8BEA2E5}"/>
              </a:ext>
            </a:extLst>
          </p:cNvPr>
          <p:cNvSpPr>
            <a:spLocks noGrp="1"/>
          </p:cNvSpPr>
          <p:nvPr>
            <p:ph idx="1"/>
          </p:nvPr>
        </p:nvSpPr>
        <p:spPr>
          <a:xfrm>
            <a:off x="2927059" y="2416029"/>
            <a:ext cx="8883229" cy="4935392"/>
          </a:xfrm>
        </p:spPr>
        <p:txBody>
          <a:bodyPr/>
          <a:lstStyle/>
          <a:p>
            <a:r>
              <a:rPr lang="ru-RU" dirty="0">
                <a:latin typeface="Times New Roman" panose="02020603050405020304" pitchFamily="18" charset="0"/>
                <a:cs typeface="Times New Roman" panose="02020603050405020304" pitchFamily="18" charset="0"/>
              </a:rPr>
              <a:t>Блогер є </a:t>
            </a:r>
            <a:r>
              <a:rPr lang="ru-RU" dirty="0" err="1">
                <a:latin typeface="Times New Roman" panose="02020603050405020304" pitchFamily="18" charset="0"/>
                <a:cs typeface="Times New Roman" panose="02020603050405020304" pitchFamily="18" charset="0"/>
              </a:rPr>
              <a:t>ефективною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комунікацією</a:t>
            </a:r>
            <a:endParaRPr lang="ru-RU"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Б</a:t>
            </a:r>
            <a:r>
              <a:rPr lang="ru-RU" dirty="0" err="1">
                <a:latin typeface="Times New Roman" panose="02020603050405020304" pitchFamily="18" charset="0"/>
                <a:cs typeface="Times New Roman" panose="02020603050405020304" pitchFamily="18" charset="0"/>
              </a:rPr>
              <a:t>логер</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це</a:t>
            </a:r>
            <a:r>
              <a:rPr lang="ru-RU" dirty="0">
                <a:latin typeface="Times New Roman" panose="02020603050405020304" pitchFamily="18" charset="0"/>
                <a:cs typeface="Times New Roman" panose="02020603050405020304" pitchFamily="18" charset="0"/>
              </a:rPr>
              <a:t> вид </a:t>
            </a:r>
            <a:r>
              <a:rPr lang="ru-RU" dirty="0" err="1">
                <a:latin typeface="Times New Roman" panose="02020603050405020304" pitchFamily="18" charset="0"/>
                <a:cs typeface="Times New Roman" panose="02020603050405020304" pitchFamily="18" charset="0"/>
              </a:rPr>
              <a:t>комерційної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діяльності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який</a:t>
            </a:r>
            <a:r>
              <a:rPr lang="ru-RU" dirty="0">
                <a:latin typeface="Times New Roman" panose="02020603050405020304" pitchFamily="18" charset="0"/>
                <a:cs typeface="Times New Roman" panose="02020603050405020304" pitchFamily="18" charset="0"/>
              </a:rPr>
              <a:t> направлений на </a:t>
            </a:r>
            <a:r>
              <a:rPr lang="ru-RU" dirty="0" err="1">
                <a:latin typeface="Times New Roman" panose="02020603050405020304" pitchFamily="18" charset="0"/>
                <a:cs typeface="Times New Roman" panose="02020603050405020304" pitchFamily="18" charset="0"/>
              </a:rPr>
              <a:t>отримання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прибутку</a:t>
            </a:r>
            <a:r>
              <a:rPr lang="ru-RU" dirty="0">
                <a:latin typeface="Times New Roman" panose="02020603050405020304" pitchFamily="18" charset="0"/>
                <a:cs typeface="Times New Roman" panose="02020603050405020304" pitchFamily="18" charset="0"/>
              </a:rPr>
              <a:t>.</a:t>
            </a:r>
          </a:p>
          <a:p>
            <a:r>
              <a:rPr lang="uk-UA" dirty="0">
                <a:latin typeface="Times New Roman" panose="02020603050405020304" pitchFamily="18" charset="0"/>
                <a:cs typeface="Times New Roman" panose="02020603050405020304" pitchFamily="18" charset="0"/>
              </a:rPr>
              <a:t>Б</a:t>
            </a:r>
            <a:r>
              <a:rPr lang="ru-RU" dirty="0" err="1">
                <a:latin typeface="Times New Roman" panose="02020603050405020304" pitchFamily="18" charset="0"/>
                <a:cs typeface="Times New Roman" panose="02020603050405020304" pitchFamily="18" charset="0"/>
              </a:rPr>
              <a:t>логер</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виступає</a:t>
            </a:r>
            <a:r>
              <a:rPr lang="ru-RU" dirty="0">
                <a:latin typeface="Times New Roman" panose="02020603050405020304" pitchFamily="18" charset="0"/>
                <a:cs typeface="Times New Roman" panose="02020603050405020304" pitchFamily="18" charset="0"/>
              </a:rPr>
              <a:t> </a:t>
            </a:r>
            <a:r>
              <a:rPr lang="ru-RU" u="sng" dirty="0" err="1">
                <a:latin typeface="Times New Roman" panose="02020603050405020304" pitchFamily="18" charset="0"/>
                <a:cs typeface="Times New Roman" panose="02020603050405020304" pitchFamily="18" charset="0"/>
              </a:rPr>
              <a:t>інструментом</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просування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акаунтів</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соціальних</a:t>
            </a:r>
            <a:r>
              <a:rPr lang="ru-RU" dirty="0">
                <a:latin typeface="Times New Roman" panose="02020603050405020304" pitchFamily="18" charset="0"/>
                <a:cs typeface="Times New Roman" panose="02020603050405020304" pitchFamily="18" charset="0"/>
              </a:rPr>
              <a:t> мережах </a:t>
            </a:r>
          </a:p>
        </p:txBody>
      </p:sp>
      <p:pic>
        <p:nvPicPr>
          <p:cNvPr id="5" name="Рисунок 4">
            <a:extLst>
              <a:ext uri="{FF2B5EF4-FFF2-40B4-BE49-F238E27FC236}">
                <a16:creationId xmlns:a16="http://schemas.microsoft.com/office/drawing/2014/main" id="{2E691652-1B43-4E9B-9DC6-DF61A17AB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45590"/>
            <a:ext cx="2838450" cy="4133850"/>
          </a:xfrm>
          <a:prstGeom prst="rect">
            <a:avLst/>
          </a:prstGeom>
        </p:spPr>
      </p:pic>
      <p:pic>
        <p:nvPicPr>
          <p:cNvPr id="6" name="Рисунок 5">
            <a:extLst>
              <a:ext uri="{FF2B5EF4-FFF2-40B4-BE49-F238E27FC236}">
                <a16:creationId xmlns:a16="http://schemas.microsoft.com/office/drawing/2014/main" id="{453C4572-730C-487A-8E9D-2A23D22B409D}"/>
              </a:ext>
            </a:extLst>
          </p:cNvPr>
          <p:cNvPicPr>
            <a:picLocks noChangeAspect="1"/>
          </p:cNvPicPr>
          <p:nvPr/>
        </p:nvPicPr>
        <p:blipFill rotWithShape="1">
          <a:blip r:embed="rId3">
            <a:extLst>
              <a:ext uri="{28A0092B-C50C-407E-A947-70E740481C1C}">
                <a14:useLocalDpi xmlns:a14="http://schemas.microsoft.com/office/drawing/2010/main" val="0"/>
              </a:ext>
            </a:extLst>
          </a:blip>
          <a:srcRect t="48703"/>
          <a:stretch/>
        </p:blipFill>
        <p:spPr>
          <a:xfrm rot="5400000">
            <a:off x="9712496" y="358946"/>
            <a:ext cx="2838450" cy="2120558"/>
          </a:xfrm>
          <a:prstGeom prst="rect">
            <a:avLst/>
          </a:prstGeom>
        </p:spPr>
      </p:pic>
    </p:spTree>
    <p:extLst>
      <p:ext uri="{BB962C8B-B14F-4D97-AF65-F5344CB8AC3E}">
        <p14:creationId xmlns:p14="http://schemas.microsoft.com/office/powerpoint/2010/main" val="2732306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E1B0E3-CEB5-4A8F-BB42-23247CF4705C}"/>
              </a:ext>
            </a:extLst>
          </p:cNvPr>
          <p:cNvSpPr>
            <a:spLocks noGrp="1"/>
          </p:cNvSpPr>
          <p:nvPr>
            <p:ph type="title"/>
          </p:nvPr>
        </p:nvSpPr>
        <p:spPr>
          <a:xfrm>
            <a:off x="0" y="-1141445"/>
            <a:ext cx="12192000" cy="7063530"/>
          </a:xfrm>
          <a:solidFill>
            <a:srgbClr val="EBEBEB"/>
          </a:solidFill>
        </p:spPr>
        <p:txBody>
          <a:bodyPr/>
          <a:lstStyle/>
          <a:p>
            <a:r>
              <a:rPr lang="uk-UA" dirty="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Як обрати блогера:</a:t>
            </a:r>
            <a:endParaRPr lang="ru-RU" dirty="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A85FE2DE-B231-4273-B22F-935E94989699}"/>
              </a:ext>
            </a:extLst>
          </p:cNvPr>
          <p:cNvSpPr>
            <a:spLocks noGrp="1"/>
          </p:cNvSpPr>
          <p:nvPr>
            <p:ph idx="1"/>
          </p:nvPr>
        </p:nvSpPr>
        <p:spPr>
          <a:xfrm>
            <a:off x="330228" y="3429000"/>
            <a:ext cx="9891457" cy="4351338"/>
          </a:xfrm>
        </p:spPr>
        <p:txBody>
          <a:bodyPr/>
          <a:lstStyle/>
          <a:p>
            <a:r>
              <a:rPr lang="uk-UA" dirty="0">
                <a:latin typeface="Times New Roman" panose="02020603050405020304" pitchFamily="18" charset="0"/>
                <a:cs typeface="Times New Roman" panose="02020603050405020304" pitchFamily="18" charset="0"/>
              </a:rPr>
              <a:t>Реклама у блогера який рекламує аналогічний товар</a:t>
            </a:r>
          </a:p>
          <a:p>
            <a:r>
              <a:rPr lang="uk-UA" dirty="0">
                <a:latin typeface="Times New Roman" panose="02020603050405020304" pitchFamily="18" charset="0"/>
                <a:cs typeface="Times New Roman" panose="02020603050405020304" pitchFamily="18" charset="0"/>
              </a:rPr>
              <a:t>Ознайомитися з відгуками</a:t>
            </a:r>
          </a:p>
          <a:p>
            <a:r>
              <a:rPr lang="uk-UA" dirty="0">
                <a:latin typeface="Times New Roman" panose="02020603050405020304" pitchFamily="18" charset="0"/>
                <a:cs typeface="Times New Roman" panose="02020603050405020304" pitchFamily="18" charset="0"/>
              </a:rPr>
              <a:t>Знайти по </a:t>
            </a:r>
            <a:r>
              <a:rPr lang="uk-UA" dirty="0" err="1">
                <a:latin typeface="Times New Roman" panose="02020603050405020304" pitchFamily="18" charset="0"/>
                <a:cs typeface="Times New Roman" panose="02020603050405020304" pitchFamily="18" charset="0"/>
              </a:rPr>
              <a:t>геолокації</a:t>
            </a:r>
            <a:endParaRPr lang="uk-UA"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Зайти у підписки до блогера і передивитись його аудиторію</a:t>
            </a:r>
          </a:p>
          <a:p>
            <a:endParaRPr lang="uk-UA"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C2266007-567C-4422-B971-4E917E7CB078}"/>
              </a:ext>
            </a:extLst>
          </p:cNvPr>
          <p:cNvPicPr>
            <a:picLocks noChangeAspect="1"/>
          </p:cNvPicPr>
          <p:nvPr/>
        </p:nvPicPr>
        <p:blipFill rotWithShape="1">
          <a:blip r:embed="rId2">
            <a:extLst>
              <a:ext uri="{28A0092B-C50C-407E-A947-70E740481C1C}">
                <a14:useLocalDpi xmlns:a14="http://schemas.microsoft.com/office/drawing/2010/main" val="0"/>
              </a:ext>
            </a:extLst>
          </a:blip>
          <a:srcRect r="70826" b="66883"/>
          <a:stretch/>
        </p:blipFill>
        <p:spPr>
          <a:xfrm>
            <a:off x="0" y="13879"/>
            <a:ext cx="3251171" cy="2069284"/>
          </a:xfrm>
          <a:prstGeom prst="rect">
            <a:avLst/>
          </a:prstGeom>
        </p:spPr>
      </p:pic>
      <p:pic>
        <p:nvPicPr>
          <p:cNvPr id="8" name="Рисунок 7">
            <a:extLst>
              <a:ext uri="{FF2B5EF4-FFF2-40B4-BE49-F238E27FC236}">
                <a16:creationId xmlns:a16="http://schemas.microsoft.com/office/drawing/2014/main" id="{914DA3F7-0D6D-41DC-B3E3-9B0A0304246C}"/>
              </a:ext>
            </a:extLst>
          </p:cNvPr>
          <p:cNvPicPr>
            <a:picLocks noChangeAspect="1"/>
          </p:cNvPicPr>
          <p:nvPr/>
        </p:nvPicPr>
        <p:blipFill rotWithShape="1">
          <a:blip r:embed="rId2">
            <a:extLst>
              <a:ext uri="{28A0092B-C50C-407E-A947-70E740481C1C}">
                <a14:useLocalDpi xmlns:a14="http://schemas.microsoft.com/office/drawing/2010/main" val="0"/>
              </a:ext>
            </a:extLst>
          </a:blip>
          <a:srcRect l="61693" t="63996"/>
          <a:stretch/>
        </p:blipFill>
        <p:spPr>
          <a:xfrm rot="10800000">
            <a:off x="7922965" y="-18775"/>
            <a:ext cx="4269035" cy="2249648"/>
          </a:xfrm>
          <a:prstGeom prst="rect">
            <a:avLst/>
          </a:prstGeom>
        </p:spPr>
      </p:pic>
    </p:spTree>
    <p:extLst>
      <p:ext uri="{BB962C8B-B14F-4D97-AF65-F5344CB8AC3E}">
        <p14:creationId xmlns:p14="http://schemas.microsoft.com/office/powerpoint/2010/main" val="268628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8D47B11-557F-5FD9-2E19-5597FE354E2F}"/>
              </a:ext>
            </a:extLst>
          </p:cNvPr>
          <p:cNvSpPr>
            <a:spLocks noGrp="1"/>
          </p:cNvSpPr>
          <p:nvPr>
            <p:ph idx="1"/>
          </p:nvPr>
        </p:nvSpPr>
        <p:spPr>
          <a:xfrm>
            <a:off x="451339" y="911224"/>
            <a:ext cx="6529754" cy="5665422"/>
          </a:xfrm>
        </p:spPr>
        <p:txBody>
          <a:bodyPr>
            <a:normAutofit/>
          </a:bodyPr>
          <a:lstStyle/>
          <a:p>
            <a:pPr algn="just"/>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Щоб</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не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витрачати</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час,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можна</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шукати</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інфлюєнсера</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(блогера), через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спеціальні</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сервіси</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наприклад</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en" sz="2400" b="1" i="0" u="none" strike="noStrike" dirty="0">
                <a:solidFill>
                  <a:srgbClr val="FF3399"/>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trendHERO</a:t>
            </a:r>
            <a:r>
              <a:rPr lang="en" sz="2400" b="0" i="0" u="none" strike="noStrike" dirty="0">
                <a:solidFill>
                  <a:srgbClr val="111111"/>
                </a:solidFill>
                <a:effectLst/>
                <a:latin typeface="Times New Roman" panose="02020603050405020304" pitchFamily="18" charset="0"/>
                <a:cs typeface="Times New Roman" panose="02020603050405020304" pitchFamily="18" charset="0"/>
              </a:rPr>
              <a:t> .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Зручний</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пошук</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параметрів</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дозволяє</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швидко</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знайти</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кандидатів</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Спеціальні</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графіки</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покажуть</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географію</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передплатників</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їхню</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залученість</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та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інше</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а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інструмент</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“500 схожих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блогерів</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запропонує</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вам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аналогічні</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профілі</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з тематики та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аудиторії</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a:t>
            </a:r>
          </a:p>
          <a:p>
            <a:pPr algn="just"/>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Звертайте</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увагу</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на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сильні</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стрибки</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активності</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на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графіку</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приросту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передплатників</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Вони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можуть</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вказувати</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на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використання</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накруток, участь блогера в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масфоловінгу</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 </a:t>
            </a:r>
            <a:r>
              <a:rPr lang="ru-RU" sz="2400" b="0" i="0" u="none" strike="noStrike" dirty="0" err="1">
                <a:solidFill>
                  <a:srgbClr val="111111"/>
                </a:solidFill>
                <a:effectLst/>
                <a:latin typeface="Times New Roman" panose="02020603050405020304" pitchFamily="18" charset="0"/>
                <a:cs typeface="Times New Roman" panose="02020603050405020304" pitchFamily="18" charset="0"/>
              </a:rPr>
              <a:t>маслайкінгу</a:t>
            </a:r>
            <a:r>
              <a:rPr lang="ru-RU" sz="2400" b="0" i="0" u="none" strike="noStrike" dirty="0">
                <a:solidFill>
                  <a:srgbClr val="111111"/>
                </a:solidFill>
                <a:effectLst/>
                <a:latin typeface="Times New Roman" panose="02020603050405020304" pitchFamily="18" charset="0"/>
                <a:cs typeface="Times New Roman" panose="02020603050405020304" pitchFamily="18" charset="0"/>
              </a:rPr>
              <a:t>.</a:t>
            </a:r>
          </a:p>
          <a:p>
            <a:endParaRPr lang="ru-UA" dirty="0"/>
          </a:p>
        </p:txBody>
      </p:sp>
      <p:pic>
        <p:nvPicPr>
          <p:cNvPr id="5" name="Рисунок 4">
            <a:extLst>
              <a:ext uri="{FF2B5EF4-FFF2-40B4-BE49-F238E27FC236}">
                <a16:creationId xmlns:a16="http://schemas.microsoft.com/office/drawing/2014/main" id="{0E728692-1852-58F8-EFA9-9A75345BB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216" y="738555"/>
            <a:ext cx="5046784" cy="5046784"/>
          </a:xfrm>
          <a:prstGeom prst="rect">
            <a:avLst/>
          </a:prstGeom>
        </p:spPr>
      </p:pic>
    </p:spTree>
    <p:extLst>
      <p:ext uri="{BB962C8B-B14F-4D97-AF65-F5344CB8AC3E}">
        <p14:creationId xmlns:p14="http://schemas.microsoft.com/office/powerpoint/2010/main" val="4224421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6E3B5F43-8FBB-4AD5-A4B4-640025865E11}"/>
              </a:ext>
            </a:extLst>
          </p:cNvPr>
          <p:cNvSpPr/>
          <p:nvPr/>
        </p:nvSpPr>
        <p:spPr>
          <a:xfrm>
            <a:off x="2048143" y="429235"/>
            <a:ext cx="7941918" cy="2585323"/>
          </a:xfrm>
          <a:prstGeom prst="rect">
            <a:avLst/>
          </a:prstGeom>
          <a:noFill/>
          <a:ln>
            <a:solidFill>
              <a:schemeClr val="bg1"/>
            </a:solidFill>
          </a:ln>
        </p:spPr>
        <p:txBody>
          <a:bodyPr wrap="none" lIns="91440" tIns="45720" rIns="91440" bIns="45720">
            <a:spAutoFit/>
            <a:scene3d>
              <a:camera prst="perspectiveFront"/>
              <a:lightRig rig="threePt" dir="t"/>
            </a:scene3d>
          </a:bodyPr>
          <a:lstStyle/>
          <a:p>
            <a:pPr algn="ctr"/>
            <a:r>
              <a:rPr lang="ru-RU" sz="5400" b="1" dirty="0" err="1">
                <a:ln w="22225">
                  <a:solidFill>
                    <a:srgbClr val="FF0066"/>
                  </a:solidFill>
                  <a:prstDash val="solid"/>
                </a:ln>
                <a:solidFill>
                  <a:srgbClr val="FF3399"/>
                </a:solidFill>
              </a:rPr>
              <a:t>Безкоштовні</a:t>
            </a:r>
            <a:r>
              <a:rPr lang="ru-RU" sz="5400" b="1" dirty="0">
                <a:ln w="22225">
                  <a:solidFill>
                    <a:srgbClr val="FF0066"/>
                  </a:solidFill>
                  <a:prstDash val="solid"/>
                </a:ln>
                <a:solidFill>
                  <a:srgbClr val="FF3399"/>
                </a:solidFill>
              </a:rPr>
              <a:t> </a:t>
            </a:r>
            <a:r>
              <a:rPr lang="ru-RU" sz="5400" b="1" dirty="0" err="1">
                <a:ln w="22225">
                  <a:solidFill>
                    <a:srgbClr val="FF0066"/>
                  </a:solidFill>
                  <a:prstDash val="solid"/>
                </a:ln>
                <a:solidFill>
                  <a:srgbClr val="FF3399"/>
                </a:solidFill>
              </a:rPr>
              <a:t>методи</a:t>
            </a:r>
            <a:r>
              <a:rPr lang="ru-RU" sz="5400" b="1" dirty="0">
                <a:ln w="22225">
                  <a:solidFill>
                    <a:srgbClr val="FF0066"/>
                  </a:solidFill>
                  <a:prstDash val="solid"/>
                </a:ln>
                <a:solidFill>
                  <a:srgbClr val="FF3399"/>
                </a:solidFill>
              </a:rPr>
              <a:t> </a:t>
            </a:r>
          </a:p>
          <a:p>
            <a:pPr algn="ctr"/>
            <a:r>
              <a:rPr lang="ru-RU" sz="5400" b="1" dirty="0">
                <a:ln w="22225">
                  <a:solidFill>
                    <a:srgbClr val="FF0066"/>
                  </a:solidFill>
                  <a:prstDash val="solid"/>
                </a:ln>
                <a:solidFill>
                  <a:srgbClr val="FF3399"/>
                </a:solidFill>
              </a:rPr>
              <a:t>маркетингу (</a:t>
            </a:r>
            <a:r>
              <a:rPr lang="ru-RU" sz="5400" b="1" dirty="0" err="1">
                <a:ln w="22225">
                  <a:solidFill>
                    <a:srgbClr val="FF0066"/>
                  </a:solidFill>
                  <a:prstDash val="solid"/>
                </a:ln>
                <a:solidFill>
                  <a:srgbClr val="FF3399"/>
                </a:solidFill>
              </a:rPr>
              <a:t>просування</a:t>
            </a:r>
            <a:r>
              <a:rPr lang="ru-RU" sz="5400" b="1" dirty="0">
                <a:ln w="22225">
                  <a:solidFill>
                    <a:srgbClr val="FF0066"/>
                  </a:solidFill>
                  <a:prstDash val="solid"/>
                </a:ln>
                <a:solidFill>
                  <a:srgbClr val="FF3399"/>
                </a:solidFill>
              </a:rPr>
              <a:t>) </a:t>
            </a:r>
          </a:p>
          <a:p>
            <a:pPr algn="ctr"/>
            <a:r>
              <a:rPr lang="ru-RU" sz="5400" b="1" dirty="0">
                <a:ln w="22225">
                  <a:solidFill>
                    <a:srgbClr val="FF0066"/>
                  </a:solidFill>
                  <a:prstDash val="solid"/>
                </a:ln>
                <a:solidFill>
                  <a:srgbClr val="FF3399"/>
                </a:solidFill>
              </a:rPr>
              <a:t>у </a:t>
            </a:r>
            <a:r>
              <a:rPr lang="ru-RU" sz="5400" b="1" dirty="0" err="1">
                <a:ln w="22225">
                  <a:solidFill>
                    <a:srgbClr val="FF0066"/>
                  </a:solidFill>
                  <a:prstDash val="solid"/>
                </a:ln>
                <a:solidFill>
                  <a:srgbClr val="FF3399"/>
                </a:solidFill>
              </a:rPr>
              <a:t>соціальних</a:t>
            </a:r>
            <a:r>
              <a:rPr lang="ru-RU" sz="5400" b="1" dirty="0">
                <a:ln w="22225">
                  <a:solidFill>
                    <a:srgbClr val="FF0066"/>
                  </a:solidFill>
                  <a:prstDash val="solid"/>
                </a:ln>
                <a:solidFill>
                  <a:srgbClr val="FF3399"/>
                </a:solidFill>
              </a:rPr>
              <a:t> мережах</a:t>
            </a:r>
          </a:p>
        </p:txBody>
      </p:sp>
      <p:pic>
        <p:nvPicPr>
          <p:cNvPr id="5" name="Рисунок 4">
            <a:extLst>
              <a:ext uri="{FF2B5EF4-FFF2-40B4-BE49-F238E27FC236}">
                <a16:creationId xmlns:a16="http://schemas.microsoft.com/office/drawing/2014/main" id="{0C15DF8F-51B4-4F4C-96FF-6E7C58B57334}"/>
              </a:ext>
            </a:extLst>
          </p:cNvPr>
          <p:cNvPicPr>
            <a:picLocks noChangeAspect="1"/>
          </p:cNvPicPr>
          <p:nvPr/>
        </p:nvPicPr>
        <p:blipFill rotWithShape="1">
          <a:blip r:embed="rId2">
            <a:extLst>
              <a:ext uri="{28A0092B-C50C-407E-A947-70E740481C1C}">
                <a14:useLocalDpi xmlns:a14="http://schemas.microsoft.com/office/drawing/2010/main" val="0"/>
              </a:ext>
            </a:extLst>
          </a:blip>
          <a:srcRect r="1594"/>
          <a:stretch/>
        </p:blipFill>
        <p:spPr>
          <a:xfrm>
            <a:off x="4845575" y="3223901"/>
            <a:ext cx="2620518" cy="3274237"/>
          </a:xfrm>
          <a:prstGeom prst="rect">
            <a:avLst/>
          </a:prstGeom>
        </p:spPr>
      </p:pic>
    </p:spTree>
    <p:extLst>
      <p:ext uri="{BB962C8B-B14F-4D97-AF65-F5344CB8AC3E}">
        <p14:creationId xmlns:p14="http://schemas.microsoft.com/office/powerpoint/2010/main" val="624515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5D4594-3AC0-461D-B9A4-A6A2C88D1F41}"/>
              </a:ext>
            </a:extLst>
          </p:cNvPr>
          <p:cNvSpPr>
            <a:spLocks noGrp="1"/>
          </p:cNvSpPr>
          <p:nvPr>
            <p:ph type="title"/>
          </p:nvPr>
        </p:nvSpPr>
        <p:spPr/>
        <p:txBody>
          <a:bodyPr/>
          <a:lstStyle/>
          <a:p>
            <a:r>
              <a:rPr lang="uk-UA" dirty="0">
                <a:latin typeface="Times New Roman" panose="02020603050405020304" pitchFamily="18" charset="0"/>
                <a:cs typeface="Times New Roman" panose="02020603050405020304" pitchFamily="18" charset="0"/>
              </a:rPr>
              <a:t>Типи співпраці з блогером:</a:t>
            </a:r>
            <a:endParaRPr lang="ru-RU"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E873BACC-8900-4C4A-8E22-EB0BACF8DECC}"/>
              </a:ext>
            </a:extLst>
          </p:cNvPr>
          <p:cNvSpPr>
            <a:spLocks noGrp="1"/>
          </p:cNvSpPr>
          <p:nvPr>
            <p:ph idx="1"/>
          </p:nvPr>
        </p:nvSpPr>
        <p:spPr/>
        <p:txBody>
          <a:bodyPr/>
          <a:lstStyle/>
          <a:p>
            <a:r>
              <a:rPr lang="uk-UA" dirty="0">
                <a:latin typeface="Times New Roman" panose="02020603050405020304" pitchFamily="18" charset="0"/>
                <a:cs typeface="Times New Roman" panose="02020603050405020304" pitchFamily="18" charset="0"/>
              </a:rPr>
              <a:t>За певну оплату</a:t>
            </a:r>
          </a:p>
          <a:p>
            <a:r>
              <a:rPr lang="uk-UA" dirty="0" err="1">
                <a:latin typeface="Times New Roman" panose="02020603050405020304" pitchFamily="18" charset="0"/>
                <a:cs typeface="Times New Roman" panose="02020603050405020304" pitchFamily="18" charset="0"/>
              </a:rPr>
              <a:t>Взаємореклама</a:t>
            </a:r>
            <a:endParaRPr lang="uk-UA"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Бартерна система</a:t>
            </a:r>
          </a:p>
          <a:p>
            <a:r>
              <a:rPr lang="uk-UA" dirty="0">
                <a:latin typeface="Times New Roman" panose="02020603050405020304" pitchFamily="18" charset="0"/>
                <a:cs typeface="Times New Roman" panose="02020603050405020304" pitchFamily="18" charset="0"/>
              </a:rPr>
              <a:t>Домовленість</a:t>
            </a:r>
          </a:p>
          <a:p>
            <a:r>
              <a:rPr lang="uk-UA" dirty="0">
                <a:latin typeface="Times New Roman" panose="02020603050405020304" pitchFamily="18" charset="0"/>
                <a:cs typeface="Times New Roman" panose="02020603050405020304" pitchFamily="18" charset="0"/>
              </a:rPr>
              <a:t>Інші види співробітництва, </a:t>
            </a:r>
          </a:p>
          <a:p>
            <a:pPr marL="0" indent="0">
              <a:buNone/>
            </a:pPr>
            <a:r>
              <a:rPr lang="uk-UA" dirty="0">
                <a:latin typeface="Times New Roman" panose="02020603050405020304" pitchFamily="18" charset="0"/>
                <a:cs typeface="Times New Roman" panose="02020603050405020304" pitchFamily="18" charset="0"/>
              </a:rPr>
              <a:t>які влаштовують обидві сторони</a:t>
            </a:r>
          </a:p>
          <a:p>
            <a:pPr marL="0" indent="0">
              <a:buNone/>
            </a:pPr>
            <a:endParaRPr lang="uk-UA" dirty="0">
              <a:latin typeface="Times New Roman" panose="02020603050405020304" pitchFamily="18" charset="0"/>
              <a:cs typeface="Times New Roman" panose="02020603050405020304" pitchFamily="18" charset="0"/>
            </a:endParaRPr>
          </a:p>
          <a:p>
            <a:pPr marL="0" indent="0">
              <a:buNone/>
            </a:pPr>
            <a:r>
              <a:rPr lang="uk-UA" dirty="0">
                <a:solidFill>
                  <a:srgbClr val="ED7B09"/>
                </a:solidFill>
                <a:latin typeface="Times New Roman" panose="02020603050405020304" pitchFamily="18" charset="0"/>
                <a:cs typeface="Times New Roman" panose="02020603050405020304" pitchFamily="18" charset="0"/>
              </a:rPr>
              <a:t>Типи співробітництва блогерів регламентуються самим блогером</a:t>
            </a:r>
            <a:endParaRPr lang="ru-RU" dirty="0">
              <a:solidFill>
                <a:srgbClr val="ED7B09"/>
              </a:solidFill>
              <a:latin typeface="Times New Roman" panose="02020603050405020304" pitchFamily="18" charset="0"/>
              <a:cs typeface="Times New Roman" panose="02020603050405020304" pitchFamily="18" charset="0"/>
            </a:endParaRPr>
          </a:p>
        </p:txBody>
      </p:sp>
      <p:pic>
        <p:nvPicPr>
          <p:cNvPr id="4" name="Объект 4">
            <a:extLst>
              <a:ext uri="{FF2B5EF4-FFF2-40B4-BE49-F238E27FC236}">
                <a16:creationId xmlns:a16="http://schemas.microsoft.com/office/drawing/2014/main" id="{3E0453AD-DAC7-4D04-84CE-8626794860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5827" y="1979547"/>
            <a:ext cx="4477973" cy="2612151"/>
          </a:xfrm>
          <a:prstGeom prst="rect">
            <a:avLst/>
          </a:prstGeom>
        </p:spPr>
      </p:pic>
    </p:spTree>
    <p:extLst>
      <p:ext uri="{BB962C8B-B14F-4D97-AF65-F5344CB8AC3E}">
        <p14:creationId xmlns:p14="http://schemas.microsoft.com/office/powerpoint/2010/main" val="2908772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4D1FF1B-4139-24C5-D299-227C48B71046}"/>
              </a:ext>
            </a:extLst>
          </p:cNvPr>
          <p:cNvSpPr>
            <a:spLocks noGrp="1"/>
          </p:cNvSpPr>
          <p:nvPr>
            <p:ph idx="1"/>
          </p:nvPr>
        </p:nvSpPr>
        <p:spPr>
          <a:xfrm>
            <a:off x="416169" y="401271"/>
            <a:ext cx="7411453" cy="6263298"/>
          </a:xfrm>
        </p:spPr>
        <p:txBody>
          <a:bodyPr>
            <a:normAutofit fontScale="70000" lnSpcReduction="20000"/>
          </a:bodyPr>
          <a:lstStyle/>
          <a:p>
            <a:pPr algn="l"/>
            <a:r>
              <a:rPr lang="ru-RU" b="1" i="0" u="none" strike="noStrike" dirty="0" err="1">
                <a:solidFill>
                  <a:srgbClr val="FF3399"/>
                </a:solidFill>
                <a:effectLst/>
                <a:latin typeface="Times New Roman" panose="02020603050405020304" pitchFamily="18" charset="0"/>
                <a:cs typeface="Times New Roman" panose="02020603050405020304" pitchFamily="18" charset="0"/>
              </a:rPr>
              <a:t>Серед</a:t>
            </a:r>
            <a:r>
              <a:rPr lang="ru-RU" b="1" i="0" u="none" strike="noStrike" dirty="0">
                <a:solidFill>
                  <a:srgbClr val="FF3399"/>
                </a:solidFill>
                <a:effectLst/>
                <a:latin typeface="Times New Roman" panose="02020603050405020304" pitchFamily="18" charset="0"/>
                <a:cs typeface="Times New Roman" panose="02020603050405020304" pitchFamily="18" charset="0"/>
              </a:rPr>
              <a:t> </a:t>
            </a:r>
            <a:r>
              <a:rPr lang="ru-RU" b="1" i="0" u="none" strike="noStrike" dirty="0" err="1">
                <a:solidFill>
                  <a:srgbClr val="FF3399"/>
                </a:solidFill>
                <a:effectLst/>
                <a:latin typeface="Times New Roman" panose="02020603050405020304" pitchFamily="18" charset="0"/>
                <a:cs typeface="Times New Roman" panose="02020603050405020304" pitchFamily="18" charset="0"/>
              </a:rPr>
              <a:t>інших</a:t>
            </a:r>
            <a:r>
              <a:rPr lang="ru-RU" b="1" i="0" u="none" strike="noStrike" dirty="0">
                <a:solidFill>
                  <a:srgbClr val="FF3399"/>
                </a:solidFill>
                <a:effectLst/>
                <a:latin typeface="Times New Roman" panose="02020603050405020304" pitchFamily="18" charset="0"/>
                <a:cs typeface="Times New Roman" panose="02020603050405020304" pitchFamily="18" charset="0"/>
              </a:rPr>
              <a:t> </a:t>
            </a:r>
            <a:r>
              <a:rPr lang="ru-RU" b="1" i="0" u="none" strike="noStrike" dirty="0" err="1">
                <a:solidFill>
                  <a:srgbClr val="FF3399"/>
                </a:solidFill>
                <a:effectLst/>
                <a:latin typeface="Times New Roman" panose="02020603050405020304" pitchFamily="18" charset="0"/>
                <a:cs typeface="Times New Roman" panose="02020603050405020304" pitchFamily="18" charset="0"/>
              </a:rPr>
              <a:t>переваг</a:t>
            </a:r>
            <a:r>
              <a:rPr lang="ru-RU" b="1" i="0" u="none" strike="noStrike" dirty="0">
                <a:solidFill>
                  <a:srgbClr val="FF3399"/>
                </a:solidFill>
                <a:effectLst/>
                <a:latin typeface="Times New Roman" panose="02020603050405020304" pitchFamily="18" charset="0"/>
                <a:cs typeface="Times New Roman" panose="02020603050405020304" pitchFamily="18" charset="0"/>
              </a:rPr>
              <a:t> </a:t>
            </a:r>
            <a:r>
              <a:rPr lang="en" b="1" i="0" u="none" strike="noStrike" dirty="0">
                <a:solidFill>
                  <a:srgbClr val="FF3399"/>
                </a:solidFill>
                <a:effectLst/>
                <a:latin typeface="Times New Roman" panose="02020603050405020304" pitchFamily="18" charset="0"/>
                <a:cs typeface="Times New Roman" panose="02020603050405020304" pitchFamily="18" charset="0"/>
              </a:rPr>
              <a:t>Instagram </a:t>
            </a:r>
            <a:r>
              <a:rPr lang="ru-RU" b="1" i="0" u="none" strike="noStrike" dirty="0" err="1">
                <a:solidFill>
                  <a:srgbClr val="FF3399"/>
                </a:solidFill>
                <a:effectLst/>
                <a:latin typeface="Times New Roman" panose="02020603050405020304" pitchFamily="18" charset="0"/>
                <a:cs typeface="Times New Roman" panose="02020603050405020304" pitchFamily="18" charset="0"/>
              </a:rPr>
              <a:t>реклами</a:t>
            </a:r>
            <a:r>
              <a:rPr lang="ru-RU" b="1" i="0" u="none" strike="noStrike" dirty="0">
                <a:solidFill>
                  <a:srgbClr val="FF3399"/>
                </a:solidFill>
                <a:effectLst/>
                <a:latin typeface="Times New Roman" panose="02020603050405020304" pitchFamily="18" charset="0"/>
                <a:cs typeface="Times New Roman" panose="02020603050405020304" pitchFamily="18" charset="0"/>
              </a:rPr>
              <a:t> </a:t>
            </a:r>
            <a:r>
              <a:rPr lang="ru-RU" b="1" i="0" u="none" strike="noStrike" dirty="0" err="1">
                <a:solidFill>
                  <a:srgbClr val="FF3399"/>
                </a:solidFill>
                <a:effectLst/>
                <a:latin typeface="Times New Roman" panose="02020603050405020304" pitchFamily="18" charset="0"/>
                <a:cs typeface="Times New Roman" panose="02020603050405020304" pitchFamily="18" charset="0"/>
              </a:rPr>
              <a:t>можна</a:t>
            </a:r>
            <a:r>
              <a:rPr lang="ru-RU" b="1" i="0" u="none" strike="noStrike" dirty="0">
                <a:solidFill>
                  <a:srgbClr val="FF3399"/>
                </a:solidFill>
                <a:effectLst/>
                <a:latin typeface="Times New Roman" panose="02020603050405020304" pitchFamily="18" charset="0"/>
                <a:cs typeface="Times New Roman" panose="02020603050405020304" pitchFamily="18" charset="0"/>
              </a:rPr>
              <a:t> </a:t>
            </a:r>
            <a:r>
              <a:rPr lang="ru-RU" b="1" i="0" u="none" strike="noStrike" dirty="0" err="1">
                <a:solidFill>
                  <a:srgbClr val="FF3399"/>
                </a:solidFill>
                <a:effectLst/>
                <a:latin typeface="Times New Roman" panose="02020603050405020304" pitchFamily="18" charset="0"/>
                <a:cs typeface="Times New Roman" panose="02020603050405020304" pitchFamily="18" charset="0"/>
              </a:rPr>
              <a:t>виділити</a:t>
            </a:r>
            <a:r>
              <a:rPr lang="ru-RU" b="1" i="0" u="none" strike="noStrike" dirty="0">
                <a:solidFill>
                  <a:srgbClr val="FF3399"/>
                </a:solidFill>
                <a:effectLst/>
                <a:latin typeface="Times New Roman" panose="02020603050405020304" pitchFamily="18" charset="0"/>
                <a:cs typeface="Times New Roman" panose="02020603050405020304" pitchFamily="18" charset="0"/>
              </a:rPr>
              <a:t>:</a:t>
            </a:r>
          </a:p>
          <a:p>
            <a:pPr algn="just">
              <a:buFont typeface="Arial" panose="020B0604020202020204" pitchFamily="34" charset="0"/>
              <a:buChar char="•"/>
            </a:pPr>
            <a:r>
              <a:rPr lang="ru-RU" b="1" i="0" u="none" strike="noStrike" dirty="0" err="1">
                <a:solidFill>
                  <a:srgbClr val="9C6EAC"/>
                </a:solidFill>
                <a:effectLst/>
                <a:latin typeface="Times New Roman" panose="02020603050405020304" pitchFamily="18" charset="0"/>
                <a:cs typeface="Times New Roman" panose="02020603050405020304" pitchFamily="18" charset="0"/>
              </a:rPr>
              <a:t>Висока</a:t>
            </a:r>
            <a:r>
              <a:rPr lang="ru-RU" b="1" i="0" u="none" strike="noStrike" dirty="0">
                <a:solidFill>
                  <a:srgbClr val="9C6EAC"/>
                </a:solidFill>
                <a:effectLst/>
                <a:latin typeface="Times New Roman" panose="02020603050405020304" pitchFamily="18" charset="0"/>
                <a:cs typeface="Times New Roman" panose="02020603050405020304" pitchFamily="18" charset="0"/>
              </a:rPr>
              <a:t> </a:t>
            </a:r>
            <a:r>
              <a:rPr lang="ru-RU" b="1" i="0" u="none" strike="noStrike" dirty="0" err="1">
                <a:solidFill>
                  <a:srgbClr val="9C6EAC"/>
                </a:solidFill>
                <a:effectLst/>
                <a:latin typeface="Times New Roman" panose="02020603050405020304" pitchFamily="18" charset="0"/>
                <a:cs typeface="Times New Roman" panose="02020603050405020304" pitchFamily="18" charset="0"/>
              </a:rPr>
              <a:t>активність</a:t>
            </a:r>
            <a:r>
              <a:rPr lang="ru-RU" b="1" i="0" u="none" strike="noStrike" dirty="0">
                <a:solidFill>
                  <a:srgbClr val="9C6EAC"/>
                </a:solidFill>
                <a:effectLst/>
                <a:latin typeface="Times New Roman" panose="02020603050405020304" pitchFamily="18" charset="0"/>
                <a:cs typeface="Times New Roman" panose="02020603050405020304" pitchFamily="18" charset="0"/>
              </a:rPr>
              <a:t> </a:t>
            </a:r>
            <a:r>
              <a:rPr lang="ru-RU" b="1" i="0" u="none" strike="noStrike" dirty="0" err="1">
                <a:solidFill>
                  <a:srgbClr val="9C6EAC"/>
                </a:solidFill>
                <a:effectLst/>
                <a:latin typeface="Times New Roman" panose="02020603050405020304" pitchFamily="18" charset="0"/>
                <a:cs typeface="Times New Roman" panose="02020603050405020304" pitchFamily="18" charset="0"/>
              </a:rPr>
              <a:t>аудиторії</a:t>
            </a:r>
            <a:r>
              <a:rPr lang="ru-RU" b="1"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Згідно</a:t>
            </a:r>
            <a:r>
              <a:rPr lang="ru-RU" b="0" i="0" u="none" strike="noStrike" dirty="0">
                <a:solidFill>
                  <a:srgbClr val="111111"/>
                </a:solidFill>
                <a:effectLst/>
                <a:latin typeface="Times New Roman" panose="02020603050405020304" pitchFamily="18" charset="0"/>
                <a:cs typeface="Times New Roman" panose="02020603050405020304" pitchFamily="18" charset="0"/>
              </a:rPr>
              <a:t> з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дослідженнями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компанії</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en" b="0" i="0" u="none" strike="noStrike" dirty="0">
                <a:solidFill>
                  <a:srgbClr val="111111"/>
                </a:solidFill>
                <a:effectLst/>
                <a:latin typeface="Times New Roman" panose="02020603050405020304" pitchFamily="18" charset="0"/>
                <a:cs typeface="Times New Roman" panose="02020603050405020304" pitchFamily="18" charset="0"/>
              </a:rPr>
              <a:t>Kenshoo,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користувачі</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Інстаграма</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вдвічі</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частіше</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кликають</a:t>
            </a:r>
            <a:r>
              <a:rPr lang="ru-RU" b="0" i="0" u="none" strike="noStrike" dirty="0">
                <a:solidFill>
                  <a:srgbClr val="111111"/>
                </a:solidFill>
                <a:effectLst/>
                <a:latin typeface="Times New Roman" panose="02020603050405020304" pitchFamily="18" charset="0"/>
                <a:cs typeface="Times New Roman" panose="02020603050405020304" pitchFamily="18" charset="0"/>
              </a:rPr>
              <a:t> по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рекламних</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оголошеннях</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ніж</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власники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облікових</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записів</a:t>
            </a:r>
            <a:r>
              <a:rPr lang="ru-RU" b="0" i="0" u="none" strike="noStrike" dirty="0">
                <a:solidFill>
                  <a:srgbClr val="111111"/>
                </a:solidFill>
                <a:effectLst/>
                <a:latin typeface="Times New Roman" panose="02020603050405020304" pitchFamily="18" charset="0"/>
                <a:cs typeface="Times New Roman" panose="02020603050405020304" pitchFamily="18" charset="0"/>
              </a:rPr>
              <a:t> в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інших</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соціальних</a:t>
            </a:r>
            <a:r>
              <a:rPr lang="ru-RU" b="0" i="0" u="none" strike="noStrike" dirty="0">
                <a:solidFill>
                  <a:srgbClr val="111111"/>
                </a:solidFill>
                <a:effectLst/>
                <a:latin typeface="Times New Roman" panose="02020603050405020304" pitchFamily="18" charset="0"/>
                <a:cs typeface="Times New Roman" panose="02020603050405020304" pitchFamily="18" charset="0"/>
              </a:rPr>
              <a:t> мережах.</a:t>
            </a:r>
          </a:p>
          <a:p>
            <a:pPr algn="just">
              <a:buFont typeface="Arial" panose="020B0604020202020204" pitchFamily="34" charset="0"/>
              <a:buChar char="•"/>
            </a:pPr>
            <a:r>
              <a:rPr lang="ru-RU" b="1" i="0" u="none" strike="noStrike" dirty="0" err="1">
                <a:solidFill>
                  <a:srgbClr val="FF3399"/>
                </a:solidFill>
                <a:effectLst/>
                <a:latin typeface="Times New Roman" panose="02020603050405020304" pitchFamily="18" charset="0"/>
                <a:cs typeface="Times New Roman" panose="02020603050405020304" pitchFamily="18" charset="0"/>
              </a:rPr>
              <a:t>Величезна</a:t>
            </a:r>
            <a:r>
              <a:rPr lang="ru-RU" b="1" i="0" u="none" strike="noStrike" dirty="0">
                <a:solidFill>
                  <a:srgbClr val="FF3399"/>
                </a:solidFill>
                <a:effectLst/>
                <a:latin typeface="Times New Roman" panose="02020603050405020304" pitchFamily="18" charset="0"/>
                <a:cs typeface="Times New Roman" panose="02020603050405020304" pitchFamily="18" charset="0"/>
              </a:rPr>
              <a:t> база </a:t>
            </a:r>
            <a:r>
              <a:rPr lang="ru-RU" b="1" i="0" u="none" strike="noStrike" dirty="0" err="1">
                <a:solidFill>
                  <a:srgbClr val="FF3399"/>
                </a:solidFill>
                <a:effectLst/>
                <a:latin typeface="Times New Roman" panose="02020603050405020304" pitchFamily="18" charset="0"/>
                <a:cs typeface="Times New Roman" panose="02020603050405020304" pitchFamily="18" charset="0"/>
              </a:rPr>
              <a:t>даних</a:t>
            </a:r>
            <a:r>
              <a:rPr lang="ru-RU" b="1" i="0" u="none" strike="noStrike" dirty="0">
                <a:solidFill>
                  <a:srgbClr val="FF3399"/>
                </a:solidFill>
                <a:effectLst/>
                <a:latin typeface="Times New Roman" panose="02020603050405020304" pitchFamily="18" charset="0"/>
                <a:cs typeface="Times New Roman" panose="02020603050405020304" pitchFamily="18" charset="0"/>
              </a:rPr>
              <a:t>. </a:t>
            </a:r>
            <a:r>
              <a:rPr lang="ru-RU" b="0" i="0" u="none" strike="noStrike" dirty="0">
                <a:solidFill>
                  <a:srgbClr val="111111"/>
                </a:solidFill>
                <a:effectLst/>
                <a:latin typeface="Times New Roman" panose="02020603050405020304" pitchFamily="18" charset="0"/>
                <a:cs typeface="Times New Roman" panose="02020603050405020304" pitchFamily="18" charset="0"/>
              </a:rPr>
              <a:t>Для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націлювання</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реклами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використовується</a:t>
            </a:r>
            <a:r>
              <a:rPr lang="ru-RU" b="0" i="0" u="none" strike="noStrike" dirty="0">
                <a:solidFill>
                  <a:srgbClr val="111111"/>
                </a:solidFill>
                <a:effectLst/>
                <a:latin typeface="Times New Roman" panose="02020603050405020304" pitchFamily="18" charset="0"/>
                <a:cs typeface="Times New Roman" panose="02020603050405020304" pitchFamily="18" charset="0"/>
              </a:rPr>
              <a:t>, в тому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числі</a:t>
            </a:r>
            <a:r>
              <a:rPr lang="ru-RU" b="0" i="0" u="none" strike="noStrike" dirty="0">
                <a:solidFill>
                  <a:srgbClr val="111111"/>
                </a:solidFill>
                <a:effectLst/>
                <a:latin typeface="Times New Roman" panose="02020603050405020304" pitchFamily="18" charset="0"/>
                <a:cs typeface="Times New Roman" panose="02020603050405020304" pitchFamily="18" charset="0"/>
              </a:rPr>
              <a:t> і база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даних</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en" b="0" i="0" u="none" strike="noStrike" dirty="0">
                <a:solidFill>
                  <a:srgbClr val="111111"/>
                </a:solidFill>
                <a:effectLst/>
                <a:latin typeface="Times New Roman" panose="02020603050405020304" pitchFamily="18" charset="0"/>
                <a:cs typeface="Times New Roman" panose="02020603050405020304" pitchFamily="18" charset="0"/>
              </a:rPr>
              <a:t>Facebook.</a:t>
            </a:r>
          </a:p>
          <a:p>
            <a:pPr algn="just">
              <a:buFont typeface="Arial" panose="020B0604020202020204" pitchFamily="34" charset="0"/>
              <a:buChar char="•"/>
            </a:pPr>
            <a:r>
              <a:rPr lang="ru-RU" b="1" i="0" u="none" strike="noStrike" dirty="0" err="1">
                <a:solidFill>
                  <a:srgbClr val="7030A0"/>
                </a:solidFill>
                <a:effectLst/>
                <a:latin typeface="Times New Roman" panose="02020603050405020304" pitchFamily="18" charset="0"/>
                <a:cs typeface="Times New Roman" panose="02020603050405020304" pitchFamily="18" charset="0"/>
              </a:rPr>
              <a:t>Точне</a:t>
            </a:r>
            <a:r>
              <a:rPr lang="ru-RU" b="1" i="0" u="none" strike="noStrike" dirty="0">
                <a:solidFill>
                  <a:srgbClr val="7030A0"/>
                </a:solidFill>
                <a:effectLst/>
                <a:latin typeface="Times New Roman" panose="02020603050405020304" pitchFamily="18" charset="0"/>
                <a:cs typeface="Times New Roman" panose="02020603050405020304" pitchFamily="18" charset="0"/>
              </a:rPr>
              <a:t> </a:t>
            </a:r>
            <a:r>
              <a:rPr lang="ru-RU" b="1" i="0" u="none" strike="noStrike" dirty="0" err="1">
                <a:solidFill>
                  <a:srgbClr val="7030A0"/>
                </a:solidFill>
                <a:effectLst/>
                <a:latin typeface="Times New Roman" panose="02020603050405020304" pitchFamily="18" charset="0"/>
                <a:cs typeface="Times New Roman" panose="02020603050405020304" pitchFamily="18" charset="0"/>
              </a:rPr>
              <a:t>налаштування</a:t>
            </a:r>
            <a:r>
              <a:rPr lang="ru-RU" b="1" i="0" u="none" strike="noStrike" dirty="0">
                <a:solidFill>
                  <a:srgbClr val="7030A0"/>
                </a:solidFill>
                <a:effectLst/>
                <a:latin typeface="Times New Roman" panose="02020603050405020304" pitchFamily="18" charset="0"/>
                <a:cs typeface="Times New Roman" panose="02020603050405020304" pitchFamily="18" charset="0"/>
              </a:rPr>
              <a:t> </a:t>
            </a:r>
            <a:r>
              <a:rPr lang="ru-RU" b="1" i="0" u="none" strike="noStrike" dirty="0" err="1">
                <a:solidFill>
                  <a:srgbClr val="7030A0"/>
                </a:solidFill>
                <a:effectLst/>
                <a:latin typeface="Times New Roman" panose="02020603050405020304" pitchFamily="18" charset="0"/>
                <a:cs typeface="Times New Roman" panose="02020603050405020304" pitchFamily="18" charset="0"/>
              </a:rPr>
              <a:t>під</a:t>
            </a:r>
            <a:r>
              <a:rPr lang="ru-RU" b="1" i="0" u="none" strike="noStrike" dirty="0">
                <a:solidFill>
                  <a:srgbClr val="7030A0"/>
                </a:solidFill>
                <a:effectLst/>
                <a:latin typeface="Times New Roman" panose="02020603050405020304" pitchFamily="18" charset="0"/>
                <a:cs typeface="Times New Roman" panose="02020603050405020304" pitchFamily="18" charset="0"/>
              </a:rPr>
              <a:t> </a:t>
            </a:r>
            <a:r>
              <a:rPr lang="ru-RU" b="1" i="0" u="none" strike="noStrike" dirty="0" err="1">
                <a:solidFill>
                  <a:srgbClr val="7030A0"/>
                </a:solidFill>
                <a:effectLst/>
                <a:latin typeface="Times New Roman" panose="02020603050405020304" pitchFamily="18" charset="0"/>
                <a:cs typeface="Times New Roman" panose="02020603050405020304" pitchFamily="18" charset="0"/>
              </a:rPr>
              <a:t>демографічну</a:t>
            </a:r>
            <a:r>
              <a:rPr lang="ru-RU" b="1" i="0" u="none" strike="noStrike" dirty="0">
                <a:solidFill>
                  <a:srgbClr val="7030A0"/>
                </a:solidFill>
                <a:effectLst/>
                <a:latin typeface="Times New Roman" panose="02020603050405020304" pitchFamily="18" charset="0"/>
                <a:cs typeface="Times New Roman" panose="02020603050405020304" pitchFamily="18" charset="0"/>
              </a:rPr>
              <a:t> </a:t>
            </a:r>
            <a:r>
              <a:rPr lang="ru-RU" b="1" i="0" u="none" strike="noStrike" dirty="0" err="1">
                <a:solidFill>
                  <a:srgbClr val="7030A0"/>
                </a:solidFill>
                <a:effectLst/>
                <a:latin typeface="Times New Roman" panose="02020603050405020304" pitchFamily="18" charset="0"/>
                <a:cs typeface="Times New Roman" panose="02020603050405020304" pitchFamily="18" charset="0"/>
              </a:rPr>
              <a:t>групу</a:t>
            </a:r>
            <a:r>
              <a:rPr lang="ru-RU" b="1" i="0" u="none" strike="noStrike" dirty="0">
                <a:solidFill>
                  <a:srgbClr val="7030A0"/>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Офіційна</a:t>
            </a:r>
            <a:r>
              <a:rPr lang="ru-RU" b="0" i="0" u="none" strike="noStrike" dirty="0">
                <a:solidFill>
                  <a:srgbClr val="111111"/>
                </a:solidFill>
                <a:effectLst/>
                <a:latin typeface="Times New Roman" panose="02020603050405020304" pitchFamily="18" charset="0"/>
                <a:cs typeface="Times New Roman" panose="02020603050405020304" pitchFamily="18" charset="0"/>
              </a:rPr>
              <a:t> реклама в </a:t>
            </a:r>
            <a:r>
              <a:rPr lang="en" b="0" i="0" u="none" strike="noStrike" dirty="0">
                <a:solidFill>
                  <a:srgbClr val="111111"/>
                </a:solidFill>
                <a:effectLst/>
                <a:latin typeface="Times New Roman" panose="02020603050405020304" pitchFamily="18" charset="0"/>
                <a:cs typeface="Times New Roman" panose="02020603050405020304" pitchFamily="18" charset="0"/>
              </a:rPr>
              <a:t>Instagram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може</a:t>
            </a:r>
            <a:r>
              <a:rPr lang="ru-RU" b="0" i="0" u="none" strike="noStrike" dirty="0">
                <a:solidFill>
                  <a:srgbClr val="111111"/>
                </a:solidFill>
                <a:effectLst/>
                <a:latin typeface="Times New Roman" panose="02020603050405020304" pitchFamily="18" charset="0"/>
                <a:cs typeface="Times New Roman" panose="02020603050405020304" pitchFamily="18" charset="0"/>
              </a:rPr>
              <a:t> бути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налаштована</a:t>
            </a:r>
            <a:r>
              <a:rPr lang="ru-RU" b="0" i="0" u="none" strike="noStrike" dirty="0">
                <a:solidFill>
                  <a:srgbClr val="111111"/>
                </a:solidFill>
                <a:effectLst/>
                <a:latin typeface="Times New Roman" panose="02020603050405020304" pitchFamily="18" charset="0"/>
                <a:cs typeface="Times New Roman" panose="02020603050405020304" pitchFamily="18" charset="0"/>
              </a:rPr>
              <a:t> за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віком</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статтю</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регіонами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інтересами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Блогери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мають</a:t>
            </a:r>
            <a:r>
              <a:rPr lang="ru-RU" b="0" i="0" u="none" strike="noStrike" dirty="0">
                <a:solidFill>
                  <a:srgbClr val="111111"/>
                </a:solidFill>
                <a:effectLst/>
                <a:latin typeface="Times New Roman" panose="02020603050405020304" pitchFamily="18" charset="0"/>
                <a:cs typeface="Times New Roman" panose="02020603050405020304" pitchFamily="18" charset="0"/>
              </a:rPr>
              <a:t> свою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аудиторію</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зібрану</a:t>
            </a:r>
            <a:r>
              <a:rPr lang="ru-RU" b="0" i="0" u="none" strike="noStrike" dirty="0">
                <a:solidFill>
                  <a:srgbClr val="111111"/>
                </a:solidFill>
                <a:effectLst/>
                <a:latin typeface="Times New Roman" panose="02020603050405020304" pitchFamily="18" charset="0"/>
                <a:cs typeface="Times New Roman" panose="02020603050405020304" pitchFamily="18" charset="0"/>
              </a:rPr>
              <a:t> за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інтересами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Це</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дозволяє</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транслювати</a:t>
            </a:r>
            <a:r>
              <a:rPr lang="ru-RU" b="0" i="0" u="none" strike="noStrike" dirty="0">
                <a:solidFill>
                  <a:srgbClr val="111111"/>
                </a:solidFill>
                <a:effectLst/>
                <a:latin typeface="Times New Roman" panose="02020603050405020304" pitchFamily="18" charset="0"/>
                <a:cs typeface="Times New Roman" panose="02020603050405020304" pitchFamily="18" charset="0"/>
              </a:rPr>
              <a:t> рекламу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чіткому</a:t>
            </a:r>
            <a:r>
              <a:rPr lang="ru-RU" b="0" i="0" u="none" strike="noStrike" dirty="0">
                <a:solidFill>
                  <a:srgbClr val="111111"/>
                </a:solidFill>
                <a:effectLst/>
                <a:latin typeface="Times New Roman" panose="02020603050405020304" pitchFamily="18" charset="0"/>
                <a:cs typeface="Times New Roman" panose="02020603050405020304" pitchFamily="18" charset="0"/>
              </a:rPr>
              <a:t> сегменту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користувачів</a:t>
            </a:r>
            <a:r>
              <a:rPr lang="ru-RU" b="0" i="0" u="none" strike="noStrike" dirty="0">
                <a:solidFill>
                  <a:srgbClr val="111111"/>
                </a:solidFill>
                <a:effectLst/>
                <a:latin typeface="Times New Roman" panose="02020603050405020304" pitchFamily="18" charset="0"/>
                <a:cs typeface="Times New Roman" panose="02020603050405020304" pitchFamily="18" charset="0"/>
              </a:rPr>
              <a:t> та не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переплачувати</a:t>
            </a:r>
            <a:r>
              <a:rPr lang="ru-RU" b="0" i="0" u="none" strike="noStrike" dirty="0">
                <a:solidFill>
                  <a:srgbClr val="111111"/>
                </a:solidFill>
                <a:effectLst/>
                <a:latin typeface="Times New Roman" panose="02020603050405020304" pitchFamily="18" charset="0"/>
                <a:cs typeface="Times New Roman" panose="02020603050405020304" pitchFamily="18" charset="0"/>
              </a:rPr>
              <a:t> за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зайві</a:t>
            </a:r>
            <a:r>
              <a:rPr lang="ru-RU" b="0" i="0" u="none" strike="noStrike" dirty="0">
                <a:solidFill>
                  <a:srgbClr val="111111"/>
                </a:solidFill>
                <a:effectLst/>
                <a:latin typeface="Times New Roman" panose="02020603050405020304" pitchFamily="18" charset="0"/>
                <a:cs typeface="Times New Roman" panose="02020603050405020304" pitchFamily="18" charset="0"/>
              </a:rPr>
              <a:t> перегляди.</a:t>
            </a:r>
          </a:p>
          <a:p>
            <a:pPr algn="just">
              <a:buFont typeface="Arial" panose="020B0604020202020204" pitchFamily="34" charset="0"/>
              <a:buChar char="•"/>
            </a:pPr>
            <a:r>
              <a:rPr lang="ru-RU" b="1" i="0" u="none" strike="noStrike" dirty="0" err="1">
                <a:solidFill>
                  <a:srgbClr val="0070C0"/>
                </a:solidFill>
                <a:effectLst/>
                <a:latin typeface="Times New Roman" panose="02020603050405020304" pitchFamily="18" charset="0"/>
                <a:cs typeface="Times New Roman" panose="02020603050405020304" pitchFamily="18" charset="0"/>
              </a:rPr>
              <a:t>Різноманітність</a:t>
            </a:r>
            <a:r>
              <a:rPr lang="ru-RU" b="1" i="0" u="none" strike="noStrike" dirty="0">
                <a:solidFill>
                  <a:srgbClr val="0070C0"/>
                </a:solidFill>
                <a:effectLst/>
                <a:latin typeface="Times New Roman" panose="02020603050405020304" pitchFamily="18" charset="0"/>
                <a:cs typeface="Times New Roman" panose="02020603050405020304" pitchFamily="18" charset="0"/>
              </a:rPr>
              <a:t> </a:t>
            </a:r>
            <a:r>
              <a:rPr lang="ru-RU" b="1" i="0" u="none" strike="noStrike" dirty="0" err="1">
                <a:solidFill>
                  <a:srgbClr val="0070C0"/>
                </a:solidFill>
                <a:effectLst/>
                <a:latin typeface="Times New Roman" panose="02020603050405020304" pitchFamily="18" charset="0"/>
                <a:cs typeface="Times New Roman" panose="02020603050405020304" pitchFamily="18" charset="0"/>
              </a:rPr>
              <a:t>форматів</a:t>
            </a:r>
            <a:r>
              <a:rPr lang="ru-RU" b="1" i="0" u="none" strike="noStrike" dirty="0">
                <a:solidFill>
                  <a:srgbClr val="0070C0"/>
                </a:solidFill>
                <a:effectLst/>
                <a:latin typeface="Times New Roman" panose="02020603050405020304" pitchFamily="18" charset="0"/>
                <a:cs typeface="Times New Roman" panose="02020603050405020304" pitchFamily="18" charset="0"/>
              </a:rPr>
              <a:t>. </a:t>
            </a:r>
            <a:r>
              <a:rPr lang="ru-RU" b="0" i="0" u="none" strike="noStrike" dirty="0">
                <a:solidFill>
                  <a:srgbClr val="111111"/>
                </a:solidFill>
                <a:effectLst/>
                <a:latin typeface="Times New Roman" panose="02020603050405020304" pitchFamily="18" charset="0"/>
                <a:cs typeface="Times New Roman" panose="02020603050405020304" pitchFamily="18" charset="0"/>
              </a:rPr>
              <a:t>В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Інстаграм</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однаково</a:t>
            </a:r>
            <a:r>
              <a:rPr lang="ru-RU" b="0" i="0" u="none" strike="noStrike" dirty="0">
                <a:solidFill>
                  <a:srgbClr val="111111"/>
                </a:solidFill>
                <a:effectLst/>
                <a:latin typeface="Times New Roman" panose="02020603050405020304" pitchFamily="18" charset="0"/>
                <a:cs typeface="Times New Roman" panose="02020603050405020304" pitchFamily="18" charset="0"/>
              </a:rPr>
              <a:t> добре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працює</a:t>
            </a:r>
            <a:r>
              <a:rPr lang="ru-RU" b="0" i="0" u="none" strike="noStrike" dirty="0">
                <a:solidFill>
                  <a:srgbClr val="111111"/>
                </a:solidFill>
                <a:effectLst/>
                <a:latin typeface="Times New Roman" panose="02020603050405020304" pitchFamily="18" charset="0"/>
                <a:cs typeface="Times New Roman" panose="02020603050405020304" pitchFamily="18" charset="0"/>
              </a:rPr>
              <a:t> реклама в </a:t>
            </a:r>
            <a:r>
              <a:rPr lang="en" b="0" i="0" u="none" strike="noStrike" dirty="0">
                <a:solidFill>
                  <a:srgbClr val="111111"/>
                </a:solidFill>
                <a:effectLst/>
                <a:latin typeface="Times New Roman" panose="02020603050405020304" pitchFamily="18" charset="0"/>
                <a:cs typeface="Times New Roman" panose="02020603050405020304" pitchFamily="18" charset="0"/>
              </a:rPr>
              <a:t>Stories </a:t>
            </a:r>
            <a:r>
              <a:rPr lang="ru-RU" b="0" i="0" u="none" strike="noStrike" dirty="0">
                <a:solidFill>
                  <a:srgbClr val="111111"/>
                </a:solidFill>
                <a:effectLst/>
                <a:latin typeface="Times New Roman" panose="02020603050405020304" pitchFamily="18" charset="0"/>
                <a:cs typeface="Times New Roman" panose="02020603050405020304" pitchFamily="18" charset="0"/>
              </a:rPr>
              <a:t>та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стрінці</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рекламні</a:t>
            </a:r>
            <a:r>
              <a:rPr lang="ru-RU" b="0" i="0" u="none" strike="noStrike" dirty="0">
                <a:solidFill>
                  <a:srgbClr val="111111"/>
                </a:solidFill>
                <a:effectLst/>
                <a:latin typeface="Times New Roman" panose="02020603050405020304" pitchFamily="18" charset="0"/>
                <a:cs typeface="Times New Roman" panose="02020603050405020304" pitchFamily="18" charset="0"/>
              </a:rPr>
              <a:t> пости та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нативні</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рекомендації</a:t>
            </a:r>
            <a:r>
              <a:rPr lang="ru-RU" b="0" i="0" u="none" strike="noStrike" dirty="0">
                <a:solidFill>
                  <a:srgbClr val="111111"/>
                </a:solidFill>
                <a:effectLst/>
                <a:latin typeface="Times New Roman" panose="02020603050405020304" pitchFamily="18" charset="0"/>
                <a:cs typeface="Times New Roman" panose="02020603050405020304" pitchFamily="18" charset="0"/>
              </a:rPr>
              <a:t>.</a:t>
            </a:r>
          </a:p>
          <a:p>
            <a:pPr algn="just"/>
            <a:r>
              <a:rPr lang="ru-RU" b="0" i="0" u="none" strike="noStrike" dirty="0">
                <a:solidFill>
                  <a:srgbClr val="111111"/>
                </a:solidFill>
                <a:effectLst/>
                <a:latin typeface="Times New Roman" panose="02020603050405020304" pitchFamily="18" charset="0"/>
                <a:cs typeface="Times New Roman" panose="02020603050405020304" pitchFamily="18" charset="0"/>
              </a:rPr>
              <a:t>До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недоліків</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реклами</a:t>
            </a:r>
            <a:r>
              <a:rPr lang="ru-RU" b="0" i="0" u="none" strike="noStrike" dirty="0">
                <a:solidFill>
                  <a:srgbClr val="111111"/>
                </a:solidFill>
                <a:effectLst/>
                <a:latin typeface="Times New Roman" panose="02020603050405020304" pitchFamily="18" charset="0"/>
                <a:cs typeface="Times New Roman" panose="02020603050405020304" pitchFamily="18" charset="0"/>
              </a:rPr>
              <a:t> у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цій</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соціальній</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мережі</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можна</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віднести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наявність</a:t>
            </a:r>
            <a:r>
              <a:rPr lang="ru-RU" b="0" i="0" u="none" strike="noStrike" dirty="0">
                <a:solidFill>
                  <a:srgbClr val="111111"/>
                </a:solidFill>
                <a:effectLst/>
                <a:latin typeface="Times New Roman" panose="02020603050405020304" pitchFamily="18" charset="0"/>
                <a:cs typeface="Times New Roman" panose="02020603050405020304" pitchFamily="18" charset="0"/>
              </a:rPr>
              <a:t> не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активної</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аудиторії</a:t>
            </a:r>
            <a:r>
              <a:rPr lang="ru-RU" b="0" i="0" u="none" strike="noStrike" dirty="0">
                <a:solidFill>
                  <a:srgbClr val="111111"/>
                </a:solidFill>
                <a:effectLst/>
                <a:latin typeface="Times New Roman" panose="02020603050405020304" pitchFamily="18" charset="0"/>
                <a:cs typeface="Times New Roman" panose="02020603050405020304" pitchFamily="18" charset="0"/>
              </a:rPr>
              <a:t> в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деяких</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блогерів</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Несумлінні</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інфлюєнсери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можуть</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мати</a:t>
            </a:r>
            <a:r>
              <a:rPr lang="ru-RU" b="0" i="0" u="none" strike="noStrike" dirty="0">
                <a:solidFill>
                  <a:srgbClr val="111111"/>
                </a:solidFill>
                <a:effectLst/>
                <a:latin typeface="Times New Roman" panose="02020603050405020304" pitchFamily="18" charset="0"/>
                <a:cs typeface="Times New Roman" panose="02020603050405020304" pitchFamily="18" charset="0"/>
              </a:rPr>
              <a:t> до 30-40%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накручених</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передплатників</a:t>
            </a:r>
            <a:r>
              <a:rPr lang="ru-RU" b="0" i="0" u="none" strike="noStrike" dirty="0">
                <a:solidFill>
                  <a:srgbClr val="111111"/>
                </a:solidFill>
                <a:effectLst/>
                <a:latin typeface="Times New Roman" panose="02020603050405020304" pitchFamily="18" charset="0"/>
                <a:cs typeface="Times New Roman" panose="02020603050405020304" pitchFamily="18" charset="0"/>
              </a:rPr>
              <a:t>, тому до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підбору</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сторінки</a:t>
            </a:r>
            <a:r>
              <a:rPr lang="ru-RU" b="0" i="0" u="none" strike="noStrike" dirty="0">
                <a:solidFill>
                  <a:srgbClr val="111111"/>
                </a:solidFill>
                <a:effectLst/>
                <a:latin typeface="Times New Roman" panose="02020603050405020304" pitchFamily="18" charset="0"/>
                <a:cs typeface="Times New Roman" panose="02020603050405020304" pitchFamily="18" charset="0"/>
              </a:rPr>
              <a:t> для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реклами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потрібно</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підходити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відповідально</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Відносним</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недоліком</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націлювання</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реклами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можна</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назвати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визначення</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вартості</a:t>
            </a:r>
            <a:r>
              <a:rPr lang="ru-RU" b="0" i="0" u="none" strike="noStrike" dirty="0">
                <a:solidFill>
                  <a:srgbClr val="111111"/>
                </a:solidFill>
                <a:effectLst/>
                <a:latin typeface="Times New Roman" panose="02020603050405020304" pitchFamily="18" charset="0"/>
                <a:cs typeface="Times New Roman" panose="02020603050405020304" pitchFamily="18" charset="0"/>
              </a:rPr>
              <a:t> показу за системою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аукціону</a:t>
            </a:r>
            <a:r>
              <a:rPr lang="ru-RU" b="0" i="0" u="none" strike="noStrike" dirty="0">
                <a:solidFill>
                  <a:srgbClr val="111111"/>
                </a:solidFill>
                <a:effectLst/>
                <a:latin typeface="Times New Roman" panose="02020603050405020304" pitchFamily="18" charset="0"/>
                <a:cs typeface="Times New Roman" panose="02020603050405020304" pitchFamily="18" charset="0"/>
              </a:rPr>
              <a:t>. Через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цю</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особливість</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вартість</a:t>
            </a:r>
            <a:r>
              <a:rPr lang="ru-RU" b="0" i="0" u="none" strike="noStrike" dirty="0">
                <a:solidFill>
                  <a:srgbClr val="111111"/>
                </a:solidFill>
                <a:effectLst/>
                <a:latin typeface="Times New Roman" panose="02020603050405020304" pitchFamily="18" charset="0"/>
                <a:cs typeface="Times New Roman" panose="02020603050405020304" pitchFamily="18" charset="0"/>
              </a:rPr>
              <a:t> показу не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фіксована</a:t>
            </a:r>
            <a:r>
              <a:rPr lang="ru-RU" b="0" i="0" u="none" strike="noStrike" dirty="0">
                <a:solidFill>
                  <a:srgbClr val="111111"/>
                </a:solidFill>
                <a:effectLst/>
                <a:latin typeface="Times New Roman" panose="02020603050405020304" pitchFamily="18" charset="0"/>
                <a:cs typeface="Times New Roman" panose="02020603050405020304" pitchFamily="18" charset="0"/>
              </a:rPr>
              <a:t>, і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покази</a:t>
            </a:r>
            <a:r>
              <a:rPr lang="ru-RU" b="0" i="0" u="none" strike="noStrike" dirty="0">
                <a:solidFill>
                  <a:srgbClr val="111111"/>
                </a:solidFill>
                <a:effectLst/>
                <a:latin typeface="Times New Roman" panose="02020603050405020304" pitchFamily="18" charset="0"/>
                <a:cs typeface="Times New Roman" panose="02020603050405020304" pitchFamily="18" charset="0"/>
              </a:rPr>
              <a:t> на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найпопулярніші</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сегменти</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аудиторії</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коштують</a:t>
            </a:r>
            <a:r>
              <a:rPr lang="ru-RU" b="0" i="0" u="none" strike="noStrike" dirty="0">
                <a:solidFill>
                  <a:srgbClr val="111111"/>
                </a:solidFill>
                <a:effectLst/>
                <a:latin typeface="Times New Roman" panose="02020603050405020304" pitchFamily="18" charset="0"/>
                <a:cs typeface="Times New Roman" panose="02020603050405020304" pitchFamily="18" charset="0"/>
              </a:rPr>
              <a:t> </a:t>
            </a:r>
            <a:r>
              <a:rPr lang="ru-RU" b="0" i="0" u="none" strike="noStrike" dirty="0" err="1">
                <a:solidFill>
                  <a:srgbClr val="111111"/>
                </a:solidFill>
                <a:effectLst/>
                <a:latin typeface="Times New Roman" panose="02020603050405020304" pitchFamily="18" charset="0"/>
                <a:cs typeface="Times New Roman" panose="02020603050405020304" pitchFamily="18" charset="0"/>
              </a:rPr>
              <a:t>дорожче</a:t>
            </a:r>
            <a:r>
              <a:rPr lang="ru-RU" b="0" i="0" u="none" strike="noStrike" dirty="0">
                <a:solidFill>
                  <a:srgbClr val="111111"/>
                </a:solidFill>
                <a:effectLst/>
                <a:latin typeface="Times New Roman" panose="02020603050405020304" pitchFamily="18" charset="0"/>
                <a:cs typeface="Times New Roman" panose="02020603050405020304" pitchFamily="18" charset="0"/>
              </a:rPr>
              <a:t>.</a:t>
            </a:r>
          </a:p>
          <a:p>
            <a:pPr marL="0" indent="0">
              <a:buNone/>
            </a:pPr>
            <a:endParaRPr lang="ru-UA" dirty="0"/>
          </a:p>
        </p:txBody>
      </p:sp>
      <p:pic>
        <p:nvPicPr>
          <p:cNvPr id="5" name="Рисунок 4">
            <a:extLst>
              <a:ext uri="{FF2B5EF4-FFF2-40B4-BE49-F238E27FC236}">
                <a16:creationId xmlns:a16="http://schemas.microsoft.com/office/drawing/2014/main" id="{3E9EE3C6-4737-7F82-D4F6-B7704B00BA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622" y="1324708"/>
            <a:ext cx="4364378" cy="3528646"/>
          </a:xfrm>
          <a:prstGeom prst="rect">
            <a:avLst/>
          </a:prstGeom>
        </p:spPr>
      </p:pic>
    </p:spTree>
    <p:extLst>
      <p:ext uri="{BB962C8B-B14F-4D97-AF65-F5344CB8AC3E}">
        <p14:creationId xmlns:p14="http://schemas.microsoft.com/office/powerpoint/2010/main" val="26656664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6387BD-5275-49AA-AD1A-BC4B7E4CD4D1}"/>
              </a:ext>
            </a:extLst>
          </p:cNvPr>
          <p:cNvSpPr>
            <a:spLocks noGrp="1"/>
          </p:cNvSpPr>
          <p:nvPr>
            <p:ph type="title"/>
          </p:nvPr>
        </p:nvSpPr>
        <p:spPr>
          <a:xfrm>
            <a:off x="443917" y="2296385"/>
            <a:ext cx="10515600" cy="1325563"/>
          </a:xfrm>
        </p:spPr>
        <p:txBody>
          <a:bodyPr>
            <a:noAutofit/>
          </a:bodyPr>
          <a:lstStyle/>
          <a:p>
            <a:pPr>
              <a:lnSpc>
                <a:spcPct val="150000"/>
              </a:lnSpc>
            </a:pPr>
            <a:r>
              <a:rPr lang="uk-UA" sz="2500" b="1" dirty="0">
                <a:solidFill>
                  <a:srgbClr val="FF0066"/>
                </a:solidFill>
                <a:latin typeface="Times New Roman" panose="02020603050405020304" pitchFamily="18" charset="0"/>
                <a:cs typeface="Times New Roman" panose="02020603050405020304" pitchFamily="18" charset="0"/>
              </a:rPr>
              <a:t>	</a:t>
            </a:r>
            <a:r>
              <a:rPr lang="uk-UA" sz="2500" b="1" dirty="0" err="1">
                <a:solidFill>
                  <a:srgbClr val="FF0066"/>
                </a:solidFill>
                <a:latin typeface="Times New Roman" panose="02020603050405020304" pitchFamily="18" charset="0"/>
                <a:cs typeface="Times New Roman" panose="02020603050405020304" pitchFamily="18" charset="0"/>
              </a:rPr>
              <a:t>Гівевей</a:t>
            </a:r>
            <a:r>
              <a:rPr lang="uk-UA" sz="2500" dirty="0">
                <a:solidFill>
                  <a:srgbClr val="FF0066"/>
                </a:solidFill>
                <a:latin typeface="Times New Roman" panose="02020603050405020304" pitchFamily="18" charset="0"/>
                <a:cs typeface="Times New Roman" panose="02020603050405020304" pitchFamily="18" charset="0"/>
              </a:rPr>
              <a:t>-</a:t>
            </a:r>
            <a:r>
              <a:rPr lang="ru-RU" sz="2500" dirty="0" err="1">
                <a:latin typeface="Times New Roman" panose="02020603050405020304" pitchFamily="18" charset="0"/>
                <a:cs typeface="Times New Roman" panose="02020603050405020304" pitchFamily="18" charset="0"/>
              </a:rPr>
              <a:t>це</a:t>
            </a:r>
            <a:r>
              <a:rPr lang="ru-RU" sz="2500" dirty="0">
                <a:latin typeface="Times New Roman" panose="02020603050405020304" pitchFamily="18" charset="0"/>
                <a:cs typeface="Times New Roman" panose="02020603050405020304" pitchFamily="18" charset="0"/>
              </a:rPr>
              <a:t> конкурс </a:t>
            </a:r>
            <a:r>
              <a:rPr lang="ru-RU" sz="2500" dirty="0" err="1">
                <a:latin typeface="Times New Roman" panose="02020603050405020304" pitchFamily="18" charset="0"/>
                <a:cs typeface="Times New Roman" panose="02020603050405020304" pitchFamily="18" charset="0"/>
              </a:rPr>
              <a:t>або</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розіграш</a:t>
            </a:r>
            <a:r>
              <a:rPr lang="ru-RU" sz="2500" dirty="0">
                <a:latin typeface="Times New Roman" panose="02020603050405020304" pitchFamily="18" charset="0"/>
                <a:cs typeface="Times New Roman" panose="02020603050405020304" pitchFamily="18" charset="0"/>
              </a:rPr>
              <a:t>, для перемоги у </a:t>
            </a:r>
            <a:r>
              <a:rPr lang="ru-RU" sz="2500" dirty="0" err="1">
                <a:latin typeface="Times New Roman" panose="02020603050405020304" pitchFamily="18" charset="0"/>
                <a:cs typeface="Times New Roman" panose="02020603050405020304" pitchFamily="18" charset="0"/>
              </a:rPr>
              <a:t>якому</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потрібно</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виконати</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певні</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умови</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щоб</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отримати</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безкоштовно</a:t>
            </a:r>
            <a:r>
              <a:rPr lang="ru-RU" sz="2500" dirty="0">
                <a:latin typeface="Times New Roman" panose="02020603050405020304" pitchFamily="18" charset="0"/>
                <a:cs typeface="Times New Roman" panose="02020603050405020304" pitchFamily="18" charset="0"/>
              </a:rPr>
              <a:t> приз. </a:t>
            </a:r>
            <a:r>
              <a:rPr lang="ru-RU" sz="2500" dirty="0" err="1">
                <a:latin typeface="Times New Roman" panose="02020603050405020304" pitchFamily="18" charset="0"/>
                <a:cs typeface="Times New Roman" panose="02020603050405020304" pitchFamily="18" charset="0"/>
              </a:rPr>
              <a:t>Останні</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кілька</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років</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такий</a:t>
            </a:r>
            <a:r>
              <a:rPr lang="ru-RU" sz="2500" dirty="0">
                <a:latin typeface="Times New Roman" panose="02020603050405020304" pitchFamily="18" charset="0"/>
                <a:cs typeface="Times New Roman" panose="02020603050405020304" pitchFamily="18" charset="0"/>
              </a:rPr>
              <a:t> формат </a:t>
            </a:r>
            <a:r>
              <a:rPr lang="ru-RU" sz="2500" dirty="0" err="1">
                <a:latin typeface="Times New Roman" panose="02020603050405020304" pitchFamily="18" charset="0"/>
                <a:cs typeface="Times New Roman" panose="02020603050405020304" pitchFamily="18" charset="0"/>
              </a:rPr>
              <a:t>подарунків</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набуває</a:t>
            </a:r>
            <a:r>
              <a:rPr lang="ru-RU" sz="2500" dirty="0">
                <a:latin typeface="Times New Roman" panose="02020603050405020304" pitchFamily="18" charset="0"/>
                <a:cs typeface="Times New Roman" panose="02020603050405020304" pitchFamily="18" charset="0"/>
              </a:rPr>
              <a:t> все </a:t>
            </a:r>
            <a:r>
              <a:rPr lang="ru-RU" sz="2500" dirty="0" err="1">
                <a:latin typeface="Times New Roman" panose="02020603050405020304" pitchFamily="18" charset="0"/>
                <a:cs typeface="Times New Roman" panose="02020603050405020304" pitchFamily="18" charset="0"/>
              </a:rPr>
              <a:t>більшої</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популярності</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адже</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блогери</a:t>
            </a:r>
            <a:r>
              <a:rPr lang="ru-RU" sz="2500" dirty="0">
                <a:latin typeface="Times New Roman" panose="02020603050405020304" pitchFamily="18" charset="0"/>
                <a:cs typeface="Times New Roman" panose="02020603050405020304" pitchFamily="18" charset="0"/>
              </a:rPr>
              <a:t> радо </a:t>
            </a:r>
            <a:r>
              <a:rPr lang="ru-RU" sz="2500" dirty="0" err="1">
                <a:latin typeface="Times New Roman" panose="02020603050405020304" pitchFamily="18" charset="0"/>
                <a:cs typeface="Times New Roman" panose="02020603050405020304" pitchFamily="18" charset="0"/>
              </a:rPr>
              <a:t>діляться</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різними</a:t>
            </a:r>
            <a:r>
              <a:rPr lang="ru-RU" sz="2500" dirty="0">
                <a:latin typeface="Times New Roman" panose="02020603050405020304" pitchFamily="18" charset="0"/>
                <a:cs typeface="Times New Roman" panose="02020603050405020304" pitchFamily="18" charset="0"/>
              </a:rPr>
              <a:t> речами та </a:t>
            </a:r>
            <a:r>
              <a:rPr lang="ru-RU" sz="2500" dirty="0" err="1">
                <a:latin typeface="Times New Roman" panose="02020603050405020304" pitchFamily="18" charset="0"/>
                <a:cs typeface="Times New Roman" panose="02020603050405020304" pitchFamily="18" charset="0"/>
              </a:rPr>
              <a:t>продукцією</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зі</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своїми</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підписниками</a:t>
            </a:r>
            <a:r>
              <a:rPr lang="ru-RU" sz="2500" dirty="0">
                <a:latin typeface="Times New Roman" panose="02020603050405020304" pitchFamily="18" charset="0"/>
                <a:cs typeface="Times New Roman" panose="02020603050405020304" pitchFamily="18" charset="0"/>
              </a:rPr>
              <a:t> та </a:t>
            </a:r>
            <a:r>
              <a:rPr lang="ru-RU" sz="2500" dirty="0" err="1">
                <a:latin typeface="Times New Roman" panose="02020603050405020304" pitchFamily="18" charset="0"/>
                <a:cs typeface="Times New Roman" panose="02020603050405020304" pitchFamily="18" charset="0"/>
              </a:rPr>
              <a:t>шанувальниками</a:t>
            </a:r>
            <a:r>
              <a:rPr lang="ru-RU" sz="2500" dirty="0">
                <a:latin typeface="Times New Roman" panose="02020603050405020304" pitchFamily="18" charset="0"/>
                <a:cs typeface="Times New Roman" panose="02020603050405020304" pitchFamily="18" charset="0"/>
              </a:rPr>
              <a:t> у </a:t>
            </a:r>
            <a:r>
              <a:rPr lang="ru-RU" sz="2500" dirty="0" err="1">
                <a:latin typeface="Times New Roman" panose="02020603050405020304" pitchFamily="18" charset="0"/>
                <a:cs typeface="Times New Roman" panose="02020603050405020304" pitchFamily="18" charset="0"/>
              </a:rPr>
              <a:t>різних</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соцмережах</a:t>
            </a:r>
            <a:r>
              <a:rPr lang="ru-RU" sz="2500" dirty="0">
                <a:latin typeface="Times New Roman" panose="02020603050405020304" pitchFamily="18" charset="0"/>
                <a:cs typeface="Times New Roman" panose="02020603050405020304" pitchFamily="18" charset="0"/>
              </a:rPr>
              <a:t>.</a:t>
            </a:r>
            <a:br>
              <a:rPr lang="ru-RU" sz="2500" dirty="0">
                <a:latin typeface="Times New Roman" panose="02020603050405020304" pitchFamily="18" charset="0"/>
                <a:cs typeface="Times New Roman" panose="02020603050405020304" pitchFamily="18" charset="0"/>
              </a:rPr>
            </a:br>
            <a:r>
              <a:rPr lang="ru-RU" sz="2500" dirty="0">
                <a:latin typeface="Times New Roman" panose="02020603050405020304" pitchFamily="18" charset="0"/>
                <a:cs typeface="Times New Roman" panose="02020603050405020304" pitchFamily="18" charset="0"/>
              </a:rPr>
              <a:t>	</a:t>
            </a:r>
            <a:r>
              <a:rPr lang="ru-RU" sz="2500" i="1" dirty="0" err="1">
                <a:solidFill>
                  <a:srgbClr val="FF0066"/>
                </a:solidFill>
                <a:latin typeface="Times New Roman" panose="02020603050405020304" pitchFamily="18" charset="0"/>
                <a:cs typeface="Times New Roman" panose="02020603050405020304" pitchFamily="18" charset="0"/>
              </a:rPr>
              <a:t>Гівевей</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використовується</a:t>
            </a:r>
            <a:r>
              <a:rPr lang="ru-RU" sz="2500" dirty="0">
                <a:latin typeface="Times New Roman" panose="02020603050405020304" pitchFamily="18" charset="0"/>
                <a:cs typeface="Times New Roman" panose="02020603050405020304" pitchFamily="18" charset="0"/>
              </a:rPr>
              <a:t> як </a:t>
            </a:r>
            <a:r>
              <a:rPr lang="ru-RU" sz="2500" dirty="0" err="1">
                <a:latin typeface="Times New Roman" panose="02020603050405020304" pitchFamily="18" charset="0"/>
                <a:cs typeface="Times New Roman" panose="02020603050405020304" pitchFamily="18" charset="0"/>
              </a:rPr>
              <a:t>спосіб</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просування</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адже</a:t>
            </a:r>
            <a:r>
              <a:rPr lang="ru-RU" sz="2500" dirty="0">
                <a:latin typeface="Times New Roman" panose="02020603050405020304" pitchFamily="18" charset="0"/>
                <a:cs typeface="Times New Roman" panose="02020603050405020304" pitchFamily="18" charset="0"/>
              </a:rPr>
              <a:t> основною </a:t>
            </a:r>
            <a:r>
              <a:rPr lang="ru-RU" sz="2500" dirty="0" err="1">
                <a:latin typeface="Times New Roman" panose="02020603050405020304" pitchFamily="18" charset="0"/>
                <a:cs typeface="Times New Roman" panose="02020603050405020304" pitchFamily="18" charset="0"/>
              </a:rPr>
              <a:t>умовою</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участі</a:t>
            </a:r>
            <a:r>
              <a:rPr lang="ru-RU" sz="2500" dirty="0">
                <a:latin typeface="Times New Roman" panose="02020603050405020304" pitchFamily="18" charset="0"/>
                <a:cs typeface="Times New Roman" panose="02020603050405020304" pitchFamily="18" charset="0"/>
              </a:rPr>
              <a:t> у </a:t>
            </a:r>
            <a:r>
              <a:rPr lang="ru-RU" sz="2500" dirty="0" err="1">
                <a:latin typeface="Times New Roman" panose="02020603050405020304" pitchFamily="18" charset="0"/>
                <a:cs typeface="Times New Roman" panose="02020603050405020304" pitchFamily="18" charset="0"/>
              </a:rPr>
              <a:t>розіграші</a:t>
            </a:r>
            <a:r>
              <a:rPr lang="ru-RU" sz="2500" dirty="0">
                <a:latin typeface="Times New Roman" panose="02020603050405020304" pitchFamily="18" charset="0"/>
                <a:cs typeface="Times New Roman" panose="02020603050405020304" pitchFamily="18" charset="0"/>
              </a:rPr>
              <a:t> є </a:t>
            </a:r>
            <a:r>
              <a:rPr lang="ru-RU" sz="2500" dirty="0" err="1">
                <a:latin typeface="Times New Roman" panose="02020603050405020304" pitchFamily="18" charset="0"/>
                <a:cs typeface="Times New Roman" panose="02020603050405020304" pitchFamily="18" charset="0"/>
              </a:rPr>
              <a:t>підписка</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активність</a:t>
            </a:r>
            <a:r>
              <a:rPr lang="ru-RU" sz="2500" dirty="0">
                <a:latin typeface="Times New Roman" panose="02020603050405020304" pitchFamily="18" charset="0"/>
                <a:cs typeface="Times New Roman" panose="02020603050405020304" pitchFamily="18" charset="0"/>
              </a:rPr>
              <a:t>) на вашу </a:t>
            </a:r>
            <a:br>
              <a:rPr lang="ru-RU" sz="2500" dirty="0">
                <a:latin typeface="Times New Roman" panose="02020603050405020304" pitchFamily="18" charset="0"/>
                <a:cs typeface="Times New Roman" panose="02020603050405020304" pitchFamily="18" charset="0"/>
              </a:rPr>
            </a:br>
            <a:r>
              <a:rPr lang="ru-RU" sz="2500" dirty="0" err="1">
                <a:latin typeface="Times New Roman" panose="02020603050405020304" pitchFamily="18" charset="0"/>
                <a:cs typeface="Times New Roman" panose="02020603050405020304" pitchFamily="18" charset="0"/>
              </a:rPr>
              <a:t>торгову</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сторінку</a:t>
            </a:r>
            <a:r>
              <a:rPr lang="ru-RU" sz="2500" dirty="0">
                <a:latin typeface="Times New Roman" panose="02020603050405020304" pitchFamily="18" charset="0"/>
                <a:cs typeface="Times New Roman" panose="02020603050405020304" pitchFamily="18" charset="0"/>
              </a:rPr>
              <a:t>.</a:t>
            </a:r>
            <a:br>
              <a:rPr lang="ru-RU" sz="2500" dirty="0">
                <a:latin typeface="Times New Roman" panose="02020603050405020304" pitchFamily="18" charset="0"/>
                <a:cs typeface="Times New Roman" panose="02020603050405020304" pitchFamily="18" charset="0"/>
              </a:rPr>
            </a:br>
            <a:r>
              <a:rPr lang="ru-RU" sz="2500" dirty="0">
                <a:latin typeface="Times New Roman" panose="02020603050405020304" pitchFamily="18" charset="0"/>
                <a:cs typeface="Times New Roman" panose="02020603050405020304" pitchFamily="18" charset="0"/>
              </a:rPr>
              <a:t>	</a:t>
            </a:r>
            <a:r>
              <a:rPr lang="ru-RU" sz="2500" i="1" dirty="0" err="1">
                <a:solidFill>
                  <a:srgbClr val="FF0066"/>
                </a:solidFill>
                <a:latin typeface="Times New Roman" panose="02020603050405020304" pitchFamily="18" charset="0"/>
                <a:cs typeface="Times New Roman" panose="02020603050405020304" pitchFamily="18" charset="0"/>
              </a:rPr>
              <a:t>Гівевей</a:t>
            </a:r>
            <a:r>
              <a:rPr lang="ru-RU" sz="2500" dirty="0">
                <a:solidFill>
                  <a:srgbClr val="FF0066"/>
                </a:solidFill>
                <a:latin typeface="Times New Roman" panose="02020603050405020304" pitchFamily="18" charset="0"/>
                <a:cs typeface="Times New Roman" panose="02020603050405020304" pitchFamily="18" charset="0"/>
              </a:rPr>
              <a:t> </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це</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зазвичай</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бартерний</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або</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платний</a:t>
            </a:r>
            <a:br>
              <a:rPr lang="ru-RU" sz="2500" dirty="0">
                <a:latin typeface="Times New Roman" panose="02020603050405020304" pitchFamily="18" charset="0"/>
                <a:cs typeface="Times New Roman" panose="02020603050405020304" pitchFamily="18" charset="0"/>
              </a:rPr>
            </a:b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спосіб</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просування</a:t>
            </a:r>
            <a:r>
              <a:rPr lang="ru-RU" sz="2500" dirty="0">
                <a:latin typeface="Times New Roman" panose="02020603050405020304" pitchFamily="18" charset="0"/>
                <a:cs typeface="Times New Roman" panose="02020603050405020304" pitchFamily="18" charset="0"/>
              </a:rPr>
              <a:t>.</a:t>
            </a:r>
            <a:endParaRPr lang="ru-RU" sz="2500" dirty="0">
              <a:solidFill>
                <a:srgbClr val="FF0066"/>
              </a:solidFill>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009F8FF5-7B33-4C42-BE96-31D081E063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1094" y="4280620"/>
            <a:ext cx="4234503" cy="1812897"/>
          </a:xfrm>
          <a:prstGeom prst="rect">
            <a:avLst/>
          </a:prstGeom>
        </p:spPr>
      </p:pic>
    </p:spTree>
    <p:extLst>
      <p:ext uri="{BB962C8B-B14F-4D97-AF65-F5344CB8AC3E}">
        <p14:creationId xmlns:p14="http://schemas.microsoft.com/office/powerpoint/2010/main" val="1361463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D91CCA-D105-45CF-AAD2-F66134AED4BA}"/>
              </a:ext>
            </a:extLst>
          </p:cNvPr>
          <p:cNvSpPr>
            <a:spLocks noGrp="1"/>
          </p:cNvSpPr>
          <p:nvPr>
            <p:ph type="title"/>
          </p:nvPr>
        </p:nvSpPr>
        <p:spPr/>
        <p:txBody>
          <a:bodyPr/>
          <a:lstStyle/>
          <a:p>
            <a:r>
              <a:rPr lang="uk-UA" dirty="0" err="1">
                <a:solidFill>
                  <a:srgbClr val="FF0066"/>
                </a:solidFill>
                <a:latin typeface="Times New Roman" panose="02020603050405020304" pitchFamily="18" charset="0"/>
                <a:cs typeface="Times New Roman" panose="02020603050405020304" pitchFamily="18" charset="0"/>
              </a:rPr>
              <a:t>Накрутка</a:t>
            </a:r>
            <a:r>
              <a:rPr lang="uk-UA" dirty="0">
                <a:solidFill>
                  <a:srgbClr val="FF0066"/>
                </a:solidFill>
                <a:latin typeface="Times New Roman" panose="02020603050405020304" pitchFamily="18" charset="0"/>
                <a:cs typeface="Times New Roman" panose="02020603050405020304" pitchFamily="18" charset="0"/>
              </a:rPr>
              <a:t> </a:t>
            </a:r>
            <a:r>
              <a:rPr lang="uk-UA" dirty="0" err="1">
                <a:solidFill>
                  <a:srgbClr val="FF0066"/>
                </a:solidFill>
                <a:latin typeface="Times New Roman" panose="02020603050405020304" pitchFamily="18" charset="0"/>
                <a:cs typeface="Times New Roman" panose="02020603050405020304" pitchFamily="18" charset="0"/>
              </a:rPr>
              <a:t>лайків</a:t>
            </a:r>
            <a:endParaRPr lang="ru-RU" dirty="0">
              <a:solidFill>
                <a:srgbClr val="FF0066"/>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09A3C8F0-042D-43AB-9B31-8DB4B2F4D9BD}"/>
              </a:ext>
            </a:extLst>
          </p:cNvPr>
          <p:cNvSpPr>
            <a:spLocks noGrp="1"/>
          </p:cNvSpPr>
          <p:nvPr>
            <p:ph idx="1"/>
          </p:nvPr>
        </p:nvSpPr>
        <p:spPr>
          <a:xfrm>
            <a:off x="399495" y="1539256"/>
            <a:ext cx="6702642" cy="4667250"/>
          </a:xfrm>
          <a:ln>
            <a:solidFill>
              <a:schemeClr val="bg1">
                <a:lumMod val="65000"/>
              </a:schemeClr>
            </a:solidFill>
          </a:ln>
        </p:spPr>
        <p:txBody>
          <a:bodyPr>
            <a:normAutofit/>
          </a:bodyPr>
          <a:lstStyle/>
          <a:p>
            <a:pPr algn="just"/>
            <a:r>
              <a:rPr lang="ru-RU" sz="2200" dirty="0" err="1">
                <a:latin typeface="Times New Roman" panose="02020603050405020304" pitchFamily="18" charset="0"/>
                <a:cs typeface="Times New Roman" panose="02020603050405020304" pitchFamily="18" charset="0"/>
              </a:rPr>
              <a:t>Це</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чорний</a:t>
            </a:r>
            <a:r>
              <a:rPr lang="ru-RU" sz="2200" dirty="0">
                <a:latin typeface="Times New Roman" panose="02020603050405020304" pitchFamily="18" charset="0"/>
                <a:cs typeface="Times New Roman" panose="02020603050405020304" pitchFamily="18" charset="0"/>
              </a:rPr>
              <a:t>» метод </a:t>
            </a:r>
            <a:r>
              <a:rPr lang="ru-RU" sz="2200" dirty="0" err="1">
                <a:latin typeface="Times New Roman" panose="02020603050405020304" pitchFamily="18" charset="0"/>
                <a:cs typeface="Times New Roman" panose="02020603050405020304" pitchFamily="18" charset="0"/>
              </a:rPr>
              <a:t>просування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Його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використовують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акаунти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які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хочуть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швидко</a:t>
            </a:r>
            <a:r>
              <a:rPr lang="ru-RU" sz="2200" dirty="0">
                <a:latin typeface="Times New Roman" panose="02020603050405020304" pitchFamily="18" charset="0"/>
                <a:cs typeface="Times New Roman" panose="02020603050405020304" pitchFamily="18" charset="0"/>
              </a:rPr>
              <a:t> і дешево (а </a:t>
            </a:r>
            <a:r>
              <a:rPr lang="ru-RU" sz="2200" dirty="0" err="1">
                <a:latin typeface="Times New Roman" panose="02020603050405020304" pitchFamily="18" charset="0"/>
                <a:cs typeface="Times New Roman" panose="02020603050405020304" pitchFamily="18" charset="0"/>
              </a:rPr>
              <a:t>можна</a:t>
            </a:r>
            <a:r>
              <a:rPr lang="ru-RU" sz="2200" dirty="0">
                <a:latin typeface="Times New Roman" panose="02020603050405020304" pitchFamily="18" charset="0"/>
                <a:cs typeface="Times New Roman" panose="02020603050405020304" pitchFamily="18" charset="0"/>
              </a:rPr>
              <a:t> і </a:t>
            </a:r>
            <a:r>
              <a:rPr lang="ru-RU" sz="2200" dirty="0" err="1">
                <a:latin typeface="Times New Roman" panose="02020603050405020304" pitchFamily="18" charset="0"/>
                <a:cs typeface="Times New Roman" panose="02020603050405020304" pitchFamily="18" charset="0"/>
              </a:rPr>
              <a:t>безкоштовно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отримати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багато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підписників</a:t>
            </a:r>
            <a:r>
              <a:rPr lang="ru-RU" sz="2200" dirty="0">
                <a:latin typeface="Times New Roman" panose="02020603050405020304" pitchFamily="18" charset="0"/>
                <a:cs typeface="Times New Roman" panose="02020603050405020304" pitchFamily="18" charset="0"/>
              </a:rPr>
              <a:t> і </a:t>
            </a:r>
            <a:r>
              <a:rPr lang="ru-RU" sz="2200" dirty="0" err="1">
                <a:latin typeface="Times New Roman" panose="02020603050405020304" pitchFamily="18" charset="0"/>
                <a:cs typeface="Times New Roman" panose="02020603050405020304" pitchFamily="18" charset="0"/>
              </a:rPr>
              <a:t>лайків</a:t>
            </a:r>
            <a:r>
              <a:rPr lang="ru-RU" sz="2200" dirty="0">
                <a:latin typeface="Times New Roman" panose="02020603050405020304" pitchFamily="18" charset="0"/>
                <a:cs typeface="Times New Roman" panose="02020603050405020304" pitchFamily="18" charset="0"/>
              </a:rPr>
              <a:t>. </a:t>
            </a:r>
          </a:p>
          <a:p>
            <a:pPr algn="just"/>
            <a:r>
              <a:rPr lang="ru-RU" sz="2200" dirty="0" err="1">
                <a:latin typeface="Times New Roman" panose="02020603050405020304" pitchFamily="18" charset="0"/>
                <a:cs typeface="Times New Roman" panose="02020603050405020304" pitchFamily="18" charset="0"/>
              </a:rPr>
              <a:t>Потрібно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розуміти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що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всі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підписки</a:t>
            </a:r>
            <a:r>
              <a:rPr lang="ru-RU" sz="2200" dirty="0">
                <a:latin typeface="Times New Roman" panose="02020603050405020304" pitchFamily="18" charset="0"/>
                <a:cs typeface="Times New Roman" panose="02020603050405020304" pitchFamily="18" charset="0"/>
              </a:rPr>
              <a:t> і лайки </a:t>
            </a:r>
            <a:r>
              <a:rPr lang="ru-RU" sz="2200" dirty="0" err="1">
                <a:latin typeface="Times New Roman" panose="02020603050405020304" pitchFamily="18" charset="0"/>
                <a:cs typeface="Times New Roman" panose="02020603050405020304" pitchFamily="18" charset="0"/>
              </a:rPr>
              <a:t>будуть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або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від</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ботів</a:t>
            </a:r>
            <a:r>
              <a:rPr lang="ru-RU" sz="2200" dirty="0">
                <a:latin typeface="Times New Roman" panose="02020603050405020304" pitchFamily="18" charset="0"/>
                <a:cs typeface="Times New Roman" panose="02020603050405020304" pitchFamily="18" charset="0"/>
              </a:rPr>
              <a:t> - «</a:t>
            </a:r>
            <a:r>
              <a:rPr lang="ru-RU" sz="2200" dirty="0" err="1">
                <a:latin typeface="Times New Roman" panose="02020603050405020304" pitchFamily="18" charset="0"/>
                <a:cs typeface="Times New Roman" panose="02020603050405020304" pitchFamily="18" charset="0"/>
              </a:rPr>
              <a:t>роботів</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акаунтів</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або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від</a:t>
            </a:r>
            <a:r>
              <a:rPr lang="ru-RU" sz="2200" dirty="0">
                <a:latin typeface="Times New Roman" panose="02020603050405020304" pitchFamily="18" charset="0"/>
                <a:cs typeface="Times New Roman" panose="02020603050405020304" pitchFamily="18" charset="0"/>
              </a:rPr>
              <a:t> тих, </a:t>
            </a:r>
            <a:r>
              <a:rPr lang="ru-RU" sz="2200" dirty="0" err="1">
                <a:latin typeface="Times New Roman" panose="02020603050405020304" pitchFamily="18" charset="0"/>
                <a:cs typeface="Times New Roman" panose="02020603050405020304" pitchFamily="18" charset="0"/>
              </a:rPr>
              <a:t>хто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підписується</a:t>
            </a:r>
            <a:r>
              <a:rPr lang="ru-RU" sz="2200" dirty="0">
                <a:latin typeface="Times New Roman" panose="02020603050405020304" pitchFamily="18" charset="0"/>
                <a:cs typeface="Times New Roman" panose="02020603050405020304" pitchFamily="18" charset="0"/>
              </a:rPr>
              <a:t> на </a:t>
            </a:r>
            <a:r>
              <a:rPr lang="ru-RU" sz="2200" dirty="0" err="1">
                <a:latin typeface="Times New Roman" panose="02020603050405020304" pitchFamily="18" charset="0"/>
                <a:cs typeface="Times New Roman" panose="02020603050405020304" pitchFamily="18" charset="0"/>
              </a:rPr>
              <a:t>всіх</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підряд</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щоб</a:t>
            </a:r>
            <a:r>
              <a:rPr lang="ru-RU" sz="2200" dirty="0">
                <a:latin typeface="Times New Roman" panose="02020603050405020304" pitchFamily="18" charset="0"/>
                <a:cs typeface="Times New Roman" panose="02020603050405020304" pitchFamily="18" charset="0"/>
              </a:rPr>
              <a:t> в онлайн-</a:t>
            </a:r>
            <a:r>
              <a:rPr lang="ru-RU" sz="2200" dirty="0" err="1">
                <a:latin typeface="Times New Roman" panose="02020603050405020304" pitchFamily="18" charset="0"/>
                <a:cs typeface="Times New Roman" panose="02020603050405020304" pitchFamily="18" charset="0"/>
              </a:rPr>
              <a:t>сервісі</a:t>
            </a:r>
            <a:r>
              <a:rPr lang="ru-RU" sz="2200" dirty="0">
                <a:latin typeface="Times New Roman" panose="02020603050405020304" pitchFamily="18" charset="0"/>
                <a:cs typeface="Times New Roman" panose="02020603050405020304" pitchFamily="18" charset="0"/>
              </a:rPr>
              <a:t> для накрутки </a:t>
            </a:r>
            <a:r>
              <a:rPr lang="ru-RU" sz="2200" dirty="0" err="1">
                <a:latin typeface="Times New Roman" panose="02020603050405020304" pitchFamily="18" charset="0"/>
                <a:cs typeface="Times New Roman" panose="02020603050405020304" pitchFamily="18" charset="0"/>
              </a:rPr>
              <a:t>заробити</a:t>
            </a:r>
            <a:r>
              <a:rPr lang="ru-RU" sz="2200" dirty="0">
                <a:latin typeface="Times New Roman" panose="02020603050405020304" pitchFamily="18" charset="0"/>
                <a:cs typeface="Times New Roman" panose="02020603050405020304" pitchFamily="18" charset="0"/>
              </a:rPr>
              <a:t> на таких же </a:t>
            </a:r>
            <a:r>
              <a:rPr lang="ru-RU" sz="2200" dirty="0" err="1">
                <a:latin typeface="Times New Roman" panose="02020603050405020304" pitchFamily="18" charset="0"/>
                <a:cs typeface="Times New Roman" panose="02020603050405020304" pitchFamily="18" charset="0"/>
              </a:rPr>
              <a:t>підписників</a:t>
            </a:r>
            <a:r>
              <a:rPr lang="ru-RU" sz="2200" dirty="0">
                <a:latin typeface="Times New Roman" panose="02020603050405020304" pitchFamily="18" charset="0"/>
                <a:cs typeface="Times New Roman" panose="02020603050405020304" pitchFamily="18" charset="0"/>
              </a:rPr>
              <a:t> для </a:t>
            </a:r>
            <a:r>
              <a:rPr lang="ru-RU" sz="2200" dirty="0" err="1">
                <a:latin typeface="Times New Roman" panose="02020603050405020304" pitchFamily="18" charset="0"/>
                <a:cs typeface="Times New Roman" panose="02020603050405020304" pitchFamily="18" charset="0"/>
              </a:rPr>
              <a:t>свого</a:t>
            </a:r>
            <a:r>
              <a:rPr lang="ru-RU" sz="2200" dirty="0">
                <a:latin typeface="Times New Roman" panose="02020603050405020304" pitchFamily="18" charset="0"/>
                <a:cs typeface="Times New Roman" panose="02020603050405020304" pitchFamily="18" charset="0"/>
              </a:rPr>
              <a:t> Інстаграм.</a:t>
            </a:r>
          </a:p>
          <a:p>
            <a:pPr algn="just"/>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Тобто</a:t>
            </a:r>
            <a:r>
              <a:rPr lang="ru-RU" sz="2200" dirty="0">
                <a:latin typeface="Times New Roman" panose="02020603050405020304" pitchFamily="18" charset="0"/>
                <a:cs typeface="Times New Roman" panose="02020603050405020304" pitchFamily="18" charset="0"/>
              </a:rPr>
              <a:t> в будь-</a:t>
            </a:r>
            <a:r>
              <a:rPr lang="ru-RU" sz="2200" dirty="0" err="1">
                <a:latin typeface="Times New Roman" panose="02020603050405020304" pitchFamily="18" charset="0"/>
                <a:cs typeface="Times New Roman" panose="02020603050405020304" pitchFamily="18" charset="0"/>
              </a:rPr>
              <a:t>якому</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випадку</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безкоштовно</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або</a:t>
            </a:r>
            <a:r>
              <a:rPr lang="ru-RU" sz="2200" dirty="0">
                <a:latin typeface="Times New Roman" panose="02020603050405020304" pitchFamily="18" charset="0"/>
                <a:cs typeface="Times New Roman" panose="02020603050405020304" pitchFamily="18" charset="0"/>
              </a:rPr>
              <a:t> платно - </a:t>
            </a:r>
            <a:r>
              <a:rPr lang="ru-RU" sz="2200" dirty="0" err="1">
                <a:latin typeface="Times New Roman" panose="02020603050405020304" pitchFamily="18" charset="0"/>
                <a:cs typeface="Times New Roman" panose="02020603050405020304" pitchFamily="18" charset="0"/>
              </a:rPr>
              <a:t>ви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отримаєте</a:t>
            </a:r>
            <a:r>
              <a:rPr lang="ru-RU" sz="2200" dirty="0">
                <a:latin typeface="Times New Roman" panose="02020603050405020304" pitchFamily="18" charset="0"/>
                <a:cs typeface="Times New Roman" panose="02020603050405020304" pitchFamily="18" charset="0"/>
              </a:rPr>
              <a:t> </a:t>
            </a:r>
            <a:r>
              <a:rPr lang="ru-RU" sz="2200" b="1" dirty="0" err="1">
                <a:latin typeface="Times New Roman" panose="02020603050405020304" pitchFamily="18" charset="0"/>
                <a:cs typeface="Times New Roman" panose="02020603050405020304" pitchFamily="18" charset="0"/>
              </a:rPr>
              <a:t>неактивних</a:t>
            </a:r>
            <a:r>
              <a:rPr lang="ru-RU" sz="2200" b="1"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підписників</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які</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потім</a:t>
            </a:r>
            <a:r>
              <a:rPr lang="ru-RU" sz="2200" dirty="0">
                <a:latin typeface="Times New Roman" panose="02020603050405020304" pitchFamily="18" charset="0"/>
                <a:cs typeface="Times New Roman" panose="02020603050405020304" pitchFamily="18" charset="0"/>
              </a:rPr>
              <a:t> не </a:t>
            </a:r>
            <a:r>
              <a:rPr lang="ru-RU" sz="2200" dirty="0" err="1">
                <a:latin typeface="Times New Roman" panose="02020603050405020304" pitchFamily="18" charset="0"/>
                <a:cs typeface="Times New Roman" panose="02020603050405020304" pitchFamily="18" charset="0"/>
              </a:rPr>
              <a:t>будуть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лайкати</a:t>
            </a:r>
            <a:r>
              <a:rPr lang="ru-RU" sz="2200" dirty="0">
                <a:latin typeface="Times New Roman" panose="02020603050405020304" pitchFamily="18" charset="0"/>
                <a:cs typeface="Times New Roman" panose="02020603050405020304" pitchFamily="18" charset="0"/>
              </a:rPr>
              <a:t>/</a:t>
            </a:r>
            <a:r>
              <a:rPr lang="ru-RU" sz="2200" dirty="0" err="1">
                <a:latin typeface="Times New Roman" panose="02020603050405020304" pitchFamily="18" charset="0"/>
                <a:cs typeface="Times New Roman" panose="02020603050405020304" pitchFamily="18" charset="0"/>
              </a:rPr>
              <a:t>коментувати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дивитися</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відео</a:t>
            </a:r>
            <a:r>
              <a:rPr lang="ru-RU" sz="2200" dirty="0">
                <a:latin typeface="Times New Roman" panose="02020603050405020304" pitchFamily="18" charset="0"/>
                <a:cs typeface="Times New Roman" panose="02020603050405020304" pitchFamily="18" charset="0"/>
              </a:rPr>
              <a:t> і </a:t>
            </a:r>
            <a:r>
              <a:rPr lang="ru-RU" sz="2200" dirty="0" err="1">
                <a:latin typeface="Times New Roman" panose="02020603050405020304" pitchFamily="18" charset="0"/>
                <a:cs typeface="Times New Roman" panose="02020603050405020304" pitchFamily="18" charset="0"/>
              </a:rPr>
              <a:t>вже</a:t>
            </a:r>
            <a:r>
              <a:rPr lang="ru-RU" sz="2200" dirty="0">
                <a:latin typeface="Times New Roman" panose="02020603050405020304" pitchFamily="18" charset="0"/>
                <a:cs typeface="Times New Roman" panose="02020603050405020304" pitchFamily="18" charset="0"/>
              </a:rPr>
              <a:t> точно </a:t>
            </a:r>
            <a:r>
              <a:rPr lang="ru-RU" sz="2200" dirty="0" err="1">
                <a:latin typeface="Times New Roman" panose="02020603050405020304" pitchFamily="18" charset="0"/>
                <a:cs typeface="Times New Roman" panose="02020603050405020304" pitchFamily="18" charset="0"/>
              </a:rPr>
              <a:t>нічого</a:t>
            </a:r>
            <a:r>
              <a:rPr lang="ru-RU" sz="2200" dirty="0">
                <a:latin typeface="Times New Roman" panose="02020603050405020304" pitchFamily="18" charset="0"/>
                <a:cs typeface="Times New Roman" panose="02020603050405020304" pitchFamily="18" charset="0"/>
              </a:rPr>
              <a:t> не </a:t>
            </a:r>
            <a:r>
              <a:rPr lang="ru-RU" sz="2200" dirty="0" err="1">
                <a:latin typeface="Times New Roman" panose="02020603050405020304" pitchFamily="18" charset="0"/>
                <a:cs typeface="Times New Roman" panose="02020603050405020304" pitchFamily="18" charset="0"/>
              </a:rPr>
              <a:t>куплять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якщо</a:t>
            </a:r>
            <a:r>
              <a:rPr lang="ru-RU" sz="2200" dirty="0">
                <a:latin typeface="Times New Roman" panose="02020603050405020304" pitchFamily="18" charset="0"/>
                <a:cs typeface="Times New Roman" panose="02020603050405020304" pitchFamily="18" charset="0"/>
              </a:rPr>
              <a:t> у вас </a:t>
            </a:r>
            <a:r>
              <a:rPr lang="ru-RU" sz="2200" dirty="0" err="1">
                <a:latin typeface="Times New Roman" panose="02020603050405020304" pitchFamily="18" charset="0"/>
                <a:cs typeface="Times New Roman" panose="02020603050405020304" pitchFamily="18" charset="0"/>
              </a:rPr>
              <a:t>бізнес-акаунт</a:t>
            </a:r>
            <a:r>
              <a:rPr lang="ru-RU" sz="2200" dirty="0">
                <a:latin typeface="Times New Roman" panose="02020603050405020304" pitchFamily="18" charset="0"/>
                <a:cs typeface="Times New Roman" panose="02020603050405020304" pitchFamily="18" charset="0"/>
              </a:rPr>
              <a:t>).</a:t>
            </a:r>
          </a:p>
        </p:txBody>
      </p:sp>
      <p:pic>
        <p:nvPicPr>
          <p:cNvPr id="5" name="Рисунок 4">
            <a:extLst>
              <a:ext uri="{FF2B5EF4-FFF2-40B4-BE49-F238E27FC236}">
                <a16:creationId xmlns:a16="http://schemas.microsoft.com/office/drawing/2014/main" id="{FA03B9C2-AAAC-4690-837B-CF968A1F14F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216483" y="1500324"/>
            <a:ext cx="4794287" cy="4745115"/>
          </a:xfrm>
          <a:prstGeom prst="rect">
            <a:avLst/>
          </a:prstGeom>
        </p:spPr>
      </p:pic>
    </p:spTree>
    <p:extLst>
      <p:ext uri="{BB962C8B-B14F-4D97-AF65-F5344CB8AC3E}">
        <p14:creationId xmlns:p14="http://schemas.microsoft.com/office/powerpoint/2010/main" val="26210663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7171B8-5FAE-4198-BB26-E2675E88E288}"/>
              </a:ext>
            </a:extLst>
          </p:cNvPr>
          <p:cNvSpPr>
            <a:spLocks noGrp="1"/>
          </p:cNvSpPr>
          <p:nvPr>
            <p:ph type="title"/>
          </p:nvPr>
        </p:nvSpPr>
        <p:spPr/>
        <p:txBody>
          <a:bodyPr/>
          <a:lstStyle/>
          <a:p>
            <a:r>
              <a:rPr lang="uk-UA" dirty="0" err="1">
                <a:solidFill>
                  <a:srgbClr val="FF0066"/>
                </a:solidFill>
                <a:latin typeface="Times New Roman" panose="02020603050405020304" pitchFamily="18" charset="0"/>
                <a:cs typeface="Times New Roman" panose="02020603050405020304" pitchFamily="18" charset="0"/>
              </a:rPr>
              <a:t>Накрутка</a:t>
            </a:r>
            <a:r>
              <a:rPr lang="uk-UA" dirty="0">
                <a:solidFill>
                  <a:srgbClr val="FF0066"/>
                </a:solidFill>
                <a:latin typeface="Times New Roman" panose="02020603050405020304" pitchFamily="18" charset="0"/>
                <a:cs typeface="Times New Roman" panose="02020603050405020304" pitchFamily="18" charset="0"/>
              </a:rPr>
              <a:t> </a:t>
            </a:r>
            <a:r>
              <a:rPr lang="uk-UA" dirty="0" err="1">
                <a:solidFill>
                  <a:srgbClr val="FF0066"/>
                </a:solidFill>
                <a:latin typeface="Times New Roman" panose="02020603050405020304" pitchFamily="18" charset="0"/>
                <a:cs typeface="Times New Roman" panose="02020603050405020304" pitchFamily="18" charset="0"/>
              </a:rPr>
              <a:t>лайків</a:t>
            </a:r>
            <a:endParaRPr lang="ru-RU" dirty="0"/>
          </a:p>
        </p:txBody>
      </p:sp>
      <p:sp>
        <p:nvSpPr>
          <p:cNvPr id="3" name="Объект 2">
            <a:extLst>
              <a:ext uri="{FF2B5EF4-FFF2-40B4-BE49-F238E27FC236}">
                <a16:creationId xmlns:a16="http://schemas.microsoft.com/office/drawing/2014/main" id="{061CCEB4-AEEF-40C0-8FF8-FA589803A066}"/>
              </a:ext>
            </a:extLst>
          </p:cNvPr>
          <p:cNvSpPr>
            <a:spLocks noGrp="1"/>
          </p:cNvSpPr>
          <p:nvPr>
            <p:ph idx="1"/>
          </p:nvPr>
        </p:nvSpPr>
        <p:spPr>
          <a:xfrm>
            <a:off x="562708" y="1690688"/>
            <a:ext cx="10791092" cy="4486275"/>
          </a:xfrm>
        </p:spPr>
        <p:txBody>
          <a:bodyPr>
            <a:normAutofit/>
          </a:bodyPr>
          <a:lstStyle/>
          <a:p>
            <a:r>
              <a:rPr lang="ru-RU" dirty="0" err="1">
                <a:latin typeface="Times New Roman" panose="02020603050405020304" pitchFamily="18" charset="0"/>
                <a:cs typeface="Times New Roman" panose="02020603050405020304" pitchFamily="18" charset="0"/>
              </a:rPr>
              <a:t>Якщо</a:t>
            </a:r>
            <a:r>
              <a:rPr lang="ru-RU" dirty="0">
                <a:latin typeface="Times New Roman" panose="02020603050405020304" pitchFamily="18" charset="0"/>
                <a:cs typeface="Times New Roman" panose="02020603050405020304" pitchFamily="18" charset="0"/>
              </a:rPr>
              <a:t> вам </a:t>
            </a:r>
            <a:r>
              <a:rPr lang="ru-RU" dirty="0" err="1">
                <a:latin typeface="Times New Roman" panose="02020603050405020304" pitchFamily="18" charset="0"/>
                <a:cs typeface="Times New Roman" panose="02020603050405020304" pitchFamily="18" charset="0"/>
              </a:rPr>
              <a:t>потрібна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програма</a:t>
            </a:r>
            <a:r>
              <a:rPr lang="ru-RU" dirty="0">
                <a:latin typeface="Times New Roman" panose="02020603050405020304" pitchFamily="18" charset="0"/>
                <a:cs typeface="Times New Roman" panose="02020603050405020304" pitchFamily="18" charset="0"/>
              </a:rPr>
              <a:t> для накрутки «</a:t>
            </a:r>
            <a:r>
              <a:rPr lang="ru-RU" dirty="0" err="1">
                <a:latin typeface="Times New Roman" panose="02020603050405020304" pitchFamily="18" charset="0"/>
                <a:cs typeface="Times New Roman" panose="02020603050405020304" pitchFamily="18" charset="0"/>
              </a:rPr>
              <a:t>живих</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активних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підписників</a:t>
            </a:r>
            <a:r>
              <a:rPr lang="ru-RU" dirty="0">
                <a:latin typeface="Times New Roman" panose="02020603050405020304" pitchFamily="18" charset="0"/>
                <a:cs typeface="Times New Roman" panose="02020603050405020304" pitchFamily="18" charset="0"/>
              </a:rPr>
              <a:t> в Інстаграм, то вам </a:t>
            </a:r>
            <a:r>
              <a:rPr lang="ru-RU" dirty="0" err="1">
                <a:latin typeface="Times New Roman" panose="02020603050405020304" pitchFamily="18" charset="0"/>
                <a:cs typeface="Times New Roman" panose="02020603050405020304" pitchFamily="18" charset="0"/>
              </a:rPr>
              <a:t>потрібна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програма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або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сервіс</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массфоловінгу</a:t>
            </a:r>
            <a:r>
              <a:rPr lang="ru-RU" dirty="0">
                <a:latin typeface="Times New Roman" panose="02020603050405020304" pitchFamily="18" charset="0"/>
                <a:cs typeface="Times New Roman" panose="02020603050405020304" pitchFamily="18" charset="0"/>
              </a:rPr>
              <a:t>, а не </a:t>
            </a:r>
            <a:r>
              <a:rPr lang="ru-RU" u="sng" dirty="0" err="1">
                <a:latin typeface="Times New Roman" panose="02020603050405020304" pitchFamily="18" charset="0"/>
                <a:cs typeface="Times New Roman" panose="02020603050405020304" pitchFamily="18" charset="0"/>
              </a:rPr>
              <a:t>сервіс</a:t>
            </a:r>
            <a:r>
              <a:rPr lang="ru-RU" u="sng" dirty="0">
                <a:latin typeface="Times New Roman" panose="02020603050405020304" pitchFamily="18" charset="0"/>
                <a:cs typeface="Times New Roman" panose="02020603050405020304" pitchFamily="18" charset="0"/>
              </a:rPr>
              <a:t> по </a:t>
            </a:r>
            <a:r>
              <a:rPr lang="ru-RU" u="sng" dirty="0" err="1">
                <a:latin typeface="Times New Roman" panose="02020603050405020304" pitchFamily="18" charset="0"/>
                <a:cs typeface="Times New Roman" panose="02020603050405020304" pitchFamily="18" charset="0"/>
              </a:rPr>
              <a:t>накрутці</a:t>
            </a:r>
            <a:r>
              <a:rPr lang="ru-RU"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Але </a:t>
            </a:r>
            <a:r>
              <a:rPr lang="ru-RU" dirty="0" err="1">
                <a:latin typeface="Times New Roman" panose="02020603050405020304" pitchFamily="18" charset="0"/>
                <a:cs typeface="Times New Roman" panose="02020603050405020304" pitchFamily="18" charset="0"/>
              </a:rPr>
              <a:t>зважайте</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співпрац</a:t>
            </a:r>
            <a:r>
              <a:rPr lang="uk-UA" dirty="0">
                <a:latin typeface="Times New Roman" panose="02020603050405020304" pitchFamily="18" charset="0"/>
                <a:cs typeface="Times New Roman" panose="02020603050405020304" pitchFamily="18" charset="0"/>
              </a:rPr>
              <a:t>і з блогами та блогерами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підпискники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потрібні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всім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Завжди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можна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відрізнити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насправді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популярний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акаунт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накрученого</a:t>
            </a:r>
            <a:r>
              <a:rPr lang="ru-RU" dirty="0">
                <a:latin typeface="Times New Roman" panose="02020603050405020304" pitchFamily="18" charset="0"/>
                <a:cs typeface="Times New Roman" panose="02020603050405020304" pitchFamily="18" charset="0"/>
              </a:rPr>
              <a:t>. А </a:t>
            </a:r>
            <a:r>
              <a:rPr lang="ru-RU" dirty="0" err="1">
                <a:latin typeface="Times New Roman" panose="02020603050405020304" pitchFamily="18" charset="0"/>
                <a:cs typeface="Times New Roman" panose="02020603050405020304" pitchFamily="18" charset="0"/>
              </a:rPr>
              <a:t>це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важливо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хочете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купити</a:t>
            </a:r>
            <a:r>
              <a:rPr lang="ru-RU" dirty="0">
                <a:latin typeface="Times New Roman" panose="02020603050405020304" pitchFamily="18" charset="0"/>
                <a:cs typeface="Times New Roman" panose="02020603050405020304" pitchFamily="18" charset="0"/>
              </a:rPr>
              <a:t> рекламу </a:t>
            </a:r>
            <a:r>
              <a:rPr lang="ru-RU" dirty="0" err="1">
                <a:latin typeface="Times New Roman" panose="02020603050405020304" pitchFamily="18" charset="0"/>
                <a:cs typeface="Times New Roman" panose="02020603050405020304" pitchFamily="18" charset="0"/>
              </a:rPr>
              <a:t>або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попрацювати</a:t>
            </a:r>
            <a:r>
              <a:rPr lang="ru-RU" dirty="0">
                <a:latin typeface="Times New Roman" panose="02020603050405020304" pitchFamily="18" charset="0"/>
                <a:cs typeface="Times New Roman" panose="02020603050405020304" pitchFamily="18" charset="0"/>
              </a:rPr>
              <a:t> за бартером з блогером, </a:t>
            </a:r>
            <a:r>
              <a:rPr lang="ru-RU" dirty="0" err="1">
                <a:latin typeface="Times New Roman" panose="02020603050405020304" pitchFamily="18" charset="0"/>
                <a:cs typeface="Times New Roman" panose="02020603050405020304" pitchFamily="18" charset="0"/>
              </a:rPr>
              <a:t>зробити</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SFS. </a:t>
            </a:r>
            <a:endParaRPr lang="uk-UA" dirty="0">
              <a:latin typeface="Times New Roman" panose="02020603050405020304" pitchFamily="18" charset="0"/>
              <a:cs typeface="Times New Roman" panose="02020603050405020304" pitchFamily="18" charset="0"/>
            </a:endParaRPr>
          </a:p>
          <a:p>
            <a:r>
              <a:rPr lang="ru-RU" dirty="0" err="1">
                <a:latin typeface="Times New Roman" panose="02020603050405020304" pitchFamily="18" charset="0"/>
                <a:cs typeface="Times New Roman" panose="02020603050405020304" pitchFamily="18" charset="0"/>
              </a:rPr>
              <a:t>Якщо</a:t>
            </a:r>
            <a:r>
              <a:rPr lang="ru-RU" dirty="0">
                <a:latin typeface="Times New Roman" panose="02020603050405020304" pitchFamily="18" charset="0"/>
                <a:cs typeface="Times New Roman" panose="02020603050405020304" pitchFamily="18" charset="0"/>
              </a:rPr>
              <a:t> Інстаграм </a:t>
            </a:r>
            <a:r>
              <a:rPr lang="ru-RU" dirty="0" err="1">
                <a:latin typeface="Times New Roman" panose="02020603050405020304" pitchFamily="18" charset="0"/>
                <a:cs typeface="Times New Roman" panose="02020603050405020304" pitchFamily="18" charset="0"/>
              </a:rPr>
              <a:t>накручений</a:t>
            </a:r>
            <a:r>
              <a:rPr lang="ru-RU" dirty="0">
                <a:latin typeface="Times New Roman" panose="02020603050405020304" pitchFamily="18" charset="0"/>
                <a:cs typeface="Times New Roman" panose="02020603050405020304" pitchFamily="18" charset="0"/>
              </a:rPr>
              <a:t> - то </a:t>
            </a:r>
            <a:r>
              <a:rPr lang="ru-RU" dirty="0" err="1">
                <a:latin typeface="Times New Roman" panose="02020603050405020304" pitchFamily="18" charset="0"/>
                <a:cs typeface="Times New Roman" panose="02020603050405020304" pitchFamily="18" charset="0"/>
              </a:rPr>
              <a:t>ефекту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співпраці</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його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власником</a:t>
            </a:r>
            <a:r>
              <a:rPr lang="ru-RU" dirty="0">
                <a:latin typeface="Times New Roman" panose="02020603050405020304" pitchFamily="18" charset="0"/>
                <a:cs typeface="Times New Roman" panose="02020603050405020304" pitchFamily="18" charset="0"/>
              </a:rPr>
              <a:t> не буде.</a:t>
            </a:r>
          </a:p>
          <a:p>
            <a:pPr marL="0" indent="0">
              <a:buNone/>
            </a:pPr>
            <a:r>
              <a:rPr lang="ru-RU" dirty="0">
                <a:latin typeface="Times New Roman" panose="02020603050405020304" pitchFamily="18" charset="0"/>
                <a:cs typeface="Times New Roman" panose="02020603050405020304" pitchFamily="18" charset="0"/>
              </a:rPr>
              <a:t>﻿</a:t>
            </a:r>
          </a:p>
          <a:p>
            <a:endParaRPr lang="ru-RU"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8841E961-CADB-475E-BAD8-AF51420D7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996520" y="4662519"/>
            <a:ext cx="1787577" cy="2603383"/>
          </a:xfrm>
          <a:prstGeom prst="rect">
            <a:avLst/>
          </a:prstGeom>
        </p:spPr>
      </p:pic>
    </p:spTree>
    <p:extLst>
      <p:ext uri="{BB962C8B-B14F-4D97-AF65-F5344CB8AC3E}">
        <p14:creationId xmlns:p14="http://schemas.microsoft.com/office/powerpoint/2010/main" val="1667869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DFE5A67D-F261-439E-8364-3A727294E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908" y="490989"/>
            <a:ext cx="6813200" cy="5610871"/>
          </a:xfrm>
          <a:prstGeom prst="rect">
            <a:avLst/>
          </a:prstGeom>
        </p:spPr>
      </p:pic>
    </p:spTree>
    <p:extLst>
      <p:ext uri="{BB962C8B-B14F-4D97-AF65-F5344CB8AC3E}">
        <p14:creationId xmlns:p14="http://schemas.microsoft.com/office/powerpoint/2010/main" val="2879316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54F594-8E7A-4783-B0C8-5D0492998C52}"/>
              </a:ext>
            </a:extLst>
          </p:cNvPr>
          <p:cNvSpPr>
            <a:spLocks noGrp="1"/>
          </p:cNvSpPr>
          <p:nvPr>
            <p:ph type="title"/>
          </p:nvPr>
        </p:nvSpPr>
        <p:spPr>
          <a:xfrm>
            <a:off x="5847127" y="949356"/>
            <a:ext cx="5187892" cy="1325563"/>
          </a:xfrm>
        </p:spPr>
        <p:txBody>
          <a:bodyPr>
            <a:normAutofit fontScale="90000"/>
          </a:bodyPr>
          <a:lstStyle/>
          <a:p>
            <a:pPr algn="ctr"/>
            <a:r>
              <a:rPr lang="uk-UA" b="1" dirty="0">
                <a:solidFill>
                  <a:schemeClr val="accent6">
                    <a:lumMod val="75000"/>
                  </a:schemeClr>
                </a:solidFill>
              </a:rPr>
              <a:t>Сервіси для активної роботи в інтернет просуванні </a:t>
            </a:r>
            <a:endParaRPr lang="ru-RU" b="1" dirty="0">
              <a:solidFill>
                <a:schemeClr val="accent6">
                  <a:lumMod val="75000"/>
                </a:schemeClr>
              </a:solidFill>
            </a:endParaRPr>
          </a:p>
        </p:txBody>
      </p:sp>
      <p:pic>
        <p:nvPicPr>
          <p:cNvPr id="9" name="Объект 8">
            <a:extLst>
              <a:ext uri="{FF2B5EF4-FFF2-40B4-BE49-F238E27FC236}">
                <a16:creationId xmlns:a16="http://schemas.microsoft.com/office/drawing/2014/main" id="{97105F8C-84D5-4DE6-AC98-912EB59F90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9697" y="1419139"/>
            <a:ext cx="4440868" cy="5210619"/>
          </a:xfrm>
          <a:ln>
            <a:solidFill>
              <a:schemeClr val="accent6">
                <a:lumMod val="75000"/>
              </a:schemeClr>
            </a:solidFill>
          </a:ln>
        </p:spPr>
      </p:pic>
      <p:pic>
        <p:nvPicPr>
          <p:cNvPr id="11" name="Рисунок 10">
            <a:extLst>
              <a:ext uri="{FF2B5EF4-FFF2-40B4-BE49-F238E27FC236}">
                <a16:creationId xmlns:a16="http://schemas.microsoft.com/office/drawing/2014/main" id="{EAE6765A-E3CD-4AB0-8C75-F6A6C106D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8345" y="3313182"/>
            <a:ext cx="5969838" cy="3316576"/>
          </a:xfrm>
          <a:prstGeom prst="rect">
            <a:avLst/>
          </a:prstGeom>
          <a:ln>
            <a:solidFill>
              <a:schemeClr val="accent6">
                <a:lumMod val="75000"/>
              </a:schemeClr>
            </a:solidFill>
          </a:ln>
        </p:spPr>
      </p:pic>
    </p:spTree>
    <p:extLst>
      <p:ext uri="{BB962C8B-B14F-4D97-AF65-F5344CB8AC3E}">
        <p14:creationId xmlns:p14="http://schemas.microsoft.com/office/powerpoint/2010/main" val="86890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B20612-A6DC-4290-8A35-F42816DC2395}"/>
              </a:ext>
            </a:extLst>
          </p:cNvPr>
          <p:cNvSpPr>
            <a:spLocks noGrp="1"/>
          </p:cNvSpPr>
          <p:nvPr>
            <p:ph type="ctrTitle"/>
          </p:nvPr>
        </p:nvSpPr>
        <p:spPr>
          <a:xfrm>
            <a:off x="634766" y="486561"/>
            <a:ext cx="11168543" cy="884209"/>
          </a:xfrm>
        </p:spPr>
        <p:txBody>
          <a:bodyPr>
            <a:normAutofit fontScale="90000"/>
          </a:bodyPr>
          <a:lstStyle/>
          <a:p>
            <a:pPr algn="just"/>
            <a:r>
              <a:rPr lang="en-US" sz="2500" b="1" dirty="0">
                <a:solidFill>
                  <a:srgbClr val="FF0066"/>
                </a:solidFill>
                <a:latin typeface="Times New Roman" panose="02020603050405020304" pitchFamily="18" charset="0"/>
                <a:cs typeface="Times New Roman" panose="02020603050405020304" pitchFamily="18" charset="0"/>
              </a:rPr>
              <a:t>SMM </a:t>
            </a:r>
            <a:r>
              <a:rPr lang="uk-UA" sz="2500" b="1" dirty="0">
                <a:solidFill>
                  <a:srgbClr val="FF0066"/>
                </a:solidFill>
                <a:latin typeface="Times New Roman" panose="02020603050405020304" pitchFamily="18" charset="0"/>
                <a:cs typeface="Times New Roman" panose="02020603050405020304" pitchFamily="18" charset="0"/>
              </a:rPr>
              <a:t>(</a:t>
            </a:r>
            <a:r>
              <a:rPr lang="en-US" sz="2500" b="1" dirty="0">
                <a:solidFill>
                  <a:srgbClr val="FF0066"/>
                </a:solidFill>
                <a:latin typeface="Times New Roman" panose="02020603050405020304" pitchFamily="18" charset="0"/>
                <a:cs typeface="Times New Roman" panose="02020603050405020304" pitchFamily="18" charset="0"/>
              </a:rPr>
              <a:t>Social Media Marketing</a:t>
            </a:r>
            <a:r>
              <a:rPr lang="uk-UA" sz="2500" b="1" dirty="0">
                <a:solidFill>
                  <a:srgbClr val="FF0066"/>
                </a:solidFill>
                <a:latin typeface="Times New Roman" panose="02020603050405020304" pitchFamily="18" charset="0"/>
                <a:cs typeface="Times New Roman" panose="02020603050405020304" pitchFamily="18" charset="0"/>
              </a:rPr>
              <a:t>) </a:t>
            </a:r>
            <a:r>
              <a:rPr lang="en-US" sz="2500" b="1" dirty="0">
                <a:solidFill>
                  <a:srgbClr val="FF0066"/>
                </a:solidFill>
                <a:latin typeface="Times New Roman" panose="02020603050405020304" pitchFamily="18" charset="0"/>
                <a:cs typeface="Times New Roman" panose="02020603050405020304" pitchFamily="18" charset="0"/>
              </a:rPr>
              <a:t>– </a:t>
            </a:r>
            <a:r>
              <a:rPr lang="uk-UA" sz="2500" dirty="0">
                <a:latin typeface="Times New Roman" panose="02020603050405020304" pitchFamily="18" charset="0"/>
                <a:cs typeface="Times New Roman" panose="02020603050405020304" pitchFamily="18" charset="0"/>
              </a:rPr>
              <a:t>це </a:t>
            </a:r>
            <a:r>
              <a:rPr lang="ru-RU" sz="2500" dirty="0">
                <a:latin typeface="Times New Roman" panose="02020603050405020304" pitchFamily="18" charset="0"/>
                <a:cs typeface="Times New Roman" panose="02020603050405020304" pitchFamily="18" charset="0"/>
              </a:rPr>
              <a:t>комплекс </a:t>
            </a:r>
            <a:r>
              <a:rPr lang="ru-RU" sz="2500" dirty="0" err="1">
                <a:latin typeface="Times New Roman" panose="02020603050405020304" pitchFamily="18" charset="0"/>
                <a:cs typeface="Times New Roman" panose="02020603050405020304" pitchFamily="18" charset="0"/>
              </a:rPr>
              <a:t>заходів</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щодо</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використання</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hlinkClick r:id="rId2" tooltip="Соціальні медіа">
                  <a:extLst>
                    <a:ext uri="{A12FA001-AC4F-418D-AE19-62706E023703}">
                      <ahyp:hlinkClr xmlns:ahyp="http://schemas.microsoft.com/office/drawing/2018/hyperlinkcolor" val="tx"/>
                    </a:ext>
                  </a:extLst>
                </a:hlinkClick>
              </a:rPr>
              <a:t>соціальних</a:t>
            </a:r>
            <a:r>
              <a:rPr lang="ru-RU" sz="2500" dirty="0">
                <a:latin typeface="Times New Roman" panose="02020603050405020304" pitchFamily="18" charset="0"/>
                <a:cs typeface="Times New Roman" panose="02020603050405020304" pitchFamily="18" charset="0"/>
                <a:hlinkClick r:id="rId2" tooltip="Соціальні медіа">
                  <a:extLst>
                    <a:ext uri="{A12FA001-AC4F-418D-AE19-62706E023703}">
                      <ahyp:hlinkClr xmlns:ahyp="http://schemas.microsoft.com/office/drawing/2018/hyperlinkcolor" val="tx"/>
                    </a:ext>
                  </a:extLst>
                </a:hlinkClick>
              </a:rPr>
              <a:t> </a:t>
            </a:r>
            <a:r>
              <a:rPr lang="ru-RU" sz="2500" dirty="0" err="1">
                <a:latin typeface="Times New Roman" panose="02020603050405020304" pitchFamily="18" charset="0"/>
                <a:cs typeface="Times New Roman" panose="02020603050405020304" pitchFamily="18" charset="0"/>
                <a:hlinkClick r:id="rId2" tooltip="Соціальні медіа">
                  <a:extLst>
                    <a:ext uri="{A12FA001-AC4F-418D-AE19-62706E023703}">
                      <ahyp:hlinkClr xmlns:ahyp="http://schemas.microsoft.com/office/drawing/2018/hyperlinkcolor" val="tx"/>
                    </a:ext>
                  </a:extLst>
                </a:hlinkClick>
              </a:rPr>
              <a:t>медіа</a:t>
            </a:r>
            <a:r>
              <a:rPr lang="ru-RU" sz="2500" dirty="0">
                <a:latin typeface="Times New Roman" panose="02020603050405020304" pitchFamily="18" charset="0"/>
                <a:cs typeface="Times New Roman" panose="02020603050405020304" pitchFamily="18" charset="0"/>
              </a:rPr>
              <a:t> як </a:t>
            </a:r>
            <a:r>
              <a:rPr lang="ru-RU" sz="2500" dirty="0" err="1">
                <a:latin typeface="Times New Roman" panose="02020603050405020304" pitchFamily="18" charset="0"/>
                <a:cs typeface="Times New Roman" panose="02020603050405020304" pitchFamily="18" charset="0"/>
              </a:rPr>
              <a:t>каналів</a:t>
            </a:r>
            <a:r>
              <a:rPr lang="ru-RU" sz="2500" dirty="0">
                <a:latin typeface="Times New Roman" panose="02020603050405020304" pitchFamily="18" charset="0"/>
                <a:cs typeface="Times New Roman" panose="02020603050405020304" pitchFamily="18" charset="0"/>
              </a:rPr>
              <a:t> для </a:t>
            </a:r>
            <a:r>
              <a:rPr lang="ru-RU" sz="2500" dirty="0" err="1">
                <a:latin typeface="Times New Roman" panose="02020603050405020304" pitchFamily="18" charset="0"/>
                <a:cs typeface="Times New Roman" panose="02020603050405020304" pitchFamily="18" charset="0"/>
              </a:rPr>
              <a:t>просування</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компаній</a:t>
            </a:r>
            <a:r>
              <a:rPr lang="ru-RU" sz="2500" dirty="0">
                <a:latin typeface="Times New Roman" panose="02020603050405020304" pitchFamily="18" charset="0"/>
                <a:cs typeface="Times New Roman" panose="02020603050405020304" pitchFamily="18" charset="0"/>
              </a:rPr>
              <a:t> та </a:t>
            </a:r>
            <a:r>
              <a:rPr lang="ru-RU" sz="2500" dirty="0" err="1">
                <a:latin typeface="Times New Roman" panose="02020603050405020304" pitchFamily="18" charset="0"/>
                <a:cs typeface="Times New Roman" panose="02020603050405020304" pitchFamily="18" charset="0"/>
              </a:rPr>
              <a:t>вирішення</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інших</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бізнес-завдань</a:t>
            </a:r>
            <a:r>
              <a:rPr lang="ru-RU" sz="2500" dirty="0">
                <a:latin typeface="Times New Roman" panose="02020603050405020304" pitchFamily="18" charset="0"/>
                <a:cs typeface="Times New Roman" panose="02020603050405020304" pitchFamily="18" charset="0"/>
              </a:rPr>
              <a:t>.</a:t>
            </a:r>
          </a:p>
        </p:txBody>
      </p:sp>
      <p:sp>
        <p:nvSpPr>
          <p:cNvPr id="3" name="Подзаголовок 2">
            <a:extLst>
              <a:ext uri="{FF2B5EF4-FFF2-40B4-BE49-F238E27FC236}">
                <a16:creationId xmlns:a16="http://schemas.microsoft.com/office/drawing/2014/main" id="{7AEF73EC-7CE7-47FE-BA45-64A4769DED0B}"/>
              </a:ext>
            </a:extLst>
          </p:cNvPr>
          <p:cNvSpPr>
            <a:spLocks noGrp="1"/>
          </p:cNvSpPr>
          <p:nvPr>
            <p:ph type="subTitle" idx="1"/>
          </p:nvPr>
        </p:nvSpPr>
        <p:spPr>
          <a:xfrm>
            <a:off x="466986" y="1597069"/>
            <a:ext cx="7620001" cy="1655762"/>
          </a:xfrm>
        </p:spPr>
        <p:txBody>
          <a:bodyPr>
            <a:noAutofit/>
          </a:bodyPr>
          <a:lstStyle/>
          <a:p>
            <a:pPr algn="just">
              <a:lnSpc>
                <a:spcPct val="150000"/>
              </a:lnSpc>
            </a:pPr>
            <a:r>
              <a:rPr lang="ru-RU" sz="2000" i="1" dirty="0">
                <a:solidFill>
                  <a:srgbClr val="FF0066"/>
                </a:solidFill>
                <a:latin typeface="Times New Roman" panose="02020603050405020304" pitchFamily="18" charset="0"/>
                <a:cs typeface="Times New Roman" panose="02020603050405020304" pitchFamily="18" charset="0"/>
              </a:rPr>
              <a:t>	Головне </a:t>
            </a:r>
            <a:r>
              <a:rPr lang="ru-RU" sz="2000" i="1" dirty="0" err="1">
                <a:solidFill>
                  <a:srgbClr val="FF0066"/>
                </a:solidFill>
                <a:latin typeface="Times New Roman" panose="02020603050405020304" pitchFamily="18" charset="0"/>
                <a:cs typeface="Times New Roman" panose="02020603050405020304" pitchFamily="18" charset="0"/>
              </a:rPr>
              <a:t>завдання</a:t>
            </a:r>
            <a:r>
              <a:rPr lang="ru-RU" sz="2000" dirty="0">
                <a:latin typeface="Times New Roman" panose="02020603050405020304" pitchFamily="18" charset="0"/>
                <a:cs typeface="Times New Roman" panose="02020603050405020304" pitchFamily="18" charset="0"/>
              </a:rPr>
              <a:t> — </a:t>
            </a:r>
            <a:r>
              <a:rPr lang="ru-RU" sz="2000" dirty="0" err="1">
                <a:latin typeface="Times New Roman" panose="02020603050405020304" pitchFamily="18" charset="0"/>
                <a:cs typeface="Times New Roman" panose="02020603050405020304" pitchFamily="18" charset="0"/>
              </a:rPr>
              <a:t>вписатися</a:t>
            </a:r>
            <a:r>
              <a:rPr lang="ru-RU" sz="2000" dirty="0">
                <a:latin typeface="Times New Roman" panose="02020603050405020304" pitchFamily="18" charset="0"/>
                <a:cs typeface="Times New Roman" panose="02020603050405020304" pitchFamily="18" charset="0"/>
              </a:rPr>
              <a:t> в систему </a:t>
            </a:r>
            <a:r>
              <a:rPr lang="ru-RU" sz="2000" dirty="0" err="1">
                <a:latin typeface="Times New Roman" panose="02020603050405020304" pitchFamily="18" charset="0"/>
                <a:cs typeface="Times New Roman" panose="02020603050405020304" pitchFamily="18" charset="0"/>
              </a:rPr>
              <a:t>тієї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соціальної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мережі</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якій</a:t>
            </a:r>
            <a:r>
              <a:rPr lang="ru-RU" sz="2000" dirty="0">
                <a:latin typeface="Times New Roman" panose="02020603050405020304" pitchFamily="18" charset="0"/>
                <a:cs typeface="Times New Roman" panose="02020603050405020304" pitchFamily="18" charset="0"/>
              </a:rPr>
              <a:t> проводиться </a:t>
            </a:r>
            <a:r>
              <a:rPr lang="ru-RU" sz="2000" dirty="0" err="1">
                <a:latin typeface="Times New Roman" panose="02020603050405020304" pitchFamily="18" charset="0"/>
                <a:cs typeface="Times New Roman" panose="02020603050405020304" pitchFamily="18" charset="0"/>
              </a:rPr>
              <a:t>рекламна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кампанія</a:t>
            </a:r>
            <a:r>
              <a:rPr lang="ru-RU" sz="2000" dirty="0">
                <a:latin typeface="Times New Roman" panose="02020603050405020304" pitchFamily="18" charset="0"/>
                <a:cs typeface="Times New Roman" panose="02020603050405020304" pitchFamily="18" charset="0"/>
              </a:rPr>
              <a:t>.</a:t>
            </a:r>
          </a:p>
          <a:p>
            <a:pPr algn="just">
              <a:lnSpc>
                <a:spcPct val="150000"/>
              </a:lnSpc>
            </a:pP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Необхідно</a:t>
            </a:r>
            <a:r>
              <a:rPr lang="ru-RU" sz="2000" dirty="0">
                <a:latin typeface="Times New Roman" panose="02020603050405020304" pitchFamily="18" charset="0"/>
                <a:cs typeface="Times New Roman" panose="02020603050405020304" pitchFamily="18" charset="0"/>
              </a:rPr>
              <a:t> провести </a:t>
            </a:r>
            <a:r>
              <a:rPr lang="ru-RU" sz="2000" dirty="0" err="1">
                <a:latin typeface="Times New Roman" panose="02020603050405020304" pitchFamily="18" charset="0"/>
                <a:cs typeface="Times New Roman" panose="02020603050405020304" pitchFamily="18" charset="0"/>
              </a:rPr>
              <a:t>таку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кампанію</a:t>
            </a:r>
            <a:r>
              <a:rPr lang="ru-RU" sz="2000" dirty="0">
                <a:latin typeface="Times New Roman" panose="02020603050405020304" pitchFamily="18" charset="0"/>
                <a:cs typeface="Times New Roman" panose="02020603050405020304" pitchFamily="18" charset="0"/>
              </a:rPr>
              <a:t>, яка пробудить </a:t>
            </a:r>
            <a:r>
              <a:rPr lang="ru-RU" sz="2000" dirty="0" err="1">
                <a:latin typeface="Times New Roman" panose="02020603050405020304" pitchFamily="18" charset="0"/>
                <a:cs typeface="Times New Roman" panose="02020603050405020304" pitchFamily="18" charset="0"/>
              </a:rPr>
              <a:t>інтерес</a:t>
            </a:r>
            <a:r>
              <a:rPr lang="ru-RU" sz="2000" dirty="0">
                <a:latin typeface="Times New Roman" panose="02020603050405020304" pitchFamily="18" charset="0"/>
                <a:cs typeface="Times New Roman" panose="02020603050405020304" pitchFamily="18" charset="0"/>
              </a:rPr>
              <a:t> до сайту з боку </a:t>
            </a:r>
            <a:r>
              <a:rPr lang="ru-RU" sz="2000" dirty="0" err="1">
                <a:latin typeface="Times New Roman" panose="02020603050405020304" pitchFamily="18" charset="0"/>
                <a:cs typeface="Times New Roman" panose="02020603050405020304" pitchFamily="18" charset="0"/>
              </a:rPr>
              <a:t>максимальної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кількості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користувачів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соціальної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мережі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одночасно</a:t>
            </a:r>
            <a:r>
              <a:rPr lang="ru-RU" sz="2000" dirty="0">
                <a:latin typeface="Times New Roman" panose="02020603050405020304" pitchFamily="18" charset="0"/>
                <a:cs typeface="Times New Roman" panose="02020603050405020304" pitchFamily="18" charset="0"/>
              </a:rPr>
              <a:t> не </a:t>
            </a:r>
            <a:r>
              <a:rPr lang="ru-RU" sz="2000" dirty="0" err="1">
                <a:latin typeface="Times New Roman" panose="02020603050405020304" pitchFamily="18" charset="0"/>
                <a:cs typeface="Times New Roman" panose="02020603050405020304" pitchFamily="18" charset="0"/>
              </a:rPr>
              <a:t>викликаючи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нарікань</a:t>
            </a:r>
            <a:r>
              <a:rPr lang="ru-RU" sz="2000" dirty="0">
                <a:latin typeface="Times New Roman" panose="02020603050405020304" pitchFamily="18" charset="0"/>
                <a:cs typeface="Times New Roman" panose="02020603050405020304" pitchFamily="18" charset="0"/>
              </a:rPr>
              <a:t> з боку </a:t>
            </a:r>
            <a:r>
              <a:rPr lang="ru-RU" sz="2000" dirty="0" err="1">
                <a:latin typeface="Times New Roman" panose="02020603050405020304" pitchFamily="18" charset="0"/>
                <a:cs typeface="Times New Roman" panose="02020603050405020304" pitchFamily="18" charset="0"/>
              </a:rPr>
              <a:t>адміністрації</a:t>
            </a:r>
            <a:r>
              <a:rPr lang="ru-RU" sz="2000" dirty="0">
                <a:latin typeface="Times New Roman" panose="02020603050405020304" pitchFamily="18" charset="0"/>
                <a:cs typeface="Times New Roman" panose="02020603050405020304" pitchFamily="18" charset="0"/>
              </a:rPr>
              <a:t> ресурсу. </a:t>
            </a:r>
            <a:r>
              <a:rPr lang="ru-RU" sz="2000" dirty="0" err="1">
                <a:latin typeface="Times New Roman" panose="02020603050405020304" pitchFamily="18" charset="0"/>
                <a:cs typeface="Times New Roman" panose="02020603050405020304" pitchFamily="18" charset="0"/>
              </a:rPr>
              <a:t>Головним</a:t>
            </a:r>
            <a:r>
              <a:rPr lang="ru-RU" sz="2000" dirty="0">
                <a:latin typeface="Times New Roman" panose="02020603050405020304" pitchFamily="18" charset="0"/>
                <a:cs typeface="Times New Roman" panose="02020603050405020304" pitchFamily="18" charset="0"/>
              </a:rPr>
              <a:t> чином </a:t>
            </a:r>
            <a:r>
              <a:rPr lang="ru-RU" sz="2000" dirty="0" err="1">
                <a:latin typeface="Times New Roman" panose="02020603050405020304" pitchFamily="18" charset="0"/>
                <a:cs typeface="Times New Roman" panose="02020603050405020304" pitchFamily="18" charset="0"/>
              </a:rPr>
              <a:t>використовується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публікація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матеріалів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цікавих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користувачам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мережі</a:t>
            </a:r>
            <a:r>
              <a:rPr lang="ru-RU" sz="2000" dirty="0">
                <a:latin typeface="Times New Roman" panose="02020603050405020304" pitchFamily="18" charset="0"/>
                <a:cs typeface="Times New Roman" panose="02020603050405020304" pitchFamily="18" charset="0"/>
              </a:rPr>
              <a:t>.</a:t>
            </a:r>
          </a:p>
          <a:p>
            <a:pPr algn="just">
              <a:lnSpc>
                <a:spcPct val="150000"/>
              </a:lnSpc>
            </a:pPr>
            <a:r>
              <a:rPr lang="ru-RU" sz="2000" dirty="0">
                <a:latin typeface="Times New Roman" panose="02020603050405020304" pitchFamily="18" charset="0"/>
                <a:cs typeface="Times New Roman" panose="02020603050405020304" pitchFamily="18" charset="0"/>
              </a:rPr>
              <a:t>	Як </a:t>
            </a:r>
            <a:r>
              <a:rPr lang="ru-RU" sz="2000" dirty="0" err="1">
                <a:latin typeface="Times New Roman" panose="02020603050405020304" pitchFamily="18" charset="0"/>
                <a:cs typeface="Times New Roman" panose="02020603050405020304" pitchFamily="18" charset="0"/>
              </a:rPr>
              <a:t>висновок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оптимізатору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необхідно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мати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високий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рівень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майстерності</a:t>
            </a:r>
            <a:r>
              <a:rPr lang="ru-RU" sz="2000" dirty="0">
                <a:latin typeface="Times New Roman" panose="02020603050405020304" pitchFamily="18" charset="0"/>
                <a:cs typeface="Times New Roman" panose="02020603050405020304" pitchFamily="18" charset="0"/>
              </a:rPr>
              <a:t> для того </a:t>
            </a:r>
            <a:r>
              <a:rPr lang="ru-RU" sz="2000" dirty="0" err="1">
                <a:latin typeface="Times New Roman" panose="02020603050405020304" pitchFamily="18" charset="0"/>
                <a:cs typeface="Times New Roman" panose="02020603050405020304" pitchFamily="18" charset="0"/>
              </a:rPr>
              <a:t>щоб</a:t>
            </a:r>
            <a:r>
              <a:rPr lang="ru-RU" sz="2000" dirty="0">
                <a:latin typeface="Times New Roman" panose="02020603050405020304" pitchFamily="18" charset="0"/>
                <a:cs typeface="Times New Roman" panose="02020603050405020304" pitchFamily="18" charset="0"/>
              </a:rPr>
              <a:t> не бути </a:t>
            </a:r>
            <a:r>
              <a:rPr lang="ru-RU" sz="2000" dirty="0" err="1">
                <a:latin typeface="Times New Roman" panose="02020603050405020304" pitchFamily="18" charset="0"/>
                <a:cs typeface="Times New Roman" panose="02020603050405020304" pitchFamily="18" charset="0"/>
              </a:rPr>
              <a:t>включеним</a:t>
            </a:r>
            <a:r>
              <a:rPr lang="ru-RU" sz="2000" dirty="0">
                <a:latin typeface="Times New Roman" panose="02020603050405020304" pitchFamily="18" charset="0"/>
                <a:cs typeface="Times New Roman" panose="02020603050405020304" pitchFamily="18" charset="0"/>
              </a:rPr>
              <a:t> в число </a:t>
            </a:r>
            <a:r>
              <a:rPr lang="ru-RU" sz="2000" dirty="0" err="1">
                <a:latin typeface="Times New Roman" panose="02020603050405020304" pitchFamily="18" charset="0"/>
                <a:cs typeface="Times New Roman" panose="02020603050405020304" pitchFamily="18" charset="0"/>
              </a:rPr>
              <a:t>спамерів</a:t>
            </a:r>
            <a:r>
              <a:rPr lang="ru-RU" sz="2000" dirty="0">
                <a:latin typeface="Times New Roman" panose="02020603050405020304" pitchFamily="18" charset="0"/>
                <a:cs typeface="Times New Roman" panose="02020603050405020304" pitchFamily="18" charset="0"/>
              </a:rPr>
              <a:t>.</a:t>
            </a:r>
          </a:p>
          <a:p>
            <a:pPr algn="just"/>
            <a:endParaRPr lang="ru-RU" sz="20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10D995A2-1CA9-4B9D-86E8-30ECD1FB7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4308" y="3182791"/>
            <a:ext cx="3927692" cy="2866705"/>
          </a:xfrm>
          <a:prstGeom prst="rect">
            <a:avLst/>
          </a:prstGeom>
        </p:spPr>
      </p:pic>
    </p:spTree>
    <p:extLst>
      <p:ext uri="{BB962C8B-B14F-4D97-AF65-F5344CB8AC3E}">
        <p14:creationId xmlns:p14="http://schemas.microsoft.com/office/powerpoint/2010/main" val="25009365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FB7BF4-33C4-4E4E-AA2B-D1CA9BB05F9C}"/>
              </a:ext>
            </a:extLst>
          </p:cNvPr>
          <p:cNvSpPr>
            <a:spLocks noGrp="1"/>
          </p:cNvSpPr>
          <p:nvPr>
            <p:ph type="title"/>
          </p:nvPr>
        </p:nvSpPr>
        <p:spPr>
          <a:xfrm>
            <a:off x="838200" y="365125"/>
            <a:ext cx="10515600" cy="5068520"/>
          </a:xfrm>
        </p:spPr>
        <p:txBody>
          <a:bodyPr>
            <a:normAutofit/>
          </a:bodyPr>
          <a:lstStyle/>
          <a:p>
            <a:r>
              <a:rPr lang="en-US" b="1" dirty="0">
                <a:solidFill>
                  <a:srgbClr val="FF0066"/>
                </a:solidFill>
                <a:latin typeface="Times New Roman" panose="02020603050405020304" pitchFamily="18" charset="0"/>
                <a:cs typeface="Times New Roman" panose="02020603050405020304" pitchFamily="18" charset="0"/>
              </a:rPr>
              <a:t>SMM</a:t>
            </a:r>
            <a:r>
              <a:rPr lang="en-US"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 має за мету:</a:t>
            </a:r>
            <a:br>
              <a:rPr lang="uk-UA" dirty="0">
                <a:latin typeface="Times New Roman" panose="02020603050405020304" pitchFamily="18" charset="0"/>
                <a:cs typeface="Times New Roman" panose="02020603050405020304" pitchFamily="18" charset="0"/>
              </a:rPr>
            </a:br>
            <a:r>
              <a:rPr lang="uk-UA" dirty="0">
                <a:latin typeface="Times New Roman" panose="02020603050405020304" pitchFamily="18" charset="0"/>
                <a:cs typeface="Times New Roman" panose="02020603050405020304" pitchFamily="18" charset="0"/>
              </a:rPr>
              <a:t>⁕ підвищувати репутацію і </a:t>
            </a:r>
            <a:r>
              <a:rPr lang="uk-UA" dirty="0" err="1">
                <a:latin typeface="Times New Roman" panose="02020603050405020304" pitchFamily="18" charset="0"/>
                <a:cs typeface="Times New Roman" panose="02020603050405020304" pitchFamily="18" charset="0"/>
              </a:rPr>
              <a:t>впізнаність</a:t>
            </a:r>
            <a:br>
              <a:rPr lang="uk-UA" dirty="0">
                <a:latin typeface="Times New Roman" panose="02020603050405020304" pitchFamily="18" charset="0"/>
                <a:cs typeface="Times New Roman" panose="02020603050405020304" pitchFamily="18" charset="0"/>
              </a:rPr>
            </a:br>
            <a:r>
              <a:rPr lang="uk-UA" dirty="0">
                <a:latin typeface="Times New Roman" panose="02020603050405020304" pitchFamily="18" charset="0"/>
                <a:cs typeface="Times New Roman" panose="02020603050405020304" pitchFamily="18" charset="0"/>
              </a:rPr>
              <a:t>⁕ надає можливість легкого старту з мінімальними витратами</a:t>
            </a:r>
            <a:br>
              <a:rPr lang="uk-UA" dirty="0">
                <a:latin typeface="Times New Roman" panose="02020603050405020304" pitchFamily="18" charset="0"/>
                <a:cs typeface="Times New Roman" panose="02020603050405020304" pitchFamily="18" charset="0"/>
              </a:rPr>
            </a:br>
            <a:r>
              <a:rPr lang="uk-UA" dirty="0">
                <a:latin typeface="Times New Roman" panose="02020603050405020304" pitchFamily="18" charset="0"/>
                <a:cs typeface="Times New Roman" panose="02020603050405020304" pitchFamily="18" charset="0"/>
              </a:rPr>
              <a:t>⁕ приваблення лояльності аудиторії (потенційних клієнтів).</a:t>
            </a:r>
            <a:br>
              <a:rPr lang="uk-UA" dirty="0">
                <a:latin typeface="Times New Roman" panose="02020603050405020304" pitchFamily="18" charset="0"/>
                <a:cs typeface="Times New Roman" panose="02020603050405020304" pitchFamily="18" charset="0"/>
              </a:rPr>
            </a:br>
            <a:endParaRPr lang="ru-RU" dirty="0"/>
          </a:p>
        </p:txBody>
      </p:sp>
      <p:sp>
        <p:nvSpPr>
          <p:cNvPr id="3" name="Объект 2">
            <a:extLst>
              <a:ext uri="{FF2B5EF4-FFF2-40B4-BE49-F238E27FC236}">
                <a16:creationId xmlns:a16="http://schemas.microsoft.com/office/drawing/2014/main" id="{CB347AA6-3FCB-4E41-9319-39EAF006E5E8}"/>
              </a:ext>
            </a:extLst>
          </p:cNvPr>
          <p:cNvSpPr>
            <a:spLocks noGrp="1"/>
          </p:cNvSpPr>
          <p:nvPr>
            <p:ph idx="1"/>
          </p:nvPr>
        </p:nvSpPr>
        <p:spPr>
          <a:xfrm>
            <a:off x="838200" y="5433645"/>
            <a:ext cx="10515600" cy="743317"/>
          </a:xfrm>
        </p:spPr>
        <p:txBody>
          <a:bodyPr/>
          <a:lstStyle/>
          <a:p>
            <a:r>
              <a:rPr lang="en-US" b="1" dirty="0">
                <a:solidFill>
                  <a:srgbClr val="FF0066"/>
                </a:solidFill>
                <a:latin typeface="Times New Roman" panose="02020603050405020304" pitchFamily="18" charset="0"/>
                <a:cs typeface="Times New Roman" panose="02020603050405020304" pitchFamily="18" charset="0"/>
              </a:rPr>
              <a:t>SMM</a:t>
            </a:r>
            <a:r>
              <a:rPr lang="en-US"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підходить для просування брендів, товарів, послуг.</a:t>
            </a:r>
            <a:endParaRPr lang="ru-RU" dirty="0"/>
          </a:p>
        </p:txBody>
      </p:sp>
    </p:spTree>
    <p:extLst>
      <p:ext uri="{BB962C8B-B14F-4D97-AF65-F5344CB8AC3E}">
        <p14:creationId xmlns:p14="http://schemas.microsoft.com/office/powerpoint/2010/main" val="34800050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0B41805-3E12-4819-AF83-C16120686DC5}"/>
              </a:ext>
            </a:extLst>
          </p:cNvPr>
          <p:cNvSpPr>
            <a:spLocks noGrp="1"/>
          </p:cNvSpPr>
          <p:nvPr>
            <p:ph idx="1"/>
          </p:nvPr>
        </p:nvSpPr>
        <p:spPr>
          <a:xfrm>
            <a:off x="1391874" y="1253331"/>
            <a:ext cx="10515600" cy="4351338"/>
          </a:xfrm>
        </p:spPr>
        <p:txBody>
          <a:bodyPr>
            <a:normAutofit fontScale="62500" lnSpcReduction="20000"/>
          </a:bodyPr>
          <a:lstStyle/>
          <a:p>
            <a:pPr algn="l"/>
            <a:r>
              <a:rPr lang="ru-RU" b="1" i="0" dirty="0" err="1">
                <a:solidFill>
                  <a:srgbClr val="000000"/>
                </a:solidFill>
                <a:effectLst/>
                <a:latin typeface="Arial" panose="020B0604020202020204" pitchFamily="34" charset="0"/>
              </a:rPr>
              <a:t>Переваги</a:t>
            </a:r>
            <a:r>
              <a:rPr lang="ru-RU" b="1" i="0" dirty="0">
                <a:solidFill>
                  <a:srgbClr val="000000"/>
                </a:solidFill>
                <a:effectLst/>
                <a:latin typeface="Arial" panose="020B0604020202020204" pitchFamily="34" charset="0"/>
              </a:rPr>
              <a:t> </a:t>
            </a:r>
            <a:r>
              <a:rPr lang="en-US" b="1" i="0" dirty="0">
                <a:solidFill>
                  <a:srgbClr val="000000"/>
                </a:solidFill>
                <a:effectLst/>
                <a:latin typeface="Arial" panose="020B0604020202020204" pitchFamily="34" charset="0"/>
              </a:rPr>
              <a:t>SMM</a:t>
            </a:r>
            <a:endParaRPr lang="ru-RU" b="0" i="0" dirty="0">
              <a:solidFill>
                <a:srgbClr val="54595D"/>
              </a:solidFill>
              <a:effectLst/>
              <a:latin typeface="Arial" panose="020B0604020202020204" pitchFamily="34" charset="0"/>
            </a:endParaRPr>
          </a:p>
          <a:p>
            <a:pPr algn="l"/>
            <a:r>
              <a:rPr lang="ru-RU" b="0" i="0" dirty="0" err="1">
                <a:solidFill>
                  <a:srgbClr val="202122"/>
                </a:solidFill>
                <a:effectLst/>
                <a:latin typeface="Arial" panose="020B0604020202020204" pitchFamily="34" charset="0"/>
              </a:rPr>
              <a:t>впізнаваність</a:t>
            </a:r>
            <a:r>
              <a:rPr lang="ru-RU" b="0" i="0" dirty="0">
                <a:solidFill>
                  <a:srgbClr val="202122"/>
                </a:solidFill>
                <a:effectLst/>
                <a:latin typeface="Arial" panose="020B0604020202020204" pitchFamily="34" charset="0"/>
              </a:rPr>
              <a:t> бренду;</a:t>
            </a:r>
          </a:p>
          <a:p>
            <a:pPr algn="l">
              <a:buFont typeface="Arial" panose="020B0604020202020204" pitchFamily="34" charset="0"/>
              <a:buChar char="•"/>
            </a:pPr>
            <a:r>
              <a:rPr lang="ru-RU" b="0" i="0" dirty="0">
                <a:solidFill>
                  <a:srgbClr val="202122"/>
                </a:solidFill>
                <a:effectLst/>
                <a:latin typeface="Arial" panose="020B0604020202020204" pitchFamily="34" charset="0"/>
              </a:rPr>
              <a:t>робота з </a:t>
            </a:r>
            <a:r>
              <a:rPr lang="ru-RU" b="0" i="0" dirty="0" err="1">
                <a:solidFill>
                  <a:srgbClr val="202122"/>
                </a:solidFill>
                <a:effectLst/>
                <a:latin typeface="Arial" panose="020B0604020202020204" pitchFamily="34" charset="0"/>
              </a:rPr>
              <a:t>цільовою</a:t>
            </a:r>
            <a:r>
              <a:rPr lang="ru-RU" b="0" i="0" dirty="0">
                <a:solidFill>
                  <a:srgbClr val="202122"/>
                </a:solidFill>
                <a:effectLst/>
                <a:latin typeface="Arial" panose="020B0604020202020204" pitchFamily="34" charset="0"/>
              </a:rPr>
              <a:t> </a:t>
            </a:r>
            <a:r>
              <a:rPr lang="ru-RU" b="0" i="0" dirty="0" err="1">
                <a:solidFill>
                  <a:srgbClr val="202122"/>
                </a:solidFill>
                <a:effectLst/>
                <a:latin typeface="Arial" panose="020B0604020202020204" pitchFamily="34" charset="0"/>
              </a:rPr>
              <a:t>аудиторією</a:t>
            </a:r>
            <a:r>
              <a:rPr lang="ru-RU" b="0" i="0" dirty="0">
                <a:solidFill>
                  <a:srgbClr val="202122"/>
                </a:solidFill>
                <a:effectLst/>
                <a:latin typeface="Arial" panose="020B0604020202020204" pitchFamily="34" charset="0"/>
              </a:rPr>
              <a:t>;</a:t>
            </a:r>
          </a:p>
          <a:p>
            <a:pPr algn="l">
              <a:buFont typeface="Arial" panose="020B0604020202020204" pitchFamily="34" charset="0"/>
              <a:buChar char="•"/>
            </a:pPr>
            <a:r>
              <a:rPr lang="ru-RU" b="0" i="0" dirty="0" err="1">
                <a:solidFill>
                  <a:srgbClr val="202122"/>
                </a:solidFill>
                <a:effectLst/>
                <a:latin typeface="Arial" panose="020B0604020202020204" pitchFamily="34" charset="0"/>
              </a:rPr>
              <a:t>прямий</a:t>
            </a:r>
            <a:r>
              <a:rPr lang="ru-RU" b="0" i="0" dirty="0">
                <a:solidFill>
                  <a:srgbClr val="202122"/>
                </a:solidFill>
                <a:effectLst/>
                <a:latin typeface="Arial" panose="020B0604020202020204" pitchFamily="34" charset="0"/>
              </a:rPr>
              <a:t> </a:t>
            </a:r>
            <a:r>
              <a:rPr lang="ru-RU" b="0" i="0" dirty="0" err="1">
                <a:solidFill>
                  <a:srgbClr val="202122"/>
                </a:solidFill>
                <a:effectLst/>
                <a:latin typeface="Arial" panose="020B0604020202020204" pitchFamily="34" charset="0"/>
              </a:rPr>
              <a:t>зворотній</a:t>
            </a:r>
            <a:r>
              <a:rPr lang="ru-RU" b="0" i="0" dirty="0">
                <a:solidFill>
                  <a:srgbClr val="202122"/>
                </a:solidFill>
                <a:effectLst/>
                <a:latin typeface="Arial" panose="020B0604020202020204" pitchFamily="34" charset="0"/>
              </a:rPr>
              <a:t> </a:t>
            </a:r>
            <a:r>
              <a:rPr lang="ru-RU" b="0" i="0" dirty="0" err="1">
                <a:solidFill>
                  <a:srgbClr val="202122"/>
                </a:solidFill>
                <a:effectLst/>
                <a:latin typeface="Arial" panose="020B0604020202020204" pitchFamily="34" charset="0"/>
              </a:rPr>
              <a:t>зв'язок</a:t>
            </a:r>
            <a:r>
              <a:rPr lang="ru-RU" b="0" i="0" dirty="0">
                <a:solidFill>
                  <a:srgbClr val="202122"/>
                </a:solidFill>
                <a:effectLst/>
                <a:latin typeface="Arial" panose="020B0604020202020204" pitchFamily="34" charset="0"/>
              </a:rPr>
              <a:t>;</a:t>
            </a:r>
          </a:p>
          <a:p>
            <a:pPr algn="l">
              <a:buFont typeface="Arial" panose="020B0604020202020204" pitchFamily="34" charset="0"/>
              <a:buChar char="•"/>
            </a:pPr>
            <a:r>
              <a:rPr lang="ru-RU" b="0" i="0" dirty="0" err="1">
                <a:solidFill>
                  <a:srgbClr val="202122"/>
                </a:solidFill>
                <a:effectLst/>
                <a:latin typeface="Arial" panose="020B0604020202020204" pitchFamily="34" charset="0"/>
              </a:rPr>
              <a:t>покриває</a:t>
            </a:r>
            <a:r>
              <a:rPr lang="ru-RU" b="0" i="0" dirty="0">
                <a:solidFill>
                  <a:srgbClr val="202122"/>
                </a:solidFill>
                <a:effectLst/>
                <a:latin typeface="Arial" panose="020B0604020202020204" pitchFamily="34" charset="0"/>
              </a:rPr>
              <a:t> ЦА, яка не </a:t>
            </a:r>
            <a:r>
              <a:rPr lang="ru-RU" b="0" i="0" dirty="0" err="1">
                <a:solidFill>
                  <a:srgbClr val="202122"/>
                </a:solidFill>
                <a:effectLst/>
                <a:latin typeface="Arial" panose="020B0604020202020204" pitchFamily="34" charset="0"/>
              </a:rPr>
              <a:t>реагує</a:t>
            </a:r>
            <a:r>
              <a:rPr lang="ru-RU" b="0" i="0" dirty="0">
                <a:solidFill>
                  <a:srgbClr val="202122"/>
                </a:solidFill>
                <a:effectLst/>
                <a:latin typeface="Arial" panose="020B0604020202020204" pitchFamily="34" charset="0"/>
              </a:rPr>
              <a:t> на </a:t>
            </a:r>
            <a:r>
              <a:rPr lang="ru-RU" b="0" i="0" dirty="0" err="1">
                <a:solidFill>
                  <a:srgbClr val="202122"/>
                </a:solidFill>
                <a:effectLst/>
                <a:latin typeface="Arial" panose="020B0604020202020204" pitchFamily="34" charset="0"/>
              </a:rPr>
              <a:t>класичні</a:t>
            </a:r>
            <a:r>
              <a:rPr lang="ru-RU" b="0" i="0" dirty="0">
                <a:solidFill>
                  <a:srgbClr val="202122"/>
                </a:solidFill>
                <a:effectLst/>
                <a:latin typeface="Arial" panose="020B0604020202020204" pitchFamily="34" charset="0"/>
              </a:rPr>
              <a:t> </a:t>
            </a:r>
            <a:r>
              <a:rPr lang="ru-RU" b="0" i="0" dirty="0" err="1">
                <a:solidFill>
                  <a:srgbClr val="202122"/>
                </a:solidFill>
                <a:effectLst/>
                <a:latin typeface="Arial" panose="020B0604020202020204" pitchFamily="34" charset="0"/>
              </a:rPr>
              <a:t>види</a:t>
            </a:r>
            <a:r>
              <a:rPr lang="ru-RU" b="0" i="0" dirty="0">
                <a:solidFill>
                  <a:srgbClr val="202122"/>
                </a:solidFill>
                <a:effectLst/>
                <a:latin typeface="Arial" panose="020B0604020202020204" pitchFamily="34" charset="0"/>
              </a:rPr>
              <a:t> </a:t>
            </a:r>
            <a:r>
              <a:rPr lang="ru-RU" b="0" i="0" dirty="0" err="1">
                <a:solidFill>
                  <a:srgbClr val="202122"/>
                </a:solidFill>
                <a:effectLst/>
                <a:latin typeface="Arial" panose="020B0604020202020204" pitchFamily="34" charset="0"/>
              </a:rPr>
              <a:t>реклами</a:t>
            </a:r>
            <a:r>
              <a:rPr lang="ru-RU" b="0" i="0" dirty="0">
                <a:solidFill>
                  <a:srgbClr val="202122"/>
                </a:solidFill>
                <a:effectLst/>
                <a:latin typeface="Arial" panose="020B0604020202020204" pitchFamily="34" charset="0"/>
              </a:rPr>
              <a:t>;</a:t>
            </a:r>
          </a:p>
          <a:p>
            <a:pPr algn="l">
              <a:buFont typeface="Arial" panose="020B0604020202020204" pitchFamily="34" charset="0"/>
              <a:buChar char="•"/>
            </a:pPr>
            <a:r>
              <a:rPr lang="ru-RU" b="0" i="0" dirty="0" err="1">
                <a:solidFill>
                  <a:srgbClr val="202122"/>
                </a:solidFill>
                <a:effectLst/>
                <a:latin typeface="Arial" panose="020B0604020202020204" pitchFamily="34" charset="0"/>
              </a:rPr>
              <a:t>поєднує</a:t>
            </a:r>
            <a:r>
              <a:rPr lang="ru-RU" b="0" i="0" dirty="0">
                <a:solidFill>
                  <a:srgbClr val="202122"/>
                </a:solidFill>
                <a:effectLst/>
                <a:latin typeface="Arial" panose="020B0604020202020204" pitchFamily="34" charset="0"/>
              </a:rPr>
              <a:t> маркетинг і </a:t>
            </a:r>
            <a:r>
              <a:rPr lang="ru-RU" b="0" i="0" dirty="0" err="1">
                <a:solidFill>
                  <a:srgbClr val="202122"/>
                </a:solidFill>
                <a:effectLst/>
                <a:latin typeface="Arial" panose="020B0604020202020204" pitchFamily="34" charset="0"/>
              </a:rPr>
              <a:t>піар</a:t>
            </a:r>
            <a:r>
              <a:rPr lang="ru-RU" b="0" i="0" dirty="0">
                <a:solidFill>
                  <a:srgbClr val="202122"/>
                </a:solidFill>
                <a:effectLst/>
                <a:latin typeface="Arial" panose="020B0604020202020204" pitchFamily="34" charset="0"/>
              </a:rPr>
              <a:t>;</a:t>
            </a:r>
          </a:p>
          <a:p>
            <a:pPr algn="l">
              <a:buFont typeface="Arial" panose="020B0604020202020204" pitchFamily="34" charset="0"/>
              <a:buChar char="•"/>
            </a:pPr>
            <a:endParaRPr lang="ru-RU" b="0" i="0" dirty="0">
              <a:solidFill>
                <a:srgbClr val="202122"/>
              </a:solidFill>
              <a:effectLst/>
              <a:latin typeface="Arial" panose="020B0604020202020204" pitchFamily="34" charset="0"/>
            </a:endParaRPr>
          </a:p>
          <a:p>
            <a:pPr algn="l">
              <a:buFont typeface="Arial" panose="020B0604020202020204" pitchFamily="34" charset="0"/>
              <a:buChar char="•"/>
            </a:pPr>
            <a:endParaRPr lang="ru-RU" b="0" i="0" dirty="0">
              <a:solidFill>
                <a:srgbClr val="202122"/>
              </a:solidFill>
              <a:effectLst/>
              <a:latin typeface="Arial" panose="020B0604020202020204" pitchFamily="34" charset="0"/>
            </a:endParaRPr>
          </a:p>
          <a:p>
            <a:pPr algn="l"/>
            <a:r>
              <a:rPr lang="ru-RU" b="1" i="0" dirty="0" err="1">
                <a:solidFill>
                  <a:srgbClr val="000000"/>
                </a:solidFill>
                <a:effectLst/>
                <a:latin typeface="Arial" panose="020B0604020202020204" pitchFamily="34" charset="0"/>
              </a:rPr>
              <a:t>Недоліки</a:t>
            </a:r>
            <a:r>
              <a:rPr lang="ru-RU" b="1" i="0" dirty="0">
                <a:solidFill>
                  <a:srgbClr val="000000"/>
                </a:solidFill>
                <a:effectLst/>
                <a:latin typeface="Arial" panose="020B0604020202020204" pitchFamily="34" charset="0"/>
              </a:rPr>
              <a:t> </a:t>
            </a:r>
            <a:r>
              <a:rPr lang="en-US" b="1" i="0" dirty="0">
                <a:solidFill>
                  <a:srgbClr val="000000"/>
                </a:solidFill>
                <a:effectLst/>
                <a:latin typeface="Arial" panose="020B0604020202020204" pitchFamily="34" charset="0"/>
              </a:rPr>
              <a:t>SMM</a:t>
            </a:r>
            <a:endParaRPr lang="ru-RU" dirty="0">
              <a:solidFill>
                <a:srgbClr val="54595D"/>
              </a:solidFill>
              <a:latin typeface="Arial" panose="020B0604020202020204" pitchFamily="34" charset="0"/>
            </a:endParaRPr>
          </a:p>
          <a:p>
            <a:pPr algn="l"/>
            <a:r>
              <a:rPr lang="ru-RU" b="0" i="0" dirty="0" err="1">
                <a:solidFill>
                  <a:srgbClr val="202122"/>
                </a:solidFill>
                <a:effectLst/>
                <a:latin typeface="Arial" panose="020B0604020202020204" pitchFamily="34" charset="0"/>
              </a:rPr>
              <a:t>необхідність</a:t>
            </a:r>
            <a:r>
              <a:rPr lang="ru-RU" b="0" i="0" dirty="0">
                <a:solidFill>
                  <a:srgbClr val="202122"/>
                </a:solidFill>
                <a:effectLst/>
                <a:latin typeface="Arial" panose="020B0604020202020204" pitchFamily="34" charset="0"/>
              </a:rPr>
              <a:t> бути </a:t>
            </a:r>
            <a:r>
              <a:rPr lang="ru-RU" b="0" i="0" dirty="0" err="1">
                <a:solidFill>
                  <a:srgbClr val="202122"/>
                </a:solidFill>
                <a:effectLst/>
                <a:latin typeface="Arial" panose="020B0604020202020204" pitchFamily="34" charset="0"/>
              </a:rPr>
              <a:t>комунікабельним</a:t>
            </a:r>
            <a:r>
              <a:rPr lang="ru-RU" b="0" i="0" dirty="0">
                <a:solidFill>
                  <a:srgbClr val="202122"/>
                </a:solidFill>
                <a:effectLst/>
                <a:latin typeface="Arial" panose="020B0604020202020204" pitchFamily="34" charset="0"/>
              </a:rPr>
              <a:t> і </a:t>
            </a:r>
            <a:r>
              <a:rPr lang="ru-RU" b="0" i="0" dirty="0" err="1">
                <a:solidFill>
                  <a:srgbClr val="202122"/>
                </a:solidFill>
                <a:effectLst/>
                <a:latin typeface="Arial" panose="020B0604020202020204" pitchFamily="34" charset="0"/>
              </a:rPr>
              <a:t>підлаштовуватися</a:t>
            </a:r>
            <a:r>
              <a:rPr lang="ru-RU" b="0" i="0" dirty="0">
                <a:solidFill>
                  <a:srgbClr val="202122"/>
                </a:solidFill>
                <a:effectLst/>
                <a:latin typeface="Arial" panose="020B0604020202020204" pitchFamily="34" charset="0"/>
              </a:rPr>
              <a:t> </a:t>
            </a:r>
            <a:r>
              <a:rPr lang="ru-RU" b="0" i="0" dirty="0" err="1">
                <a:solidFill>
                  <a:srgbClr val="202122"/>
                </a:solidFill>
                <a:effectLst/>
                <a:latin typeface="Arial" panose="020B0604020202020204" pitchFamily="34" charset="0"/>
              </a:rPr>
              <a:t>під</a:t>
            </a:r>
            <a:r>
              <a:rPr lang="ru-RU" b="0" i="0" dirty="0">
                <a:solidFill>
                  <a:srgbClr val="202122"/>
                </a:solidFill>
                <a:effectLst/>
                <a:latin typeface="Arial" panose="020B0604020202020204" pitchFamily="34" charset="0"/>
              </a:rPr>
              <a:t> </a:t>
            </a:r>
            <a:r>
              <a:rPr lang="ru-RU" b="0" i="0" dirty="0" err="1">
                <a:solidFill>
                  <a:srgbClr val="202122"/>
                </a:solidFill>
                <a:effectLst/>
                <a:latin typeface="Arial" panose="020B0604020202020204" pitchFamily="34" charset="0"/>
              </a:rPr>
              <a:t>аудиторію</a:t>
            </a:r>
            <a:r>
              <a:rPr lang="ru-RU" b="0" i="0" dirty="0">
                <a:solidFill>
                  <a:srgbClr val="202122"/>
                </a:solidFill>
                <a:effectLst/>
                <a:latin typeface="Arial" panose="020B0604020202020204" pitchFamily="34" charset="0"/>
              </a:rPr>
              <a:t>;</a:t>
            </a:r>
          </a:p>
          <a:p>
            <a:pPr algn="l">
              <a:buFont typeface="Arial" panose="020B0604020202020204" pitchFamily="34" charset="0"/>
              <a:buChar char="•"/>
            </a:pPr>
            <a:r>
              <a:rPr lang="ru-RU" b="0" i="0" dirty="0" err="1">
                <a:solidFill>
                  <a:srgbClr val="202122"/>
                </a:solidFill>
                <a:effectLst/>
                <a:latin typeface="Arial" panose="020B0604020202020204" pitchFamily="34" charset="0"/>
              </a:rPr>
              <a:t>підходить</a:t>
            </a:r>
            <a:r>
              <a:rPr lang="ru-RU" b="0" i="0" dirty="0">
                <a:solidFill>
                  <a:srgbClr val="202122"/>
                </a:solidFill>
                <a:effectLst/>
                <a:latin typeface="Arial" panose="020B0604020202020204" pitchFamily="34" charset="0"/>
              </a:rPr>
              <a:t> не </a:t>
            </a:r>
            <a:r>
              <a:rPr lang="ru-RU" b="0" i="0" dirty="0" err="1">
                <a:solidFill>
                  <a:srgbClr val="202122"/>
                </a:solidFill>
                <a:effectLst/>
                <a:latin typeface="Arial" panose="020B0604020202020204" pitchFamily="34" charset="0"/>
              </a:rPr>
              <a:t>всім</a:t>
            </a:r>
            <a:r>
              <a:rPr lang="ru-RU" b="0" i="0" dirty="0">
                <a:solidFill>
                  <a:srgbClr val="202122"/>
                </a:solidFill>
                <a:effectLst/>
                <a:latin typeface="Arial" panose="020B0604020202020204" pitchFamily="34" charset="0"/>
              </a:rPr>
              <a:t> брендам і видам </a:t>
            </a:r>
            <a:r>
              <a:rPr lang="ru-RU" b="0" i="0" dirty="0" err="1">
                <a:solidFill>
                  <a:srgbClr val="202122"/>
                </a:solidFill>
                <a:effectLst/>
                <a:latin typeface="Arial" panose="020B0604020202020204" pitchFamily="34" charset="0"/>
              </a:rPr>
              <a:t>послуг</a:t>
            </a:r>
            <a:r>
              <a:rPr lang="ru-RU" b="0" i="0" dirty="0">
                <a:solidFill>
                  <a:srgbClr val="202122"/>
                </a:solidFill>
                <a:effectLst/>
                <a:latin typeface="Arial" panose="020B0604020202020204" pitchFamily="34" charset="0"/>
              </a:rPr>
              <a:t>;</a:t>
            </a:r>
          </a:p>
          <a:p>
            <a:pPr algn="l">
              <a:buFont typeface="Arial" panose="020B0604020202020204" pitchFamily="34" charset="0"/>
              <a:buChar char="•"/>
            </a:pPr>
            <a:r>
              <a:rPr lang="ru-RU" b="0" i="0" dirty="0" err="1">
                <a:solidFill>
                  <a:srgbClr val="202122"/>
                </a:solidFill>
                <a:effectLst/>
                <a:latin typeface="Arial" panose="020B0604020202020204" pitchFamily="34" charset="0"/>
              </a:rPr>
              <a:t>неправильний</a:t>
            </a:r>
            <a:r>
              <a:rPr lang="ru-RU" b="0" i="0" dirty="0">
                <a:solidFill>
                  <a:srgbClr val="202122"/>
                </a:solidFill>
                <a:effectLst/>
                <a:latin typeface="Arial" panose="020B0604020202020204" pitchFamily="34" charset="0"/>
              </a:rPr>
              <a:t> </a:t>
            </a:r>
            <a:r>
              <a:rPr lang="ru-RU" b="0" i="0" dirty="0" err="1">
                <a:solidFill>
                  <a:srgbClr val="202122"/>
                </a:solidFill>
                <a:effectLst/>
                <a:latin typeface="Arial" panose="020B0604020202020204" pitchFamily="34" charset="0"/>
              </a:rPr>
              <a:t>підхід</a:t>
            </a:r>
            <a:r>
              <a:rPr lang="ru-RU" b="0" i="0" dirty="0">
                <a:solidFill>
                  <a:srgbClr val="202122"/>
                </a:solidFill>
                <a:effectLst/>
                <a:latin typeface="Arial" panose="020B0604020202020204" pitchFamily="34" charset="0"/>
              </a:rPr>
              <a:t> </a:t>
            </a:r>
            <a:r>
              <a:rPr lang="ru-RU" b="0" i="0" dirty="0" err="1">
                <a:solidFill>
                  <a:srgbClr val="202122"/>
                </a:solidFill>
                <a:effectLst/>
                <a:latin typeface="Arial" panose="020B0604020202020204" pitchFamily="34" charset="0"/>
              </a:rPr>
              <a:t>викличе</a:t>
            </a:r>
            <a:r>
              <a:rPr lang="ru-RU" b="0" i="0" dirty="0">
                <a:solidFill>
                  <a:srgbClr val="202122"/>
                </a:solidFill>
                <a:effectLst/>
                <a:latin typeface="Arial" panose="020B0604020202020204" pitchFamily="34" charset="0"/>
              </a:rPr>
              <a:t> негатив у </a:t>
            </a:r>
            <a:r>
              <a:rPr lang="ru-RU" b="0" i="0" dirty="0" err="1">
                <a:solidFill>
                  <a:srgbClr val="202122"/>
                </a:solidFill>
                <a:effectLst/>
                <a:latin typeface="Arial" panose="020B0604020202020204" pitchFamily="34" charset="0"/>
              </a:rPr>
              <a:t>споживача</a:t>
            </a:r>
            <a:r>
              <a:rPr lang="ru-RU" b="0" i="0" dirty="0">
                <a:solidFill>
                  <a:srgbClr val="202122"/>
                </a:solidFill>
                <a:effectLst/>
                <a:latin typeface="Arial" panose="020B0604020202020204" pitchFamily="34" charset="0"/>
              </a:rPr>
              <a:t>;</a:t>
            </a:r>
          </a:p>
          <a:p>
            <a:pPr algn="l">
              <a:buFont typeface="Arial" panose="020B0604020202020204" pitchFamily="34" charset="0"/>
              <a:buChar char="•"/>
            </a:pPr>
            <a:r>
              <a:rPr lang="ru-RU" b="0" i="0" dirty="0" err="1">
                <a:solidFill>
                  <a:srgbClr val="202122"/>
                </a:solidFill>
                <a:effectLst/>
                <a:latin typeface="Arial" panose="020B0604020202020204" pitchFamily="34" charset="0"/>
              </a:rPr>
              <a:t>висока</a:t>
            </a:r>
            <a:r>
              <a:rPr lang="ru-RU" b="0" i="0" dirty="0">
                <a:solidFill>
                  <a:srgbClr val="202122"/>
                </a:solidFill>
                <a:effectLst/>
                <a:latin typeface="Arial" panose="020B0604020202020204" pitchFamily="34" charset="0"/>
              </a:rPr>
              <a:t> </a:t>
            </a:r>
            <a:r>
              <a:rPr lang="ru-RU" b="0" i="0" dirty="0" err="1">
                <a:solidFill>
                  <a:srgbClr val="202122"/>
                </a:solidFill>
                <a:effectLst/>
                <a:latin typeface="Arial" panose="020B0604020202020204" pitchFamily="34" charset="0"/>
              </a:rPr>
              <a:t>конкурентність</a:t>
            </a:r>
            <a:r>
              <a:rPr lang="ru-RU" b="0" i="0" dirty="0">
                <a:solidFill>
                  <a:srgbClr val="202122"/>
                </a:solidFill>
                <a:effectLst/>
                <a:latin typeface="Arial" panose="020B0604020202020204" pitchFamily="34" charset="0"/>
              </a:rPr>
              <a:t>.</a:t>
            </a:r>
          </a:p>
          <a:p>
            <a:endParaRPr lang="ru-RU" dirty="0"/>
          </a:p>
        </p:txBody>
      </p:sp>
      <p:pic>
        <p:nvPicPr>
          <p:cNvPr id="4" name="Рисунок 3">
            <a:extLst>
              <a:ext uri="{FF2B5EF4-FFF2-40B4-BE49-F238E27FC236}">
                <a16:creationId xmlns:a16="http://schemas.microsoft.com/office/drawing/2014/main" id="{EB0B0B88-8218-4C34-B72F-98BD41CDE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105123" y="3771122"/>
            <a:ext cx="2513359" cy="3660396"/>
          </a:xfrm>
          <a:prstGeom prst="rect">
            <a:avLst/>
          </a:prstGeom>
        </p:spPr>
      </p:pic>
      <p:pic>
        <p:nvPicPr>
          <p:cNvPr id="5" name="Рисунок 4">
            <a:extLst>
              <a:ext uri="{FF2B5EF4-FFF2-40B4-BE49-F238E27FC236}">
                <a16:creationId xmlns:a16="http://schemas.microsoft.com/office/drawing/2014/main" id="{8C464855-9458-4A72-BC6D-8F2417058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1566" y="-184842"/>
            <a:ext cx="1146276" cy="1669409"/>
          </a:xfrm>
          <a:prstGeom prst="rect">
            <a:avLst/>
          </a:prstGeom>
        </p:spPr>
      </p:pic>
      <p:pic>
        <p:nvPicPr>
          <p:cNvPr id="6" name="Рисунок 5">
            <a:extLst>
              <a:ext uri="{FF2B5EF4-FFF2-40B4-BE49-F238E27FC236}">
                <a16:creationId xmlns:a16="http://schemas.microsoft.com/office/drawing/2014/main" id="{66DB4A3E-FD4B-4182-A56D-B598D57AB0D5}"/>
              </a:ext>
            </a:extLst>
          </p:cNvPr>
          <p:cNvPicPr>
            <a:picLocks noChangeAspect="1"/>
          </p:cNvPicPr>
          <p:nvPr/>
        </p:nvPicPr>
        <p:blipFill rotWithShape="1">
          <a:blip r:embed="rId3">
            <a:extLst>
              <a:ext uri="{28A0092B-C50C-407E-A947-70E740481C1C}">
                <a14:useLocalDpi xmlns:a14="http://schemas.microsoft.com/office/drawing/2010/main" val="0"/>
              </a:ext>
            </a:extLst>
          </a:blip>
          <a:srcRect r="1594"/>
          <a:stretch/>
        </p:blipFill>
        <p:spPr>
          <a:xfrm rot="10800000">
            <a:off x="9571482" y="-58723"/>
            <a:ext cx="2620518" cy="3274237"/>
          </a:xfrm>
          <a:prstGeom prst="rect">
            <a:avLst/>
          </a:prstGeom>
        </p:spPr>
      </p:pic>
    </p:spTree>
    <p:extLst>
      <p:ext uri="{BB962C8B-B14F-4D97-AF65-F5344CB8AC3E}">
        <p14:creationId xmlns:p14="http://schemas.microsoft.com/office/powerpoint/2010/main" val="183472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0BAD12-089D-40A4-B00B-E55BF4B9BAD8}"/>
              </a:ext>
            </a:extLst>
          </p:cNvPr>
          <p:cNvSpPr>
            <a:spLocks noGrp="1"/>
          </p:cNvSpPr>
          <p:nvPr>
            <p:ph type="title"/>
          </p:nvPr>
        </p:nvSpPr>
        <p:spPr>
          <a:xfrm>
            <a:off x="1064253" y="829808"/>
            <a:ext cx="10515600" cy="1325563"/>
          </a:xfrm>
        </p:spPr>
        <p:txBody>
          <a:bodyPr>
            <a:normAutofit fontScale="90000"/>
          </a:bodyPr>
          <a:lstStyle/>
          <a:p>
            <a:pPr algn="ctr"/>
            <a:r>
              <a:rPr lang="uk-UA" dirty="0">
                <a:solidFill>
                  <a:srgbClr val="FF0066"/>
                </a:solidFill>
                <a:latin typeface="Times New Roman" panose="02020603050405020304" pitchFamily="18" charset="0"/>
                <a:cs typeface="Times New Roman" panose="02020603050405020304" pitchFamily="18" charset="0"/>
              </a:rPr>
              <a:t>ЛЕГЕНДА ПРОФІЛЮ – ІНСТРУМЕНТ ПІДВИЩЕННЯ ІНТЕРЕРСУ ДО СТОРІНКИ/ПАБЛІКУ</a:t>
            </a:r>
            <a:endParaRPr lang="ru-RU" dirty="0">
              <a:solidFill>
                <a:srgbClr val="FF0066"/>
              </a:solidFill>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55FFAD2B-9093-35A6-E082-00D6F46602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3607" y="1689100"/>
            <a:ext cx="6692900" cy="5168900"/>
          </a:xfrm>
          <a:prstGeom prst="rect">
            <a:avLst/>
          </a:prstGeom>
        </p:spPr>
      </p:pic>
    </p:spTree>
    <p:extLst>
      <p:ext uri="{BB962C8B-B14F-4D97-AF65-F5344CB8AC3E}">
        <p14:creationId xmlns:p14="http://schemas.microsoft.com/office/powerpoint/2010/main" val="4335691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54EAB4-0BA7-4496-88A3-F624AEE7689C}"/>
              </a:ext>
            </a:extLst>
          </p:cNvPr>
          <p:cNvSpPr>
            <a:spLocks noGrp="1"/>
          </p:cNvSpPr>
          <p:nvPr>
            <p:ph type="title"/>
          </p:nvPr>
        </p:nvSpPr>
        <p:spPr>
          <a:xfrm>
            <a:off x="838200" y="423848"/>
            <a:ext cx="10515600" cy="1325563"/>
          </a:xfrm>
        </p:spPr>
        <p:txBody>
          <a:bodyPr/>
          <a:lstStyle/>
          <a:p>
            <a:r>
              <a:rPr lang="en-US" b="1" dirty="0">
                <a:solidFill>
                  <a:srgbClr val="FF0066"/>
                </a:solidFill>
                <a:latin typeface="Times New Roman" panose="02020603050405020304" pitchFamily="18" charset="0"/>
                <a:cs typeface="Times New Roman" panose="02020603050405020304" pitchFamily="18" charset="0"/>
              </a:rPr>
              <a:t>SMO</a:t>
            </a:r>
            <a:r>
              <a:rPr lang="uk-UA" b="1" dirty="0">
                <a:solidFill>
                  <a:srgbClr val="FF0066"/>
                </a:solidFill>
                <a:latin typeface="Times New Roman" panose="02020603050405020304" pitchFamily="18" charset="0"/>
                <a:cs typeface="Times New Roman" panose="02020603050405020304" pitchFamily="18" charset="0"/>
              </a:rPr>
              <a:t> (</a:t>
            </a:r>
            <a:r>
              <a:rPr lang="en-US" b="1" dirty="0">
                <a:solidFill>
                  <a:srgbClr val="FF0066"/>
                </a:solidFill>
                <a:latin typeface="Times New Roman" panose="02020603050405020304" pitchFamily="18" charset="0"/>
                <a:cs typeface="Times New Roman" panose="02020603050405020304" pitchFamily="18" charset="0"/>
              </a:rPr>
              <a:t>Social Media Optimization</a:t>
            </a:r>
            <a:r>
              <a:rPr lang="uk-UA" b="1" dirty="0">
                <a:solidFill>
                  <a:srgbClr val="FF0066"/>
                </a:solidFill>
                <a:latin typeface="Times New Roman" panose="02020603050405020304" pitchFamily="18" charset="0"/>
                <a:cs typeface="Times New Roman" panose="02020603050405020304" pitchFamily="18" charset="0"/>
              </a:rPr>
              <a:t>)</a:t>
            </a:r>
            <a:endParaRPr lang="ru-RU" b="1" dirty="0">
              <a:solidFill>
                <a:srgbClr val="FF0066"/>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88F44749-CFDA-4C8D-968A-AFD574CA1048}"/>
              </a:ext>
            </a:extLst>
          </p:cNvPr>
          <p:cNvSpPr>
            <a:spLocks noGrp="1"/>
          </p:cNvSpPr>
          <p:nvPr>
            <p:ph idx="1"/>
          </p:nvPr>
        </p:nvSpPr>
        <p:spPr>
          <a:xfrm>
            <a:off x="645254" y="1690688"/>
            <a:ext cx="10515600" cy="4351338"/>
          </a:xfrm>
        </p:spPr>
        <p:txBody>
          <a:bodyPr/>
          <a:lstStyle/>
          <a:p>
            <a:r>
              <a:rPr lang="ru-RU" dirty="0" err="1">
                <a:latin typeface="Times New Roman" panose="02020603050405020304" pitchFamily="18" charset="0"/>
                <a:cs typeface="Times New Roman" panose="02020603050405020304" pitchFamily="18" charset="0"/>
              </a:rPr>
              <a:t>це</a:t>
            </a:r>
            <a:r>
              <a:rPr lang="ru-RU" dirty="0">
                <a:latin typeface="Times New Roman" panose="02020603050405020304" pitchFamily="18" charset="0"/>
                <a:cs typeface="Times New Roman" panose="02020603050405020304" pitchFamily="18" charset="0"/>
              </a:rPr>
              <a:t> один </a:t>
            </a:r>
            <a:r>
              <a:rPr lang="ru-RU" dirty="0" err="1">
                <a:latin typeface="Times New Roman" panose="02020603050405020304" pitchFamily="18" charset="0"/>
                <a:cs typeface="Times New Roman" panose="02020603050405020304" pitchFamily="18" charset="0"/>
              </a:rPr>
              <a:t>із</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сучасних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методів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зовнішнього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просування</a:t>
            </a:r>
            <a:r>
              <a:rPr lang="ru-RU" dirty="0">
                <a:latin typeface="Times New Roman" panose="02020603050405020304" pitchFamily="18" charset="0"/>
                <a:cs typeface="Times New Roman" panose="02020603050405020304" pitchFamily="18" charset="0"/>
              </a:rPr>
              <a:t> ресурсу, </a:t>
            </a:r>
            <a:r>
              <a:rPr lang="ru-RU" dirty="0" err="1">
                <a:latin typeface="Times New Roman" panose="02020603050405020304" pitchFamily="18" charset="0"/>
                <a:cs typeface="Times New Roman" panose="02020603050405020304" pitchFamily="18" charset="0"/>
              </a:rPr>
              <a:t>який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володіє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однією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відмінною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рисою</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просування</a:t>
            </a:r>
            <a:r>
              <a:rPr lang="ru-RU"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hlinkClick r:id="rId2" tooltip="Сайт"/>
              </a:rPr>
              <a:t>сайту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відбувається</a:t>
            </a:r>
            <a:r>
              <a:rPr lang="ru-RU" dirty="0">
                <a:latin typeface="Times New Roman" panose="02020603050405020304" pitchFamily="18" charset="0"/>
                <a:cs typeface="Times New Roman" panose="02020603050405020304" pitchFamily="18" charset="0"/>
              </a:rPr>
              <a:t> без будь-</a:t>
            </a:r>
            <a:r>
              <a:rPr lang="ru-RU" dirty="0" err="1">
                <a:latin typeface="Times New Roman" panose="02020603050405020304" pitchFamily="18" charset="0"/>
                <a:cs typeface="Times New Roman" panose="02020603050405020304" pitchFamily="18" charset="0"/>
              </a:rPr>
              <a:t>якої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участі</a:t>
            </a:r>
            <a:r>
              <a:rPr lang="ru-RU" dirty="0">
                <a:latin typeface="Times New Roman" panose="02020603050405020304" pitchFamily="18" charset="0"/>
                <a:cs typeface="Times New Roman" panose="02020603050405020304" pitchFamily="18" charset="0"/>
              </a:rPr>
              <a:t> сайту в </a:t>
            </a:r>
            <a:r>
              <a:rPr lang="ru-RU" dirty="0" err="1">
                <a:latin typeface="Times New Roman" panose="02020603050405020304" pitchFamily="18" charset="0"/>
                <a:cs typeface="Times New Roman" panose="02020603050405020304" pitchFamily="18" charset="0"/>
                <a:hlinkClick r:id="rId3" tooltip="Пошукова система"/>
              </a:rPr>
              <a:t>пошукових</a:t>
            </a:r>
            <a:r>
              <a:rPr lang="ru-RU" dirty="0">
                <a:latin typeface="Times New Roman" panose="02020603050405020304" pitchFamily="18" charset="0"/>
                <a:cs typeface="Times New Roman" panose="02020603050405020304" pitchFamily="18" charset="0"/>
                <a:hlinkClick r:id="rId3" tooltip="Пошукова система"/>
              </a:rPr>
              <a:t> системах</a:t>
            </a:r>
            <a:r>
              <a:rPr lang="ru-RU"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Таким чином, по </a:t>
            </a:r>
            <a:r>
              <a:rPr lang="ru-RU" dirty="0" err="1">
                <a:latin typeface="Times New Roman" panose="02020603050405020304" pitchFamily="18" charset="0"/>
                <a:cs typeface="Times New Roman" panose="02020603050405020304" pitchFamily="18" charset="0"/>
              </a:rPr>
              <a:t>суті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власнику</a:t>
            </a:r>
            <a:r>
              <a:rPr lang="ru-RU" dirty="0">
                <a:latin typeface="Times New Roman" panose="02020603050405020304" pitchFamily="18" charset="0"/>
                <a:cs typeface="Times New Roman" panose="02020603050405020304" pitchFamily="18" charset="0"/>
              </a:rPr>
              <a:t> проекту не </a:t>
            </a:r>
            <a:r>
              <a:rPr lang="ru-RU" dirty="0" err="1">
                <a:latin typeface="Times New Roman" panose="02020603050405020304" pitchFamily="18" charset="0"/>
                <a:cs typeface="Times New Roman" panose="02020603050405020304" pitchFamily="18" charset="0"/>
              </a:rPr>
              <a:t>варто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думати</a:t>
            </a:r>
            <a:r>
              <a:rPr lang="ru-RU" dirty="0">
                <a:latin typeface="Times New Roman" panose="02020603050405020304" pitchFamily="18" charset="0"/>
                <a:cs typeface="Times New Roman" panose="02020603050405020304" pitchFamily="18" charset="0"/>
              </a:rPr>
              <a:t> про те, </a:t>
            </a:r>
            <a:r>
              <a:rPr lang="ru-RU" dirty="0" err="1">
                <a:latin typeface="Times New Roman" panose="02020603050405020304" pitchFamily="18" charset="0"/>
                <a:cs typeface="Times New Roman" panose="02020603050405020304" pitchFamily="18" charset="0"/>
              </a:rPr>
              <a:t>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сторінки</a:t>
            </a:r>
            <a:r>
              <a:rPr lang="ru-RU" dirty="0">
                <a:latin typeface="Times New Roman" panose="02020603050405020304" pitchFamily="18" charset="0"/>
                <a:cs typeface="Times New Roman" panose="02020603050405020304" pitchFamily="18" charset="0"/>
              </a:rPr>
              <a:t> сайту </a:t>
            </a:r>
            <a:r>
              <a:rPr lang="ru-RU" dirty="0" err="1">
                <a:latin typeface="Times New Roman" panose="02020603050405020304" pitchFamily="18" charset="0"/>
                <a:cs typeface="Times New Roman" panose="02020603050405020304" pitchFamily="18" charset="0"/>
              </a:rPr>
              <a:t>потрапили</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індекс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ні</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яких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позиціях</a:t>
            </a:r>
            <a:r>
              <a:rPr lang="ru-RU" dirty="0">
                <a:latin typeface="Times New Roman" panose="02020603050405020304" pitchFamily="18" charset="0"/>
                <a:cs typeface="Times New Roman" panose="02020603050405020304" pitchFamily="18" charset="0"/>
              </a:rPr>
              <a:t> зараз </a:t>
            </a:r>
            <a:r>
              <a:rPr lang="ru-RU" dirty="0" err="1">
                <a:latin typeface="Times New Roman" panose="02020603050405020304" pitchFamily="18" charset="0"/>
                <a:cs typeface="Times New Roman" panose="02020603050405020304" pitchFamily="18" charset="0"/>
              </a:rPr>
              <a:t>знаходиться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його</a:t>
            </a:r>
            <a:r>
              <a:rPr lang="ru-RU" dirty="0">
                <a:latin typeface="Times New Roman" panose="02020603050405020304" pitchFamily="18" charset="0"/>
                <a:cs typeface="Times New Roman" panose="02020603050405020304" pitchFamily="18" charset="0"/>
              </a:rPr>
              <a:t> ресурс, </a:t>
            </a:r>
            <a:r>
              <a:rPr lang="ru-RU" dirty="0" err="1">
                <a:latin typeface="Times New Roman" panose="02020603050405020304" pitchFamily="18" charset="0"/>
                <a:cs typeface="Times New Roman" panose="02020603050405020304" pitchFamily="18" charset="0"/>
              </a:rPr>
              <a:t>кількість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зовнішніх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посилань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тощо</a:t>
            </a:r>
            <a:r>
              <a:rPr lang="ru-RU"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Все </a:t>
            </a:r>
            <a:r>
              <a:rPr lang="ru-RU" dirty="0" err="1">
                <a:latin typeface="Times New Roman" panose="02020603050405020304" pitchFamily="18" charset="0"/>
                <a:cs typeface="Times New Roman" panose="02020603050405020304" pitchFamily="18" charset="0"/>
              </a:rPr>
              <a:t>це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стає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неважливо</a:t>
            </a:r>
            <a:r>
              <a:rPr lang="ru-RU" dirty="0">
                <a:latin typeface="Times New Roman" panose="02020603050405020304" pitchFamily="18" charset="0"/>
                <a:cs typeface="Times New Roman" panose="02020603050405020304" pitchFamily="18" charset="0"/>
              </a:rPr>
              <a:t>. Головне — правильно </a:t>
            </a:r>
            <a:r>
              <a:rPr lang="ru-RU" dirty="0" err="1">
                <a:latin typeface="Times New Roman" panose="02020603050405020304" pitchFamily="18" charset="0"/>
                <a:cs typeface="Times New Roman" panose="02020603050405020304" pitchFamily="18" charset="0"/>
              </a:rPr>
              <a:t>оптимізувати</a:t>
            </a:r>
            <a:r>
              <a:rPr lang="ru-RU" dirty="0">
                <a:latin typeface="Times New Roman" panose="02020603050405020304" pitchFamily="18" charset="0"/>
                <a:cs typeface="Times New Roman" panose="02020603050405020304" pitchFamily="18" charset="0"/>
              </a:rPr>
              <a:t> сайт </a:t>
            </a:r>
            <a:r>
              <a:rPr lang="ru-RU" dirty="0" err="1">
                <a:latin typeface="Times New Roman" panose="02020603050405020304" pitchFamily="18" charset="0"/>
                <a:cs typeface="Times New Roman" panose="02020603050405020304" pitchFamily="18" charset="0"/>
              </a:rPr>
              <a:t>під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користувачів</a:t>
            </a:r>
            <a:r>
              <a:rPr lang="ru-RU" dirty="0">
                <a:latin typeface="Times New Roman" panose="02020603050405020304" pitchFamily="18" charset="0"/>
                <a:cs typeface="Times New Roman" panose="02020603050405020304" pitchFamily="18" charset="0"/>
              </a:rPr>
              <a:t>, а не </a:t>
            </a:r>
            <a:r>
              <a:rPr lang="ru-RU" dirty="0" err="1">
                <a:latin typeface="Times New Roman" panose="02020603050405020304" pitchFamily="18" charset="0"/>
                <a:cs typeface="Times New Roman" panose="02020603050405020304" pitchFamily="18" charset="0"/>
              </a:rPr>
              <a:t>під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пошукових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роботів</a:t>
            </a:r>
            <a:r>
              <a:rPr lang="ru-RU" dirty="0">
                <a:latin typeface="Times New Roman" panose="02020603050405020304" pitchFamily="18" charset="0"/>
                <a:cs typeface="Times New Roman" panose="02020603050405020304" pitchFamily="18" charset="0"/>
              </a:rPr>
              <a:t>.</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21305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B9145C-8E92-405A-918E-D34825379C08}"/>
              </a:ext>
            </a:extLst>
          </p:cNvPr>
          <p:cNvSpPr>
            <a:spLocks noGrp="1"/>
          </p:cNvSpPr>
          <p:nvPr>
            <p:ph type="title"/>
          </p:nvPr>
        </p:nvSpPr>
        <p:spPr>
          <a:xfrm>
            <a:off x="679507" y="-213716"/>
            <a:ext cx="10515600" cy="1325563"/>
          </a:xfrm>
        </p:spPr>
        <p:txBody>
          <a:bodyPr/>
          <a:lstStyle/>
          <a:p>
            <a:r>
              <a:rPr lang="uk-UA" altLang="ru-RU" b="1" dirty="0">
                <a:solidFill>
                  <a:srgbClr val="FF0066"/>
                </a:solidFill>
                <a:latin typeface="Times New Roman" panose="02020603050405020304" pitchFamily="18" charset="0"/>
                <a:cs typeface="Times New Roman" panose="02020603050405020304" pitchFamily="18" charset="0"/>
              </a:rPr>
              <a:t>Завдання </a:t>
            </a:r>
            <a:r>
              <a:rPr lang="en-US" b="1" dirty="0">
                <a:solidFill>
                  <a:srgbClr val="FF0066"/>
                </a:solidFill>
                <a:latin typeface="Times New Roman" panose="02020603050405020304" pitchFamily="18" charset="0"/>
                <a:cs typeface="Times New Roman" panose="02020603050405020304" pitchFamily="18" charset="0"/>
              </a:rPr>
              <a:t>SMO</a:t>
            </a:r>
            <a:r>
              <a:rPr lang="uk-UA" altLang="ru-RU" b="1" dirty="0">
                <a:solidFill>
                  <a:srgbClr val="FF0066"/>
                </a:solidFill>
                <a:latin typeface="Times New Roman" panose="02020603050405020304" pitchFamily="18" charset="0"/>
                <a:cs typeface="Times New Roman" panose="02020603050405020304" pitchFamily="18" charset="0"/>
              </a:rPr>
              <a:t> фахівця</a:t>
            </a:r>
            <a:endParaRPr lang="ru-RU" b="1" dirty="0">
              <a:solidFill>
                <a:srgbClr val="FF0066"/>
              </a:solidFill>
              <a:latin typeface="Times New Roman" panose="02020603050405020304" pitchFamily="18" charset="0"/>
              <a:cs typeface="Times New Roman" panose="02020603050405020304" pitchFamily="18" charset="0"/>
            </a:endParaRPr>
          </a:p>
        </p:txBody>
      </p:sp>
      <p:sp>
        <p:nvSpPr>
          <p:cNvPr id="4" name="Rectangle 1">
            <a:extLst>
              <a:ext uri="{FF2B5EF4-FFF2-40B4-BE49-F238E27FC236}">
                <a16:creationId xmlns:a16="http://schemas.microsoft.com/office/drawing/2014/main" id="{2CCA4EE9-F203-4415-BBF2-3DDA497BE6F1}"/>
              </a:ext>
            </a:extLst>
          </p:cNvPr>
          <p:cNvSpPr>
            <a:spLocks noChangeArrowheads="1"/>
          </p:cNvSpPr>
          <p:nvPr/>
        </p:nvSpPr>
        <p:spPr bwMode="auto">
          <a:xfrm>
            <a:off x="790866" y="801220"/>
            <a:ext cx="10292882" cy="429862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Пише і публікує цікавий матеріал,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яким </a:t>
            </a:r>
            <a:r>
              <a:rPr kumimoji="0" lang="uk-UA" altLang="ru-RU" sz="2100" b="0" i="0" u="none" strike="noStrike" cap="none" normalizeH="0" baseline="0" dirty="0" err="1">
                <a:ln>
                  <a:noFill/>
                </a:ln>
                <a:solidFill>
                  <a:srgbClr val="202124"/>
                </a:solidFill>
                <a:effectLst/>
                <a:latin typeface="Arial Unicode MS"/>
                <a:ea typeface="Google Sans"/>
              </a:rPr>
              <a:t>захочуть</a:t>
            </a:r>
            <a:r>
              <a:rPr kumimoji="0" lang="uk-UA" altLang="ru-RU" sz="2100" b="0" i="0" u="none" strike="noStrike" cap="none" normalizeH="0" baseline="0" dirty="0">
                <a:ln>
                  <a:noFill/>
                </a:ln>
                <a:solidFill>
                  <a:srgbClr val="202124"/>
                </a:solidFill>
                <a:effectLst/>
                <a:latin typeface="Arial Unicode MS"/>
                <a:ea typeface="Google Sans"/>
              </a:rPr>
              <a:t> поділитися в соціальних мережах.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ru-RU" sz="2100" b="0" i="0" u="none" strike="noStrike" cap="none" normalizeH="0" baseline="0" dirty="0">
              <a:ln>
                <a:noFill/>
              </a:ln>
              <a:solidFill>
                <a:srgbClr val="202124"/>
              </a:solidFill>
              <a:effectLst/>
              <a:latin typeface="Arial Unicode MS"/>
              <a:ea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Відвідувачам подобається різноманітний контент,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тому сюди входить робота над відео, аудіо, нотатками,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зображеннями і багатьом іншим, що робить компанію пізнаваною.</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Продумує зручні функції, щоб відвідувач легко міг поділитися матеріалом,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наприклад, кнопки соціальних мереж (</a:t>
            </a:r>
            <a:r>
              <a:rPr kumimoji="0" lang="uk-UA" altLang="ru-RU" sz="2100" b="0" i="0" u="none" strike="noStrike" cap="none" normalizeH="0" baseline="0" dirty="0" err="1">
                <a:ln>
                  <a:noFill/>
                </a:ln>
                <a:solidFill>
                  <a:srgbClr val="202124"/>
                </a:solidFill>
                <a:effectLst/>
                <a:latin typeface="Arial Unicode MS"/>
                <a:ea typeface="Google Sans"/>
              </a:rPr>
              <a:t>віджети</a:t>
            </a:r>
            <a:r>
              <a:rPr kumimoji="0" lang="uk-UA" altLang="ru-RU" sz="2100" b="0" i="0" u="none" strike="noStrike" cap="none" normalizeH="0" baseline="0" dirty="0">
                <a:ln>
                  <a:noFill/>
                </a:ln>
                <a:solidFill>
                  <a:srgbClr val="202124"/>
                </a:solidFill>
                <a:effectLst/>
                <a:latin typeface="Arial Unicode MS"/>
                <a:ea typeface="Google Sans"/>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ru-RU" sz="2100" b="0" i="0" u="none" strike="noStrike" cap="none" normalizeH="0" baseline="0" dirty="0">
              <a:ln>
                <a:noFill/>
              </a:ln>
              <a:solidFill>
                <a:srgbClr val="202124"/>
              </a:solidFill>
              <a:effectLst/>
              <a:latin typeface="Arial Unicode MS"/>
              <a:ea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Створює приємний дизайн.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ru-RU" sz="2100" b="0" i="0" u="none" strike="noStrike" cap="none" normalizeH="0" baseline="0" dirty="0">
              <a:ln>
                <a:noFill/>
              </a:ln>
              <a:solidFill>
                <a:srgbClr val="202124"/>
              </a:solidFill>
              <a:effectLst/>
              <a:latin typeface="Arial Unicode MS"/>
              <a:ea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Підвищує активність на сайті: додає можливість коментування та підписки на них.</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800" b="0" i="0" u="none" strike="noStrike" cap="none" normalizeH="0" baseline="0" dirty="0">
                <a:ln>
                  <a:noFill/>
                </a:ln>
                <a:solidFill>
                  <a:schemeClr val="tx1"/>
                </a:solidFill>
                <a:effectLst/>
              </a:rPr>
              <a:t> </a:t>
            </a:r>
            <a:endParaRPr kumimoji="0" lang="uk-UA" altLang="ru-RU" sz="18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FF7BCA4A-E127-42D2-8922-EE0A8B8C17DA}"/>
              </a:ext>
            </a:extLst>
          </p:cNvPr>
          <p:cNvSpPr>
            <a:spLocks noChangeArrowheads="1"/>
          </p:cNvSpPr>
          <p:nvPr/>
        </p:nvSpPr>
        <p:spPr bwMode="auto">
          <a:xfrm>
            <a:off x="790866" y="5099841"/>
            <a:ext cx="9174884" cy="159018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Придумує систему заохочення за участь. </a:t>
            </a:r>
          </a:p>
          <a:p>
            <a:pPr marL="0" marR="0" lvl="0" indent="0" algn="l" defTabSz="914400" rtl="0" eaLnBrk="0" fontAlgn="base" latinLnBrk="0" hangingPunct="0">
              <a:lnSpc>
                <a:spcPct val="100000"/>
              </a:lnSpc>
              <a:spcBef>
                <a:spcPct val="0"/>
              </a:spcBef>
              <a:spcAft>
                <a:spcPct val="0"/>
              </a:spcAft>
              <a:buClrTx/>
              <a:buSzTx/>
              <a:buFontTx/>
              <a:buNone/>
              <a:tabLst/>
            </a:pPr>
            <a:endParaRPr lang="uk-UA" altLang="ru-RU" sz="2100" dirty="0">
              <a:solidFill>
                <a:srgbClr val="202124"/>
              </a:solidFill>
              <a:latin typeface="Arial Unicode MS"/>
              <a:ea typeface="Google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Клієнтами є компанії, яким необхідно просування в соціальних мережах: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великі концерни, власники відомих брендів,</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2100" b="0" i="0" u="none" strike="noStrike" cap="none" normalizeH="0" baseline="0" dirty="0">
                <a:ln>
                  <a:noFill/>
                </a:ln>
                <a:solidFill>
                  <a:srgbClr val="202124"/>
                </a:solidFill>
                <a:effectLst/>
                <a:latin typeface="Arial Unicode MS"/>
                <a:ea typeface="Google Sans"/>
              </a:rPr>
              <a:t>інтернет-магазини, сервіси, рекламні агентства та інші.</a:t>
            </a:r>
            <a:r>
              <a:rPr kumimoji="0" lang="uk-UA" altLang="ru-RU" sz="800" b="0" i="0" u="none" strike="noStrike" cap="none" normalizeH="0" baseline="0" dirty="0">
                <a:ln>
                  <a:noFill/>
                </a:ln>
                <a:solidFill>
                  <a:schemeClr val="tx1"/>
                </a:solidFill>
                <a:effectLst/>
              </a:rPr>
              <a:t> </a:t>
            </a:r>
            <a:endParaRPr kumimoji="0" lang="uk-UA" altLang="ru-RU" sz="1800" b="0" i="0" u="none" strike="noStrike" cap="none" normalizeH="0" baseline="0" dirty="0">
              <a:ln>
                <a:noFill/>
              </a:ln>
              <a:solidFill>
                <a:schemeClr val="tx1"/>
              </a:solidFill>
              <a:effectLst/>
              <a:latin typeface="Arial" panose="020B0604020202020204" pitchFamily="34" charset="0"/>
            </a:endParaRPr>
          </a:p>
        </p:txBody>
      </p:sp>
      <p:pic>
        <p:nvPicPr>
          <p:cNvPr id="8" name="Рисунок 7">
            <a:extLst>
              <a:ext uri="{FF2B5EF4-FFF2-40B4-BE49-F238E27FC236}">
                <a16:creationId xmlns:a16="http://schemas.microsoft.com/office/drawing/2014/main" id="{55B32B89-DDCB-4C0A-99E3-0D0C66B3A5E9}"/>
              </a:ext>
            </a:extLst>
          </p:cNvPr>
          <p:cNvPicPr>
            <a:picLocks noChangeAspect="1"/>
          </p:cNvPicPr>
          <p:nvPr/>
        </p:nvPicPr>
        <p:blipFill rotWithShape="1">
          <a:blip r:embed="rId2">
            <a:extLst>
              <a:ext uri="{28A0092B-C50C-407E-A947-70E740481C1C}">
                <a14:useLocalDpi xmlns:a14="http://schemas.microsoft.com/office/drawing/2010/main" val="0"/>
              </a:ext>
            </a:extLst>
          </a:blip>
          <a:srcRect r="1594"/>
          <a:stretch/>
        </p:blipFill>
        <p:spPr>
          <a:xfrm rot="10800000">
            <a:off x="9739617" y="0"/>
            <a:ext cx="2497125" cy="3120062"/>
          </a:xfrm>
          <a:prstGeom prst="rect">
            <a:avLst/>
          </a:prstGeom>
        </p:spPr>
      </p:pic>
    </p:spTree>
    <p:extLst>
      <p:ext uri="{BB962C8B-B14F-4D97-AF65-F5344CB8AC3E}">
        <p14:creationId xmlns:p14="http://schemas.microsoft.com/office/powerpoint/2010/main" val="21227473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a:extLst>
              <a:ext uri="{FF2B5EF4-FFF2-40B4-BE49-F238E27FC236}">
                <a16:creationId xmlns:a16="http://schemas.microsoft.com/office/drawing/2014/main" id="{91EECA95-9053-4687-ADD7-5EBD6E68FA85}"/>
              </a:ext>
            </a:extLst>
          </p:cNvPr>
          <p:cNvSpPr>
            <a:spLocks noGrp="1"/>
          </p:cNvSpPr>
          <p:nvPr>
            <p:ph idx="1"/>
          </p:nvPr>
        </p:nvSpPr>
        <p:spPr>
          <a:xfrm>
            <a:off x="754310" y="911225"/>
            <a:ext cx="10515600" cy="4351338"/>
          </a:xfrm>
        </p:spPr>
        <p:txBody>
          <a:bodyPr>
            <a:normAutofit fontScale="92500" lnSpcReduction="20000"/>
          </a:bodyPr>
          <a:lstStyle/>
          <a:p>
            <a:r>
              <a:rPr lang="uk-UA" dirty="0">
                <a:latin typeface="Times New Roman" panose="02020603050405020304" pitchFamily="18" charset="0"/>
                <a:cs typeface="Times New Roman" panose="02020603050405020304" pitchFamily="18" charset="0"/>
              </a:rPr>
              <a:t>Над налаштуванням </a:t>
            </a:r>
            <a:r>
              <a:rPr lang="en-US" dirty="0">
                <a:solidFill>
                  <a:srgbClr val="FF3399"/>
                </a:solidFill>
                <a:latin typeface="Times New Roman" panose="02020603050405020304" pitchFamily="18" charset="0"/>
                <a:cs typeface="Times New Roman" panose="02020603050405020304" pitchFamily="18" charset="0"/>
              </a:rPr>
              <a:t>SMO</a:t>
            </a:r>
            <a:r>
              <a:rPr lang="uk-UA" dirty="0">
                <a:latin typeface="Times New Roman" panose="02020603050405020304" pitchFamily="18" charset="0"/>
                <a:cs typeface="Times New Roman" panose="02020603050405020304" pitchFamily="18" charset="0"/>
              </a:rPr>
              <a:t> працює ціла команда спеціалістів адже налаштування потребує певних знань та навиків в той час коли </a:t>
            </a:r>
            <a:r>
              <a:rPr lang="en-US" dirty="0">
                <a:latin typeface="Times New Roman" panose="02020603050405020304" pitchFamily="18" charset="0"/>
                <a:cs typeface="Times New Roman" panose="02020603050405020304" pitchFamily="18" charset="0"/>
              </a:rPr>
              <a:t>SMM</a:t>
            </a:r>
            <a:r>
              <a:rPr lang="uk-UA" dirty="0">
                <a:latin typeface="Times New Roman" panose="02020603050405020304" pitchFamily="18" charset="0"/>
                <a:cs typeface="Times New Roman" panose="02020603050405020304" pitchFamily="18" charset="0"/>
              </a:rPr>
              <a:t> просуванням різних сфер бізнесу може займатися один фахівець. </a:t>
            </a:r>
          </a:p>
          <a:p>
            <a:pPr marL="0" indent="0">
              <a:buNone/>
            </a:pPr>
            <a:endParaRPr lang="uk-UA" dirty="0">
              <a:latin typeface="Times New Roman" panose="02020603050405020304" pitchFamily="18" charset="0"/>
              <a:cs typeface="Times New Roman" panose="02020603050405020304" pitchFamily="18" charset="0"/>
            </a:endParaRPr>
          </a:p>
          <a:p>
            <a:pPr eaLnBrk="0" fontAlgn="base" hangingPunct="0">
              <a:lnSpc>
                <a:spcPct val="100000"/>
              </a:lnSpc>
              <a:spcBef>
                <a:spcPct val="0"/>
              </a:spcBef>
              <a:spcAft>
                <a:spcPct val="0"/>
              </a:spcAft>
            </a:pPr>
            <a:r>
              <a:rPr lang="uk-UA" altLang="ru-RU" dirty="0">
                <a:solidFill>
                  <a:srgbClr val="FF3399"/>
                </a:solidFill>
                <a:latin typeface="Times New Roman" panose="02020603050405020304" pitchFamily="18" charset="0"/>
                <a:cs typeface="Times New Roman" panose="02020603050405020304" pitchFamily="18" charset="0"/>
              </a:rPr>
              <a:t>SMO</a:t>
            </a:r>
            <a:r>
              <a:rPr lang="uk-UA" altLang="ru-RU" dirty="0">
                <a:latin typeface="Times New Roman" panose="02020603050405020304" pitchFamily="18" charset="0"/>
                <a:cs typeface="Times New Roman" panose="02020603050405020304" pitchFamily="18" charset="0"/>
              </a:rPr>
              <a:t> - це ще можливість поєднати контент з соціальних мереж з контентом самого сайту – вбудувати коментарі, </a:t>
            </a:r>
            <a:r>
              <a:rPr lang="uk-UA" altLang="ru-RU" b="1" dirty="0" err="1">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віджети</a:t>
            </a:r>
            <a:r>
              <a:rPr lang="uk-UA" altLang="ru-RU" dirty="0">
                <a:latin typeface="Times New Roman" panose="02020603050405020304" pitchFamily="18" charset="0"/>
                <a:cs typeface="Times New Roman" panose="02020603050405020304" pitchFamily="18" charset="0"/>
              </a:rPr>
              <a:t> спільнот (для репосту), форми для голосування, </a:t>
            </a:r>
            <a:r>
              <a:rPr lang="uk-UA" altLang="ru-RU" dirty="0" err="1">
                <a:latin typeface="Times New Roman" panose="02020603050405020304" pitchFamily="18" charset="0"/>
                <a:cs typeface="Times New Roman" panose="02020603050405020304" pitchFamily="18" charset="0"/>
              </a:rPr>
              <a:t>оцінення</a:t>
            </a:r>
            <a:r>
              <a:rPr lang="uk-UA" altLang="ru-RU" dirty="0">
                <a:latin typeface="Times New Roman" panose="02020603050405020304" pitchFamily="18" charset="0"/>
                <a:cs typeface="Times New Roman" panose="02020603050405020304" pitchFamily="18" charset="0"/>
              </a:rPr>
              <a:t> контенту (</a:t>
            </a:r>
            <a:r>
              <a:rPr lang="uk-UA" altLang="ru-RU" dirty="0" err="1">
                <a:latin typeface="Times New Roman" panose="02020603050405020304" pitchFamily="18" charset="0"/>
                <a:cs typeface="Times New Roman" panose="02020603050405020304" pitchFamily="18" charset="0"/>
              </a:rPr>
              <a:t>лайк</a:t>
            </a:r>
            <a:r>
              <a:rPr lang="uk-UA" altLang="ru-RU" dirty="0">
                <a:latin typeface="Times New Roman" panose="02020603050405020304" pitchFamily="18" charset="0"/>
                <a:cs typeface="Times New Roman" panose="02020603050405020304" pitchFamily="18" charset="0"/>
              </a:rPr>
              <a:t>/</a:t>
            </a:r>
            <a:r>
              <a:rPr lang="uk-UA" altLang="ru-RU" dirty="0" err="1">
                <a:latin typeface="Times New Roman" panose="02020603050405020304" pitchFamily="18" charset="0"/>
                <a:cs typeface="Times New Roman" panose="02020603050405020304" pitchFamily="18" charset="0"/>
              </a:rPr>
              <a:t>дизлайк</a:t>
            </a:r>
            <a:r>
              <a:rPr lang="uk-UA" altLang="ru-RU" dirty="0">
                <a:latin typeface="Times New Roman" panose="02020603050405020304" pitchFamily="18" charset="0"/>
                <a:cs typeface="Times New Roman" panose="02020603050405020304" pitchFamily="18" charset="0"/>
              </a:rPr>
              <a:t>), </a:t>
            </a:r>
            <a:r>
              <a:rPr lang="uk-UA" altLang="ru-RU" dirty="0" err="1">
                <a:latin typeface="Times New Roman" panose="02020603050405020304" pitchFamily="18" charset="0"/>
                <a:cs typeface="Times New Roman" panose="02020603050405020304" pitchFamily="18" charset="0"/>
              </a:rPr>
              <a:t>перелінковка</a:t>
            </a:r>
            <a:r>
              <a:rPr lang="uk-UA" altLang="ru-RU" dirty="0">
                <a:latin typeface="Times New Roman" panose="02020603050405020304" pitchFamily="18" charset="0"/>
                <a:cs typeface="Times New Roman" panose="02020603050405020304" pitchFamily="18" charset="0"/>
              </a:rPr>
              <a:t> і багато іншого. </a:t>
            </a:r>
          </a:p>
          <a:p>
            <a:pPr marL="0" indent="0" eaLnBrk="0" fontAlgn="base" hangingPunct="0">
              <a:lnSpc>
                <a:spcPct val="100000"/>
              </a:lnSpc>
              <a:spcBef>
                <a:spcPct val="0"/>
              </a:spcBef>
              <a:spcAft>
                <a:spcPct val="0"/>
              </a:spcAft>
              <a:buNone/>
            </a:pPr>
            <a:endParaRPr lang="uk-UA" altLang="ru-RU" dirty="0">
              <a:latin typeface="Times New Roman" panose="02020603050405020304" pitchFamily="18" charset="0"/>
              <a:cs typeface="Times New Roman" panose="02020603050405020304" pitchFamily="18" charset="0"/>
            </a:endParaRPr>
          </a:p>
          <a:p>
            <a:pPr algn="just" eaLnBrk="0" fontAlgn="base" hangingPunct="0">
              <a:lnSpc>
                <a:spcPct val="100000"/>
              </a:lnSpc>
              <a:spcBef>
                <a:spcPct val="0"/>
              </a:spcBef>
              <a:spcAft>
                <a:spcPct val="0"/>
              </a:spcAft>
            </a:pPr>
            <a:r>
              <a:rPr lang="uk-UA" altLang="ru-RU" dirty="0">
                <a:solidFill>
                  <a:srgbClr val="FF3399"/>
                </a:solidFill>
                <a:latin typeface="Times New Roman" panose="02020603050405020304" pitchFamily="18" charset="0"/>
                <a:cs typeface="Times New Roman" panose="02020603050405020304" pitchFamily="18" charset="0"/>
              </a:rPr>
              <a:t>SMO</a:t>
            </a:r>
            <a:r>
              <a:rPr lang="uk-UA" altLang="ru-RU" dirty="0">
                <a:latin typeface="Times New Roman" panose="02020603050405020304" pitchFamily="18" charset="0"/>
                <a:cs typeface="Times New Roman" panose="02020603050405020304" pitchFamily="18" charset="0"/>
              </a:rPr>
              <a:t> потрібно для збільшення відвідуваності сайту, просування бренду, залучення нових клієнтів. В процесі оптимізації сайт роблять схожим на соціальні мережі і тісно пов'язують з ними - наприклад, залишають кнопки </a:t>
            </a:r>
            <a:r>
              <a:rPr lang="uk-UA" altLang="ru-RU" dirty="0" err="1">
                <a:latin typeface="Times New Roman" panose="02020603050405020304" pitchFamily="18" charset="0"/>
                <a:cs typeface="Times New Roman" panose="02020603050405020304" pitchFamily="18" charset="0"/>
              </a:rPr>
              <a:t>репоста</a:t>
            </a:r>
            <a:r>
              <a:rPr lang="uk-UA" altLang="ru-RU" dirty="0">
                <a:latin typeface="Times New Roman" panose="02020603050405020304" pitchFamily="18" charset="0"/>
                <a:cs typeface="Times New Roman" panose="02020603050405020304" pitchFamily="18" charset="0"/>
              </a:rPr>
              <a:t> під кожним записом. </a:t>
            </a:r>
          </a:p>
          <a:p>
            <a:pPr eaLnBrk="0" fontAlgn="base" hangingPunct="0">
              <a:lnSpc>
                <a:spcPct val="100000"/>
              </a:lnSpc>
              <a:spcBef>
                <a:spcPct val="0"/>
              </a:spcBef>
              <a:spcAft>
                <a:spcPct val="0"/>
              </a:spcAft>
            </a:pPr>
            <a:endParaRPr lang="uk-UA" altLang="ru-RU" dirty="0">
              <a:latin typeface="Times New Roman" panose="02020603050405020304" pitchFamily="18" charset="0"/>
              <a:cs typeface="Times New Roman" panose="02020603050405020304" pitchFamily="18" charset="0"/>
            </a:endParaRPr>
          </a:p>
          <a:p>
            <a:pPr eaLnBrk="0" fontAlgn="base" hangingPunct="0">
              <a:lnSpc>
                <a:spcPct val="100000"/>
              </a:lnSpc>
              <a:spcBef>
                <a:spcPct val="0"/>
              </a:spcBef>
              <a:spcAft>
                <a:spcPct val="0"/>
              </a:spcAft>
            </a:pPr>
            <a:endParaRPr lang="uk-UA" altLang="ru-RU" dirty="0">
              <a:latin typeface="Times New Roman" panose="02020603050405020304" pitchFamily="18" charset="0"/>
              <a:cs typeface="Times New Roman" panose="02020603050405020304" pitchFamily="18" charset="0"/>
            </a:endParaRPr>
          </a:p>
          <a:p>
            <a:endParaRPr lang="uk-UA" dirty="0">
              <a:latin typeface="Times New Roman" panose="02020603050405020304" pitchFamily="18" charset="0"/>
              <a:cs typeface="Times New Roman" panose="02020603050405020304" pitchFamily="18" charset="0"/>
            </a:endParaRPr>
          </a:p>
          <a:p>
            <a:endParaRPr lang="ru-RU" dirty="0"/>
          </a:p>
        </p:txBody>
      </p:sp>
      <p:pic>
        <p:nvPicPr>
          <p:cNvPr id="8" name="Рисунок 7">
            <a:extLst>
              <a:ext uri="{FF2B5EF4-FFF2-40B4-BE49-F238E27FC236}">
                <a16:creationId xmlns:a16="http://schemas.microsoft.com/office/drawing/2014/main" id="{F3FEEC6D-EAD3-41AE-8571-6BDF7B53C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119972" y="4785972"/>
            <a:ext cx="1687061" cy="2456995"/>
          </a:xfrm>
          <a:prstGeom prst="rect">
            <a:avLst/>
          </a:prstGeom>
        </p:spPr>
      </p:pic>
    </p:spTree>
    <p:extLst>
      <p:ext uri="{BB962C8B-B14F-4D97-AF65-F5344CB8AC3E}">
        <p14:creationId xmlns:p14="http://schemas.microsoft.com/office/powerpoint/2010/main" val="4398850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9E4577-8CA5-43E0-B346-F7B5B0170C7A}"/>
              </a:ext>
            </a:extLst>
          </p:cNvPr>
          <p:cNvSpPr>
            <a:spLocks noGrp="1"/>
          </p:cNvSpPr>
          <p:nvPr>
            <p:ph type="title"/>
          </p:nvPr>
        </p:nvSpPr>
        <p:spPr/>
        <p:txBody>
          <a:bodyPr/>
          <a:lstStyle/>
          <a:p>
            <a:r>
              <a:rPr lang="en-US" b="1" dirty="0">
                <a:solidFill>
                  <a:srgbClr val="FF0066"/>
                </a:solidFill>
                <a:latin typeface="Times New Roman" panose="02020603050405020304" pitchFamily="18" charset="0"/>
                <a:cs typeface="Times New Roman" panose="02020603050405020304" pitchFamily="18" charset="0"/>
              </a:rPr>
              <a:t>SMO</a:t>
            </a:r>
            <a:endParaRPr lang="ru-RU" b="1" dirty="0">
              <a:solidFill>
                <a:srgbClr val="FF0066"/>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1DBF3870-CB6D-47F2-B172-04B103C1E422}"/>
              </a:ext>
            </a:extLst>
          </p:cNvPr>
          <p:cNvSpPr>
            <a:spLocks noGrp="1"/>
          </p:cNvSpPr>
          <p:nvPr>
            <p:ph idx="1"/>
          </p:nvPr>
        </p:nvSpPr>
        <p:spPr/>
        <p:txBody>
          <a:bodyPr>
            <a:normAutofit/>
          </a:bodyPr>
          <a:lstStyle/>
          <a:p>
            <a:r>
              <a:rPr lang="uk-UA" dirty="0">
                <a:latin typeface="Times New Roman" panose="02020603050405020304" pitchFamily="18" charset="0"/>
                <a:cs typeface="Times New Roman" panose="02020603050405020304" pitchFamily="18" charset="0"/>
              </a:rPr>
              <a:t>Банери</a:t>
            </a:r>
          </a:p>
          <a:p>
            <a:r>
              <a:rPr lang="uk-UA" dirty="0">
                <a:latin typeface="Times New Roman" panose="02020603050405020304" pitchFamily="18" charset="0"/>
                <a:cs typeface="Times New Roman" panose="02020603050405020304" pitchFamily="18" charset="0"/>
              </a:rPr>
              <a:t>Візитівки</a:t>
            </a:r>
          </a:p>
          <a:p>
            <a:r>
              <a:rPr lang="uk-UA" dirty="0">
                <a:latin typeface="Times New Roman" panose="02020603050405020304" pitchFamily="18" charset="0"/>
                <a:cs typeface="Times New Roman" panose="02020603050405020304" pitchFamily="18" charset="0"/>
              </a:rPr>
              <a:t>Сайти</a:t>
            </a:r>
          </a:p>
          <a:p>
            <a:r>
              <a:rPr lang="uk-UA" dirty="0" err="1">
                <a:latin typeface="Times New Roman" panose="02020603050405020304" pitchFamily="18" charset="0"/>
                <a:cs typeface="Times New Roman" panose="02020603050405020304" pitchFamily="18" charset="0"/>
              </a:rPr>
              <a:t>Ютуб</a:t>
            </a:r>
            <a:endParaRPr lang="uk-UA" dirty="0">
              <a:latin typeface="Times New Roman" panose="02020603050405020304" pitchFamily="18" charset="0"/>
              <a:cs typeface="Times New Roman" panose="02020603050405020304" pitchFamily="18" charset="0"/>
            </a:endParaRPr>
          </a:p>
          <a:p>
            <a:endParaRPr lang="uk-UA" dirty="0">
              <a:latin typeface="Times New Roman" panose="02020603050405020304" pitchFamily="18" charset="0"/>
              <a:cs typeface="Times New Roman" panose="02020603050405020304" pitchFamily="18" charset="0"/>
            </a:endParaRPr>
          </a:p>
          <a:p>
            <a:r>
              <a:rPr lang="uk-UA" dirty="0">
                <a:latin typeface="Times New Roman" panose="02020603050405020304" pitchFamily="18" charset="0"/>
                <a:cs typeface="Times New Roman" panose="02020603050405020304" pitchFamily="18" charset="0"/>
              </a:rPr>
              <a:t>Штучне створення будь-яких мотивів для переходу на сторінку</a:t>
            </a:r>
            <a:endParaRPr lang="ru-RU"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0E203B05-21DC-434B-B500-890FADCA0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8402" y="1364005"/>
            <a:ext cx="4987241" cy="2805323"/>
          </a:xfrm>
          <a:prstGeom prst="rect">
            <a:avLst/>
          </a:prstGeom>
        </p:spPr>
      </p:pic>
    </p:spTree>
    <p:extLst>
      <p:ext uri="{BB962C8B-B14F-4D97-AF65-F5344CB8AC3E}">
        <p14:creationId xmlns:p14="http://schemas.microsoft.com/office/powerpoint/2010/main" val="16293465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1D9D29-D763-4070-90B2-88364B0F267D}"/>
              </a:ext>
            </a:extLst>
          </p:cNvPr>
          <p:cNvSpPr>
            <a:spLocks noGrp="1"/>
          </p:cNvSpPr>
          <p:nvPr>
            <p:ph type="title"/>
          </p:nvPr>
        </p:nvSpPr>
        <p:spPr/>
        <p:txBody>
          <a:bodyPr/>
          <a:lstStyle/>
          <a:p>
            <a:r>
              <a:rPr lang="ru-RU" dirty="0" err="1">
                <a:solidFill>
                  <a:srgbClr val="FF0066"/>
                </a:solidFill>
                <a:latin typeface="Times New Roman" panose="02020603050405020304" pitchFamily="18" charset="0"/>
                <a:cs typeface="Times New Roman" panose="02020603050405020304" pitchFamily="18" charset="0"/>
              </a:rPr>
              <a:t>Переваги</a:t>
            </a:r>
            <a:r>
              <a:rPr lang="ru-RU" dirty="0">
                <a:solidFill>
                  <a:srgbClr val="FF0066"/>
                </a:solidFill>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rPr>
              <a:t>SMO </a:t>
            </a:r>
            <a:r>
              <a:rPr lang="ru-RU" dirty="0" err="1">
                <a:solidFill>
                  <a:srgbClr val="FF0066"/>
                </a:solidFill>
                <a:latin typeface="Times New Roman" panose="02020603050405020304" pitchFamily="18" charset="0"/>
                <a:cs typeface="Times New Roman" panose="02020603050405020304" pitchFamily="18" charset="0"/>
              </a:rPr>
              <a:t>оптимізації</a:t>
            </a:r>
            <a:br>
              <a:rPr lang="ru-RU" dirty="0"/>
            </a:br>
            <a:endParaRPr lang="ru-RU" dirty="0"/>
          </a:p>
        </p:txBody>
      </p:sp>
      <p:sp>
        <p:nvSpPr>
          <p:cNvPr id="3" name="Объект 2">
            <a:extLst>
              <a:ext uri="{FF2B5EF4-FFF2-40B4-BE49-F238E27FC236}">
                <a16:creationId xmlns:a16="http://schemas.microsoft.com/office/drawing/2014/main" id="{CB0BBEC2-95D8-4F1C-94E1-B036CE390059}"/>
              </a:ext>
            </a:extLst>
          </p:cNvPr>
          <p:cNvSpPr>
            <a:spLocks noGrp="1"/>
          </p:cNvSpPr>
          <p:nvPr>
            <p:ph idx="1"/>
          </p:nvPr>
        </p:nvSpPr>
        <p:spPr>
          <a:xfrm>
            <a:off x="281354" y="1213339"/>
            <a:ext cx="11910646" cy="4787778"/>
          </a:xfrm>
        </p:spPr>
        <p:txBody>
          <a:bodyPr>
            <a:noAutofit/>
          </a:bodyPr>
          <a:lstStyle/>
          <a:p>
            <a:r>
              <a:rPr lang="ru-RU" sz="2000" dirty="0" err="1">
                <a:latin typeface="Times New Roman" panose="02020603050405020304" pitchFamily="18" charset="0"/>
                <a:cs typeface="Times New Roman" panose="02020603050405020304" pitchFamily="18" charset="0"/>
              </a:rPr>
              <a:t>Оптимізація</a:t>
            </a:r>
            <a:r>
              <a:rPr lang="ru-RU" sz="2000" dirty="0">
                <a:latin typeface="Times New Roman" panose="02020603050405020304" pitchFamily="18" charset="0"/>
                <a:cs typeface="Times New Roman" panose="02020603050405020304" pitchFamily="18" charset="0"/>
              </a:rPr>
              <a:t> сайту </a:t>
            </a:r>
            <a:r>
              <a:rPr lang="ru-RU" sz="2000" dirty="0" err="1">
                <a:latin typeface="Times New Roman" panose="02020603050405020304" pitchFamily="18" charset="0"/>
                <a:cs typeface="Times New Roman" panose="02020603050405020304" pitchFamily="18" charset="0"/>
              </a:rPr>
              <a:t>під</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соціальні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медіа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відбувається</a:t>
            </a:r>
            <a:r>
              <a:rPr lang="ru-RU" sz="2000" dirty="0">
                <a:latin typeface="Times New Roman" panose="02020603050405020304" pitchFamily="18" charset="0"/>
                <a:cs typeface="Times New Roman" panose="02020603050405020304" pitchFamily="18" charset="0"/>
              </a:rPr>
              <a:t> без </a:t>
            </a:r>
            <a:r>
              <a:rPr lang="ru-RU" sz="2000" dirty="0" err="1">
                <a:latin typeface="Times New Roman" panose="02020603050405020304" pitchFamily="18" charset="0"/>
                <a:cs typeface="Times New Roman" panose="02020603050405020304" pitchFamily="18" charset="0"/>
              </a:rPr>
              <a:t>участі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пошукових</a:t>
            </a:r>
            <a:r>
              <a:rPr lang="ru-RU" sz="2000" dirty="0">
                <a:latin typeface="Times New Roman" panose="02020603050405020304" pitchFamily="18" charset="0"/>
                <a:cs typeface="Times New Roman" panose="02020603050405020304" pitchFamily="18" charset="0"/>
              </a:rPr>
              <a:t> систем. Головне — провести </a:t>
            </a:r>
            <a:r>
              <a:rPr lang="ru-RU" sz="2000" dirty="0" err="1">
                <a:latin typeface="Times New Roman" panose="02020603050405020304" pitchFamily="18" charset="0"/>
                <a:cs typeface="Times New Roman" panose="02020603050405020304" pitchFamily="18" charset="0"/>
              </a:rPr>
              <a:t>якісну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рекламну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кампанію</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зацікавити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потенційних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покупців</a:t>
            </a:r>
            <a:r>
              <a:rPr lang="ru-RU" sz="2000" dirty="0">
                <a:latin typeface="Times New Roman" panose="02020603050405020304" pitchFamily="18" charset="0"/>
                <a:cs typeface="Times New Roman" panose="02020603050405020304" pitchFamily="18" charset="0"/>
              </a:rPr>
              <a:t> і </a:t>
            </a:r>
            <a:r>
              <a:rPr lang="ru-RU" sz="2000" dirty="0" err="1">
                <a:latin typeface="Times New Roman" panose="02020603050405020304" pitchFamily="18" charset="0"/>
                <a:cs typeface="Times New Roman" panose="02020603050405020304" pitchFamily="18" charset="0"/>
              </a:rPr>
              <a:t>дати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їм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детальну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інформацію</a:t>
            </a:r>
            <a:r>
              <a:rPr lang="ru-RU" sz="2000" dirty="0">
                <a:latin typeface="Times New Roman" panose="02020603050405020304" pitchFamily="18" charset="0"/>
                <a:cs typeface="Times New Roman" panose="02020603050405020304" pitchFamily="18" charset="0"/>
              </a:rPr>
              <a:t> про </a:t>
            </a:r>
            <a:r>
              <a:rPr lang="ru-RU" sz="2000" dirty="0" err="1">
                <a:latin typeface="Times New Roman" panose="02020603050405020304" pitchFamily="18" charset="0"/>
                <a:cs typeface="Times New Roman" panose="02020603050405020304" pitchFamily="18" charset="0"/>
              </a:rPr>
              <a:t>свій</a:t>
            </a:r>
            <a:r>
              <a:rPr lang="ru-RU" sz="2000" dirty="0">
                <a:latin typeface="Times New Roman" panose="02020603050405020304" pitchFamily="18" charset="0"/>
                <a:cs typeface="Times New Roman" panose="02020603050405020304" pitchFamily="18" charset="0"/>
              </a:rPr>
              <a:t> продукт.</a:t>
            </a:r>
          </a:p>
          <a:p>
            <a:r>
              <a:rPr lang="ru-RU" sz="2000" dirty="0">
                <a:latin typeface="Times New Roman" panose="02020603050405020304" pitchFamily="18" charset="0"/>
                <a:cs typeface="Times New Roman" panose="02020603050405020304" pitchFamily="18" charset="0"/>
              </a:rPr>
              <a:t>Робота з людьми. Люди, </a:t>
            </a:r>
            <a:r>
              <a:rPr lang="ru-RU" sz="2000" dirty="0" err="1">
                <a:latin typeface="Times New Roman" panose="02020603050405020304" pitchFamily="18" charset="0"/>
                <a:cs typeface="Times New Roman" panose="02020603050405020304" pitchFamily="18" charset="0"/>
              </a:rPr>
              <a:t>які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знаходяться</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соціальному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сегменті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інтернету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приходять</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нього</a:t>
            </a:r>
            <a:r>
              <a:rPr lang="ru-RU" sz="2000" dirty="0">
                <a:latin typeface="Times New Roman" panose="02020603050405020304" pitchFamily="18" charset="0"/>
                <a:cs typeface="Times New Roman" panose="02020603050405020304" pitchFamily="18" charset="0"/>
              </a:rPr>
              <a:t> за одним — за </a:t>
            </a:r>
            <a:r>
              <a:rPr lang="ru-RU" sz="2000" dirty="0" err="1">
                <a:latin typeface="Times New Roman" panose="02020603050405020304" pitchFamily="18" charset="0"/>
                <a:cs typeface="Times New Roman" panose="02020603050405020304" pitchFamily="18" charset="0"/>
              </a:rPr>
              <a:t>спілкуванням</a:t>
            </a:r>
            <a:r>
              <a:rPr lang="ru-RU" sz="2000" dirty="0">
                <a:latin typeface="Times New Roman" panose="02020603050405020304" pitchFamily="18" charset="0"/>
                <a:cs typeface="Times New Roman" panose="02020603050405020304" pitchFamily="18" charset="0"/>
              </a:rPr>
              <a:t>. </a:t>
            </a:r>
            <a:r>
              <a:rPr lang="ru-RU" sz="2000" i="1" u="sng" dirty="0" err="1">
                <a:latin typeface="Times New Roman" panose="02020603050405020304" pitchFamily="18" charset="0"/>
                <a:cs typeface="Times New Roman" panose="02020603050405020304" pitchFamily="18" charset="0"/>
              </a:rPr>
              <a:t>Спілкування</a:t>
            </a:r>
            <a:r>
              <a:rPr lang="ru-RU" sz="2000" dirty="0">
                <a:latin typeface="Times New Roman" panose="02020603050405020304" pitchFamily="18" charset="0"/>
                <a:cs typeface="Times New Roman" panose="02020603050405020304" pitchFamily="18" charset="0"/>
              </a:rPr>
              <a:t> — </a:t>
            </a:r>
            <a:r>
              <a:rPr lang="ru-RU" sz="2000" dirty="0" err="1">
                <a:latin typeface="Times New Roman" panose="02020603050405020304" pitchFamily="18" charset="0"/>
                <a:cs typeface="Times New Roman" panose="02020603050405020304" pitchFamily="18" charset="0"/>
              </a:rPr>
              <a:t>це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основна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складова</a:t>
            </a:r>
            <a:r>
              <a:rPr lang="ru-RU"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SMO. </a:t>
            </a:r>
            <a:endParaRPr lang="uk-UA" sz="2000" dirty="0">
              <a:latin typeface="Times New Roman" panose="02020603050405020304" pitchFamily="18" charset="0"/>
              <a:cs typeface="Times New Roman" panose="02020603050405020304" pitchFamily="18" charset="0"/>
            </a:endParaRPr>
          </a:p>
          <a:p>
            <a:r>
              <a:rPr lang="ru-RU" sz="2000" i="1" u="sng" dirty="0" err="1">
                <a:latin typeface="Times New Roman" panose="02020603050405020304" pitchFamily="18" charset="0"/>
                <a:cs typeface="Times New Roman" panose="02020603050405020304" pitchFamily="18" charset="0"/>
              </a:rPr>
              <a:t>Завдання</a:t>
            </a:r>
            <a:r>
              <a:rPr lang="ru-RU" sz="2000" i="1" u="sng" dirty="0">
                <a:latin typeface="Times New Roman" panose="02020603050405020304" pitchFamily="18" charset="0"/>
                <a:cs typeface="Times New Roman" panose="02020603050405020304" pitchFamily="18" charset="0"/>
              </a:rPr>
              <a:t> </a:t>
            </a:r>
            <a:r>
              <a:rPr lang="en-US" sz="2000" i="1" u="sng" dirty="0">
                <a:latin typeface="Times New Roman" panose="02020603050405020304" pitchFamily="18" charset="0"/>
                <a:cs typeface="Times New Roman" panose="02020603050405020304" pitchFamily="18" charset="0"/>
              </a:rPr>
              <a:t>SMO </a:t>
            </a:r>
            <a:r>
              <a:rPr lang="ru-RU" sz="2000" dirty="0" err="1">
                <a:latin typeface="Times New Roman" panose="02020603050405020304" pitchFamily="18" charset="0"/>
                <a:cs typeface="Times New Roman" panose="02020603050405020304" pitchFamily="18" charset="0"/>
              </a:rPr>
              <a:t>оптимізатора</a:t>
            </a:r>
            <a:r>
              <a:rPr lang="ru-RU" sz="2000" dirty="0">
                <a:latin typeface="Times New Roman" panose="02020603050405020304" pitchFamily="18" charset="0"/>
                <a:cs typeface="Times New Roman" panose="02020603050405020304" pitchFamily="18" charset="0"/>
              </a:rPr>
              <a:t> — </a:t>
            </a:r>
            <a:r>
              <a:rPr lang="ru-RU" sz="2000" dirty="0" err="1">
                <a:latin typeface="Times New Roman" panose="02020603050405020304" pitchFamily="18" charset="0"/>
                <a:cs typeface="Times New Roman" panose="02020603050405020304" pitchFamily="18" charset="0"/>
              </a:rPr>
              <a:t>створити</a:t>
            </a:r>
            <a:r>
              <a:rPr lang="ru-RU" sz="2000" dirty="0">
                <a:latin typeface="Times New Roman" panose="02020603050405020304" pitchFamily="18" charset="0"/>
                <a:cs typeface="Times New Roman" panose="02020603050405020304" pitchFamily="18" charset="0"/>
              </a:rPr>
              <a:t> на </a:t>
            </a:r>
            <a:r>
              <a:rPr lang="ru-RU" sz="2000" dirty="0" err="1">
                <a:latin typeface="Times New Roman" panose="02020603050405020304" pitchFamily="18" charset="0"/>
                <a:cs typeface="Times New Roman" panose="02020603050405020304" pitchFamily="18" charset="0"/>
              </a:rPr>
              <a:t>своєму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ресурсі</a:t>
            </a:r>
            <a:r>
              <a:rPr lang="ru-RU" sz="2000" dirty="0">
                <a:latin typeface="Times New Roman" panose="02020603050405020304" pitchFamily="18" charset="0"/>
                <a:cs typeface="Times New Roman" panose="02020603050405020304" pitchFamily="18" charset="0"/>
              </a:rPr>
              <a:t> атмосферу </a:t>
            </a:r>
            <a:r>
              <a:rPr lang="ru-RU" sz="2000" dirty="0" err="1">
                <a:latin typeface="Times New Roman" panose="02020603050405020304" pitchFamily="18" charset="0"/>
                <a:cs typeface="Times New Roman" panose="02020603050405020304" pitchFamily="18" charset="0"/>
              </a:rPr>
              <a:t>спілкування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між</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користувачами</a:t>
            </a:r>
            <a:r>
              <a:rPr lang="ru-RU" sz="2000" dirty="0">
                <a:latin typeface="Times New Roman" panose="02020603050405020304" pitchFamily="18" charset="0"/>
                <a:cs typeface="Times New Roman" panose="02020603050405020304" pitchFamily="18" charset="0"/>
              </a:rPr>
              <a:t>, і </a:t>
            </a:r>
            <a:r>
              <a:rPr lang="ru-RU" sz="2000" dirty="0" err="1">
                <a:latin typeface="Times New Roman" panose="02020603050405020304" pitchFamily="18" charset="0"/>
                <a:cs typeface="Times New Roman" panose="02020603050405020304" pitchFamily="18" charset="0"/>
              </a:rPr>
              <a:t>що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найважливіше</a:t>
            </a:r>
            <a:r>
              <a:rPr lang="ru-RU" sz="2000" dirty="0">
                <a:latin typeface="Times New Roman" panose="02020603050405020304" pitchFamily="18" charset="0"/>
                <a:cs typeface="Times New Roman" panose="02020603050405020304" pitchFamily="18" charset="0"/>
              </a:rPr>
              <a:t> — </a:t>
            </a:r>
            <a:r>
              <a:rPr lang="ru-RU" sz="2000" dirty="0" err="1">
                <a:latin typeface="Times New Roman" panose="02020603050405020304" pitchFamily="18" charset="0"/>
                <a:cs typeface="Times New Roman" panose="02020603050405020304" pitchFamily="18" charset="0"/>
              </a:rPr>
              <a:t>це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спілкування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користувачів</a:t>
            </a:r>
            <a:r>
              <a:rPr lang="ru-RU" sz="2000" dirty="0">
                <a:latin typeface="Times New Roman" panose="02020603050405020304" pitchFamily="18" charset="0"/>
                <a:cs typeface="Times New Roman" panose="02020603050405020304" pitchFamily="18" charset="0"/>
              </a:rPr>
              <a:t> з </a:t>
            </a:r>
            <a:r>
              <a:rPr lang="ru-RU" sz="2000" dirty="0" err="1">
                <a:latin typeface="Times New Roman" panose="02020603050405020304" pitchFamily="18" charset="0"/>
                <a:cs typeface="Times New Roman" panose="02020603050405020304" pitchFamily="18" charset="0"/>
              </a:rPr>
              <a:t>власником</a:t>
            </a:r>
            <a:r>
              <a:rPr lang="ru-RU" sz="2000" dirty="0">
                <a:latin typeface="Times New Roman" panose="02020603050405020304" pitchFamily="18" charset="0"/>
                <a:cs typeface="Times New Roman" panose="02020603050405020304" pitchFamily="18" charset="0"/>
              </a:rPr>
              <a:t> ресурсу. </a:t>
            </a:r>
            <a:r>
              <a:rPr lang="ru-RU" sz="2000" dirty="0" err="1">
                <a:latin typeface="Times New Roman" panose="02020603050405020304" pitchFamily="18" charset="0"/>
                <a:cs typeface="Times New Roman" panose="02020603050405020304" pitchFamily="18" charset="0"/>
              </a:rPr>
              <a:t>Цей</a:t>
            </a:r>
            <a:r>
              <a:rPr lang="ru-RU" sz="2000" dirty="0">
                <a:latin typeface="Times New Roman" panose="02020603050405020304" pitchFamily="18" charset="0"/>
                <a:cs typeface="Times New Roman" panose="02020603050405020304" pitchFamily="18" charset="0"/>
              </a:rPr>
              <a:t> момент </a:t>
            </a:r>
            <a:r>
              <a:rPr lang="ru-RU" sz="2000" dirty="0" err="1">
                <a:latin typeface="Times New Roman" panose="02020603050405020304" pitchFamily="18" charset="0"/>
                <a:cs typeface="Times New Roman" panose="02020603050405020304" pitchFamily="18" charset="0"/>
              </a:rPr>
              <a:t>значно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підвищить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конверсію</a:t>
            </a:r>
            <a:r>
              <a:rPr lang="ru-RU" sz="2000" dirty="0">
                <a:latin typeface="Times New Roman" panose="02020603050405020304" pitchFamily="18" charset="0"/>
                <a:cs typeface="Times New Roman" panose="02020603050405020304" pitchFamily="18" charset="0"/>
              </a:rPr>
              <a:t>, так як люди </a:t>
            </a:r>
            <a:r>
              <a:rPr lang="ru-RU" sz="2000" dirty="0" err="1">
                <a:latin typeface="Times New Roman" panose="02020603050405020304" pitchFamily="18" charset="0"/>
                <a:cs typeface="Times New Roman" panose="02020603050405020304" pitchFamily="18" charset="0"/>
              </a:rPr>
              <a:t>будуть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більше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довіряти</a:t>
            </a:r>
            <a:r>
              <a:rPr lang="ru-RU" sz="2000" dirty="0">
                <a:latin typeface="Times New Roman" panose="02020603050405020304" pitchFamily="18" charset="0"/>
                <a:cs typeface="Times New Roman" panose="02020603050405020304" pitchFamily="18" charset="0"/>
              </a:rPr>
              <a:t> продукту, за </a:t>
            </a:r>
            <a:r>
              <a:rPr lang="ru-RU" sz="2000" dirty="0" err="1">
                <a:latin typeface="Times New Roman" panose="02020603050405020304" pitchFamily="18" charset="0"/>
                <a:cs typeface="Times New Roman" panose="02020603050405020304" pitchFamily="18" charset="0"/>
              </a:rPr>
              <a:t>рахунок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спілкування</a:t>
            </a:r>
            <a:r>
              <a:rPr lang="ru-RU" sz="2000" dirty="0">
                <a:latin typeface="Times New Roman" panose="02020603050405020304" pitchFamily="18" charset="0"/>
                <a:cs typeface="Times New Roman" panose="02020603050405020304" pitchFamily="18" charset="0"/>
              </a:rPr>
              <a:t> з </a:t>
            </a:r>
            <a:r>
              <a:rPr lang="ru-RU" sz="2000" dirty="0" err="1">
                <a:latin typeface="Times New Roman" panose="02020603050405020304" pitchFamily="18" charset="0"/>
                <a:cs typeface="Times New Roman" panose="02020603050405020304" pitchFamily="18" charset="0"/>
              </a:rPr>
              <a:t>власником</a:t>
            </a:r>
            <a:r>
              <a:rPr lang="ru-RU" sz="2000" dirty="0">
                <a:latin typeface="Times New Roman" panose="02020603050405020304" pitchFamily="18" charset="0"/>
                <a:cs typeface="Times New Roman" panose="02020603050405020304" pitchFamily="18" charset="0"/>
              </a:rPr>
              <a:t> проекту.</a:t>
            </a:r>
          </a:p>
          <a:p>
            <a:r>
              <a:rPr lang="en-US" sz="2000" dirty="0">
                <a:latin typeface="Times New Roman" panose="02020603050405020304" pitchFamily="18" charset="0"/>
                <a:cs typeface="Times New Roman" panose="02020603050405020304" pitchFamily="18" charset="0"/>
              </a:rPr>
              <a:t>SMO </a:t>
            </a:r>
            <a:r>
              <a:rPr lang="ru-RU" sz="2000" dirty="0" err="1">
                <a:latin typeface="Times New Roman" panose="02020603050405020304" pitchFamily="18" charset="0"/>
                <a:cs typeface="Times New Roman" panose="02020603050405020304" pitchFamily="18" charset="0"/>
              </a:rPr>
              <a:t>оптимізація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може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успішно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співпрацювати</a:t>
            </a:r>
            <a:r>
              <a:rPr lang="ru-RU" sz="2000" dirty="0">
                <a:latin typeface="Times New Roman" panose="02020603050405020304" pitchFamily="18" charset="0"/>
                <a:cs typeface="Times New Roman" panose="02020603050405020304" pitchFamily="18" charset="0"/>
              </a:rPr>
              <a:t> з </a:t>
            </a:r>
            <a:r>
              <a:rPr lang="en-US" sz="2000" b="1" i="1" dirty="0">
                <a:latin typeface="Times New Roman" panose="02020603050405020304" pitchFamily="18" charset="0"/>
                <a:cs typeface="Times New Roman" panose="02020603050405020304" pitchFamily="18" charset="0"/>
              </a:rPr>
              <a:t>SEO </a:t>
            </a:r>
            <a:r>
              <a:rPr lang="ru-RU" sz="2000" b="1" i="1" dirty="0" err="1">
                <a:latin typeface="Times New Roman" panose="02020603050405020304" pitchFamily="18" charset="0"/>
                <a:cs typeface="Times New Roman" panose="02020603050405020304" pitchFamily="18" charset="0"/>
              </a:rPr>
              <a:t>просуванням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Обидва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ці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методи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жодним</a:t>
            </a:r>
            <a:r>
              <a:rPr lang="ru-RU" sz="2000" dirty="0">
                <a:latin typeface="Times New Roman" panose="02020603050405020304" pitchFamily="18" charset="0"/>
                <a:cs typeface="Times New Roman" panose="02020603050405020304" pitchFamily="18" charset="0"/>
              </a:rPr>
              <a:t> чином не </a:t>
            </a:r>
            <a:r>
              <a:rPr lang="ru-RU" sz="2000" dirty="0" err="1">
                <a:latin typeface="Times New Roman" panose="02020603050405020304" pitchFamily="18" charset="0"/>
                <a:cs typeface="Times New Roman" panose="02020603050405020304" pitchFamily="18" charset="0"/>
              </a:rPr>
              <a:t>заважають</a:t>
            </a:r>
            <a:r>
              <a:rPr lang="ru-RU" sz="2000" dirty="0">
                <a:latin typeface="Times New Roman" panose="02020603050405020304" pitchFamily="18" charset="0"/>
                <a:cs typeface="Times New Roman" panose="02020603050405020304" pitchFamily="18" charset="0"/>
              </a:rPr>
              <a:t> один одному, </a:t>
            </a:r>
            <a:r>
              <a:rPr lang="ru-RU" sz="2000" dirty="0" err="1">
                <a:latin typeface="Times New Roman" panose="02020603050405020304" pitchFamily="18" charset="0"/>
                <a:cs typeface="Times New Roman" panose="02020603050405020304" pitchFamily="18" charset="0"/>
              </a:rPr>
              <a:t>оскільки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мають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різні</a:t>
            </a:r>
            <a:r>
              <a:rPr lang="ru-RU" sz="2000" dirty="0">
                <a:latin typeface="Times New Roman" panose="02020603050405020304" pitchFamily="18" charset="0"/>
                <a:cs typeface="Times New Roman" panose="02020603050405020304" pitchFamily="18" charset="0"/>
              </a:rPr>
              <a:t> «поля </a:t>
            </a:r>
            <a:r>
              <a:rPr lang="ru-RU" sz="2000" dirty="0" err="1">
                <a:latin typeface="Times New Roman" panose="02020603050405020304" pitchFamily="18" charset="0"/>
                <a:cs typeface="Times New Roman" panose="02020603050405020304" pitchFamily="18" charset="0"/>
              </a:rPr>
              <a:t>дії</a:t>
            </a:r>
            <a:r>
              <a:rPr lang="ru-RU" sz="2000" dirty="0">
                <a:latin typeface="Times New Roman" panose="02020603050405020304" pitchFamily="18" charset="0"/>
                <a:cs typeface="Times New Roman" panose="02020603050405020304" pitchFamily="18" charset="0"/>
              </a:rPr>
              <a:t>». </a:t>
            </a:r>
            <a:r>
              <a:rPr lang="ru-RU" sz="2000" u="sng" dirty="0" err="1">
                <a:latin typeface="Times New Roman" panose="02020603050405020304" pitchFamily="18" charset="0"/>
                <a:cs typeface="Times New Roman" panose="02020603050405020304" pitchFamily="18" charset="0"/>
              </a:rPr>
              <a:t>Єдине</a:t>
            </a:r>
            <a:r>
              <a:rPr lang="ru-RU" sz="2000" u="sng" dirty="0">
                <a:latin typeface="Times New Roman" panose="02020603050405020304" pitchFamily="18" charset="0"/>
                <a:cs typeface="Times New Roman" panose="02020603050405020304" pitchFamily="18" charset="0"/>
              </a:rPr>
              <a:t>, </a:t>
            </a:r>
            <a:r>
              <a:rPr lang="ru-RU" sz="2000" u="sng" dirty="0" err="1">
                <a:latin typeface="Times New Roman" panose="02020603050405020304" pitchFamily="18" charset="0"/>
                <a:cs typeface="Times New Roman" panose="02020603050405020304" pitchFamily="18" charset="0"/>
              </a:rPr>
              <a:t>що</a:t>
            </a:r>
            <a:r>
              <a:rPr lang="ru-RU" sz="2000" u="sng" dirty="0">
                <a:latin typeface="Times New Roman" panose="02020603050405020304" pitchFamily="18" charset="0"/>
                <a:cs typeface="Times New Roman" panose="02020603050405020304" pitchFamily="18" charset="0"/>
              </a:rPr>
              <a:t> вам </a:t>
            </a:r>
            <a:r>
              <a:rPr lang="ru-RU" sz="2000" u="sng" dirty="0" err="1">
                <a:latin typeface="Times New Roman" panose="02020603050405020304" pitchFamily="18" charset="0"/>
                <a:cs typeface="Times New Roman" panose="02020603050405020304" pitchFamily="18" charset="0"/>
              </a:rPr>
              <a:t>потрібно</a:t>
            </a:r>
            <a:r>
              <a:rPr lang="ru-RU" sz="2000" u="sng" dirty="0">
                <a:latin typeface="Times New Roman" panose="02020603050405020304" pitchFamily="18" charset="0"/>
                <a:cs typeface="Times New Roman" panose="02020603050405020304" pitchFamily="18" charset="0"/>
              </a:rPr>
              <a:t>, </a:t>
            </a:r>
            <a:r>
              <a:rPr lang="ru-RU" sz="2000" u="sng" dirty="0" err="1">
                <a:latin typeface="Times New Roman" panose="02020603050405020304" pitchFamily="18" charset="0"/>
                <a:cs typeface="Times New Roman" panose="02020603050405020304" pitchFamily="18" charset="0"/>
              </a:rPr>
              <a:t>це</a:t>
            </a:r>
            <a:r>
              <a:rPr lang="ru-RU" sz="2000" u="sng" dirty="0">
                <a:latin typeface="Times New Roman" panose="02020603050405020304" pitchFamily="18" charset="0"/>
                <a:cs typeface="Times New Roman" panose="02020603050405020304" pitchFamily="18" charset="0"/>
              </a:rPr>
              <a:t> — </a:t>
            </a:r>
            <a:r>
              <a:rPr lang="ru-RU" sz="2000" u="sng" dirty="0" err="1">
                <a:latin typeface="Times New Roman" panose="02020603050405020304" pitchFamily="18" charset="0"/>
                <a:cs typeface="Times New Roman" panose="02020603050405020304" pitchFamily="18" charset="0"/>
              </a:rPr>
              <a:t>мати</a:t>
            </a:r>
            <a:r>
              <a:rPr lang="ru-RU" sz="2000" u="sng" dirty="0">
                <a:latin typeface="Times New Roman" panose="02020603050405020304" pitchFamily="18" charset="0"/>
                <a:cs typeface="Times New Roman" panose="02020603050405020304" pitchFamily="18" charset="0"/>
              </a:rPr>
              <a:t> </a:t>
            </a:r>
            <a:r>
              <a:rPr lang="ru-RU" sz="2000" u="sng" dirty="0" err="1">
                <a:latin typeface="Times New Roman" panose="02020603050405020304" pitchFamily="18" charset="0"/>
                <a:cs typeface="Times New Roman" panose="02020603050405020304" pitchFamily="18" charset="0"/>
              </a:rPr>
              <a:t>велику</a:t>
            </a:r>
            <a:r>
              <a:rPr lang="ru-RU" sz="2000" u="sng" dirty="0">
                <a:latin typeface="Times New Roman" panose="02020603050405020304" pitchFamily="18" charset="0"/>
                <a:cs typeface="Times New Roman" panose="02020603050405020304" pitchFamily="18" charset="0"/>
              </a:rPr>
              <a:t> </a:t>
            </a:r>
            <a:r>
              <a:rPr lang="ru-RU" sz="2000" u="sng" dirty="0" err="1">
                <a:latin typeface="Times New Roman" panose="02020603050405020304" pitchFamily="18" charset="0"/>
                <a:cs typeface="Times New Roman" panose="02020603050405020304" pitchFamily="18" charset="0"/>
              </a:rPr>
              <a:t>кількість</a:t>
            </a:r>
            <a:r>
              <a:rPr lang="ru-RU" sz="2000" u="sng" dirty="0">
                <a:latin typeface="Times New Roman" panose="02020603050405020304" pitchFamily="18" charset="0"/>
                <a:cs typeface="Times New Roman" panose="02020603050405020304" pitchFamily="18" charset="0"/>
              </a:rPr>
              <a:t> грошей на </a:t>
            </a:r>
            <a:r>
              <a:rPr lang="ru-RU" sz="2000" u="sng" dirty="0" err="1">
                <a:latin typeface="Times New Roman" panose="02020603050405020304" pitchFamily="18" charset="0"/>
                <a:cs typeface="Times New Roman" panose="02020603050405020304" pitchFamily="18" charset="0"/>
              </a:rPr>
              <a:t>просування</a:t>
            </a:r>
            <a:r>
              <a:rPr lang="ru-RU" sz="2000" u="sng" dirty="0">
                <a:latin typeface="Times New Roman" panose="02020603050405020304" pitchFamily="18" charset="0"/>
                <a:cs typeface="Times New Roman" panose="02020603050405020304" pitchFamily="18" charset="0"/>
              </a:rPr>
              <a:t> ресурсу </a:t>
            </a:r>
            <a:r>
              <a:rPr lang="ru-RU" sz="2000" u="sng" dirty="0" err="1">
                <a:latin typeface="Times New Roman" panose="02020603050405020304" pitchFamily="18" charset="0"/>
                <a:cs typeface="Times New Roman" panose="02020603050405020304" pitchFamily="18" charset="0"/>
              </a:rPr>
              <a:t>відразу</a:t>
            </a:r>
            <a:r>
              <a:rPr lang="ru-RU" sz="2000" u="sng" dirty="0">
                <a:latin typeface="Times New Roman" panose="02020603050405020304" pitchFamily="18" charset="0"/>
                <a:cs typeface="Times New Roman" panose="02020603050405020304" pitchFamily="18" charset="0"/>
              </a:rPr>
              <a:t> в </a:t>
            </a:r>
            <a:r>
              <a:rPr lang="ru-RU" sz="2000" u="sng" dirty="0" err="1">
                <a:latin typeface="Times New Roman" panose="02020603050405020304" pitchFamily="18" charset="0"/>
                <a:cs typeface="Times New Roman" panose="02020603050405020304" pitchFamily="18" charset="0"/>
              </a:rPr>
              <a:t>двох</a:t>
            </a:r>
            <a:r>
              <a:rPr lang="ru-RU" sz="2000" u="sng" dirty="0">
                <a:latin typeface="Times New Roman" panose="02020603050405020304" pitchFamily="18" charset="0"/>
                <a:cs typeface="Times New Roman" panose="02020603050405020304" pitchFamily="18" charset="0"/>
              </a:rPr>
              <a:t> </a:t>
            </a:r>
            <a:r>
              <a:rPr lang="ru-RU" sz="2000" u="sng" dirty="0" err="1">
                <a:latin typeface="Times New Roman" panose="02020603050405020304" pitchFamily="18" charset="0"/>
                <a:cs typeface="Times New Roman" panose="02020603050405020304" pitchFamily="18" charset="0"/>
              </a:rPr>
              <a:t>різних</a:t>
            </a:r>
            <a:r>
              <a:rPr lang="ru-RU" sz="2000" u="sng" dirty="0">
                <a:latin typeface="Times New Roman" panose="02020603050405020304" pitchFamily="18" charset="0"/>
                <a:cs typeface="Times New Roman" panose="02020603050405020304" pitchFamily="18" charset="0"/>
              </a:rPr>
              <a:t> </a:t>
            </a:r>
            <a:r>
              <a:rPr lang="ru-RU" sz="2000" u="sng" dirty="0" err="1">
                <a:latin typeface="Times New Roman" panose="02020603050405020304" pitchFamily="18" charset="0"/>
                <a:cs typeface="Times New Roman" panose="02020603050405020304" pitchFamily="18" charset="0"/>
              </a:rPr>
              <a:t>напрямках</a:t>
            </a:r>
            <a:r>
              <a:rPr lang="ru-RU" sz="2000" dirty="0">
                <a:latin typeface="Times New Roman" panose="02020603050405020304" pitchFamily="18" charset="0"/>
                <a:cs typeface="Times New Roman" panose="02020603050405020304" pitchFamily="18" charset="0"/>
              </a:rPr>
              <a:t>.</a:t>
            </a:r>
          </a:p>
          <a:p>
            <a:r>
              <a:rPr lang="ru-RU" sz="2000" i="1" u="sng" dirty="0">
                <a:latin typeface="Times New Roman" panose="02020603050405020304" pitchFamily="18" charset="0"/>
                <a:cs typeface="Times New Roman" panose="02020603050405020304" pitchFamily="18" charset="0"/>
              </a:rPr>
              <a:t>Основа </a:t>
            </a:r>
            <a:r>
              <a:rPr lang="en-US" sz="2000" i="1" u="sng" dirty="0">
                <a:latin typeface="Times New Roman" panose="02020603050405020304" pitchFamily="18" charset="0"/>
                <a:cs typeface="Times New Roman" panose="02020603050405020304" pitchFamily="18" charset="0"/>
              </a:rPr>
              <a:t>SMO </a:t>
            </a:r>
            <a:r>
              <a:rPr lang="ru-RU" sz="2000" i="1" u="sng" dirty="0" err="1">
                <a:latin typeface="Times New Roman" panose="02020603050405020304" pitchFamily="18" charset="0"/>
                <a:cs typeface="Times New Roman" panose="02020603050405020304" pitchFamily="18" charset="0"/>
              </a:rPr>
              <a:t>просування</a:t>
            </a:r>
            <a:r>
              <a:rPr lang="ru-RU" sz="2000" dirty="0">
                <a:latin typeface="Times New Roman" panose="02020603050405020304" pitchFamily="18" charset="0"/>
                <a:cs typeface="Times New Roman" panose="02020603050405020304" pitchFamily="18" charset="0"/>
              </a:rPr>
              <a:t> — </a:t>
            </a:r>
            <a:r>
              <a:rPr lang="ru-RU" sz="2000" dirty="0" err="1">
                <a:latin typeface="Times New Roman" panose="02020603050405020304" pitchFamily="18" charset="0"/>
                <a:cs typeface="Times New Roman" panose="02020603050405020304" pitchFamily="18" charset="0"/>
              </a:rPr>
              <a:t>це</a:t>
            </a:r>
            <a:r>
              <a:rPr lang="ru-RU" sz="2000" dirty="0">
                <a:latin typeface="Times New Roman" panose="02020603050405020304" pitchFamily="18" charset="0"/>
                <a:cs typeface="Times New Roman" panose="02020603050405020304" pitchFamily="18" charset="0"/>
              </a:rPr>
              <a:t> контент. У </a:t>
            </a:r>
            <a:r>
              <a:rPr lang="en-US" sz="2000" dirty="0">
                <a:latin typeface="Times New Roman" panose="02020603050405020304" pitchFamily="18" charset="0"/>
                <a:cs typeface="Times New Roman" panose="02020603050405020304" pitchFamily="18" charset="0"/>
              </a:rPr>
              <a:t>SMO </a:t>
            </a:r>
            <a:r>
              <a:rPr lang="ru-RU" sz="2000" dirty="0">
                <a:latin typeface="Times New Roman" panose="02020603050405020304" pitchFamily="18" charset="0"/>
                <a:cs typeface="Times New Roman" panose="02020603050405020304" pitchFamily="18" charset="0"/>
              </a:rPr>
              <a:t>контент повинен </a:t>
            </a:r>
            <a:r>
              <a:rPr lang="ru-RU" sz="2000" dirty="0" err="1">
                <a:latin typeface="Times New Roman" panose="02020603050405020304" pitchFamily="18" charset="0"/>
                <a:cs typeface="Times New Roman" panose="02020603050405020304" pitchFamily="18" charset="0"/>
              </a:rPr>
              <a:t>писати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тільки</a:t>
            </a:r>
            <a:r>
              <a:rPr lang="ru-RU" sz="2000" dirty="0">
                <a:latin typeface="Times New Roman" panose="02020603050405020304" pitchFamily="18" charset="0"/>
                <a:cs typeface="Times New Roman" panose="02020603050405020304" pitchFamily="18" charset="0"/>
              </a:rPr>
              <a:t> для людей. Грамотно написаний контент </a:t>
            </a:r>
            <a:r>
              <a:rPr lang="ru-RU" sz="2000" dirty="0" err="1">
                <a:latin typeface="Times New Roman" panose="02020603050405020304" pitchFamily="18" charset="0"/>
                <a:cs typeface="Times New Roman" panose="02020603050405020304" pitchFamily="18" charset="0"/>
              </a:rPr>
              <a:t>значно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підвищує</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ефективність</a:t>
            </a:r>
            <a:r>
              <a:rPr lang="ru-RU"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SMO </a:t>
            </a:r>
            <a:r>
              <a:rPr lang="ru-RU" sz="2000" dirty="0" err="1">
                <a:latin typeface="Times New Roman" panose="02020603050405020304" pitchFamily="18" charset="0"/>
                <a:cs typeface="Times New Roman" panose="02020603050405020304" pitchFamily="18" charset="0"/>
              </a:rPr>
              <a:t>просування</a:t>
            </a:r>
            <a:r>
              <a:rPr lang="ru-RU" sz="2000" dirty="0">
                <a:latin typeface="Times New Roman" panose="02020603050405020304" pitchFamily="18" charset="0"/>
                <a:cs typeface="Times New Roman" panose="02020603050405020304" pitchFamily="18" charset="0"/>
              </a:rPr>
              <a:t> і переходить в </a:t>
            </a:r>
            <a:r>
              <a:rPr lang="ru-RU" sz="2000" dirty="0" err="1">
                <a:latin typeface="Times New Roman" panose="02020603050405020304" pitchFamily="18" charset="0"/>
                <a:cs typeface="Times New Roman" panose="02020603050405020304" pitchFamily="18" charset="0"/>
              </a:rPr>
              <a:t>розряд</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вірусного</a:t>
            </a:r>
            <a:r>
              <a:rPr lang="ru-RU" sz="2000" dirty="0">
                <a:latin typeface="Times New Roman" panose="02020603050405020304" pitchFamily="18" charset="0"/>
                <a:cs typeface="Times New Roman" panose="02020603050405020304" pitchFamily="18" charset="0"/>
              </a:rPr>
              <a:t>».</a:t>
            </a:r>
          </a:p>
          <a:p>
            <a:r>
              <a:rPr lang="ru-RU" sz="2000" dirty="0">
                <a:latin typeface="Times New Roman" panose="02020603050405020304" pitchFamily="18" charset="0"/>
                <a:cs typeface="Times New Roman" panose="02020603050405020304" pitchFamily="18" charset="0"/>
              </a:rPr>
              <a:t>«</a:t>
            </a:r>
            <a:r>
              <a:rPr lang="ru-RU" sz="2000" dirty="0" err="1">
                <a:latin typeface="Times New Roman" panose="02020603050405020304" pitchFamily="18" charset="0"/>
                <a:cs typeface="Times New Roman" panose="02020603050405020304" pitchFamily="18" charset="0"/>
              </a:rPr>
              <a:t>Живий</a:t>
            </a:r>
            <a:r>
              <a:rPr lang="ru-RU" sz="2000" dirty="0">
                <a:latin typeface="Times New Roman" panose="02020603050405020304" pitchFamily="18" charset="0"/>
                <a:cs typeface="Times New Roman" panose="02020603050405020304" pitchFamily="18" charset="0"/>
              </a:rPr>
              <a:t>» сайт. Ресурс </a:t>
            </a:r>
            <a:r>
              <a:rPr lang="ru-RU" sz="2000" dirty="0" err="1">
                <a:latin typeface="Times New Roman" panose="02020603050405020304" pitchFamily="18" charset="0"/>
                <a:cs typeface="Times New Roman" panose="02020603050405020304" pitchFamily="18" charset="0"/>
              </a:rPr>
              <a:t>завжди</a:t>
            </a:r>
            <a:r>
              <a:rPr lang="ru-RU" sz="2000" dirty="0">
                <a:latin typeface="Times New Roman" panose="02020603050405020304" pitchFamily="18" charset="0"/>
                <a:cs typeface="Times New Roman" panose="02020603050405020304" pitchFamily="18" charset="0"/>
              </a:rPr>
              <a:t> повинен </a:t>
            </a:r>
            <a:r>
              <a:rPr lang="ru-RU" sz="2000" dirty="0" err="1">
                <a:latin typeface="Times New Roman" panose="02020603050405020304" pitchFamily="18" charset="0"/>
                <a:cs typeface="Times New Roman" panose="02020603050405020304" pitchFamily="18" charset="0"/>
              </a:rPr>
              <a:t>поповнюватися</a:t>
            </a:r>
            <a:r>
              <a:rPr lang="ru-RU" sz="2000" dirty="0">
                <a:latin typeface="Times New Roman" panose="02020603050405020304" pitchFamily="18" charset="0"/>
                <a:cs typeface="Times New Roman" panose="02020603050405020304" pitchFamily="18" charset="0"/>
              </a:rPr>
              <a:t> новою, </a:t>
            </a:r>
            <a:r>
              <a:rPr lang="ru-RU" sz="2000" dirty="0" err="1">
                <a:latin typeface="Times New Roman" panose="02020603050405020304" pitchFamily="18" charset="0"/>
                <a:cs typeface="Times New Roman" panose="02020603050405020304" pitchFamily="18" charset="0"/>
              </a:rPr>
              <a:t>корисною</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інформацією</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що</a:t>
            </a:r>
            <a:r>
              <a:rPr lang="ru-RU" sz="2000" dirty="0">
                <a:latin typeface="Times New Roman" panose="02020603050405020304" pitchFamily="18" charset="0"/>
                <a:cs typeface="Times New Roman" panose="02020603050405020304" pitchFamily="18" charset="0"/>
              </a:rPr>
              <a:t> б </a:t>
            </a:r>
            <a:r>
              <a:rPr lang="ru-RU" sz="2000" dirty="0" err="1">
                <a:latin typeface="Times New Roman" panose="02020603050405020304" pitchFamily="18" charset="0"/>
                <a:cs typeface="Times New Roman" panose="02020603050405020304" pitchFamily="18" charset="0"/>
              </a:rPr>
              <a:t>відвідувач</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кожен</a:t>
            </a:r>
            <a:r>
              <a:rPr lang="ru-RU" sz="2000" dirty="0">
                <a:latin typeface="Times New Roman" panose="02020603050405020304" pitchFamily="18" charset="0"/>
                <a:cs typeface="Times New Roman" panose="02020603050405020304" pitchFamily="18" charset="0"/>
              </a:rPr>
              <a:t> день </a:t>
            </a:r>
            <a:r>
              <a:rPr lang="ru-RU" sz="2000" dirty="0" err="1">
                <a:latin typeface="Times New Roman" panose="02020603050405020304" pitchFamily="18" charset="0"/>
                <a:cs typeface="Times New Roman" panose="02020603050405020304" pitchFamily="18" charset="0"/>
              </a:rPr>
              <a:t>міг</a:t>
            </a:r>
            <a:r>
              <a:rPr lang="ru-RU" sz="2000" dirty="0">
                <a:latin typeface="Times New Roman" panose="02020603050405020304" pitchFamily="18" charset="0"/>
                <a:cs typeface="Times New Roman" panose="02020603050405020304" pitchFamily="18" charset="0"/>
              </a:rPr>
              <a:t> на </a:t>
            </a:r>
            <a:r>
              <a:rPr lang="ru-RU" sz="2000" dirty="0" err="1">
                <a:latin typeface="Times New Roman" panose="02020603050405020304" pitchFamily="18" charset="0"/>
                <a:cs typeface="Times New Roman" panose="02020603050405020304" pitchFamily="18" charset="0"/>
              </a:rPr>
              <a:t>нього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заходити</a:t>
            </a:r>
            <a:r>
              <a:rPr lang="ru-RU" sz="2000" dirty="0">
                <a:latin typeface="Times New Roman" panose="02020603050405020304" pitchFamily="18" charset="0"/>
                <a:cs typeface="Times New Roman" panose="02020603050405020304" pitchFamily="18" charset="0"/>
              </a:rPr>
              <a:t> і </a:t>
            </a:r>
            <a:r>
              <a:rPr lang="ru-RU" sz="2000" dirty="0" err="1">
                <a:latin typeface="Times New Roman" panose="02020603050405020304" pitchFamily="18" charset="0"/>
                <a:cs typeface="Times New Roman" panose="02020603050405020304" pitchFamily="18" charset="0"/>
              </a:rPr>
              <a:t>пізнавати</a:t>
            </a:r>
            <a:r>
              <a:rPr lang="ru-RU" sz="2000" dirty="0">
                <a:latin typeface="Times New Roman" panose="02020603050405020304" pitchFamily="18" charset="0"/>
                <a:cs typeface="Times New Roman" panose="02020603050405020304" pitchFamily="18" charset="0"/>
              </a:rPr>
              <a:t> для себе </a:t>
            </a:r>
            <a:r>
              <a:rPr lang="ru-RU" sz="2000" dirty="0" err="1">
                <a:latin typeface="Times New Roman" panose="02020603050405020304" pitchFamily="18" charset="0"/>
                <a:cs typeface="Times New Roman" panose="02020603050405020304" pitchFamily="18" charset="0"/>
              </a:rPr>
              <a:t>щось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нове</a:t>
            </a:r>
            <a:r>
              <a:rPr lang="ru-RU" sz="2000" dirty="0">
                <a:latin typeface="Times New Roman" panose="02020603050405020304" pitchFamily="18" charset="0"/>
                <a:cs typeface="Times New Roman" panose="02020603050405020304" pitchFamily="18" charset="0"/>
              </a:rPr>
              <a:t>.</a:t>
            </a:r>
          </a:p>
          <a:p>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8333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747050-8502-4113-B9B6-5CEBC2F847E4}"/>
              </a:ext>
            </a:extLst>
          </p:cNvPr>
          <p:cNvSpPr txBox="1"/>
          <p:nvPr/>
        </p:nvSpPr>
        <p:spPr>
          <a:xfrm>
            <a:off x="964734" y="687896"/>
            <a:ext cx="10125512" cy="3247043"/>
          </a:xfrm>
          <a:prstGeom prst="rect">
            <a:avLst/>
          </a:prstGeom>
          <a:noFill/>
        </p:spPr>
        <p:txBody>
          <a:bodyPr wrap="square">
            <a:spAutoFit/>
          </a:bodyPr>
          <a:lstStyle/>
          <a:p>
            <a:r>
              <a:rPr lang="en-US" sz="3000" b="1" dirty="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ru-RU" sz="3000" b="1" dirty="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Е</a:t>
            </a:r>
            <a:r>
              <a:rPr lang="en-US" sz="3000" b="1" dirty="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 </a:t>
            </a:r>
            <a:r>
              <a:rPr lang="ru-RU" sz="3000" b="1" dirty="0" err="1">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просування</a:t>
            </a:r>
            <a:r>
              <a:rPr lang="ru-RU" sz="3000" b="1" dirty="0">
                <a:solidFill>
                  <a:srgbClr val="FF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2500" dirty="0">
                <a:solidFill>
                  <a:srgbClr val="FF0066"/>
                </a:solidFill>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процес</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коригування</a:t>
            </a:r>
            <a:r>
              <a:rPr lang="ru-RU" sz="2500" dirty="0">
                <a:latin typeface="Times New Roman" panose="02020603050405020304" pitchFamily="18" charset="0"/>
                <a:cs typeface="Times New Roman" panose="02020603050405020304" pitchFamily="18" charset="0"/>
              </a:rPr>
              <a:t> </a:t>
            </a:r>
            <a:r>
              <a:rPr lang="ru-RU" sz="2500" dirty="0">
                <a:latin typeface="Times New Roman" panose="02020603050405020304" pitchFamily="18" charset="0"/>
                <a:cs typeface="Times New Roman" panose="02020603050405020304" pitchFamily="18" charset="0"/>
                <a:hlinkClick r:id="rId2" tooltip="HTML">
                  <a:extLst>
                    <a:ext uri="{A12FA001-AC4F-418D-AE19-62706E023703}">
                      <ahyp:hlinkClr xmlns:ahyp="http://schemas.microsoft.com/office/drawing/2018/hyperlinkcolor" val="tx"/>
                    </a:ext>
                  </a:extLst>
                </a:hlinkClick>
              </a:rPr>
              <a:t>HTML</a:t>
            </a:r>
            <a:r>
              <a:rPr lang="ru-RU" sz="2500" dirty="0">
                <a:latin typeface="Times New Roman" panose="02020603050405020304" pitchFamily="18" charset="0"/>
                <a:cs typeface="Times New Roman" panose="02020603050405020304" pitchFamily="18" charset="0"/>
              </a:rPr>
              <a:t>-коду, текстового </a:t>
            </a:r>
            <a:r>
              <a:rPr lang="ru-RU" sz="2500" dirty="0" err="1">
                <a:latin typeface="Times New Roman" panose="02020603050405020304" pitchFamily="18" charset="0"/>
                <a:cs typeface="Times New Roman" panose="02020603050405020304" pitchFamily="18" charset="0"/>
              </a:rPr>
              <a:t>наповнення</a:t>
            </a:r>
            <a:r>
              <a:rPr lang="ru-RU" sz="2500" dirty="0">
                <a:latin typeface="Times New Roman" panose="02020603050405020304" pitchFamily="18" charset="0"/>
                <a:cs typeface="Times New Roman" panose="02020603050405020304" pitchFamily="18" charset="0"/>
              </a:rPr>
              <a:t> (контенту), </a:t>
            </a:r>
            <a:r>
              <a:rPr lang="ru-RU" sz="2500" dirty="0" err="1">
                <a:latin typeface="Times New Roman" panose="02020603050405020304" pitchFamily="18" charset="0"/>
                <a:cs typeface="Times New Roman" panose="02020603050405020304" pitchFamily="18" charset="0"/>
              </a:rPr>
              <a:t>структури</a:t>
            </a:r>
            <a:r>
              <a:rPr lang="ru-RU" sz="2500" dirty="0">
                <a:latin typeface="Times New Roman" panose="02020603050405020304" pitchFamily="18" charset="0"/>
                <a:cs typeface="Times New Roman" panose="02020603050405020304" pitchFamily="18" charset="0"/>
              </a:rPr>
              <a:t> сайту, контроль </a:t>
            </a:r>
            <a:r>
              <a:rPr lang="ru-RU" sz="2500" dirty="0" err="1">
                <a:latin typeface="Times New Roman" panose="02020603050405020304" pitchFamily="18" charset="0"/>
                <a:cs typeface="Times New Roman" panose="02020603050405020304" pitchFamily="18" charset="0"/>
              </a:rPr>
              <a:t>зовнішніх</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чинників</a:t>
            </a:r>
            <a:r>
              <a:rPr lang="ru-RU" sz="2500" dirty="0">
                <a:latin typeface="Times New Roman" panose="02020603050405020304" pitchFamily="18" charset="0"/>
                <a:cs typeface="Times New Roman" panose="02020603050405020304" pitchFamily="18" charset="0"/>
              </a:rPr>
              <a:t> для </a:t>
            </a:r>
            <a:r>
              <a:rPr lang="ru-RU" sz="2500" dirty="0" err="1">
                <a:latin typeface="Times New Roman" panose="02020603050405020304" pitchFamily="18" charset="0"/>
                <a:cs typeface="Times New Roman" panose="02020603050405020304" pitchFamily="18" charset="0"/>
              </a:rPr>
              <a:t>відповідності</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вимогам</a:t>
            </a:r>
            <a:r>
              <a:rPr lang="ru-RU" sz="2500" dirty="0">
                <a:latin typeface="Times New Roman" panose="02020603050405020304" pitchFamily="18" charset="0"/>
                <a:cs typeface="Times New Roman" panose="02020603050405020304" pitchFamily="18" charset="0"/>
              </a:rPr>
              <a:t> алгоритму </a:t>
            </a:r>
            <a:r>
              <a:rPr lang="ru-RU" sz="2500" dirty="0" err="1">
                <a:latin typeface="Times New Roman" panose="02020603050405020304" pitchFamily="18" charset="0"/>
                <a:cs typeface="Times New Roman" panose="02020603050405020304" pitchFamily="18" charset="0"/>
                <a:hlinkClick r:id="rId3" tooltip="Пошукова система">
                  <a:extLst>
                    <a:ext uri="{A12FA001-AC4F-418D-AE19-62706E023703}">
                      <ahyp:hlinkClr xmlns:ahyp="http://schemas.microsoft.com/office/drawing/2018/hyperlinkcolor" val="tx"/>
                    </a:ext>
                  </a:extLst>
                </a:hlinkClick>
              </a:rPr>
              <a:t>пошукових</a:t>
            </a:r>
            <a:r>
              <a:rPr lang="ru-RU" sz="2500" dirty="0">
                <a:latin typeface="Times New Roman" panose="02020603050405020304" pitchFamily="18" charset="0"/>
                <a:cs typeface="Times New Roman" panose="02020603050405020304" pitchFamily="18" charset="0"/>
                <a:hlinkClick r:id="rId3" tooltip="Пошукова система">
                  <a:extLst>
                    <a:ext uri="{A12FA001-AC4F-418D-AE19-62706E023703}">
                      <ahyp:hlinkClr xmlns:ahyp="http://schemas.microsoft.com/office/drawing/2018/hyperlinkcolor" val="tx"/>
                    </a:ext>
                  </a:extLst>
                </a:hlinkClick>
              </a:rPr>
              <a:t> систем</a:t>
            </a:r>
            <a:r>
              <a:rPr lang="ru-RU" sz="2500" dirty="0">
                <a:latin typeface="Times New Roman" panose="02020603050405020304" pitchFamily="18" charset="0"/>
                <a:cs typeface="Times New Roman" panose="02020603050405020304" pitchFamily="18" charset="0"/>
              </a:rPr>
              <a:t>, з метою </a:t>
            </a:r>
            <a:r>
              <a:rPr lang="ru-RU" sz="2500" dirty="0" err="1">
                <a:latin typeface="Times New Roman" panose="02020603050405020304" pitchFamily="18" charset="0"/>
                <a:cs typeface="Times New Roman" panose="02020603050405020304" pitchFamily="18" charset="0"/>
              </a:rPr>
              <a:t>підняття</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позиції</a:t>
            </a:r>
            <a:r>
              <a:rPr lang="ru-RU" sz="2500" dirty="0">
                <a:latin typeface="Times New Roman" panose="02020603050405020304" pitchFamily="18" charset="0"/>
                <a:cs typeface="Times New Roman" panose="02020603050405020304" pitchFamily="18" charset="0"/>
              </a:rPr>
              <a:t> сайту в результатах </a:t>
            </a:r>
            <a:r>
              <a:rPr lang="ru-RU" sz="2500" dirty="0" err="1">
                <a:latin typeface="Times New Roman" panose="02020603050405020304" pitchFamily="18" charset="0"/>
                <a:cs typeface="Times New Roman" panose="02020603050405020304" pitchFamily="18" charset="0"/>
              </a:rPr>
              <a:t>пошуку</a:t>
            </a:r>
            <a:r>
              <a:rPr lang="ru-RU" sz="2500" dirty="0">
                <a:latin typeface="Times New Roman" panose="02020603050405020304" pitchFamily="18" charset="0"/>
                <a:cs typeface="Times New Roman" panose="02020603050405020304" pitchFamily="18" charset="0"/>
              </a:rPr>
              <a:t> в </a:t>
            </a:r>
            <a:r>
              <a:rPr lang="ru-RU" sz="2500" dirty="0" err="1">
                <a:latin typeface="Times New Roman" panose="02020603050405020304" pitchFamily="18" charset="0"/>
                <a:cs typeface="Times New Roman" panose="02020603050405020304" pitchFamily="18" charset="0"/>
              </a:rPr>
              <a:t>цих</a:t>
            </a:r>
            <a:r>
              <a:rPr lang="ru-RU" sz="2500" dirty="0">
                <a:latin typeface="Times New Roman" panose="02020603050405020304" pitchFamily="18" charset="0"/>
                <a:cs typeface="Times New Roman" panose="02020603050405020304" pitchFamily="18" charset="0"/>
              </a:rPr>
              <a:t> системах за </a:t>
            </a:r>
            <a:r>
              <a:rPr lang="ru-RU" sz="2500" dirty="0" err="1">
                <a:latin typeface="Times New Roman" panose="02020603050405020304" pitchFamily="18" charset="0"/>
                <a:cs typeface="Times New Roman" panose="02020603050405020304" pitchFamily="18" charset="0"/>
              </a:rPr>
              <a:t>певними</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запитами</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користувачів</a:t>
            </a:r>
            <a:r>
              <a:rPr lang="ru-RU" sz="2500" dirty="0">
                <a:latin typeface="Times New Roman" panose="02020603050405020304" pitchFamily="18" charset="0"/>
                <a:cs typeface="Times New Roman" panose="02020603050405020304" pitchFamily="18" charset="0"/>
              </a:rPr>
              <a:t>. </a:t>
            </a:r>
          </a:p>
          <a:p>
            <a:r>
              <a:rPr lang="ru-RU" sz="2500" dirty="0">
                <a:latin typeface="Times New Roman" panose="02020603050405020304" pitchFamily="18" charset="0"/>
                <a:cs typeface="Times New Roman" panose="02020603050405020304" pitchFamily="18" charset="0"/>
              </a:rPr>
              <a:t>Чим </a:t>
            </a:r>
            <a:r>
              <a:rPr lang="ru-RU" sz="2500" dirty="0" err="1">
                <a:latin typeface="Times New Roman" panose="02020603050405020304" pitchFamily="18" charset="0"/>
                <a:cs typeface="Times New Roman" panose="02020603050405020304" pitchFamily="18" charset="0"/>
              </a:rPr>
              <a:t>вище</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позиція</a:t>
            </a:r>
            <a:r>
              <a:rPr lang="ru-RU" sz="2500" dirty="0">
                <a:latin typeface="Times New Roman" panose="02020603050405020304" pitchFamily="18" charset="0"/>
                <a:cs typeface="Times New Roman" panose="02020603050405020304" pitchFamily="18" charset="0"/>
              </a:rPr>
              <a:t> сайту в результатах </a:t>
            </a:r>
            <a:r>
              <a:rPr lang="ru-RU" sz="2500" dirty="0" err="1">
                <a:latin typeface="Times New Roman" panose="02020603050405020304" pitchFamily="18" charset="0"/>
                <a:cs typeface="Times New Roman" panose="02020603050405020304" pitchFamily="18" charset="0"/>
              </a:rPr>
              <a:t>пошуку</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тим</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більша</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hlinkClick r:id="rId4" tooltip="Імовірність">
                  <a:extLst>
                    <a:ext uri="{A12FA001-AC4F-418D-AE19-62706E023703}">
                      <ahyp:hlinkClr xmlns:ahyp="http://schemas.microsoft.com/office/drawing/2018/hyperlinkcolor" val="tx"/>
                    </a:ext>
                  </a:extLst>
                </a:hlinkClick>
              </a:rPr>
              <a:t>ймовірність</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що</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відвідувач</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перейде</a:t>
            </a:r>
            <a:r>
              <a:rPr lang="ru-RU" sz="2500" dirty="0">
                <a:latin typeface="Times New Roman" panose="02020603050405020304" pitchFamily="18" charset="0"/>
                <a:cs typeface="Times New Roman" panose="02020603050405020304" pitchFamily="18" charset="0"/>
              </a:rPr>
              <a:t> на </a:t>
            </a:r>
            <a:r>
              <a:rPr lang="ru-RU" sz="2500" dirty="0" err="1">
                <a:latin typeface="Times New Roman" panose="02020603050405020304" pitchFamily="18" charset="0"/>
                <a:cs typeface="Times New Roman" panose="02020603050405020304" pitchFamily="18" charset="0"/>
              </a:rPr>
              <a:t>нього</a:t>
            </a:r>
            <a:r>
              <a:rPr lang="ru-RU" sz="2500" dirty="0">
                <a:latin typeface="Times New Roman" panose="02020603050405020304" pitchFamily="18" charset="0"/>
                <a:cs typeface="Times New Roman" panose="02020603050405020304" pitchFamily="18" charset="0"/>
              </a:rPr>
              <a:t> з </a:t>
            </a:r>
            <a:r>
              <a:rPr lang="ru-RU" sz="2500" dirty="0" err="1">
                <a:latin typeface="Times New Roman" panose="02020603050405020304" pitchFamily="18" charset="0"/>
                <a:cs typeface="Times New Roman" panose="02020603050405020304" pitchFamily="18" charset="0"/>
              </a:rPr>
              <a:t>пошукових</a:t>
            </a:r>
            <a:r>
              <a:rPr lang="ru-RU" sz="2500" dirty="0">
                <a:latin typeface="Times New Roman" panose="02020603050405020304" pitchFamily="18" charset="0"/>
                <a:cs typeface="Times New Roman" panose="02020603050405020304" pitchFamily="18" charset="0"/>
              </a:rPr>
              <a:t> систем, </a:t>
            </a:r>
            <a:r>
              <a:rPr lang="ru-RU" sz="2500" dirty="0" err="1">
                <a:latin typeface="Times New Roman" panose="02020603050405020304" pitchFamily="18" charset="0"/>
                <a:cs typeface="Times New Roman" panose="02020603050405020304" pitchFamily="18" charset="0"/>
              </a:rPr>
              <a:t>оскільки</a:t>
            </a:r>
            <a:r>
              <a:rPr lang="ru-RU" sz="2500" dirty="0">
                <a:latin typeface="Times New Roman" panose="02020603050405020304" pitchFamily="18" charset="0"/>
                <a:cs typeface="Times New Roman" panose="02020603050405020304" pitchFamily="18" charset="0"/>
              </a:rPr>
              <a:t> люди </a:t>
            </a:r>
            <a:r>
              <a:rPr lang="ru-RU" sz="2500" dirty="0" err="1">
                <a:latin typeface="Times New Roman" panose="02020603050405020304" pitchFamily="18" charset="0"/>
                <a:cs typeface="Times New Roman" panose="02020603050405020304" pitchFamily="18" charset="0"/>
              </a:rPr>
              <a:t>зазвичай</a:t>
            </a:r>
            <a:r>
              <a:rPr lang="ru-RU" sz="2500" dirty="0">
                <a:latin typeface="Times New Roman" panose="02020603050405020304" pitchFamily="18" charset="0"/>
                <a:cs typeface="Times New Roman" panose="02020603050405020304" pitchFamily="18" charset="0"/>
              </a:rPr>
              <a:t> </a:t>
            </a:r>
            <a:r>
              <a:rPr lang="ru-RU" sz="2500" dirty="0" err="1">
                <a:latin typeface="Times New Roman" panose="02020603050405020304" pitchFamily="18" charset="0"/>
                <a:cs typeface="Times New Roman" panose="02020603050405020304" pitchFamily="18" charset="0"/>
              </a:rPr>
              <a:t>йдуть</a:t>
            </a:r>
            <a:r>
              <a:rPr lang="ru-RU" sz="2500" dirty="0">
                <a:latin typeface="Times New Roman" panose="02020603050405020304" pitchFamily="18" charset="0"/>
                <a:cs typeface="Times New Roman" panose="02020603050405020304" pitchFamily="18" charset="0"/>
              </a:rPr>
              <a:t> за першими </a:t>
            </a:r>
            <a:r>
              <a:rPr lang="ru-RU" sz="2500" dirty="0" err="1">
                <a:latin typeface="Times New Roman" panose="02020603050405020304" pitchFamily="18" charset="0"/>
                <a:cs typeface="Times New Roman" panose="02020603050405020304" pitchFamily="18" charset="0"/>
                <a:hlinkClick r:id="rId5" tooltip="Посилання">
                  <a:extLst>
                    <a:ext uri="{A12FA001-AC4F-418D-AE19-62706E023703}">
                      <ahyp:hlinkClr xmlns:ahyp="http://schemas.microsoft.com/office/drawing/2018/hyperlinkcolor" val="tx"/>
                    </a:ext>
                  </a:extLst>
                </a:hlinkClick>
              </a:rPr>
              <a:t>посиланнями</a:t>
            </a:r>
            <a:r>
              <a:rPr lang="ru-RU" sz="2500" dirty="0">
                <a:latin typeface="Times New Roman" panose="02020603050405020304" pitchFamily="18" charset="0"/>
                <a:cs typeface="Times New Roman" panose="02020603050405020304" pitchFamily="18" charset="0"/>
              </a:rPr>
              <a:t>.</a:t>
            </a:r>
          </a:p>
        </p:txBody>
      </p:sp>
      <p:pic>
        <p:nvPicPr>
          <p:cNvPr id="7" name="Рисунок 6">
            <a:extLst>
              <a:ext uri="{FF2B5EF4-FFF2-40B4-BE49-F238E27FC236}">
                <a16:creationId xmlns:a16="http://schemas.microsoft.com/office/drawing/2014/main" id="{1E79365E-AABF-4DEE-BA13-FBE8B1D6AB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282" y="4426451"/>
            <a:ext cx="10469436" cy="1981477"/>
          </a:xfrm>
          <a:prstGeom prst="rect">
            <a:avLst/>
          </a:prstGeom>
        </p:spPr>
      </p:pic>
    </p:spTree>
    <p:extLst>
      <p:ext uri="{BB962C8B-B14F-4D97-AF65-F5344CB8AC3E}">
        <p14:creationId xmlns:p14="http://schemas.microsoft.com/office/powerpoint/2010/main" val="4197476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5183CD40-F364-42B7-A842-6B8AB8642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409104"/>
            <a:ext cx="5759018" cy="5699952"/>
          </a:xfrm>
          <a:prstGeom prst="rect">
            <a:avLst/>
          </a:prstGeom>
        </p:spPr>
      </p:pic>
      <p:pic>
        <p:nvPicPr>
          <p:cNvPr id="9" name="Рисунок 8">
            <a:extLst>
              <a:ext uri="{FF2B5EF4-FFF2-40B4-BE49-F238E27FC236}">
                <a16:creationId xmlns:a16="http://schemas.microsoft.com/office/drawing/2014/main" id="{5AF3CD8A-E081-4129-864A-96ACF4BE4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091" y="409104"/>
            <a:ext cx="5799082" cy="5699952"/>
          </a:xfrm>
          <a:prstGeom prst="rect">
            <a:avLst/>
          </a:prstGeom>
        </p:spPr>
      </p:pic>
    </p:spTree>
    <p:extLst>
      <p:ext uri="{BB962C8B-B14F-4D97-AF65-F5344CB8AC3E}">
        <p14:creationId xmlns:p14="http://schemas.microsoft.com/office/powerpoint/2010/main" val="25642983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86DDE55-69F1-48C2-A6BB-623563041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92" y="294343"/>
            <a:ext cx="5890146" cy="5834768"/>
          </a:xfrm>
          <a:prstGeom prst="rect">
            <a:avLst/>
          </a:prstGeom>
        </p:spPr>
      </p:pic>
      <p:pic>
        <p:nvPicPr>
          <p:cNvPr id="3" name="Рисунок 2">
            <a:extLst>
              <a:ext uri="{FF2B5EF4-FFF2-40B4-BE49-F238E27FC236}">
                <a16:creationId xmlns:a16="http://schemas.microsoft.com/office/drawing/2014/main" id="{B743F45F-4F1F-4465-963D-8B95DA4B8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77761"/>
            <a:ext cx="5976092" cy="5751350"/>
          </a:xfrm>
          <a:prstGeom prst="rect">
            <a:avLst/>
          </a:prstGeom>
        </p:spPr>
      </p:pic>
    </p:spTree>
    <p:extLst>
      <p:ext uri="{BB962C8B-B14F-4D97-AF65-F5344CB8AC3E}">
        <p14:creationId xmlns:p14="http://schemas.microsoft.com/office/powerpoint/2010/main" val="6711630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id="{DE31157F-AA20-4F0E-B256-0DB1D8A141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63710" y="81295"/>
            <a:ext cx="2640267" cy="2198022"/>
          </a:xfrm>
        </p:spPr>
      </p:pic>
      <p:sp>
        <p:nvSpPr>
          <p:cNvPr id="4" name="Заголовок 1">
            <a:extLst>
              <a:ext uri="{FF2B5EF4-FFF2-40B4-BE49-F238E27FC236}">
                <a16:creationId xmlns:a16="http://schemas.microsoft.com/office/drawing/2014/main" id="{9C880F16-ADF5-4825-8DDD-5C63071A04DB}"/>
              </a:ext>
            </a:extLst>
          </p:cNvPr>
          <p:cNvSpPr txBox="1">
            <a:spLocks/>
          </p:cNvSpPr>
          <p:nvPr/>
        </p:nvSpPr>
        <p:spPr>
          <a:xfrm>
            <a:off x="793460" y="1567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0066"/>
                </a:solidFill>
                <a:latin typeface="Times New Roman" panose="02020603050405020304" pitchFamily="18" charset="0"/>
                <a:cs typeface="Times New Roman" panose="02020603050405020304" pitchFamily="18" charset="0"/>
              </a:rPr>
              <a:t>S</a:t>
            </a:r>
            <a:r>
              <a:rPr lang="ru-RU" dirty="0">
                <a:solidFill>
                  <a:srgbClr val="FF0066"/>
                </a:solidFill>
                <a:latin typeface="Times New Roman" panose="02020603050405020304" pitchFamily="18" charset="0"/>
                <a:cs typeface="Times New Roman" panose="02020603050405020304" pitchFamily="18" charset="0"/>
              </a:rPr>
              <a:t>Е</a:t>
            </a:r>
            <a:r>
              <a:rPr lang="en-US" dirty="0">
                <a:solidFill>
                  <a:srgbClr val="FF0066"/>
                </a:solidFill>
                <a:latin typeface="Times New Roman" panose="02020603050405020304" pitchFamily="18" charset="0"/>
                <a:cs typeface="Times New Roman" panose="02020603050405020304" pitchFamily="18" charset="0"/>
              </a:rPr>
              <a:t>O </a:t>
            </a:r>
            <a:r>
              <a:rPr lang="ru-RU" dirty="0" err="1">
                <a:solidFill>
                  <a:srgbClr val="FF0066"/>
                </a:solidFill>
                <a:latin typeface="Times New Roman" panose="02020603050405020304" pitchFamily="18" charset="0"/>
                <a:cs typeface="Times New Roman" panose="02020603050405020304" pitchFamily="18" charset="0"/>
              </a:rPr>
              <a:t>просування</a:t>
            </a:r>
            <a:br>
              <a:rPr lang="ru-RU" dirty="0"/>
            </a:br>
            <a:endParaRPr lang="ru-RU" dirty="0"/>
          </a:p>
        </p:txBody>
      </p:sp>
      <p:sp>
        <p:nvSpPr>
          <p:cNvPr id="8" name="TextBox 7">
            <a:extLst>
              <a:ext uri="{FF2B5EF4-FFF2-40B4-BE49-F238E27FC236}">
                <a16:creationId xmlns:a16="http://schemas.microsoft.com/office/drawing/2014/main" id="{AC8C63C1-5731-4CBC-96AC-62ABB2F7B181}"/>
              </a:ext>
            </a:extLst>
          </p:cNvPr>
          <p:cNvSpPr txBox="1"/>
          <p:nvPr/>
        </p:nvSpPr>
        <p:spPr>
          <a:xfrm>
            <a:off x="793460" y="886571"/>
            <a:ext cx="11021037" cy="2585323"/>
          </a:xfrm>
          <a:prstGeom prst="rect">
            <a:avLst/>
          </a:prstGeom>
          <a:noFill/>
        </p:spPr>
        <p:txBody>
          <a:bodyPr wrap="square">
            <a:spAutoFit/>
          </a:bodyPr>
          <a:lstStyle/>
          <a:p>
            <a:pPr algn="l" fontAlgn="base">
              <a:buFont typeface="Arial" panose="020B0604020202020204" pitchFamily="34" charset="0"/>
              <a:buChar char="•"/>
            </a:pPr>
            <a:r>
              <a:rPr lang="ru-RU" b="0" i="0" dirty="0" err="1">
                <a:solidFill>
                  <a:srgbClr val="2F261D"/>
                </a:solidFill>
                <a:effectLst/>
                <a:latin typeface="FuturaPTBook"/>
              </a:rPr>
              <a:t>виводився</a:t>
            </a:r>
            <a:r>
              <a:rPr lang="ru-RU" b="0" i="0" dirty="0">
                <a:solidFill>
                  <a:srgbClr val="2F261D"/>
                </a:solidFill>
                <a:effectLst/>
                <a:latin typeface="FuturaPTBook"/>
              </a:rPr>
              <a:t> на першу </a:t>
            </a:r>
            <a:r>
              <a:rPr lang="ru-RU" b="0" i="0" dirty="0" err="1">
                <a:solidFill>
                  <a:srgbClr val="2F261D"/>
                </a:solidFill>
                <a:effectLst/>
                <a:latin typeface="FuturaPTBook"/>
              </a:rPr>
              <a:t>сторінку</a:t>
            </a:r>
            <a:r>
              <a:rPr lang="ru-RU" b="0" i="0" dirty="0">
                <a:solidFill>
                  <a:srgbClr val="2F261D"/>
                </a:solidFill>
                <a:effectLst/>
                <a:latin typeface="FuturaPTBook"/>
              </a:rPr>
              <a:t> </a:t>
            </a:r>
            <a:r>
              <a:rPr lang="ru-RU" b="0" i="0" dirty="0" err="1">
                <a:solidFill>
                  <a:srgbClr val="2F261D"/>
                </a:solidFill>
                <a:effectLst/>
                <a:latin typeface="FuturaPTBook"/>
              </a:rPr>
              <a:t>пошукової</a:t>
            </a:r>
            <a:r>
              <a:rPr lang="ru-RU" b="0" i="0" dirty="0">
                <a:solidFill>
                  <a:srgbClr val="2F261D"/>
                </a:solidFill>
                <a:effectLst/>
                <a:latin typeface="FuturaPTBook"/>
              </a:rPr>
              <a:t> </a:t>
            </a:r>
            <a:r>
              <a:rPr lang="ru-RU" b="0" i="0" dirty="0" err="1">
                <a:solidFill>
                  <a:srgbClr val="2F261D"/>
                </a:solidFill>
                <a:effectLst/>
                <a:latin typeface="FuturaPTBook"/>
              </a:rPr>
              <a:t>видачі</a:t>
            </a:r>
            <a:r>
              <a:rPr lang="ru-RU" b="0" i="0" dirty="0">
                <a:solidFill>
                  <a:srgbClr val="2F261D"/>
                </a:solidFill>
                <a:effectLst/>
                <a:latin typeface="FuturaPTBook"/>
              </a:rPr>
              <a:t>;</a:t>
            </a:r>
          </a:p>
          <a:p>
            <a:pPr algn="l" fontAlgn="base">
              <a:buFont typeface="Arial" panose="020B0604020202020204" pitchFamily="34" charset="0"/>
              <a:buChar char="•"/>
            </a:pPr>
            <a:r>
              <a:rPr lang="ru-RU" b="0" i="0" dirty="0" err="1">
                <a:solidFill>
                  <a:srgbClr val="2F261D"/>
                </a:solidFill>
                <a:effectLst/>
                <a:latin typeface="FuturaPTBook"/>
              </a:rPr>
              <a:t>потрапляє</a:t>
            </a:r>
            <a:r>
              <a:rPr lang="ru-RU" b="0" i="0" dirty="0">
                <a:solidFill>
                  <a:srgbClr val="2F261D"/>
                </a:solidFill>
                <a:effectLst/>
                <a:latin typeface="FuturaPTBook"/>
              </a:rPr>
              <a:t> у десятку перших </a:t>
            </a:r>
            <a:r>
              <a:rPr lang="ru-RU" b="0" i="0" dirty="0" err="1">
                <a:solidFill>
                  <a:srgbClr val="2F261D"/>
                </a:solidFill>
                <a:effectLst/>
                <a:latin typeface="FuturaPTBook"/>
              </a:rPr>
              <a:t>сайтів</a:t>
            </a:r>
            <a:r>
              <a:rPr lang="ru-RU" b="0" i="0" dirty="0">
                <a:solidFill>
                  <a:srgbClr val="2F261D"/>
                </a:solidFill>
                <a:effectLst/>
                <a:latin typeface="FuturaPTBook"/>
              </a:rPr>
              <a:t>, </a:t>
            </a:r>
            <a:r>
              <a:rPr lang="ru-RU" b="0" i="0" dirty="0" err="1">
                <a:solidFill>
                  <a:srgbClr val="2F261D"/>
                </a:solidFill>
                <a:effectLst/>
                <a:latin typeface="FuturaPTBook"/>
              </a:rPr>
              <a:t>запропонованих</a:t>
            </a:r>
            <a:r>
              <a:rPr lang="ru-RU" b="0" i="0" dirty="0">
                <a:solidFill>
                  <a:srgbClr val="2F261D"/>
                </a:solidFill>
                <a:effectLst/>
                <a:latin typeface="FuturaPTBook"/>
              </a:rPr>
              <a:t> </a:t>
            </a:r>
            <a:r>
              <a:rPr lang="ru-RU" b="0" i="0" dirty="0" err="1">
                <a:solidFill>
                  <a:srgbClr val="2F261D"/>
                </a:solidFill>
                <a:effectLst/>
                <a:latin typeface="FuturaPTBook"/>
              </a:rPr>
              <a:t>пошуковими</a:t>
            </a:r>
            <a:r>
              <a:rPr lang="ru-RU" b="0" i="0" dirty="0">
                <a:solidFill>
                  <a:srgbClr val="2F261D"/>
                </a:solidFill>
                <a:effectLst/>
                <a:latin typeface="FuturaPTBook"/>
              </a:rPr>
              <a:t> </a:t>
            </a:r>
          </a:p>
          <a:p>
            <a:pPr algn="l" fontAlgn="base"/>
            <a:r>
              <a:rPr lang="ru-RU" dirty="0">
                <a:solidFill>
                  <a:srgbClr val="2F261D"/>
                </a:solidFill>
                <a:latin typeface="FuturaPTBook"/>
              </a:rPr>
              <a:t>с</a:t>
            </a:r>
            <a:r>
              <a:rPr lang="ru-RU" b="0" i="0" dirty="0">
                <a:solidFill>
                  <a:srgbClr val="2F261D"/>
                </a:solidFill>
                <a:effectLst/>
                <a:latin typeface="FuturaPTBook"/>
              </a:rPr>
              <a:t>истемами</a:t>
            </a:r>
            <a:r>
              <a:rPr lang="ru-RU" dirty="0">
                <a:solidFill>
                  <a:srgbClr val="2F261D"/>
                </a:solidFill>
                <a:latin typeface="FuturaPTBook"/>
              </a:rPr>
              <a:t> </a:t>
            </a:r>
            <a:r>
              <a:rPr lang="ru-RU" b="0" i="0" dirty="0" err="1">
                <a:solidFill>
                  <a:srgbClr val="2F261D"/>
                </a:solidFill>
                <a:effectLst/>
                <a:latin typeface="FuturaPTBook"/>
              </a:rPr>
              <a:t>користувачеві</a:t>
            </a:r>
            <a:r>
              <a:rPr lang="ru-RU" b="0" i="0" dirty="0">
                <a:solidFill>
                  <a:srgbClr val="2F261D"/>
                </a:solidFill>
                <a:effectLst/>
                <a:latin typeface="FuturaPTBook"/>
              </a:rPr>
              <a:t> у </a:t>
            </a:r>
            <a:r>
              <a:rPr lang="ru-RU" b="0" i="0" dirty="0" err="1">
                <a:solidFill>
                  <a:srgbClr val="2F261D"/>
                </a:solidFill>
                <a:effectLst/>
                <a:latin typeface="FuturaPTBook"/>
              </a:rPr>
              <a:t>відповідь</a:t>
            </a:r>
            <a:r>
              <a:rPr lang="ru-RU" b="0" i="0" dirty="0">
                <a:solidFill>
                  <a:srgbClr val="2F261D"/>
                </a:solidFill>
                <a:effectLst/>
                <a:latin typeface="FuturaPTBook"/>
              </a:rPr>
              <a:t> на </a:t>
            </a:r>
            <a:r>
              <a:rPr lang="ru-RU" b="0" i="0" dirty="0" err="1">
                <a:solidFill>
                  <a:srgbClr val="2F261D"/>
                </a:solidFill>
                <a:effectLst/>
                <a:latin typeface="FuturaPTBook"/>
              </a:rPr>
              <a:t>його</a:t>
            </a:r>
            <a:r>
              <a:rPr lang="ru-RU" b="0" i="0" dirty="0">
                <a:solidFill>
                  <a:srgbClr val="2F261D"/>
                </a:solidFill>
                <a:effectLst/>
                <a:latin typeface="FuturaPTBook"/>
              </a:rPr>
              <a:t> запит.</a:t>
            </a:r>
          </a:p>
          <a:p>
            <a:pPr algn="l" fontAlgn="base"/>
            <a:endParaRPr lang="ru-RU" b="0" i="0" dirty="0">
              <a:solidFill>
                <a:srgbClr val="2F261D"/>
              </a:solidFill>
              <a:effectLst/>
              <a:latin typeface="FuturaPTBook"/>
            </a:endParaRPr>
          </a:p>
          <a:p>
            <a:pPr algn="l" fontAlgn="base"/>
            <a:r>
              <a:rPr lang="ru-RU" b="0" i="0" dirty="0" err="1">
                <a:solidFill>
                  <a:srgbClr val="2F261D"/>
                </a:solidFill>
                <a:effectLst/>
                <a:latin typeface="FuturaPTBook"/>
              </a:rPr>
              <a:t>Спеціалісти</a:t>
            </a:r>
            <a:r>
              <a:rPr lang="ru-RU" b="0" i="0" dirty="0">
                <a:solidFill>
                  <a:srgbClr val="2F261D"/>
                </a:solidFill>
                <a:effectLst/>
                <a:latin typeface="FuturaPTBook"/>
              </a:rPr>
              <a:t> </a:t>
            </a:r>
            <a:r>
              <a:rPr lang="ru-RU" b="0" i="0" dirty="0" err="1">
                <a:solidFill>
                  <a:srgbClr val="2F261D"/>
                </a:solidFill>
                <a:effectLst/>
                <a:latin typeface="FuturaPTBook"/>
              </a:rPr>
              <a:t>зазначають</a:t>
            </a:r>
            <a:r>
              <a:rPr lang="ru-RU" b="0" i="0" dirty="0">
                <a:solidFill>
                  <a:srgbClr val="2F261D"/>
                </a:solidFill>
                <a:effectLst/>
                <a:latin typeface="FuturaPTBook"/>
              </a:rPr>
              <a:t>, </a:t>
            </a:r>
            <a:r>
              <a:rPr lang="ru-RU" b="0" i="0" dirty="0" err="1">
                <a:solidFill>
                  <a:srgbClr val="2F261D"/>
                </a:solidFill>
                <a:effectLst/>
                <a:latin typeface="FuturaPTBook"/>
              </a:rPr>
              <a:t>що</a:t>
            </a:r>
            <a:r>
              <a:rPr lang="ru-RU" b="0" i="0" dirty="0">
                <a:solidFill>
                  <a:srgbClr val="2F261D"/>
                </a:solidFill>
                <a:effectLst/>
                <a:latin typeface="FuturaPTBook"/>
              </a:rPr>
              <a:t> принцип </a:t>
            </a:r>
            <a:r>
              <a:rPr lang="ru-RU" b="0" i="0" dirty="0" err="1">
                <a:solidFill>
                  <a:srgbClr val="2F261D"/>
                </a:solidFill>
                <a:effectLst/>
                <a:latin typeface="FuturaPTBook"/>
              </a:rPr>
              <a:t>роботи</a:t>
            </a:r>
            <a:r>
              <a:rPr lang="ru-RU" b="0" i="0" dirty="0">
                <a:solidFill>
                  <a:srgbClr val="2F261D"/>
                </a:solidFill>
                <a:effectLst/>
                <a:latin typeface="FuturaPTBook"/>
              </a:rPr>
              <a:t> </a:t>
            </a:r>
            <a:r>
              <a:rPr lang="ru-RU" b="0" i="0" dirty="0" err="1">
                <a:solidFill>
                  <a:srgbClr val="2F261D"/>
                </a:solidFill>
                <a:effectLst/>
                <a:latin typeface="FuturaPTBook"/>
              </a:rPr>
              <a:t>всіх</a:t>
            </a:r>
            <a:r>
              <a:rPr lang="ru-RU" b="0" i="0" dirty="0">
                <a:solidFill>
                  <a:srgbClr val="2F261D"/>
                </a:solidFill>
                <a:effectLst/>
                <a:latin typeface="FuturaPTBook"/>
              </a:rPr>
              <a:t> </a:t>
            </a:r>
            <a:r>
              <a:rPr lang="ru-RU" b="0" i="0" dirty="0" err="1">
                <a:solidFill>
                  <a:srgbClr val="2F261D"/>
                </a:solidFill>
                <a:effectLst/>
                <a:latin typeface="FuturaPTBook"/>
              </a:rPr>
              <a:t>існуючих</a:t>
            </a:r>
            <a:r>
              <a:rPr lang="ru-RU" b="0" i="0" dirty="0">
                <a:solidFill>
                  <a:srgbClr val="2F261D"/>
                </a:solidFill>
                <a:effectLst/>
                <a:latin typeface="FuturaPTBook"/>
              </a:rPr>
              <a:t> </a:t>
            </a:r>
            <a:r>
              <a:rPr lang="ru-RU" b="0" i="0" dirty="0" err="1">
                <a:solidFill>
                  <a:srgbClr val="2F261D"/>
                </a:solidFill>
                <a:effectLst/>
                <a:latin typeface="FuturaPTBook"/>
              </a:rPr>
              <a:t>пошукових</a:t>
            </a:r>
            <a:r>
              <a:rPr lang="ru-RU" b="0" i="0" dirty="0">
                <a:solidFill>
                  <a:srgbClr val="2F261D"/>
                </a:solidFill>
                <a:effectLst/>
                <a:latin typeface="FuturaPTBook"/>
              </a:rPr>
              <a:t> систем </a:t>
            </a:r>
            <a:r>
              <a:rPr lang="ru-RU" b="0" i="0" dirty="0" err="1">
                <a:solidFill>
                  <a:srgbClr val="2F261D"/>
                </a:solidFill>
                <a:effectLst/>
                <a:latin typeface="FuturaPTBook"/>
              </a:rPr>
              <a:t>упродовж</a:t>
            </a:r>
            <a:r>
              <a:rPr lang="ru-RU" b="0" i="0" dirty="0">
                <a:solidFill>
                  <a:srgbClr val="2F261D"/>
                </a:solidFill>
                <a:effectLst/>
                <a:latin typeface="FuturaPTBook"/>
              </a:rPr>
              <a:t> </a:t>
            </a:r>
            <a:r>
              <a:rPr lang="ru-RU" b="0" i="0" dirty="0" err="1">
                <a:solidFill>
                  <a:srgbClr val="2F261D"/>
                </a:solidFill>
                <a:effectLst/>
                <a:latin typeface="FuturaPTBook"/>
              </a:rPr>
              <a:t>довгих</a:t>
            </a:r>
            <a:r>
              <a:rPr lang="ru-RU" b="0" i="0" dirty="0">
                <a:solidFill>
                  <a:srgbClr val="2F261D"/>
                </a:solidFill>
                <a:effectLst/>
                <a:latin typeface="FuturaPTBook"/>
              </a:rPr>
              <a:t> </a:t>
            </a:r>
            <a:r>
              <a:rPr lang="ru-RU" b="0" i="0" dirty="0" err="1">
                <a:solidFill>
                  <a:srgbClr val="2F261D"/>
                </a:solidFill>
                <a:effectLst/>
                <a:latin typeface="FuturaPTBook"/>
              </a:rPr>
              <a:t>років</a:t>
            </a:r>
            <a:r>
              <a:rPr lang="ru-RU" b="0" i="0" dirty="0">
                <a:solidFill>
                  <a:srgbClr val="2F261D"/>
                </a:solidFill>
                <a:effectLst/>
                <a:latin typeface="FuturaPTBook"/>
              </a:rPr>
              <a:t> </a:t>
            </a:r>
            <a:r>
              <a:rPr lang="ru-RU" b="0" i="0" dirty="0" err="1">
                <a:solidFill>
                  <a:srgbClr val="2F261D"/>
                </a:solidFill>
                <a:effectLst/>
                <a:latin typeface="FuturaPTBook"/>
              </a:rPr>
              <a:t>дотримується</a:t>
            </a:r>
            <a:r>
              <a:rPr lang="ru-RU" b="0" i="0" dirty="0">
                <a:solidFill>
                  <a:srgbClr val="2F261D"/>
                </a:solidFill>
                <a:effectLst/>
                <a:latin typeface="FuturaPTBook"/>
              </a:rPr>
              <a:t> одного і того ж формату</a:t>
            </a:r>
            <a:r>
              <a:rPr lang="ru-RU" b="0" i="0" dirty="0">
                <a:solidFill>
                  <a:srgbClr val="2F261D"/>
                </a:solidFill>
                <a:effectLst/>
                <a:highlight>
                  <a:srgbClr val="FFFF00"/>
                </a:highlight>
                <a:latin typeface="FuturaPTBook"/>
              </a:rPr>
              <a:t>: «</a:t>
            </a:r>
            <a:r>
              <a:rPr lang="ru-RU" b="0" i="0" dirty="0" err="1">
                <a:solidFill>
                  <a:srgbClr val="2F261D"/>
                </a:solidFill>
                <a:effectLst/>
                <a:highlight>
                  <a:srgbClr val="FFFF00"/>
                </a:highlight>
                <a:latin typeface="FuturaPTBook"/>
              </a:rPr>
              <a:t>Дати</a:t>
            </a:r>
            <a:r>
              <a:rPr lang="ru-RU" b="0" i="0" dirty="0">
                <a:solidFill>
                  <a:srgbClr val="2F261D"/>
                </a:solidFill>
                <a:effectLst/>
                <a:highlight>
                  <a:srgbClr val="FFFF00"/>
                </a:highlight>
                <a:latin typeface="FuturaPTBook"/>
              </a:rPr>
              <a:t> </a:t>
            </a:r>
            <a:r>
              <a:rPr lang="ru-RU" b="0" i="0" dirty="0" err="1">
                <a:solidFill>
                  <a:srgbClr val="2F261D"/>
                </a:solidFill>
                <a:effectLst/>
                <a:highlight>
                  <a:srgbClr val="FFFF00"/>
                </a:highlight>
                <a:latin typeface="FuturaPTBook"/>
              </a:rPr>
              <a:t>кращу</a:t>
            </a:r>
            <a:r>
              <a:rPr lang="ru-RU" b="0" i="0" dirty="0">
                <a:solidFill>
                  <a:srgbClr val="2F261D"/>
                </a:solidFill>
                <a:effectLst/>
                <a:highlight>
                  <a:srgbClr val="FFFF00"/>
                </a:highlight>
                <a:latin typeface="FuturaPTBook"/>
              </a:rPr>
              <a:t> </a:t>
            </a:r>
            <a:r>
              <a:rPr lang="ru-RU" b="0" i="0" dirty="0" err="1">
                <a:solidFill>
                  <a:srgbClr val="2F261D"/>
                </a:solidFill>
                <a:effectLst/>
                <a:highlight>
                  <a:srgbClr val="FFFF00"/>
                </a:highlight>
                <a:latin typeface="FuturaPTBook"/>
              </a:rPr>
              <a:t>відповідь</a:t>
            </a:r>
            <a:r>
              <a:rPr lang="ru-RU" b="0" i="0" dirty="0">
                <a:solidFill>
                  <a:srgbClr val="2F261D"/>
                </a:solidFill>
                <a:effectLst/>
                <a:highlight>
                  <a:srgbClr val="FFFF00"/>
                </a:highlight>
                <a:latin typeface="FuturaPTBook"/>
              </a:rPr>
              <a:t> на запит </a:t>
            </a:r>
            <a:r>
              <a:rPr lang="ru-RU" b="0" i="0" dirty="0" err="1">
                <a:solidFill>
                  <a:srgbClr val="2F261D"/>
                </a:solidFill>
                <a:effectLst/>
                <a:highlight>
                  <a:srgbClr val="FFFF00"/>
                </a:highlight>
                <a:latin typeface="FuturaPTBook"/>
              </a:rPr>
              <a:t>користувача</a:t>
            </a:r>
            <a:r>
              <a:rPr lang="ru-RU" b="0" i="0" dirty="0">
                <a:solidFill>
                  <a:srgbClr val="2F261D"/>
                </a:solidFill>
                <a:effectLst/>
                <a:highlight>
                  <a:srgbClr val="FFFF00"/>
                </a:highlight>
                <a:latin typeface="FuturaPTBook"/>
              </a:rPr>
              <a:t>».</a:t>
            </a:r>
            <a:r>
              <a:rPr lang="ru-RU" b="0" i="0" dirty="0">
                <a:solidFill>
                  <a:srgbClr val="2F261D"/>
                </a:solidFill>
                <a:effectLst/>
                <a:latin typeface="FuturaPTBook"/>
              </a:rPr>
              <a:t> Так ось, </a:t>
            </a:r>
            <a:r>
              <a:rPr lang="ru-RU" b="0" i="0" dirty="0" err="1">
                <a:solidFill>
                  <a:srgbClr val="2F261D"/>
                </a:solidFill>
                <a:effectLst/>
                <a:latin typeface="FuturaPTBook"/>
              </a:rPr>
              <a:t>завдання</a:t>
            </a:r>
            <a:r>
              <a:rPr lang="ru-RU" b="0" i="0" dirty="0">
                <a:solidFill>
                  <a:srgbClr val="2F261D"/>
                </a:solidFill>
                <a:effectLst/>
                <a:latin typeface="FuturaPTBook"/>
              </a:rPr>
              <a:t> </a:t>
            </a:r>
            <a:r>
              <a:rPr lang="en-US" b="0" i="0" dirty="0">
                <a:solidFill>
                  <a:srgbClr val="2F261D"/>
                </a:solidFill>
                <a:effectLst/>
                <a:latin typeface="FuturaPTBook"/>
              </a:rPr>
              <a:t>SEO-</a:t>
            </a:r>
            <a:r>
              <a:rPr lang="ru-RU" b="0" i="0" dirty="0" err="1">
                <a:solidFill>
                  <a:srgbClr val="2F261D"/>
                </a:solidFill>
                <a:effectLst/>
                <a:latin typeface="FuturaPTBook"/>
              </a:rPr>
              <a:t>оптимізації</a:t>
            </a:r>
            <a:r>
              <a:rPr lang="ru-RU" b="0" i="0" dirty="0">
                <a:solidFill>
                  <a:srgbClr val="2F261D"/>
                </a:solidFill>
                <a:effectLst/>
                <a:latin typeface="FuturaPTBook"/>
              </a:rPr>
              <a:t> </a:t>
            </a:r>
            <a:r>
              <a:rPr lang="ru-RU" b="0" i="0" dirty="0" err="1">
                <a:solidFill>
                  <a:srgbClr val="2F261D"/>
                </a:solidFill>
                <a:effectLst/>
                <a:latin typeface="FuturaPTBook"/>
              </a:rPr>
              <a:t>зробити</a:t>
            </a:r>
            <a:r>
              <a:rPr lang="ru-RU" b="0" i="0" dirty="0">
                <a:solidFill>
                  <a:srgbClr val="2F261D"/>
                </a:solidFill>
                <a:effectLst/>
                <a:latin typeface="FuturaPTBook"/>
              </a:rPr>
              <a:t> так, </a:t>
            </a:r>
            <a:r>
              <a:rPr lang="ru-RU" b="0" i="0" dirty="0" err="1">
                <a:solidFill>
                  <a:srgbClr val="2F261D"/>
                </a:solidFill>
                <a:effectLst/>
                <a:highlight>
                  <a:srgbClr val="C0C0C0"/>
                </a:highlight>
                <a:latin typeface="FuturaPTBook"/>
              </a:rPr>
              <a:t>щоб</a:t>
            </a:r>
            <a:r>
              <a:rPr lang="ru-RU" b="0" i="0" dirty="0">
                <a:solidFill>
                  <a:srgbClr val="2F261D"/>
                </a:solidFill>
                <a:effectLst/>
                <a:highlight>
                  <a:srgbClr val="C0C0C0"/>
                </a:highlight>
                <a:latin typeface="FuturaPTBook"/>
              </a:rPr>
              <a:t> </a:t>
            </a:r>
            <a:r>
              <a:rPr lang="ru-RU" b="0" i="0" dirty="0" err="1">
                <a:solidFill>
                  <a:srgbClr val="2F261D"/>
                </a:solidFill>
                <a:effectLst/>
                <a:highlight>
                  <a:srgbClr val="C0C0C0"/>
                </a:highlight>
                <a:latin typeface="FuturaPTBook"/>
              </a:rPr>
              <a:t>конкрений</a:t>
            </a:r>
            <a:r>
              <a:rPr lang="ru-RU" b="0" i="0" dirty="0">
                <a:solidFill>
                  <a:srgbClr val="2F261D"/>
                </a:solidFill>
                <a:effectLst/>
                <a:highlight>
                  <a:srgbClr val="C0C0C0"/>
                </a:highlight>
                <a:latin typeface="FuturaPTBook"/>
              </a:rPr>
              <a:t> сайт став, на думку </a:t>
            </a:r>
            <a:r>
              <a:rPr lang="ru-RU" b="0" i="0" dirty="0" err="1">
                <a:solidFill>
                  <a:srgbClr val="2F261D"/>
                </a:solidFill>
                <a:effectLst/>
                <a:highlight>
                  <a:srgbClr val="C0C0C0"/>
                </a:highlight>
                <a:latin typeface="FuturaPTBook"/>
              </a:rPr>
              <a:t>пошукових</a:t>
            </a:r>
            <a:r>
              <a:rPr lang="ru-RU" b="0" i="0" dirty="0">
                <a:solidFill>
                  <a:srgbClr val="2F261D"/>
                </a:solidFill>
                <a:effectLst/>
                <a:highlight>
                  <a:srgbClr val="C0C0C0"/>
                </a:highlight>
                <a:latin typeface="FuturaPTBook"/>
              </a:rPr>
              <a:t> </a:t>
            </a:r>
            <a:r>
              <a:rPr lang="ru-RU" b="0" i="0" dirty="0" err="1">
                <a:solidFill>
                  <a:srgbClr val="2F261D"/>
                </a:solidFill>
                <a:effectLst/>
                <a:highlight>
                  <a:srgbClr val="C0C0C0"/>
                </a:highlight>
                <a:latin typeface="FuturaPTBook"/>
              </a:rPr>
              <a:t>роботів</a:t>
            </a:r>
            <a:r>
              <a:rPr lang="ru-RU" b="0" i="0" dirty="0">
                <a:solidFill>
                  <a:srgbClr val="2F261D"/>
                </a:solidFill>
                <a:effectLst/>
                <a:highlight>
                  <a:srgbClr val="C0C0C0"/>
                </a:highlight>
                <a:latin typeface="FuturaPTBook"/>
              </a:rPr>
              <a:t>, </a:t>
            </a:r>
            <a:r>
              <a:rPr lang="ru-RU" b="0" i="0" dirty="0" err="1">
                <a:solidFill>
                  <a:srgbClr val="2F261D"/>
                </a:solidFill>
                <a:effectLst/>
                <a:highlight>
                  <a:srgbClr val="C0C0C0"/>
                </a:highlight>
                <a:latin typeface="FuturaPTBook"/>
              </a:rPr>
              <a:t>кращою</a:t>
            </a:r>
            <a:r>
              <a:rPr lang="ru-RU" b="0" i="0" dirty="0">
                <a:solidFill>
                  <a:srgbClr val="2F261D"/>
                </a:solidFill>
                <a:effectLst/>
                <a:highlight>
                  <a:srgbClr val="C0C0C0"/>
                </a:highlight>
                <a:latin typeface="FuturaPTBook"/>
              </a:rPr>
              <a:t> </a:t>
            </a:r>
            <a:r>
              <a:rPr lang="ru-RU" b="0" i="0" dirty="0" err="1">
                <a:solidFill>
                  <a:srgbClr val="2F261D"/>
                </a:solidFill>
                <a:effectLst/>
                <a:highlight>
                  <a:srgbClr val="C0C0C0"/>
                </a:highlight>
                <a:latin typeface="FuturaPTBook"/>
              </a:rPr>
              <a:t>відповіддю</a:t>
            </a:r>
            <a:r>
              <a:rPr lang="ru-RU" b="0" i="0" dirty="0">
                <a:solidFill>
                  <a:srgbClr val="2F261D"/>
                </a:solidFill>
                <a:effectLst/>
                <a:highlight>
                  <a:srgbClr val="C0C0C0"/>
                </a:highlight>
                <a:latin typeface="FuturaPTBook"/>
              </a:rPr>
              <a:t> на запит </a:t>
            </a:r>
            <a:r>
              <a:rPr lang="ru-RU" b="0" i="0" dirty="0" err="1">
                <a:solidFill>
                  <a:srgbClr val="2F261D"/>
                </a:solidFill>
                <a:effectLst/>
                <a:highlight>
                  <a:srgbClr val="C0C0C0"/>
                </a:highlight>
                <a:latin typeface="FuturaPTBook"/>
              </a:rPr>
              <a:t>користувача</a:t>
            </a:r>
            <a:r>
              <a:rPr lang="ru-RU" b="0" i="0" dirty="0">
                <a:solidFill>
                  <a:srgbClr val="2F261D"/>
                </a:solidFill>
                <a:effectLst/>
                <a:highlight>
                  <a:srgbClr val="C0C0C0"/>
                </a:highlight>
                <a:latin typeface="FuturaPTBook"/>
              </a:rPr>
              <a:t>. </a:t>
            </a:r>
            <a:r>
              <a:rPr lang="ru-RU" b="0" i="0" dirty="0" err="1">
                <a:solidFill>
                  <a:srgbClr val="2F261D"/>
                </a:solidFill>
                <a:effectLst/>
                <a:latin typeface="FuturaPTBook"/>
              </a:rPr>
              <a:t>Потрібно</a:t>
            </a:r>
            <a:r>
              <a:rPr lang="ru-RU" b="0" i="0" dirty="0">
                <a:solidFill>
                  <a:srgbClr val="2F261D"/>
                </a:solidFill>
                <a:effectLst/>
                <a:latin typeface="FuturaPTBook"/>
              </a:rPr>
              <a:t> </a:t>
            </a:r>
            <a:r>
              <a:rPr lang="ru-RU" b="0" i="0" dirty="0" err="1">
                <a:solidFill>
                  <a:srgbClr val="2F261D"/>
                </a:solidFill>
                <a:effectLst/>
                <a:latin typeface="FuturaPTBook"/>
              </a:rPr>
              <a:t>просування</a:t>
            </a:r>
            <a:r>
              <a:rPr lang="ru-RU" b="0" i="0" dirty="0">
                <a:solidFill>
                  <a:srgbClr val="2F261D"/>
                </a:solidFill>
                <a:effectLst/>
                <a:latin typeface="FuturaPTBook"/>
              </a:rPr>
              <a:t> сайту для того, </a:t>
            </a:r>
            <a:r>
              <a:rPr lang="ru-RU" b="0" i="0" dirty="0" err="1">
                <a:solidFill>
                  <a:srgbClr val="2F261D"/>
                </a:solidFill>
                <a:effectLst/>
                <a:latin typeface="FuturaPTBook"/>
              </a:rPr>
              <a:t>щоб</a:t>
            </a:r>
            <a:r>
              <a:rPr lang="ru-RU" b="0" i="0" dirty="0">
                <a:solidFill>
                  <a:srgbClr val="2F261D"/>
                </a:solidFill>
                <a:effectLst/>
                <a:latin typeface="FuturaPTBook"/>
              </a:rPr>
              <a:t> </a:t>
            </a:r>
            <a:r>
              <a:rPr lang="ru-RU" b="0" i="0" dirty="0" err="1">
                <a:solidFill>
                  <a:srgbClr val="2F261D"/>
                </a:solidFill>
                <a:effectLst/>
                <a:latin typeface="FuturaPTBook"/>
              </a:rPr>
              <a:t>він</a:t>
            </a:r>
            <a:r>
              <a:rPr lang="ru-RU" b="0" i="0" dirty="0">
                <a:solidFill>
                  <a:srgbClr val="2F261D"/>
                </a:solidFill>
                <a:effectLst/>
                <a:latin typeface="FuturaPTBook"/>
              </a:rPr>
              <a:t> </a:t>
            </a:r>
            <a:r>
              <a:rPr lang="ru-RU" b="0" i="0" dirty="0" err="1">
                <a:solidFill>
                  <a:srgbClr val="2F261D"/>
                </a:solidFill>
                <a:effectLst/>
                <a:latin typeface="FuturaPTBook"/>
              </a:rPr>
              <a:t>потрапляв</a:t>
            </a:r>
            <a:r>
              <a:rPr lang="ru-RU" b="0" i="0" dirty="0">
                <a:solidFill>
                  <a:srgbClr val="2F261D"/>
                </a:solidFill>
                <a:effectLst/>
                <a:latin typeface="FuturaPTBook"/>
              </a:rPr>
              <a:t> в </a:t>
            </a:r>
            <a:r>
              <a:rPr lang="ru-RU" b="0" i="0" dirty="0" err="1">
                <a:solidFill>
                  <a:srgbClr val="2F261D"/>
                </a:solidFill>
                <a:effectLst/>
                <a:latin typeface="FuturaPTBook"/>
              </a:rPr>
              <a:t>пошуковий</a:t>
            </a:r>
            <a:r>
              <a:rPr lang="ru-RU" b="0" i="0" dirty="0">
                <a:solidFill>
                  <a:srgbClr val="2F261D"/>
                </a:solidFill>
                <a:effectLst/>
                <a:latin typeface="FuturaPTBook"/>
              </a:rPr>
              <a:t> ТОП 10, 5 </a:t>
            </a:r>
            <a:r>
              <a:rPr lang="ru-RU" b="0" i="0" dirty="0" err="1">
                <a:solidFill>
                  <a:srgbClr val="2F261D"/>
                </a:solidFill>
                <a:effectLst/>
                <a:latin typeface="FuturaPTBook"/>
              </a:rPr>
              <a:t>або</a:t>
            </a:r>
            <a:r>
              <a:rPr lang="ru-RU" b="0" i="0" dirty="0">
                <a:solidFill>
                  <a:srgbClr val="2F261D"/>
                </a:solidFill>
                <a:effectLst/>
                <a:latin typeface="FuturaPTBook"/>
              </a:rPr>
              <a:t> 3.</a:t>
            </a:r>
          </a:p>
        </p:txBody>
      </p:sp>
      <p:sp>
        <p:nvSpPr>
          <p:cNvPr id="10" name="TextBox 9">
            <a:extLst>
              <a:ext uri="{FF2B5EF4-FFF2-40B4-BE49-F238E27FC236}">
                <a16:creationId xmlns:a16="http://schemas.microsoft.com/office/drawing/2014/main" id="{C4514D9D-D888-482E-83AC-DCE76454E753}"/>
              </a:ext>
            </a:extLst>
          </p:cNvPr>
          <p:cNvSpPr txBox="1"/>
          <p:nvPr/>
        </p:nvSpPr>
        <p:spPr>
          <a:xfrm>
            <a:off x="731938" y="3537801"/>
            <a:ext cx="11309060" cy="3139321"/>
          </a:xfrm>
          <a:prstGeom prst="rect">
            <a:avLst/>
          </a:prstGeom>
          <a:noFill/>
        </p:spPr>
        <p:txBody>
          <a:bodyPr wrap="square">
            <a:spAutoFit/>
          </a:bodyPr>
          <a:lstStyle/>
          <a:p>
            <a:pPr algn="l" fontAlgn="base"/>
            <a:r>
              <a:rPr lang="ru-RU" b="0" i="0" dirty="0">
                <a:solidFill>
                  <a:srgbClr val="2F261D"/>
                </a:solidFill>
                <a:effectLst/>
                <a:latin typeface="FuturaPTBook"/>
              </a:rPr>
              <a:t>Другим </a:t>
            </a:r>
            <a:r>
              <a:rPr lang="ru-RU" b="0" i="0" dirty="0" err="1">
                <a:solidFill>
                  <a:srgbClr val="2F261D"/>
                </a:solidFill>
                <a:effectLst/>
                <a:latin typeface="FuturaPTBook"/>
              </a:rPr>
              <a:t>життєвоважливим</a:t>
            </a:r>
            <a:r>
              <a:rPr lang="ru-RU" b="0" i="0" dirty="0">
                <a:solidFill>
                  <a:srgbClr val="2F261D"/>
                </a:solidFill>
                <a:effectLst/>
                <a:latin typeface="FuturaPTBook"/>
              </a:rPr>
              <a:t> </a:t>
            </a:r>
            <a:r>
              <a:rPr lang="ru-RU" b="0" i="0" dirty="0" err="1">
                <a:solidFill>
                  <a:srgbClr val="2F261D"/>
                </a:solidFill>
                <a:effectLst/>
                <a:latin typeface="FuturaPTBook"/>
              </a:rPr>
              <a:t>завданням</a:t>
            </a:r>
            <a:r>
              <a:rPr lang="ru-RU" b="0" i="0" dirty="0">
                <a:solidFill>
                  <a:srgbClr val="2F261D"/>
                </a:solidFill>
                <a:effectLst/>
                <a:latin typeface="FuturaPTBook"/>
              </a:rPr>
              <a:t> є </a:t>
            </a:r>
            <a:r>
              <a:rPr lang="ru-RU" b="0" i="0" dirty="0" err="1">
                <a:solidFill>
                  <a:srgbClr val="2F261D"/>
                </a:solidFill>
                <a:effectLst/>
                <a:highlight>
                  <a:srgbClr val="FFFF00"/>
                </a:highlight>
                <a:latin typeface="FuturaPTBook"/>
              </a:rPr>
              <a:t>перетворення</a:t>
            </a:r>
            <a:r>
              <a:rPr lang="ru-RU" b="0" i="0" dirty="0">
                <a:solidFill>
                  <a:srgbClr val="2F261D"/>
                </a:solidFill>
                <a:effectLst/>
                <a:highlight>
                  <a:srgbClr val="FFFF00"/>
                </a:highlight>
                <a:latin typeface="FuturaPTBook"/>
              </a:rPr>
              <a:t> </a:t>
            </a:r>
            <a:r>
              <a:rPr lang="ru-RU" b="0" i="0" dirty="0" err="1">
                <a:solidFill>
                  <a:srgbClr val="2F261D"/>
                </a:solidFill>
                <a:effectLst/>
                <a:highlight>
                  <a:srgbClr val="FFFF00"/>
                </a:highlight>
                <a:latin typeface="FuturaPTBook"/>
              </a:rPr>
              <a:t>цільової</a:t>
            </a:r>
            <a:r>
              <a:rPr lang="ru-RU" b="0" i="0" dirty="0">
                <a:solidFill>
                  <a:srgbClr val="2F261D"/>
                </a:solidFill>
                <a:effectLst/>
                <a:highlight>
                  <a:srgbClr val="FFFF00"/>
                </a:highlight>
                <a:latin typeface="FuturaPTBook"/>
              </a:rPr>
              <a:t> </a:t>
            </a:r>
            <a:r>
              <a:rPr lang="ru-RU" b="0" i="0" dirty="0" err="1">
                <a:solidFill>
                  <a:srgbClr val="2F261D"/>
                </a:solidFill>
                <a:effectLst/>
                <a:highlight>
                  <a:srgbClr val="FFFF00"/>
                </a:highlight>
                <a:latin typeface="FuturaPTBook"/>
              </a:rPr>
              <a:t>аудиторії</a:t>
            </a:r>
            <a:r>
              <a:rPr lang="ru-RU" b="0" i="0" dirty="0">
                <a:solidFill>
                  <a:srgbClr val="2F261D"/>
                </a:solidFill>
                <a:effectLst/>
                <a:highlight>
                  <a:srgbClr val="FFFF00"/>
                </a:highlight>
                <a:latin typeface="FuturaPTBook"/>
              </a:rPr>
              <a:t> в </a:t>
            </a:r>
            <a:r>
              <a:rPr lang="ru-RU" b="0" i="0" dirty="0" err="1">
                <a:solidFill>
                  <a:srgbClr val="2F261D"/>
                </a:solidFill>
                <a:effectLst/>
                <a:highlight>
                  <a:srgbClr val="FFFF00"/>
                </a:highlight>
                <a:latin typeface="FuturaPTBook"/>
              </a:rPr>
              <a:t>потенційних</a:t>
            </a:r>
            <a:r>
              <a:rPr lang="ru-RU" b="0" i="0" dirty="0">
                <a:solidFill>
                  <a:srgbClr val="2F261D"/>
                </a:solidFill>
                <a:effectLst/>
                <a:highlight>
                  <a:srgbClr val="FFFF00"/>
                </a:highlight>
                <a:latin typeface="FuturaPTBook"/>
              </a:rPr>
              <a:t> </a:t>
            </a:r>
            <a:r>
              <a:rPr lang="ru-RU" b="0" i="0" dirty="0" err="1">
                <a:solidFill>
                  <a:srgbClr val="2F261D"/>
                </a:solidFill>
                <a:effectLst/>
                <a:highlight>
                  <a:srgbClr val="FFFF00"/>
                </a:highlight>
                <a:latin typeface="FuturaPTBook"/>
              </a:rPr>
              <a:t>користувачів</a:t>
            </a:r>
            <a:r>
              <a:rPr lang="ru-RU" b="0" i="0" dirty="0">
                <a:solidFill>
                  <a:srgbClr val="2F261D"/>
                </a:solidFill>
                <a:effectLst/>
                <a:highlight>
                  <a:srgbClr val="FFFF00"/>
                </a:highlight>
                <a:latin typeface="FuturaPTBook"/>
              </a:rPr>
              <a:t> </a:t>
            </a:r>
            <a:r>
              <a:rPr lang="ru-RU" b="0" i="0" dirty="0">
                <a:solidFill>
                  <a:srgbClr val="2F261D"/>
                </a:solidFill>
                <a:effectLst/>
                <a:latin typeface="FuturaPTBook"/>
              </a:rPr>
              <a:t>з перспективою стати </a:t>
            </a:r>
            <a:r>
              <a:rPr lang="ru-RU" b="0" i="0" dirty="0" err="1">
                <a:solidFill>
                  <a:srgbClr val="2F261D"/>
                </a:solidFill>
                <a:effectLst/>
                <a:latin typeface="FuturaPTBook"/>
              </a:rPr>
              <a:t>активними</a:t>
            </a:r>
            <a:r>
              <a:rPr lang="ru-RU" b="0" i="0" dirty="0">
                <a:solidFill>
                  <a:srgbClr val="2F261D"/>
                </a:solidFill>
                <a:effectLst/>
                <a:latin typeface="FuturaPTBook"/>
              </a:rPr>
              <a:t> і </a:t>
            </a:r>
            <a:r>
              <a:rPr lang="ru-RU" b="0" i="0" dirty="0" err="1">
                <a:solidFill>
                  <a:srgbClr val="2F261D"/>
                </a:solidFill>
                <a:effectLst/>
                <a:latin typeface="FuturaPTBook"/>
              </a:rPr>
              <a:t>постійними</a:t>
            </a:r>
            <a:r>
              <a:rPr lang="ru-RU" b="0" i="0" dirty="0">
                <a:solidFill>
                  <a:srgbClr val="2F261D"/>
                </a:solidFill>
                <a:effectLst/>
                <a:latin typeface="FuturaPTBook"/>
              </a:rPr>
              <a:t> партнерами. </a:t>
            </a:r>
            <a:r>
              <a:rPr lang="ru-RU" b="0" i="0" dirty="0" err="1">
                <a:solidFill>
                  <a:srgbClr val="2F261D"/>
                </a:solidFill>
                <a:effectLst/>
                <a:latin typeface="FuturaPTBook"/>
              </a:rPr>
              <a:t>Найкращий</a:t>
            </a:r>
            <a:r>
              <a:rPr lang="ru-RU" b="0" i="0" dirty="0">
                <a:solidFill>
                  <a:srgbClr val="2F261D"/>
                </a:solidFill>
                <a:effectLst/>
                <a:latin typeface="FuturaPTBook"/>
              </a:rPr>
              <a:t> </a:t>
            </a:r>
            <a:r>
              <a:rPr lang="ru-RU" b="0" i="0" dirty="0" err="1">
                <a:solidFill>
                  <a:srgbClr val="2F261D"/>
                </a:solidFill>
                <a:effectLst/>
                <a:latin typeface="FuturaPTBook"/>
              </a:rPr>
              <a:t>інструмент</a:t>
            </a:r>
            <a:r>
              <a:rPr lang="ru-RU" b="0" i="0" dirty="0">
                <a:solidFill>
                  <a:srgbClr val="2F261D"/>
                </a:solidFill>
                <a:effectLst/>
                <a:latin typeface="FuturaPTBook"/>
              </a:rPr>
              <a:t> для </a:t>
            </a:r>
            <a:r>
              <a:rPr lang="ru-RU" b="0" i="0" dirty="0" err="1">
                <a:solidFill>
                  <a:srgbClr val="2F261D"/>
                </a:solidFill>
                <a:effectLst/>
                <a:latin typeface="FuturaPTBook"/>
              </a:rPr>
              <a:t>вирішення</a:t>
            </a:r>
            <a:r>
              <a:rPr lang="ru-RU" b="0" i="0" dirty="0">
                <a:solidFill>
                  <a:srgbClr val="2F261D"/>
                </a:solidFill>
                <a:effectLst/>
                <a:latin typeface="FuturaPTBook"/>
              </a:rPr>
              <a:t> </a:t>
            </a:r>
            <a:r>
              <a:rPr lang="ru-RU" b="0" i="0" dirty="0" err="1">
                <a:solidFill>
                  <a:srgbClr val="2F261D"/>
                </a:solidFill>
                <a:effectLst/>
                <a:latin typeface="FuturaPTBook"/>
              </a:rPr>
              <a:t>цих</a:t>
            </a:r>
            <a:r>
              <a:rPr lang="ru-RU" b="0" i="0" dirty="0">
                <a:solidFill>
                  <a:srgbClr val="2F261D"/>
                </a:solidFill>
                <a:effectLst/>
                <a:latin typeface="FuturaPTBook"/>
              </a:rPr>
              <a:t> </a:t>
            </a:r>
            <a:r>
              <a:rPr lang="ru-RU" b="0" i="0" dirty="0" err="1">
                <a:solidFill>
                  <a:srgbClr val="2F261D"/>
                </a:solidFill>
                <a:effectLst/>
                <a:latin typeface="FuturaPTBook"/>
              </a:rPr>
              <a:t>завдань</a:t>
            </a:r>
            <a:r>
              <a:rPr lang="ru-RU" b="0" i="0" dirty="0">
                <a:solidFill>
                  <a:srgbClr val="2F261D"/>
                </a:solidFill>
                <a:effectLst/>
                <a:latin typeface="FuturaPTBook"/>
              </a:rPr>
              <a:t> — </a:t>
            </a:r>
            <a:r>
              <a:rPr lang="ru-RU" b="0" i="0" dirty="0" err="1">
                <a:solidFill>
                  <a:srgbClr val="2F261D"/>
                </a:solidFill>
                <a:effectLst/>
                <a:latin typeface="FuturaPTBook"/>
              </a:rPr>
              <a:t>це</a:t>
            </a:r>
            <a:r>
              <a:rPr lang="ru-RU" b="0" i="0" dirty="0">
                <a:solidFill>
                  <a:srgbClr val="2F261D"/>
                </a:solidFill>
                <a:effectLst/>
                <a:latin typeface="FuturaPTBook"/>
              </a:rPr>
              <a:t> </a:t>
            </a:r>
            <a:r>
              <a:rPr lang="ru-RU" b="0" i="0" dirty="0" err="1">
                <a:solidFill>
                  <a:srgbClr val="2F261D"/>
                </a:solidFill>
                <a:effectLst/>
                <a:latin typeface="FuturaPTBook"/>
              </a:rPr>
              <a:t>просування</a:t>
            </a:r>
            <a:r>
              <a:rPr lang="ru-RU" b="0" i="0" dirty="0">
                <a:solidFill>
                  <a:srgbClr val="2F261D"/>
                </a:solidFill>
                <a:effectLst/>
                <a:latin typeface="FuturaPTBook"/>
              </a:rPr>
              <a:t> сайту </a:t>
            </a:r>
            <a:r>
              <a:rPr lang="ru-RU" b="0" i="0" dirty="0" err="1">
                <a:solidFill>
                  <a:srgbClr val="2F261D"/>
                </a:solidFill>
                <a:effectLst/>
                <a:latin typeface="FuturaPTBook"/>
              </a:rPr>
              <a:t>сео</a:t>
            </a:r>
            <a:r>
              <a:rPr lang="ru-RU" b="0" i="0" dirty="0">
                <a:solidFill>
                  <a:srgbClr val="2F261D"/>
                </a:solidFill>
                <a:effectLst/>
                <a:latin typeface="FuturaPTBook"/>
              </a:rPr>
              <a:t>, </a:t>
            </a:r>
            <a:r>
              <a:rPr lang="ru-RU" b="0" i="0" dirty="0" err="1">
                <a:solidFill>
                  <a:srgbClr val="2F261D"/>
                </a:solidFill>
                <a:effectLst/>
                <a:latin typeface="FuturaPTBook"/>
              </a:rPr>
              <a:t>такий</a:t>
            </a:r>
            <a:r>
              <a:rPr lang="ru-RU" b="0" i="0" dirty="0">
                <a:solidFill>
                  <a:srgbClr val="2F261D"/>
                </a:solidFill>
                <a:effectLst/>
                <a:latin typeface="FuturaPTBook"/>
              </a:rPr>
              <a:t> формат маркетингу </a:t>
            </a:r>
            <a:r>
              <a:rPr lang="ru-RU" b="0" i="0" dirty="0" err="1">
                <a:solidFill>
                  <a:srgbClr val="2F261D"/>
                </a:solidFill>
                <a:effectLst/>
                <a:latin typeface="FuturaPTBook"/>
              </a:rPr>
              <a:t>набагато</a:t>
            </a:r>
            <a:r>
              <a:rPr lang="ru-RU" b="0" i="0" dirty="0">
                <a:solidFill>
                  <a:srgbClr val="2F261D"/>
                </a:solidFill>
                <a:effectLst/>
                <a:latin typeface="FuturaPTBook"/>
              </a:rPr>
              <a:t> </a:t>
            </a:r>
            <a:r>
              <a:rPr lang="ru-RU" b="0" i="0" dirty="0" err="1">
                <a:solidFill>
                  <a:srgbClr val="2F261D"/>
                </a:solidFill>
                <a:effectLst/>
                <a:latin typeface="FuturaPTBook"/>
              </a:rPr>
              <a:t>ефективніший</a:t>
            </a:r>
            <a:r>
              <a:rPr lang="ru-RU" b="0" i="0" dirty="0">
                <a:solidFill>
                  <a:srgbClr val="2F261D"/>
                </a:solidFill>
                <a:effectLst/>
                <a:latin typeface="FuturaPTBook"/>
              </a:rPr>
              <a:t>, </a:t>
            </a:r>
            <a:r>
              <a:rPr lang="ru-RU" b="0" i="0" dirty="0" err="1">
                <a:solidFill>
                  <a:srgbClr val="2F261D"/>
                </a:solidFill>
                <a:effectLst/>
                <a:latin typeface="FuturaPTBook"/>
              </a:rPr>
              <a:t>ніж</a:t>
            </a:r>
            <a:r>
              <a:rPr lang="ru-RU" b="0" i="0" dirty="0">
                <a:solidFill>
                  <a:srgbClr val="2F261D"/>
                </a:solidFill>
                <a:effectLst/>
                <a:latin typeface="FuturaPTBook"/>
              </a:rPr>
              <a:t> </a:t>
            </a:r>
            <a:r>
              <a:rPr lang="ru-RU" b="0" i="0" dirty="0" err="1">
                <a:solidFill>
                  <a:srgbClr val="2F261D"/>
                </a:solidFill>
                <a:effectLst/>
                <a:latin typeface="FuturaPTBook"/>
              </a:rPr>
              <a:t>телевізійна</a:t>
            </a:r>
            <a:r>
              <a:rPr lang="ru-RU" b="0" i="0" dirty="0">
                <a:solidFill>
                  <a:srgbClr val="2F261D"/>
                </a:solidFill>
                <a:effectLst/>
                <a:latin typeface="FuturaPTBook"/>
              </a:rPr>
              <a:t>, </a:t>
            </a:r>
            <a:r>
              <a:rPr lang="ru-RU" b="0" i="0" dirty="0" err="1">
                <a:solidFill>
                  <a:srgbClr val="2F261D"/>
                </a:solidFill>
                <a:effectLst/>
                <a:latin typeface="FuturaPTBook"/>
              </a:rPr>
              <a:t>друкована</a:t>
            </a:r>
            <a:r>
              <a:rPr lang="ru-RU" b="0" i="0" dirty="0">
                <a:solidFill>
                  <a:srgbClr val="2F261D"/>
                </a:solidFill>
                <a:effectLst/>
                <a:latin typeface="FuturaPTBook"/>
              </a:rPr>
              <a:t> </a:t>
            </a:r>
            <a:r>
              <a:rPr lang="ru-RU" b="0" i="0" dirty="0" err="1">
                <a:solidFill>
                  <a:srgbClr val="2F261D"/>
                </a:solidFill>
                <a:effectLst/>
                <a:latin typeface="FuturaPTBook"/>
              </a:rPr>
              <a:t>чи</a:t>
            </a:r>
            <a:r>
              <a:rPr lang="ru-RU" b="0" i="0" dirty="0">
                <a:solidFill>
                  <a:srgbClr val="2F261D"/>
                </a:solidFill>
                <a:effectLst/>
                <a:latin typeface="FuturaPTBook"/>
              </a:rPr>
              <a:t> </a:t>
            </a:r>
            <a:r>
              <a:rPr lang="ru-RU" b="0" i="0" dirty="0" err="1">
                <a:solidFill>
                  <a:srgbClr val="2F261D"/>
                </a:solidFill>
                <a:effectLst/>
                <a:latin typeface="FuturaPTBook"/>
              </a:rPr>
              <a:t>радіореклама</a:t>
            </a:r>
            <a:r>
              <a:rPr lang="ru-RU" b="0" i="0" dirty="0">
                <a:solidFill>
                  <a:srgbClr val="2F261D"/>
                </a:solidFill>
                <a:effectLst/>
                <a:latin typeface="FuturaPTBook"/>
              </a:rPr>
              <a:t>.</a:t>
            </a:r>
          </a:p>
          <a:p>
            <a:pPr algn="l" fontAlgn="base"/>
            <a:endParaRPr lang="ru-RU" b="0" i="0" dirty="0">
              <a:solidFill>
                <a:srgbClr val="2F261D"/>
              </a:solidFill>
              <a:effectLst/>
              <a:latin typeface="FuturaPTBook"/>
            </a:endParaRPr>
          </a:p>
          <a:p>
            <a:pPr algn="l" fontAlgn="base"/>
            <a:r>
              <a:rPr lang="ru-RU" b="0" i="0" dirty="0" err="1">
                <a:solidFill>
                  <a:srgbClr val="2F261D"/>
                </a:solidFill>
                <a:effectLst/>
                <a:latin typeface="FuturaPTBook"/>
              </a:rPr>
              <a:t>Грамотне</a:t>
            </a:r>
            <a:r>
              <a:rPr lang="ru-RU" b="0" i="0" dirty="0">
                <a:solidFill>
                  <a:srgbClr val="2F261D"/>
                </a:solidFill>
                <a:effectLst/>
                <a:latin typeface="FuturaPTBook"/>
              </a:rPr>
              <a:t> </a:t>
            </a:r>
            <a:r>
              <a:rPr lang="ru-RU" b="0" i="0" dirty="0" err="1">
                <a:solidFill>
                  <a:srgbClr val="2F261D"/>
                </a:solidFill>
                <a:effectLst/>
                <a:latin typeface="FuturaPTBook"/>
              </a:rPr>
              <a:t>просування</a:t>
            </a:r>
            <a:r>
              <a:rPr lang="ru-RU" b="0" i="0" dirty="0">
                <a:solidFill>
                  <a:srgbClr val="2F261D"/>
                </a:solidFill>
                <a:effectLst/>
                <a:latin typeface="FuturaPTBook"/>
              </a:rPr>
              <a:t> </a:t>
            </a:r>
            <a:r>
              <a:rPr lang="ru-RU" b="0" i="0" dirty="0" err="1">
                <a:solidFill>
                  <a:srgbClr val="2F261D"/>
                </a:solidFill>
                <a:effectLst/>
                <a:latin typeface="FuturaPTBook"/>
              </a:rPr>
              <a:t>сайтів</a:t>
            </a:r>
            <a:r>
              <a:rPr lang="ru-RU" b="0" i="0" dirty="0">
                <a:solidFill>
                  <a:srgbClr val="2F261D"/>
                </a:solidFill>
                <a:effectLst/>
                <a:latin typeface="FuturaPTBook"/>
              </a:rPr>
              <a:t> </a:t>
            </a:r>
            <a:r>
              <a:rPr lang="ru-RU" b="0" i="0" dirty="0" err="1">
                <a:solidFill>
                  <a:srgbClr val="2F261D"/>
                </a:solidFill>
                <a:effectLst/>
                <a:latin typeface="FuturaPTBook"/>
              </a:rPr>
              <a:t>сео</a:t>
            </a:r>
            <a:r>
              <a:rPr lang="ru-RU" b="0" i="0" dirty="0">
                <a:solidFill>
                  <a:srgbClr val="2F261D"/>
                </a:solidFill>
                <a:effectLst/>
                <a:latin typeface="FuturaPTBook"/>
              </a:rPr>
              <a:t> приносить </a:t>
            </a:r>
            <a:r>
              <a:rPr lang="ru-RU" b="0" i="0" dirty="0" err="1">
                <a:solidFill>
                  <a:srgbClr val="2F261D"/>
                </a:solidFill>
                <a:effectLst/>
                <a:latin typeface="FuturaPTBook"/>
              </a:rPr>
              <a:t>високий</a:t>
            </a:r>
            <a:r>
              <a:rPr lang="ru-RU" b="0" i="0" dirty="0">
                <a:solidFill>
                  <a:srgbClr val="2F261D"/>
                </a:solidFill>
                <a:effectLst/>
                <a:latin typeface="FuturaPTBook"/>
              </a:rPr>
              <a:t> </a:t>
            </a:r>
            <a:r>
              <a:rPr lang="ru-RU" b="0" i="0" dirty="0" err="1">
                <a:solidFill>
                  <a:srgbClr val="2F261D"/>
                </a:solidFill>
                <a:effectLst/>
                <a:latin typeface="FuturaPTBook"/>
              </a:rPr>
              <a:t>прибуток</a:t>
            </a:r>
            <a:r>
              <a:rPr lang="ru-RU" b="0" i="0" dirty="0">
                <a:solidFill>
                  <a:srgbClr val="2F261D"/>
                </a:solidFill>
                <a:effectLst/>
                <a:latin typeface="FuturaPTBook"/>
              </a:rPr>
              <a:t>, </a:t>
            </a:r>
            <a:r>
              <a:rPr lang="ru-RU" b="0" i="0" dirty="0" err="1">
                <a:solidFill>
                  <a:srgbClr val="2F261D"/>
                </a:solidFill>
                <a:effectLst/>
                <a:latin typeface="FuturaPTBook"/>
              </a:rPr>
              <a:t>збільшення</a:t>
            </a:r>
            <a:r>
              <a:rPr lang="ru-RU" b="0" i="0" dirty="0">
                <a:solidFill>
                  <a:srgbClr val="2F261D"/>
                </a:solidFill>
                <a:effectLst/>
                <a:latin typeface="FuturaPTBook"/>
              </a:rPr>
              <a:t> </a:t>
            </a:r>
            <a:r>
              <a:rPr lang="ru-RU" b="0" i="0" dirty="0" err="1">
                <a:solidFill>
                  <a:srgbClr val="2F261D"/>
                </a:solidFill>
                <a:effectLst/>
                <a:latin typeface="FuturaPTBook"/>
              </a:rPr>
              <a:t>продажів</a:t>
            </a:r>
            <a:r>
              <a:rPr lang="ru-RU" b="0" i="0" dirty="0">
                <a:solidFill>
                  <a:srgbClr val="2F261D"/>
                </a:solidFill>
                <a:effectLst/>
                <a:latin typeface="FuturaPTBook"/>
              </a:rPr>
              <a:t> у рекордно короткий </a:t>
            </a:r>
            <a:r>
              <a:rPr lang="ru-RU" b="0" i="0" dirty="0" err="1">
                <a:solidFill>
                  <a:srgbClr val="2F261D"/>
                </a:solidFill>
                <a:effectLst/>
                <a:latin typeface="FuturaPTBook"/>
              </a:rPr>
              <a:t>термін</a:t>
            </a:r>
            <a:r>
              <a:rPr lang="ru-RU" b="0" i="0" dirty="0">
                <a:solidFill>
                  <a:srgbClr val="2F261D"/>
                </a:solidFill>
                <a:effectLst/>
                <a:latin typeface="FuturaPTBook"/>
              </a:rPr>
              <a:t> з </a:t>
            </a:r>
            <a:r>
              <a:rPr lang="ru-RU" b="0" i="0" dirty="0" err="1">
                <a:solidFill>
                  <a:srgbClr val="2F261D"/>
                </a:solidFill>
                <a:effectLst/>
                <a:latin typeface="FuturaPTBook"/>
              </a:rPr>
              <a:t>мінімальними</a:t>
            </a:r>
            <a:r>
              <a:rPr lang="ru-RU" b="0" i="0" dirty="0">
                <a:solidFill>
                  <a:srgbClr val="2F261D"/>
                </a:solidFill>
                <a:effectLst/>
                <a:latin typeface="FuturaPTBook"/>
              </a:rPr>
              <a:t> </a:t>
            </a:r>
            <a:r>
              <a:rPr lang="ru-RU" b="0" i="0" dirty="0" err="1">
                <a:solidFill>
                  <a:srgbClr val="2F261D"/>
                </a:solidFill>
                <a:effectLst/>
                <a:latin typeface="FuturaPTBook"/>
              </a:rPr>
              <a:t>витратами</a:t>
            </a:r>
            <a:r>
              <a:rPr lang="ru-RU" b="0" i="0" dirty="0">
                <a:solidFill>
                  <a:srgbClr val="2F261D"/>
                </a:solidFill>
                <a:effectLst/>
                <a:latin typeface="FuturaPTBook"/>
              </a:rPr>
              <a:t> часу і грошей. Тому в </a:t>
            </a:r>
            <a:r>
              <a:rPr lang="ru-RU" b="0" i="0" dirty="0" err="1">
                <a:solidFill>
                  <a:srgbClr val="2F261D"/>
                </a:solidFill>
                <a:effectLst/>
                <a:latin typeface="FuturaPTBook"/>
              </a:rPr>
              <a:t>епоху</a:t>
            </a:r>
            <a:r>
              <a:rPr lang="ru-RU" b="0" i="0" dirty="0">
                <a:solidFill>
                  <a:srgbClr val="2F261D"/>
                </a:solidFill>
                <a:effectLst/>
                <a:latin typeface="FuturaPTBook"/>
              </a:rPr>
              <a:t> </a:t>
            </a:r>
            <a:r>
              <a:rPr lang="ru-RU" b="0" i="0" dirty="0" err="1">
                <a:solidFill>
                  <a:srgbClr val="2F261D"/>
                </a:solidFill>
                <a:effectLst/>
                <a:latin typeface="FuturaPTBook"/>
              </a:rPr>
              <a:t>цифровізації</a:t>
            </a:r>
            <a:r>
              <a:rPr lang="ru-RU" b="0" i="0" dirty="0">
                <a:solidFill>
                  <a:srgbClr val="2F261D"/>
                </a:solidFill>
                <a:effectLst/>
                <a:latin typeface="FuturaPTBook"/>
              </a:rPr>
              <a:t> </a:t>
            </a:r>
            <a:r>
              <a:rPr lang="ru-RU" b="0" i="0" dirty="0" err="1">
                <a:solidFill>
                  <a:srgbClr val="2F261D"/>
                </a:solidFill>
                <a:effectLst/>
                <a:latin typeface="FuturaPTBook"/>
              </a:rPr>
              <a:t>інтернет</a:t>
            </a:r>
            <a:r>
              <a:rPr lang="ru-RU" b="0" i="0" dirty="0">
                <a:solidFill>
                  <a:srgbClr val="2F261D"/>
                </a:solidFill>
                <a:effectLst/>
                <a:latin typeface="FuturaPTBook"/>
              </a:rPr>
              <a:t>-простору </a:t>
            </a:r>
            <a:r>
              <a:rPr lang="ru-RU" b="0" i="0" dirty="0" err="1">
                <a:solidFill>
                  <a:srgbClr val="2F261D"/>
                </a:solidFill>
                <a:effectLst/>
                <a:latin typeface="FuturaPTBook"/>
              </a:rPr>
              <a:t>цей</a:t>
            </a:r>
            <a:r>
              <a:rPr lang="ru-RU" b="0" i="0" dirty="0">
                <a:solidFill>
                  <a:srgbClr val="2F261D"/>
                </a:solidFill>
                <a:effectLst/>
                <a:latin typeface="FuturaPTBook"/>
              </a:rPr>
              <a:t> </a:t>
            </a:r>
            <a:r>
              <a:rPr lang="ru-RU" b="0" i="0" dirty="0" err="1">
                <a:solidFill>
                  <a:srgbClr val="2F261D"/>
                </a:solidFill>
                <a:effectLst/>
                <a:latin typeface="FuturaPTBook"/>
              </a:rPr>
              <a:t>маркетинговий</a:t>
            </a:r>
            <a:r>
              <a:rPr lang="ru-RU" b="0" i="0" dirty="0">
                <a:solidFill>
                  <a:srgbClr val="2F261D"/>
                </a:solidFill>
                <a:effectLst/>
                <a:latin typeface="FuturaPTBook"/>
              </a:rPr>
              <a:t> </a:t>
            </a:r>
            <a:r>
              <a:rPr lang="ru-RU" b="0" i="0" dirty="0" err="1">
                <a:solidFill>
                  <a:srgbClr val="2F261D"/>
                </a:solidFill>
                <a:effectLst/>
                <a:latin typeface="FuturaPTBook"/>
              </a:rPr>
              <a:t>інструмент</a:t>
            </a:r>
            <a:r>
              <a:rPr lang="ru-RU" b="0" i="0" dirty="0">
                <a:solidFill>
                  <a:srgbClr val="2F261D"/>
                </a:solidFill>
                <a:effectLst/>
                <a:latin typeface="FuturaPTBook"/>
              </a:rPr>
              <a:t> заслужено </a:t>
            </a:r>
            <a:r>
              <a:rPr lang="ru-RU" b="0" i="0" dirty="0" err="1">
                <a:solidFill>
                  <a:srgbClr val="2F261D"/>
                </a:solidFill>
                <a:effectLst/>
                <a:latin typeface="FuturaPTBook"/>
              </a:rPr>
              <a:t>визнаний</a:t>
            </a:r>
            <a:r>
              <a:rPr lang="ru-RU" b="0" i="0" dirty="0">
                <a:solidFill>
                  <a:srgbClr val="2F261D"/>
                </a:solidFill>
                <a:effectLst/>
                <a:latin typeface="FuturaPTBook"/>
              </a:rPr>
              <a:t> </a:t>
            </a:r>
            <a:r>
              <a:rPr lang="ru-RU" b="0" i="0" dirty="0" err="1">
                <a:solidFill>
                  <a:srgbClr val="2F261D"/>
                </a:solidFill>
                <a:effectLst/>
                <a:latin typeface="FuturaPTBook"/>
              </a:rPr>
              <a:t>найбільш</a:t>
            </a:r>
            <a:r>
              <a:rPr lang="ru-RU" b="0" i="0" dirty="0">
                <a:solidFill>
                  <a:srgbClr val="2F261D"/>
                </a:solidFill>
                <a:effectLst/>
                <a:latin typeface="FuturaPTBook"/>
              </a:rPr>
              <a:t> </a:t>
            </a:r>
            <a:r>
              <a:rPr lang="ru-RU" b="0" i="0" dirty="0" err="1">
                <a:solidFill>
                  <a:srgbClr val="2F261D"/>
                </a:solidFill>
                <a:effectLst/>
                <a:latin typeface="FuturaPTBook"/>
              </a:rPr>
              <a:t>ефективним</a:t>
            </a:r>
            <a:r>
              <a:rPr lang="ru-RU" b="0" i="0" dirty="0">
                <a:solidFill>
                  <a:srgbClr val="2F261D"/>
                </a:solidFill>
                <a:effectLst/>
                <a:latin typeface="FuturaPTBook"/>
              </a:rPr>
              <a:t>.</a:t>
            </a:r>
          </a:p>
          <a:p>
            <a:pPr algn="l" fontAlgn="base"/>
            <a:r>
              <a:rPr lang="ru-RU" b="0" i="0" dirty="0">
                <a:solidFill>
                  <a:srgbClr val="2F261D"/>
                </a:solidFill>
                <a:effectLst/>
                <a:latin typeface="FuturaPTBook"/>
              </a:rPr>
              <a:t>Доведено, </a:t>
            </a:r>
            <a:r>
              <a:rPr lang="ru-RU" b="0" i="0" dirty="0" err="1">
                <a:solidFill>
                  <a:srgbClr val="2F261D"/>
                </a:solidFill>
                <a:effectLst/>
                <a:latin typeface="FuturaPTBook"/>
              </a:rPr>
              <a:t>що</a:t>
            </a:r>
            <a:r>
              <a:rPr lang="ru-RU" b="0" i="0" dirty="0">
                <a:solidFill>
                  <a:srgbClr val="2F261D"/>
                </a:solidFill>
                <a:effectLst/>
                <a:latin typeface="FuturaPTBook"/>
              </a:rPr>
              <a:t> </a:t>
            </a:r>
            <a:r>
              <a:rPr lang="ru-RU" b="0" i="0" dirty="0" err="1">
                <a:solidFill>
                  <a:srgbClr val="2F261D"/>
                </a:solidFill>
                <a:effectLst/>
                <a:latin typeface="FuturaPTBook"/>
              </a:rPr>
              <a:t>найменший</a:t>
            </a:r>
            <a:r>
              <a:rPr lang="ru-RU" b="0" i="0" dirty="0">
                <a:solidFill>
                  <a:srgbClr val="2F261D"/>
                </a:solidFill>
                <a:effectLst/>
                <a:latin typeface="FuturaPTBook"/>
              </a:rPr>
              <a:t> </a:t>
            </a:r>
            <a:r>
              <a:rPr lang="ru-RU" b="0" i="0" dirty="0" err="1">
                <a:solidFill>
                  <a:srgbClr val="2F261D"/>
                </a:solidFill>
                <a:effectLst/>
                <a:latin typeface="FuturaPTBook"/>
              </a:rPr>
              <a:t>маркетинговий</a:t>
            </a:r>
            <a:r>
              <a:rPr lang="ru-RU" b="0" i="0" dirty="0">
                <a:solidFill>
                  <a:srgbClr val="2F261D"/>
                </a:solidFill>
                <a:effectLst/>
                <a:latin typeface="FuturaPTBook"/>
              </a:rPr>
              <a:t> промах у </a:t>
            </a:r>
            <a:r>
              <a:rPr lang="ru-RU" b="0" i="0" dirty="0" err="1">
                <a:solidFill>
                  <a:srgbClr val="2F261D"/>
                </a:solidFill>
                <a:effectLst/>
                <a:latin typeface="FuturaPTBook"/>
              </a:rPr>
              <a:t>бізнесі</a:t>
            </a:r>
            <a:r>
              <a:rPr lang="ru-RU" b="0" i="0" dirty="0">
                <a:solidFill>
                  <a:srgbClr val="2F261D"/>
                </a:solidFill>
                <a:effectLst/>
                <a:latin typeface="FuturaPTBook"/>
              </a:rPr>
              <a:t> приводить до </a:t>
            </a:r>
            <a:r>
              <a:rPr lang="ru-RU" b="0" i="0" dirty="0" err="1">
                <a:solidFill>
                  <a:srgbClr val="2F261D"/>
                </a:solidFill>
                <a:effectLst/>
                <a:latin typeface="FuturaPTBook"/>
              </a:rPr>
              <a:t>збитків</a:t>
            </a:r>
            <a:r>
              <a:rPr lang="ru-RU" b="0" i="0" dirty="0">
                <a:solidFill>
                  <a:srgbClr val="2F261D"/>
                </a:solidFill>
                <a:effectLst/>
                <a:latin typeface="FuturaPTBook"/>
              </a:rPr>
              <a:t> і </a:t>
            </a:r>
            <a:r>
              <a:rPr lang="ru-RU" b="0" i="0" dirty="0" err="1">
                <a:solidFill>
                  <a:srgbClr val="2F261D"/>
                </a:solidFill>
                <a:effectLst/>
                <a:latin typeface="FuturaPTBook"/>
              </a:rPr>
              <a:t>додаткових</a:t>
            </a:r>
            <a:r>
              <a:rPr lang="ru-RU" b="0" i="0" dirty="0">
                <a:solidFill>
                  <a:srgbClr val="2F261D"/>
                </a:solidFill>
                <a:effectLst/>
                <a:latin typeface="FuturaPTBook"/>
              </a:rPr>
              <a:t> </a:t>
            </a:r>
            <a:r>
              <a:rPr lang="ru-RU" b="0" i="0" dirty="0" err="1">
                <a:solidFill>
                  <a:srgbClr val="2F261D"/>
                </a:solidFill>
                <a:effectLst/>
                <a:latin typeface="FuturaPTBook"/>
              </a:rPr>
              <a:t>витрат</a:t>
            </a:r>
            <a:r>
              <a:rPr lang="ru-RU" b="0" i="0" dirty="0">
                <a:solidFill>
                  <a:srgbClr val="2F261D"/>
                </a:solidFill>
                <a:effectLst/>
                <a:latin typeface="FuturaPTBook"/>
              </a:rPr>
              <a:t>. З </a:t>
            </a:r>
            <a:r>
              <a:rPr lang="ru-RU" b="0" i="0" dirty="0" err="1">
                <a:solidFill>
                  <a:srgbClr val="2F261D"/>
                </a:solidFill>
                <a:effectLst/>
                <a:latin typeface="FuturaPTBook"/>
              </a:rPr>
              <a:t>цієї</a:t>
            </a:r>
            <a:r>
              <a:rPr lang="ru-RU" b="0" i="0" dirty="0">
                <a:solidFill>
                  <a:srgbClr val="2F261D"/>
                </a:solidFill>
                <a:effectLst/>
                <a:latin typeface="FuturaPTBook"/>
              </a:rPr>
              <a:t> причини </a:t>
            </a:r>
            <a:r>
              <a:rPr lang="ru-RU" b="0" i="0" dirty="0" err="1">
                <a:solidFill>
                  <a:srgbClr val="2F261D"/>
                </a:solidFill>
                <a:effectLst/>
                <a:latin typeface="FuturaPTBook"/>
              </a:rPr>
              <a:t>вкрай</a:t>
            </a:r>
            <a:r>
              <a:rPr lang="ru-RU" b="0" i="0" dirty="0">
                <a:solidFill>
                  <a:srgbClr val="2F261D"/>
                </a:solidFill>
                <a:effectLst/>
                <a:latin typeface="FuturaPTBook"/>
              </a:rPr>
              <a:t> </a:t>
            </a:r>
            <a:r>
              <a:rPr lang="ru-RU" b="0" i="0" dirty="0" err="1">
                <a:solidFill>
                  <a:srgbClr val="2F261D"/>
                </a:solidFill>
                <a:effectLst/>
                <a:latin typeface="FuturaPTBook"/>
              </a:rPr>
              <a:t>важливо</a:t>
            </a:r>
            <a:r>
              <a:rPr lang="ru-RU" b="0" i="0" dirty="0">
                <a:solidFill>
                  <a:srgbClr val="2F261D"/>
                </a:solidFill>
                <a:effectLst/>
                <a:latin typeface="FuturaPTBook"/>
              </a:rPr>
              <a:t>, </a:t>
            </a:r>
            <a:r>
              <a:rPr lang="ru-RU" b="0" i="0" dirty="0" err="1">
                <a:solidFill>
                  <a:srgbClr val="2F261D"/>
                </a:solidFill>
                <a:effectLst/>
                <a:latin typeface="FuturaPTBook"/>
              </a:rPr>
              <a:t>щоб</a:t>
            </a:r>
            <a:r>
              <a:rPr lang="ru-RU" b="0" i="0" dirty="0">
                <a:solidFill>
                  <a:srgbClr val="2F261D"/>
                </a:solidFill>
                <a:effectLst/>
                <a:latin typeface="FuturaPTBook"/>
              </a:rPr>
              <a:t> </a:t>
            </a:r>
            <a:r>
              <a:rPr lang="ru-RU" b="0" i="0" dirty="0" err="1">
                <a:solidFill>
                  <a:srgbClr val="2F261D"/>
                </a:solidFill>
                <a:effectLst/>
                <a:latin typeface="FuturaPTBook"/>
              </a:rPr>
              <a:t>створенням</a:t>
            </a:r>
            <a:r>
              <a:rPr lang="ru-RU" b="0" i="0" dirty="0">
                <a:solidFill>
                  <a:srgbClr val="2F261D"/>
                </a:solidFill>
                <a:effectLst/>
                <a:latin typeface="FuturaPTBook"/>
              </a:rPr>
              <a:t> </a:t>
            </a:r>
            <a:r>
              <a:rPr lang="ru-RU" b="0" i="0" dirty="0" err="1">
                <a:solidFill>
                  <a:srgbClr val="2F261D"/>
                </a:solidFill>
                <a:effectLst/>
                <a:latin typeface="FuturaPTBook"/>
              </a:rPr>
              <a:t>маркетингових</a:t>
            </a:r>
            <a:r>
              <a:rPr lang="ru-RU" b="0" i="0" dirty="0">
                <a:solidFill>
                  <a:srgbClr val="2F261D"/>
                </a:solidFill>
                <a:effectLst/>
                <a:latin typeface="FuturaPTBook"/>
              </a:rPr>
              <a:t> </a:t>
            </a:r>
            <a:r>
              <a:rPr lang="ru-RU" b="0" i="0" dirty="0" err="1">
                <a:solidFill>
                  <a:srgbClr val="2F261D"/>
                </a:solidFill>
                <a:effectLst/>
                <a:latin typeface="FuturaPTBook"/>
              </a:rPr>
              <a:t>інструментів</a:t>
            </a:r>
            <a:r>
              <a:rPr lang="ru-RU" b="0" i="0" dirty="0">
                <a:solidFill>
                  <a:srgbClr val="2F261D"/>
                </a:solidFill>
                <a:effectLst/>
                <a:latin typeface="FuturaPTBook"/>
              </a:rPr>
              <a:t> </a:t>
            </a:r>
            <a:r>
              <a:rPr lang="ru-RU" b="0" i="0" dirty="0" err="1">
                <a:solidFill>
                  <a:srgbClr val="2F261D"/>
                </a:solidFill>
                <a:effectLst/>
                <a:latin typeface="FuturaPTBook"/>
              </a:rPr>
              <a:t>займалися</a:t>
            </a:r>
            <a:r>
              <a:rPr lang="ru-RU" b="0" i="0" dirty="0">
                <a:solidFill>
                  <a:srgbClr val="2F261D"/>
                </a:solidFill>
                <a:effectLst/>
                <a:latin typeface="FuturaPTBook"/>
              </a:rPr>
              <a:t> </a:t>
            </a:r>
            <a:r>
              <a:rPr lang="ru-RU" b="0" i="0" dirty="0" err="1">
                <a:solidFill>
                  <a:srgbClr val="2F261D"/>
                </a:solidFill>
                <a:effectLst/>
                <a:highlight>
                  <a:srgbClr val="C0C0C0"/>
                </a:highlight>
                <a:latin typeface="FuturaPTBook"/>
              </a:rPr>
              <a:t>досвідчені</a:t>
            </a:r>
            <a:r>
              <a:rPr lang="ru-RU" b="0" i="0" dirty="0">
                <a:solidFill>
                  <a:srgbClr val="2F261D"/>
                </a:solidFill>
                <a:effectLst/>
                <a:highlight>
                  <a:srgbClr val="C0C0C0"/>
                </a:highlight>
                <a:latin typeface="FuturaPTBook"/>
              </a:rPr>
              <a:t> </a:t>
            </a:r>
            <a:r>
              <a:rPr lang="ru-RU" b="0" i="0" dirty="0" err="1">
                <a:solidFill>
                  <a:srgbClr val="2F261D"/>
                </a:solidFill>
                <a:effectLst/>
                <a:highlight>
                  <a:srgbClr val="C0C0C0"/>
                </a:highlight>
                <a:latin typeface="FuturaPTBook"/>
              </a:rPr>
              <a:t>спецілалісти</a:t>
            </a:r>
            <a:r>
              <a:rPr lang="ru-RU" b="0" i="0" dirty="0">
                <a:solidFill>
                  <a:srgbClr val="2F261D"/>
                </a:solidFill>
                <a:effectLst/>
                <a:highlight>
                  <a:srgbClr val="C0C0C0"/>
                </a:highlight>
                <a:latin typeface="FuturaPTBook"/>
              </a:rPr>
              <a:t>, </a:t>
            </a:r>
            <a:r>
              <a:rPr lang="ru-RU" b="0" i="0" dirty="0" err="1">
                <a:solidFill>
                  <a:srgbClr val="2F261D"/>
                </a:solidFill>
                <a:effectLst/>
                <a:highlight>
                  <a:srgbClr val="C0C0C0"/>
                </a:highlight>
                <a:latin typeface="FuturaPTBook"/>
              </a:rPr>
              <a:t>які</a:t>
            </a:r>
            <a:r>
              <a:rPr lang="ru-RU" b="0" i="0" dirty="0">
                <a:solidFill>
                  <a:srgbClr val="2F261D"/>
                </a:solidFill>
                <a:effectLst/>
                <a:highlight>
                  <a:srgbClr val="C0C0C0"/>
                </a:highlight>
                <a:latin typeface="FuturaPTBook"/>
              </a:rPr>
              <a:t> </a:t>
            </a:r>
            <a:r>
              <a:rPr lang="ru-RU" b="0" i="0" dirty="0" err="1">
                <a:solidFill>
                  <a:srgbClr val="2F261D"/>
                </a:solidFill>
                <a:effectLst/>
                <a:highlight>
                  <a:srgbClr val="C0C0C0"/>
                </a:highlight>
                <a:latin typeface="FuturaPTBook"/>
              </a:rPr>
              <a:t>знають</a:t>
            </a:r>
            <a:r>
              <a:rPr lang="ru-RU" b="0" i="0" dirty="0">
                <a:solidFill>
                  <a:srgbClr val="2F261D"/>
                </a:solidFill>
                <a:effectLst/>
                <a:highlight>
                  <a:srgbClr val="C0C0C0"/>
                </a:highlight>
                <a:latin typeface="FuturaPTBook"/>
              </a:rPr>
              <a:t>, як попасти в десятку з </a:t>
            </a:r>
            <a:r>
              <a:rPr lang="ru-RU" b="0" i="0" dirty="0" err="1">
                <a:solidFill>
                  <a:srgbClr val="2F261D"/>
                </a:solidFill>
                <a:effectLst/>
                <a:highlight>
                  <a:srgbClr val="C0C0C0"/>
                </a:highlight>
                <a:latin typeface="FuturaPTBook"/>
              </a:rPr>
              <a:t>першого</a:t>
            </a:r>
            <a:r>
              <a:rPr lang="ru-RU" b="0" i="0" dirty="0">
                <a:solidFill>
                  <a:srgbClr val="2F261D"/>
                </a:solidFill>
                <a:effectLst/>
                <a:highlight>
                  <a:srgbClr val="C0C0C0"/>
                </a:highlight>
                <a:latin typeface="FuturaPTBook"/>
              </a:rPr>
              <a:t> разу</a:t>
            </a:r>
            <a:r>
              <a:rPr lang="ru-RU" b="0" i="0" dirty="0">
                <a:solidFill>
                  <a:srgbClr val="2F261D"/>
                </a:solidFill>
                <a:effectLst/>
                <a:latin typeface="FuturaPTBook"/>
              </a:rPr>
              <a:t>.</a:t>
            </a:r>
          </a:p>
        </p:txBody>
      </p:sp>
    </p:spTree>
    <p:extLst>
      <p:ext uri="{BB962C8B-B14F-4D97-AF65-F5344CB8AC3E}">
        <p14:creationId xmlns:p14="http://schemas.microsoft.com/office/powerpoint/2010/main" val="12971881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FB414B-719E-4612-9B15-6BE57604C1FA}"/>
              </a:ext>
            </a:extLst>
          </p:cNvPr>
          <p:cNvSpPr txBox="1"/>
          <p:nvPr/>
        </p:nvSpPr>
        <p:spPr>
          <a:xfrm>
            <a:off x="562063" y="614942"/>
            <a:ext cx="10838576" cy="2585323"/>
          </a:xfrm>
          <a:prstGeom prst="rect">
            <a:avLst/>
          </a:prstGeom>
          <a:noFill/>
        </p:spPr>
        <p:txBody>
          <a:bodyPr wrap="square">
            <a:spAutoFit/>
          </a:bodyPr>
          <a:lstStyle/>
          <a:p>
            <a:pPr algn="l" fontAlgn="base"/>
            <a:r>
              <a:rPr lang="ru-RU" b="0" i="0" dirty="0">
                <a:solidFill>
                  <a:srgbClr val="2F261D"/>
                </a:solidFill>
                <a:effectLst/>
                <a:latin typeface="FuturaPTBook"/>
              </a:rPr>
              <a:t>Варто знати, </a:t>
            </a:r>
            <a:r>
              <a:rPr lang="ru-RU" b="0" i="0" dirty="0" err="1">
                <a:solidFill>
                  <a:srgbClr val="2F261D"/>
                </a:solidFill>
                <a:effectLst/>
                <a:latin typeface="FuturaPTBook"/>
              </a:rPr>
              <a:t>що</a:t>
            </a:r>
            <a:r>
              <a:rPr lang="ru-RU" b="0" i="0" dirty="0">
                <a:solidFill>
                  <a:srgbClr val="2F261D"/>
                </a:solidFill>
                <a:effectLst/>
                <a:latin typeface="FuturaPTBook"/>
              </a:rPr>
              <a:t> </a:t>
            </a:r>
            <a:r>
              <a:rPr lang="ru-RU" b="0" i="0" dirty="0" err="1">
                <a:solidFill>
                  <a:srgbClr val="2F261D"/>
                </a:solidFill>
                <a:effectLst/>
                <a:latin typeface="FuturaPTBook"/>
              </a:rPr>
              <a:t>потрібна</a:t>
            </a:r>
            <a:r>
              <a:rPr lang="ru-RU" b="0" i="0" dirty="0">
                <a:solidFill>
                  <a:srgbClr val="2F261D"/>
                </a:solidFill>
                <a:effectLst/>
                <a:latin typeface="FuturaPTBook"/>
              </a:rPr>
              <a:t> </a:t>
            </a:r>
            <a:r>
              <a:rPr lang="ru-RU" b="0" i="0" dirty="0" err="1">
                <a:solidFill>
                  <a:srgbClr val="2F261D"/>
                </a:solidFill>
                <a:effectLst/>
                <a:latin typeface="FuturaPTBook"/>
              </a:rPr>
              <a:t>розкрутка</a:t>
            </a:r>
            <a:r>
              <a:rPr lang="ru-RU" b="0" i="0" dirty="0">
                <a:solidFill>
                  <a:srgbClr val="2F261D"/>
                </a:solidFill>
                <a:effectLst/>
                <a:latin typeface="FuturaPTBook"/>
              </a:rPr>
              <a:t> сайту </a:t>
            </a:r>
            <a:r>
              <a:rPr lang="ru-RU" b="0" i="0" dirty="0" err="1">
                <a:solidFill>
                  <a:srgbClr val="2F261D"/>
                </a:solidFill>
                <a:effectLst/>
                <a:latin typeface="FuturaPTBook"/>
              </a:rPr>
              <a:t>навіть</a:t>
            </a:r>
            <a:r>
              <a:rPr lang="ru-RU" b="0" i="0" dirty="0">
                <a:solidFill>
                  <a:srgbClr val="2F261D"/>
                </a:solidFill>
                <a:effectLst/>
                <a:latin typeface="FuturaPTBook"/>
              </a:rPr>
              <a:t> у тому </a:t>
            </a:r>
            <a:r>
              <a:rPr lang="ru-RU" b="0" i="0" dirty="0" err="1">
                <a:solidFill>
                  <a:srgbClr val="2F261D"/>
                </a:solidFill>
                <a:effectLst/>
                <a:latin typeface="FuturaPTBook"/>
              </a:rPr>
              <a:t>випадку</a:t>
            </a:r>
            <a:r>
              <a:rPr lang="ru-RU" b="0" i="0" dirty="0">
                <a:solidFill>
                  <a:srgbClr val="2F261D"/>
                </a:solidFill>
                <a:effectLst/>
                <a:latin typeface="FuturaPTBook"/>
              </a:rPr>
              <a:t>, </a:t>
            </a:r>
            <a:r>
              <a:rPr lang="ru-RU" b="0" i="0" dirty="0" err="1">
                <a:solidFill>
                  <a:srgbClr val="2F261D"/>
                </a:solidFill>
                <a:effectLst/>
                <a:latin typeface="FuturaPTBook"/>
              </a:rPr>
              <a:t>якщо</a:t>
            </a:r>
            <a:r>
              <a:rPr lang="ru-RU" b="0" i="0" dirty="0">
                <a:solidFill>
                  <a:srgbClr val="2F261D"/>
                </a:solidFill>
                <a:effectLst/>
                <a:latin typeface="FuturaPTBook"/>
              </a:rPr>
              <a:t> </a:t>
            </a:r>
            <a:r>
              <a:rPr lang="ru-RU" b="0" i="0" dirty="0" err="1">
                <a:solidFill>
                  <a:srgbClr val="2F261D"/>
                </a:solidFill>
                <a:effectLst/>
                <a:latin typeface="FuturaPTBook"/>
              </a:rPr>
              <a:t>він</a:t>
            </a:r>
            <a:r>
              <a:rPr lang="ru-RU" b="0" i="0" dirty="0">
                <a:solidFill>
                  <a:srgbClr val="2F261D"/>
                </a:solidFill>
                <a:effectLst/>
                <a:latin typeface="FuturaPTBook"/>
              </a:rPr>
              <a:t> </a:t>
            </a:r>
            <a:r>
              <a:rPr lang="ru-RU" b="0" i="0" dirty="0" err="1">
                <a:solidFill>
                  <a:srgbClr val="2F261D"/>
                </a:solidFill>
                <a:effectLst/>
                <a:latin typeface="FuturaPTBook"/>
              </a:rPr>
              <a:t>знаходиться</a:t>
            </a:r>
            <a:r>
              <a:rPr lang="ru-RU" b="0" i="0" dirty="0">
                <a:solidFill>
                  <a:srgbClr val="2F261D"/>
                </a:solidFill>
                <a:effectLst/>
                <a:latin typeface="FuturaPTBook"/>
              </a:rPr>
              <a:t> в </a:t>
            </a:r>
            <a:r>
              <a:rPr lang="ru-RU" b="0" i="0" dirty="0" err="1">
                <a:solidFill>
                  <a:srgbClr val="2F261D"/>
                </a:solidFill>
                <a:effectLst/>
                <a:latin typeface="FuturaPTBook"/>
              </a:rPr>
              <a:t>ТОПі</a:t>
            </a:r>
            <a:r>
              <a:rPr lang="ru-RU" b="0" i="0" dirty="0">
                <a:solidFill>
                  <a:srgbClr val="2F261D"/>
                </a:solidFill>
                <a:effectLst/>
                <a:latin typeface="FuturaPTBook"/>
              </a:rPr>
              <a:t> </a:t>
            </a:r>
            <a:r>
              <a:rPr lang="ru-RU" b="0" i="0" dirty="0" err="1">
                <a:solidFill>
                  <a:srgbClr val="2F261D"/>
                </a:solidFill>
                <a:effectLst/>
                <a:latin typeface="FuturaPTBook"/>
              </a:rPr>
              <a:t>пошукової</a:t>
            </a:r>
            <a:r>
              <a:rPr lang="ru-RU" b="0" i="0" dirty="0">
                <a:solidFill>
                  <a:srgbClr val="2F261D"/>
                </a:solidFill>
                <a:effectLst/>
                <a:latin typeface="FuturaPTBook"/>
              </a:rPr>
              <a:t> </a:t>
            </a:r>
            <a:r>
              <a:rPr lang="ru-RU" b="0" i="0" dirty="0" err="1">
                <a:solidFill>
                  <a:srgbClr val="2F261D"/>
                </a:solidFill>
                <a:effectLst/>
                <a:latin typeface="FuturaPTBook"/>
              </a:rPr>
              <a:t>видачі</a:t>
            </a:r>
            <a:r>
              <a:rPr lang="ru-RU" b="0" i="0" dirty="0">
                <a:solidFill>
                  <a:srgbClr val="2F261D"/>
                </a:solidFill>
                <a:effectLst/>
                <a:latin typeface="FuturaPTBook"/>
              </a:rPr>
              <a:t>. </a:t>
            </a:r>
          </a:p>
          <a:p>
            <a:pPr algn="l" fontAlgn="base"/>
            <a:endParaRPr lang="ru-RU" dirty="0">
              <a:solidFill>
                <a:srgbClr val="2F261D"/>
              </a:solidFill>
              <a:latin typeface="FuturaPTBook"/>
            </a:endParaRPr>
          </a:p>
          <a:p>
            <a:pPr algn="l" fontAlgn="base"/>
            <a:r>
              <a:rPr lang="ru-RU" b="0" i="0" dirty="0" err="1">
                <a:solidFill>
                  <a:srgbClr val="2F261D"/>
                </a:solidFill>
                <a:effectLst/>
                <a:latin typeface="FuturaPTBook"/>
              </a:rPr>
              <a:t>Це</a:t>
            </a:r>
            <a:r>
              <a:rPr lang="ru-RU" b="0" i="0" dirty="0">
                <a:solidFill>
                  <a:srgbClr val="2F261D"/>
                </a:solidFill>
                <a:effectLst/>
                <a:latin typeface="FuturaPTBook"/>
              </a:rPr>
              <a:t> </a:t>
            </a:r>
            <a:r>
              <a:rPr lang="ru-RU" b="0" i="0" dirty="0" err="1">
                <a:solidFill>
                  <a:srgbClr val="2F261D"/>
                </a:solidFill>
                <a:effectLst/>
                <a:latin typeface="FuturaPTBook"/>
              </a:rPr>
              <a:t>зумовлено</a:t>
            </a:r>
            <a:r>
              <a:rPr lang="ru-RU" b="0" i="0" dirty="0">
                <a:solidFill>
                  <a:srgbClr val="2F261D"/>
                </a:solidFill>
                <a:effectLst/>
                <a:latin typeface="FuturaPTBook"/>
              </a:rPr>
              <a:t> </a:t>
            </a:r>
            <a:r>
              <a:rPr lang="ru-RU" b="0" i="0" dirty="0" err="1">
                <a:solidFill>
                  <a:srgbClr val="2F261D"/>
                </a:solidFill>
                <a:effectLst/>
                <a:latin typeface="FuturaPTBook"/>
              </a:rPr>
              <a:t>тим</a:t>
            </a:r>
            <a:r>
              <a:rPr lang="ru-RU" b="0" i="0" dirty="0">
                <a:solidFill>
                  <a:srgbClr val="2F261D"/>
                </a:solidFill>
                <a:effectLst/>
                <a:latin typeface="FuturaPTBook"/>
              </a:rPr>
              <a:t>, </a:t>
            </a:r>
            <a:r>
              <a:rPr lang="ru-RU" b="0" i="0" dirty="0" err="1">
                <a:solidFill>
                  <a:srgbClr val="2F261D"/>
                </a:solidFill>
                <a:effectLst/>
                <a:latin typeface="FuturaPTBook"/>
              </a:rPr>
              <a:t>що</a:t>
            </a:r>
            <a:r>
              <a:rPr lang="ru-RU" b="0" i="0" dirty="0">
                <a:solidFill>
                  <a:srgbClr val="2F261D"/>
                </a:solidFill>
                <a:effectLst/>
                <a:latin typeface="FuturaPTBook"/>
              </a:rPr>
              <a:t> </a:t>
            </a:r>
            <a:r>
              <a:rPr lang="ru-RU" b="0" i="0" dirty="0" err="1">
                <a:solidFill>
                  <a:srgbClr val="2F261D"/>
                </a:solidFill>
                <a:effectLst/>
                <a:latin typeface="FuturaPTBook"/>
              </a:rPr>
              <a:t>пошуковий</a:t>
            </a:r>
            <a:r>
              <a:rPr lang="ru-RU" b="0" i="0" dirty="0">
                <a:solidFill>
                  <a:srgbClr val="2F261D"/>
                </a:solidFill>
                <a:effectLst/>
                <a:latin typeface="FuturaPTBook"/>
              </a:rPr>
              <a:t> алгоритм регулярно </a:t>
            </a:r>
            <a:r>
              <a:rPr lang="ru-RU" b="0" i="0" dirty="0" err="1">
                <a:solidFill>
                  <a:srgbClr val="2F261D"/>
                </a:solidFill>
                <a:effectLst/>
                <a:latin typeface="FuturaPTBook"/>
              </a:rPr>
              <a:t>змінюється</a:t>
            </a:r>
            <a:r>
              <a:rPr lang="ru-RU" b="0" i="0" dirty="0">
                <a:solidFill>
                  <a:srgbClr val="2F261D"/>
                </a:solidFill>
                <a:effectLst/>
                <a:latin typeface="FuturaPTBook"/>
              </a:rPr>
              <a:t>, до того ж, </a:t>
            </a:r>
            <a:r>
              <a:rPr lang="ru-RU" b="0" i="0" dirty="0" err="1">
                <a:solidFill>
                  <a:srgbClr val="2F261D"/>
                </a:solidFill>
                <a:effectLst/>
                <a:latin typeface="FuturaPTBook"/>
              </a:rPr>
              <a:t>конкуренти</a:t>
            </a:r>
            <a:r>
              <a:rPr lang="ru-RU" b="0" i="0" dirty="0">
                <a:solidFill>
                  <a:srgbClr val="2F261D"/>
                </a:solidFill>
                <a:effectLst/>
                <a:latin typeface="FuturaPTBook"/>
              </a:rPr>
              <a:t> </a:t>
            </a:r>
            <a:r>
              <a:rPr lang="ru-RU" b="0" i="0" dirty="0" err="1">
                <a:solidFill>
                  <a:srgbClr val="2F261D"/>
                </a:solidFill>
                <a:effectLst/>
                <a:latin typeface="FuturaPTBook"/>
              </a:rPr>
              <a:t>постійно</a:t>
            </a:r>
            <a:r>
              <a:rPr lang="ru-RU" b="0" i="0" dirty="0">
                <a:solidFill>
                  <a:srgbClr val="2F261D"/>
                </a:solidFill>
                <a:effectLst/>
                <a:latin typeface="FuturaPTBook"/>
              </a:rPr>
              <a:t> </a:t>
            </a:r>
            <a:r>
              <a:rPr lang="ru-RU" b="0" i="0" dirty="0" err="1">
                <a:solidFill>
                  <a:srgbClr val="2F261D"/>
                </a:solidFill>
                <a:effectLst/>
                <a:latin typeface="FuturaPTBook"/>
              </a:rPr>
              <a:t>прагнуть</a:t>
            </a:r>
            <a:r>
              <a:rPr lang="ru-RU" b="0" i="0" dirty="0">
                <a:solidFill>
                  <a:srgbClr val="2F261D"/>
                </a:solidFill>
                <a:effectLst/>
                <a:latin typeface="FuturaPTBook"/>
              </a:rPr>
              <a:t> </a:t>
            </a:r>
            <a:r>
              <a:rPr lang="ru-RU" b="0" i="0" dirty="0" err="1">
                <a:solidFill>
                  <a:srgbClr val="2F261D"/>
                </a:solidFill>
                <a:effectLst/>
                <a:latin typeface="FuturaPTBook"/>
              </a:rPr>
              <a:t>пробитися</a:t>
            </a:r>
            <a:r>
              <a:rPr lang="ru-RU" b="0" i="0" dirty="0">
                <a:solidFill>
                  <a:srgbClr val="2F261D"/>
                </a:solidFill>
                <a:effectLst/>
                <a:latin typeface="FuturaPTBook"/>
              </a:rPr>
              <a:t> на ТОП-</a:t>
            </a:r>
            <a:r>
              <a:rPr lang="ru-RU" b="0" i="0" dirty="0" err="1">
                <a:solidFill>
                  <a:srgbClr val="2F261D"/>
                </a:solidFill>
                <a:effectLst/>
                <a:latin typeface="FuturaPTBook"/>
              </a:rPr>
              <a:t>ове</a:t>
            </a:r>
            <a:r>
              <a:rPr lang="ru-RU" b="0" i="0" dirty="0">
                <a:solidFill>
                  <a:srgbClr val="2F261D"/>
                </a:solidFill>
                <a:effectLst/>
                <a:latin typeface="FuturaPTBook"/>
              </a:rPr>
              <a:t> </a:t>
            </a:r>
            <a:r>
              <a:rPr lang="ru-RU" b="0" i="0" dirty="0" err="1">
                <a:solidFill>
                  <a:srgbClr val="2F261D"/>
                </a:solidFill>
                <a:effectLst/>
                <a:latin typeface="FuturaPTBook"/>
              </a:rPr>
              <a:t>місце</a:t>
            </a:r>
            <a:r>
              <a:rPr lang="ru-RU" b="0" i="0" dirty="0">
                <a:solidFill>
                  <a:srgbClr val="2F261D"/>
                </a:solidFill>
                <a:effectLst/>
                <a:latin typeface="FuturaPTBook"/>
              </a:rPr>
              <a:t>.</a:t>
            </a:r>
          </a:p>
          <a:p>
            <a:pPr algn="l" fontAlgn="base"/>
            <a:endParaRPr lang="ru-RU" b="0" i="0" dirty="0">
              <a:solidFill>
                <a:srgbClr val="2F261D"/>
              </a:solidFill>
              <a:effectLst/>
              <a:latin typeface="FuturaPTBook"/>
            </a:endParaRPr>
          </a:p>
          <a:p>
            <a:pPr algn="l" fontAlgn="base"/>
            <a:r>
              <a:rPr lang="ru-RU" b="0" i="0" dirty="0">
                <a:solidFill>
                  <a:srgbClr val="2F261D"/>
                </a:solidFill>
                <a:effectLst/>
                <a:latin typeface="FuturaPTBook"/>
              </a:rPr>
              <a:t>Тому, для того, </a:t>
            </a:r>
            <a:r>
              <a:rPr lang="ru-RU" b="0" i="0" dirty="0" err="1">
                <a:solidFill>
                  <a:srgbClr val="2F261D"/>
                </a:solidFill>
                <a:effectLst/>
                <a:latin typeface="FuturaPTBook"/>
              </a:rPr>
              <a:t>аби</a:t>
            </a:r>
            <a:r>
              <a:rPr lang="ru-RU" b="0" i="0" dirty="0">
                <a:solidFill>
                  <a:srgbClr val="2F261D"/>
                </a:solidFill>
                <a:effectLst/>
                <a:latin typeface="FuturaPTBook"/>
              </a:rPr>
              <a:t> не </a:t>
            </a:r>
            <a:r>
              <a:rPr lang="ru-RU" b="0" i="0" dirty="0" err="1">
                <a:solidFill>
                  <a:srgbClr val="2F261D"/>
                </a:solidFill>
                <a:effectLst/>
                <a:latin typeface="FuturaPTBook"/>
              </a:rPr>
              <a:t>втратити</a:t>
            </a:r>
            <a:r>
              <a:rPr lang="ru-RU" b="0" i="0" dirty="0">
                <a:solidFill>
                  <a:srgbClr val="2F261D"/>
                </a:solidFill>
                <a:effectLst/>
                <a:latin typeface="FuturaPTBook"/>
              </a:rPr>
              <a:t> </a:t>
            </a:r>
            <a:r>
              <a:rPr lang="ru-RU" b="0" i="0" dirty="0" err="1">
                <a:solidFill>
                  <a:srgbClr val="2F261D"/>
                </a:solidFill>
                <a:effectLst/>
                <a:latin typeface="FuturaPTBook"/>
              </a:rPr>
              <a:t>позицію</a:t>
            </a:r>
            <a:r>
              <a:rPr lang="ru-RU" b="0" i="0" dirty="0">
                <a:solidFill>
                  <a:srgbClr val="2F261D"/>
                </a:solidFill>
                <a:effectLst/>
                <a:latin typeface="FuturaPTBook"/>
              </a:rPr>
              <a:t> </a:t>
            </a:r>
            <a:r>
              <a:rPr lang="ru-RU" b="0" i="0" dirty="0" err="1">
                <a:solidFill>
                  <a:srgbClr val="2F261D"/>
                </a:solidFill>
                <a:effectLst/>
                <a:latin typeface="FuturaPTBook"/>
              </a:rPr>
              <a:t>пошукового</a:t>
            </a:r>
            <a:r>
              <a:rPr lang="ru-RU" b="0" i="0" dirty="0">
                <a:solidFill>
                  <a:srgbClr val="2F261D"/>
                </a:solidFill>
                <a:effectLst/>
                <a:latin typeface="FuturaPTBook"/>
              </a:rPr>
              <a:t> </a:t>
            </a:r>
            <a:r>
              <a:rPr lang="ru-RU" b="0" i="0" dirty="0" err="1">
                <a:solidFill>
                  <a:srgbClr val="2F261D"/>
                </a:solidFill>
                <a:effectLst/>
                <a:latin typeface="FuturaPTBook"/>
              </a:rPr>
              <a:t>лідера,постійно</a:t>
            </a:r>
            <a:r>
              <a:rPr lang="ru-RU" b="0" i="0" dirty="0">
                <a:solidFill>
                  <a:srgbClr val="2F261D"/>
                </a:solidFill>
                <a:effectLst/>
                <a:latin typeface="FuturaPTBook"/>
              </a:rPr>
              <a:t> </a:t>
            </a:r>
            <a:r>
              <a:rPr lang="ru-RU" b="0" i="0" dirty="0" err="1">
                <a:solidFill>
                  <a:srgbClr val="2F261D"/>
                </a:solidFill>
                <a:effectLst/>
                <a:latin typeface="FuturaPTBook"/>
              </a:rPr>
              <a:t>потрібне</a:t>
            </a:r>
            <a:r>
              <a:rPr lang="ru-RU" b="0" i="0" dirty="0">
                <a:solidFill>
                  <a:srgbClr val="2F261D"/>
                </a:solidFill>
                <a:effectLst/>
                <a:latin typeface="FuturaPTBook"/>
              </a:rPr>
              <a:t> </a:t>
            </a:r>
            <a:r>
              <a:rPr lang="ru-RU" b="0" i="0" dirty="0" err="1">
                <a:solidFill>
                  <a:srgbClr val="2F261D"/>
                </a:solidFill>
                <a:effectLst/>
                <a:latin typeface="FuturaPTBook"/>
              </a:rPr>
              <a:t>просування</a:t>
            </a:r>
            <a:r>
              <a:rPr lang="ru-RU" b="0" i="0" dirty="0">
                <a:solidFill>
                  <a:srgbClr val="2F261D"/>
                </a:solidFill>
                <a:effectLst/>
                <a:latin typeface="FuturaPTBook"/>
              </a:rPr>
              <a:t> сайту і </a:t>
            </a:r>
            <a:r>
              <a:rPr lang="ru-RU" b="0" i="0" dirty="0" err="1">
                <a:solidFill>
                  <a:srgbClr val="2F261D"/>
                </a:solidFill>
                <a:effectLst/>
                <a:latin typeface="FuturaPTBook"/>
              </a:rPr>
              <a:t>розкрутка</a:t>
            </a:r>
            <a:r>
              <a:rPr lang="ru-RU" b="0" i="0" dirty="0">
                <a:solidFill>
                  <a:srgbClr val="2F261D"/>
                </a:solidFill>
                <a:effectLst/>
                <a:latin typeface="FuturaPTBook"/>
              </a:rPr>
              <a:t>, </a:t>
            </a:r>
            <a:r>
              <a:rPr lang="ru-RU" b="0" i="0" dirty="0" err="1">
                <a:solidFill>
                  <a:srgbClr val="2F261D"/>
                </a:solidFill>
                <a:effectLst/>
                <a:latin typeface="FuturaPTBook"/>
              </a:rPr>
              <a:t>які</a:t>
            </a:r>
            <a:r>
              <a:rPr lang="ru-RU" b="0" i="0" dirty="0">
                <a:solidFill>
                  <a:srgbClr val="2F261D"/>
                </a:solidFill>
                <a:effectLst/>
                <a:latin typeface="FuturaPTBook"/>
              </a:rPr>
              <a:t> </a:t>
            </a:r>
            <a:r>
              <a:rPr lang="ru-RU" b="0" i="0" dirty="0" err="1">
                <a:solidFill>
                  <a:srgbClr val="2F261D"/>
                </a:solidFill>
                <a:effectLst/>
                <a:latin typeface="FuturaPTBook"/>
              </a:rPr>
              <a:t>дозволяють</a:t>
            </a:r>
            <a:r>
              <a:rPr lang="ru-RU" b="0" i="0" dirty="0">
                <a:solidFill>
                  <a:srgbClr val="2F261D"/>
                </a:solidFill>
                <a:effectLst/>
                <a:latin typeface="FuturaPTBook"/>
              </a:rPr>
              <a:t> </a:t>
            </a:r>
            <a:r>
              <a:rPr lang="ru-RU" b="0" i="0" dirty="0" err="1">
                <a:solidFill>
                  <a:srgbClr val="2F261D"/>
                </a:solidFill>
                <a:effectLst/>
                <a:latin typeface="FuturaPTBook"/>
              </a:rPr>
              <a:t>досягнути</a:t>
            </a:r>
            <a:r>
              <a:rPr lang="ru-RU" b="0" i="0" dirty="0">
                <a:solidFill>
                  <a:srgbClr val="2F261D"/>
                </a:solidFill>
                <a:effectLst/>
                <a:latin typeface="FuturaPTBook"/>
              </a:rPr>
              <a:t> </a:t>
            </a:r>
            <a:r>
              <a:rPr lang="ru-RU" b="0" i="0" dirty="0" err="1">
                <a:solidFill>
                  <a:srgbClr val="2F261D"/>
                </a:solidFill>
                <a:effectLst/>
                <a:latin typeface="FuturaPTBook"/>
              </a:rPr>
              <a:t>стійкої</a:t>
            </a:r>
            <a:r>
              <a:rPr lang="ru-RU" b="0" i="0" dirty="0">
                <a:solidFill>
                  <a:srgbClr val="2F261D"/>
                </a:solidFill>
                <a:effectLst/>
                <a:latin typeface="FuturaPTBook"/>
              </a:rPr>
              <a:t> </a:t>
            </a:r>
            <a:r>
              <a:rPr lang="ru-RU" b="0" i="0" dirty="0" err="1">
                <a:solidFill>
                  <a:srgbClr val="2F261D"/>
                </a:solidFill>
                <a:effectLst/>
                <a:latin typeface="FuturaPTBook"/>
              </a:rPr>
              <a:t>лояльності</a:t>
            </a:r>
            <a:r>
              <a:rPr lang="ru-RU" b="0" i="0" dirty="0">
                <a:solidFill>
                  <a:srgbClr val="2F261D"/>
                </a:solidFill>
                <a:effectLst/>
                <a:latin typeface="FuturaPTBook"/>
              </a:rPr>
              <a:t> </a:t>
            </a:r>
            <a:r>
              <a:rPr lang="ru-RU" b="0" i="0" dirty="0" err="1">
                <a:solidFill>
                  <a:srgbClr val="2F261D"/>
                </a:solidFill>
                <a:effectLst/>
                <a:latin typeface="FuturaPTBook"/>
              </a:rPr>
              <a:t>пошукових</a:t>
            </a:r>
            <a:r>
              <a:rPr lang="ru-RU" b="0" i="0" dirty="0">
                <a:solidFill>
                  <a:srgbClr val="2F261D"/>
                </a:solidFill>
                <a:effectLst/>
                <a:latin typeface="FuturaPTBook"/>
              </a:rPr>
              <a:t> </a:t>
            </a:r>
            <a:r>
              <a:rPr lang="ru-RU" b="0" i="0" dirty="0" err="1">
                <a:solidFill>
                  <a:srgbClr val="2F261D"/>
                </a:solidFill>
                <a:effectLst/>
                <a:latin typeface="FuturaPTBook"/>
              </a:rPr>
              <a:t>роботів</a:t>
            </a:r>
            <a:r>
              <a:rPr lang="ru-RU" b="0" i="0" dirty="0">
                <a:solidFill>
                  <a:srgbClr val="2F261D"/>
                </a:solidFill>
                <a:effectLst/>
                <a:latin typeface="FuturaPTBook"/>
              </a:rPr>
              <a:t>.</a:t>
            </a:r>
          </a:p>
          <a:p>
            <a:pPr algn="l" fontAlgn="base"/>
            <a:endParaRPr lang="ru-RU" dirty="0">
              <a:solidFill>
                <a:srgbClr val="2F261D"/>
              </a:solidFill>
              <a:latin typeface="FuturaPTBook"/>
            </a:endParaRPr>
          </a:p>
        </p:txBody>
      </p:sp>
      <p:pic>
        <p:nvPicPr>
          <p:cNvPr id="7" name="Рисунок 6">
            <a:extLst>
              <a:ext uri="{FF2B5EF4-FFF2-40B4-BE49-F238E27FC236}">
                <a16:creationId xmlns:a16="http://schemas.microsoft.com/office/drawing/2014/main" id="{EFE9CD6C-D5EE-4340-B2DD-B0EAF43F67D0}"/>
              </a:ext>
            </a:extLst>
          </p:cNvPr>
          <p:cNvPicPr>
            <a:picLocks noChangeAspect="1"/>
          </p:cNvPicPr>
          <p:nvPr/>
        </p:nvPicPr>
        <p:blipFill rotWithShape="1">
          <a:blip r:embed="rId2">
            <a:extLst>
              <a:ext uri="{28A0092B-C50C-407E-A947-70E740481C1C}">
                <a14:useLocalDpi xmlns:a14="http://schemas.microsoft.com/office/drawing/2010/main" val="0"/>
              </a:ext>
            </a:extLst>
          </a:blip>
          <a:srcRect r="24213" b="14584"/>
          <a:stretch/>
        </p:blipFill>
        <p:spPr>
          <a:xfrm>
            <a:off x="7703503" y="3466953"/>
            <a:ext cx="3423177" cy="2386723"/>
          </a:xfrm>
          <a:prstGeom prst="rect">
            <a:avLst/>
          </a:prstGeom>
        </p:spPr>
      </p:pic>
      <p:sp>
        <p:nvSpPr>
          <p:cNvPr id="9" name="TextBox 8">
            <a:extLst>
              <a:ext uri="{FF2B5EF4-FFF2-40B4-BE49-F238E27FC236}">
                <a16:creationId xmlns:a16="http://schemas.microsoft.com/office/drawing/2014/main" id="{8EAA1DBD-9D28-46F2-A058-231A2B41C6C7}"/>
              </a:ext>
            </a:extLst>
          </p:cNvPr>
          <p:cNvSpPr txBox="1"/>
          <p:nvPr/>
        </p:nvSpPr>
        <p:spPr>
          <a:xfrm>
            <a:off x="648050" y="3200265"/>
            <a:ext cx="6094602" cy="2862322"/>
          </a:xfrm>
          <a:prstGeom prst="rect">
            <a:avLst/>
          </a:prstGeom>
          <a:noFill/>
        </p:spPr>
        <p:txBody>
          <a:bodyPr wrap="square">
            <a:spAutoFit/>
          </a:bodyPr>
          <a:lstStyle/>
          <a:p>
            <a:pPr algn="l" fontAlgn="base"/>
            <a:r>
              <a:rPr lang="ru-RU" b="0" i="0" u="sng" dirty="0" err="1">
                <a:solidFill>
                  <a:srgbClr val="FF3399"/>
                </a:solidFill>
                <a:effectLst>
                  <a:outerShdw blurRad="38100" dist="38100" dir="2700000" algn="tl">
                    <a:srgbClr val="000000">
                      <a:alpha val="43137"/>
                    </a:srgbClr>
                  </a:outerShdw>
                </a:effectLst>
                <a:latin typeface="FuturaPTBook"/>
              </a:rPr>
              <a:t>Сео</a:t>
            </a:r>
            <a:r>
              <a:rPr lang="ru-RU" b="0" i="0" u="sng" dirty="0">
                <a:solidFill>
                  <a:srgbClr val="FF3399"/>
                </a:solidFill>
                <a:effectLst>
                  <a:outerShdw blurRad="38100" dist="38100" dir="2700000" algn="tl">
                    <a:srgbClr val="000000">
                      <a:alpha val="43137"/>
                    </a:srgbClr>
                  </a:outerShdw>
                </a:effectLst>
                <a:latin typeface="FuturaPTBook"/>
              </a:rPr>
              <a:t> </a:t>
            </a:r>
            <a:r>
              <a:rPr lang="ru-RU" b="0" i="0" u="sng" dirty="0" err="1">
                <a:solidFill>
                  <a:srgbClr val="FF3399"/>
                </a:solidFill>
                <a:effectLst>
                  <a:outerShdw blurRad="38100" dist="38100" dir="2700000" algn="tl">
                    <a:srgbClr val="000000">
                      <a:alpha val="43137"/>
                    </a:srgbClr>
                  </a:outerShdw>
                </a:effectLst>
                <a:latin typeface="FuturaPTBook"/>
              </a:rPr>
              <a:t>забезпечує</a:t>
            </a:r>
            <a:r>
              <a:rPr lang="ru-RU" b="0" i="0" u="sng" dirty="0">
                <a:solidFill>
                  <a:srgbClr val="FF3399"/>
                </a:solidFill>
                <a:effectLst>
                  <a:outerShdw blurRad="38100" dist="38100" dir="2700000" algn="tl">
                    <a:srgbClr val="000000">
                      <a:alpha val="43137"/>
                    </a:srgbClr>
                  </a:outerShdw>
                </a:effectLst>
                <a:latin typeface="FuturaPTBook"/>
              </a:rPr>
              <a:t> :</a:t>
            </a:r>
          </a:p>
          <a:p>
            <a:pPr algn="l" fontAlgn="base"/>
            <a:endParaRPr lang="ru-RU" b="0" i="0" dirty="0">
              <a:solidFill>
                <a:srgbClr val="2F261D"/>
              </a:solidFill>
              <a:effectLst/>
              <a:latin typeface="FuturaPTBook"/>
            </a:endParaRPr>
          </a:p>
          <a:p>
            <a:pPr algn="l" fontAlgn="base">
              <a:buFont typeface="Arial" panose="020B0604020202020204" pitchFamily="34" charset="0"/>
              <a:buChar char="•"/>
            </a:pPr>
            <a:r>
              <a:rPr lang="ru-RU" b="0" i="0" dirty="0">
                <a:solidFill>
                  <a:srgbClr val="2F261D"/>
                </a:solidFill>
                <a:effectLst/>
                <a:latin typeface="FuturaPTBook"/>
              </a:rPr>
              <a:t>сайт </a:t>
            </a:r>
            <a:r>
              <a:rPr lang="ru-RU" b="0" i="0" dirty="0" err="1">
                <a:solidFill>
                  <a:srgbClr val="2F261D"/>
                </a:solidFill>
                <a:effectLst/>
                <a:latin typeface="FuturaPTBook"/>
              </a:rPr>
              <a:t>постійно</a:t>
            </a:r>
            <a:r>
              <a:rPr lang="ru-RU" b="0" i="0" dirty="0">
                <a:solidFill>
                  <a:srgbClr val="2F261D"/>
                </a:solidFill>
                <a:effectLst/>
                <a:latin typeface="FuturaPTBook"/>
              </a:rPr>
              <a:t> </a:t>
            </a:r>
            <a:r>
              <a:rPr lang="ru-RU" b="0" i="0" dirty="0" err="1">
                <a:solidFill>
                  <a:srgbClr val="2F261D"/>
                </a:solidFill>
                <a:effectLst/>
                <a:latin typeface="FuturaPTBook"/>
              </a:rPr>
              <a:t>бачать</a:t>
            </a:r>
            <a:r>
              <a:rPr lang="ru-RU" b="0" i="0" dirty="0">
                <a:solidFill>
                  <a:srgbClr val="2F261D"/>
                </a:solidFill>
                <a:effectLst/>
                <a:latin typeface="FuturaPTBook"/>
              </a:rPr>
              <a:t> </a:t>
            </a:r>
            <a:r>
              <a:rPr lang="ru-RU" b="0" i="0" dirty="0" err="1">
                <a:solidFill>
                  <a:srgbClr val="2F261D"/>
                </a:solidFill>
                <a:effectLst/>
                <a:latin typeface="FuturaPTBook"/>
              </a:rPr>
              <a:t>пошукові</a:t>
            </a:r>
            <a:r>
              <a:rPr lang="ru-RU" b="0" i="0" dirty="0">
                <a:solidFill>
                  <a:srgbClr val="2F261D"/>
                </a:solidFill>
                <a:effectLst/>
                <a:latin typeface="FuturaPTBook"/>
              </a:rPr>
              <a:t> </a:t>
            </a:r>
            <a:r>
              <a:rPr lang="ru-RU" b="0" i="0" dirty="0" err="1">
                <a:solidFill>
                  <a:srgbClr val="2F261D"/>
                </a:solidFill>
                <a:effectLst/>
                <a:latin typeface="FuturaPTBook"/>
              </a:rPr>
              <a:t>машини</a:t>
            </a:r>
            <a:r>
              <a:rPr lang="ru-RU" b="0" i="0" dirty="0">
                <a:solidFill>
                  <a:srgbClr val="2F261D"/>
                </a:solidFill>
                <a:effectLst/>
                <a:latin typeface="FuturaPTBook"/>
              </a:rPr>
              <a:t> і </a:t>
            </a:r>
            <a:r>
              <a:rPr lang="ru-RU" b="0" i="0" dirty="0" err="1">
                <a:solidFill>
                  <a:srgbClr val="2F261D"/>
                </a:solidFill>
                <a:effectLst/>
                <a:latin typeface="FuturaPTBook"/>
              </a:rPr>
              <a:t>основна</a:t>
            </a:r>
            <a:r>
              <a:rPr lang="ru-RU" b="0" i="0" dirty="0">
                <a:solidFill>
                  <a:srgbClr val="2F261D"/>
                </a:solidFill>
                <a:effectLst/>
                <a:latin typeface="FuturaPTBook"/>
              </a:rPr>
              <a:t> </a:t>
            </a:r>
            <a:r>
              <a:rPr lang="ru-RU" b="0" i="0" dirty="0" err="1">
                <a:solidFill>
                  <a:srgbClr val="2F261D"/>
                </a:solidFill>
                <a:effectLst/>
                <a:latin typeface="FuturaPTBook"/>
              </a:rPr>
              <a:t>частина</a:t>
            </a:r>
            <a:r>
              <a:rPr lang="ru-RU" b="0" i="0" dirty="0">
                <a:solidFill>
                  <a:srgbClr val="2F261D"/>
                </a:solidFill>
                <a:effectLst/>
                <a:latin typeface="FuturaPTBook"/>
              </a:rPr>
              <a:t> </a:t>
            </a:r>
            <a:r>
              <a:rPr lang="ru-RU" b="0" i="0" dirty="0" err="1">
                <a:solidFill>
                  <a:srgbClr val="2F261D"/>
                </a:solidFill>
                <a:effectLst/>
                <a:latin typeface="FuturaPTBook"/>
              </a:rPr>
              <a:t>інтернет-користувачів</a:t>
            </a:r>
            <a:r>
              <a:rPr lang="ru-RU" b="0" i="0" dirty="0">
                <a:solidFill>
                  <a:srgbClr val="2F261D"/>
                </a:solidFill>
                <a:effectLst/>
                <a:latin typeface="FuturaPTBook"/>
              </a:rPr>
              <a:t>;</a:t>
            </a:r>
          </a:p>
          <a:p>
            <a:pPr algn="l" fontAlgn="base">
              <a:buFont typeface="Arial" panose="020B0604020202020204" pitchFamily="34" charset="0"/>
              <a:buChar char="•"/>
            </a:pPr>
            <a:r>
              <a:rPr lang="ru-RU" b="0" i="0" dirty="0" err="1">
                <a:solidFill>
                  <a:srgbClr val="2F261D"/>
                </a:solidFill>
                <a:effectLst/>
                <a:latin typeface="FuturaPTBook"/>
              </a:rPr>
              <a:t>він</a:t>
            </a:r>
            <a:r>
              <a:rPr lang="ru-RU" b="0" i="0" dirty="0">
                <a:solidFill>
                  <a:srgbClr val="2F261D"/>
                </a:solidFill>
                <a:effectLst/>
                <a:latin typeface="FuturaPTBook"/>
              </a:rPr>
              <a:t> в </a:t>
            </a:r>
            <a:r>
              <a:rPr lang="ru-RU" b="0" i="0" dirty="0" err="1">
                <a:solidFill>
                  <a:srgbClr val="2F261D"/>
                </a:solidFill>
                <a:effectLst/>
                <a:latin typeface="FuturaPTBook"/>
              </a:rPr>
              <a:t>пріоритеті</a:t>
            </a:r>
            <a:r>
              <a:rPr lang="ru-RU" b="0" i="0" dirty="0">
                <a:solidFill>
                  <a:srgbClr val="2F261D"/>
                </a:solidFill>
                <a:effectLst/>
                <a:latin typeface="FuturaPTBook"/>
              </a:rPr>
              <a:t> </a:t>
            </a:r>
            <a:r>
              <a:rPr lang="ru-RU" b="0" i="0" dirty="0" err="1">
                <a:solidFill>
                  <a:srgbClr val="2F261D"/>
                </a:solidFill>
                <a:effectLst/>
                <a:latin typeface="FuturaPTBook"/>
              </a:rPr>
              <a:t>пошукової</a:t>
            </a:r>
            <a:r>
              <a:rPr lang="ru-RU" b="0" i="0" dirty="0">
                <a:solidFill>
                  <a:srgbClr val="2F261D"/>
                </a:solidFill>
                <a:effectLst/>
                <a:latin typeface="FuturaPTBook"/>
              </a:rPr>
              <a:t> </a:t>
            </a:r>
            <a:r>
              <a:rPr lang="ru-RU" b="0" i="0" dirty="0" err="1">
                <a:solidFill>
                  <a:srgbClr val="2F261D"/>
                </a:solidFill>
                <a:effectLst/>
                <a:latin typeface="FuturaPTBook"/>
              </a:rPr>
              <a:t>видачі</a:t>
            </a:r>
            <a:r>
              <a:rPr lang="ru-RU" b="0" i="0" dirty="0">
                <a:solidFill>
                  <a:srgbClr val="2F261D"/>
                </a:solidFill>
                <a:effectLst/>
                <a:latin typeface="FuturaPTBook"/>
              </a:rPr>
              <a:t> (ТОП 3, 5, 10);</a:t>
            </a:r>
          </a:p>
          <a:p>
            <a:pPr algn="l" fontAlgn="base">
              <a:buFont typeface="Arial" panose="020B0604020202020204" pitchFamily="34" charset="0"/>
              <a:buChar char="•"/>
            </a:pPr>
            <a:r>
              <a:rPr lang="ru-RU" b="0" i="0" dirty="0">
                <a:solidFill>
                  <a:srgbClr val="2F261D"/>
                </a:solidFill>
                <a:effectLst/>
                <a:latin typeface="FuturaPTBook"/>
              </a:rPr>
              <a:t>портал </a:t>
            </a:r>
            <a:r>
              <a:rPr lang="ru-RU" b="0" i="0" dirty="0" err="1">
                <a:solidFill>
                  <a:srgbClr val="2F261D"/>
                </a:solidFill>
                <a:effectLst/>
                <a:latin typeface="FuturaPTBook"/>
              </a:rPr>
              <a:t>надійно</a:t>
            </a:r>
            <a:r>
              <a:rPr lang="ru-RU" b="0" i="0" dirty="0">
                <a:solidFill>
                  <a:srgbClr val="2F261D"/>
                </a:solidFill>
                <a:effectLst/>
                <a:latin typeface="FuturaPTBook"/>
              </a:rPr>
              <a:t> </a:t>
            </a:r>
            <a:r>
              <a:rPr lang="ru-RU" b="0" i="0" dirty="0" err="1">
                <a:solidFill>
                  <a:srgbClr val="2F261D"/>
                </a:solidFill>
                <a:effectLst/>
                <a:latin typeface="FuturaPTBook"/>
              </a:rPr>
              <a:t>утримує</a:t>
            </a:r>
            <a:r>
              <a:rPr lang="ru-RU" b="0" i="0" dirty="0">
                <a:solidFill>
                  <a:srgbClr val="2F261D"/>
                </a:solidFill>
                <a:effectLst/>
                <a:latin typeface="FuturaPTBook"/>
              </a:rPr>
              <a:t> </a:t>
            </a:r>
            <a:r>
              <a:rPr lang="ru-RU" b="0" i="0" dirty="0" err="1">
                <a:solidFill>
                  <a:srgbClr val="2F261D"/>
                </a:solidFill>
                <a:effectLst/>
                <a:latin typeface="FuturaPTBook"/>
              </a:rPr>
              <a:t>лідируючі</a:t>
            </a:r>
            <a:r>
              <a:rPr lang="ru-RU" b="0" i="0" dirty="0">
                <a:solidFill>
                  <a:srgbClr val="2F261D"/>
                </a:solidFill>
                <a:effectLst/>
                <a:latin typeface="FuturaPTBook"/>
              </a:rPr>
              <a:t> </a:t>
            </a:r>
            <a:r>
              <a:rPr lang="ru-RU" b="0" i="0" dirty="0" err="1">
                <a:solidFill>
                  <a:srgbClr val="2F261D"/>
                </a:solidFill>
                <a:effectLst/>
                <a:latin typeface="FuturaPTBook"/>
              </a:rPr>
              <a:t>пошукові</a:t>
            </a:r>
            <a:r>
              <a:rPr lang="ru-RU" b="0" i="0" dirty="0">
                <a:solidFill>
                  <a:srgbClr val="2F261D"/>
                </a:solidFill>
                <a:effectLst/>
                <a:latin typeface="FuturaPTBook"/>
              </a:rPr>
              <a:t> </a:t>
            </a:r>
            <a:r>
              <a:rPr lang="ru-RU" b="0" i="0" dirty="0" err="1">
                <a:solidFill>
                  <a:srgbClr val="2F261D"/>
                </a:solidFill>
                <a:effectLst/>
                <a:latin typeface="FuturaPTBook"/>
              </a:rPr>
              <a:t>позиції</a:t>
            </a:r>
            <a:r>
              <a:rPr lang="ru-RU" b="0" i="0" dirty="0">
                <a:solidFill>
                  <a:srgbClr val="2F261D"/>
                </a:solidFill>
                <a:effectLst/>
                <a:latin typeface="FuturaPTBook"/>
              </a:rPr>
              <a:t>, тому </a:t>
            </a:r>
            <a:r>
              <a:rPr lang="ru-RU" b="0" i="0" dirty="0" err="1">
                <a:solidFill>
                  <a:srgbClr val="2F261D"/>
                </a:solidFill>
                <a:effectLst/>
                <a:latin typeface="FuturaPTBook"/>
              </a:rPr>
              <a:t>гарантований</a:t>
            </a:r>
            <a:r>
              <a:rPr lang="ru-RU" b="0" i="0" dirty="0">
                <a:solidFill>
                  <a:srgbClr val="2F261D"/>
                </a:solidFill>
                <a:effectLst/>
                <a:latin typeface="FuturaPTBook"/>
              </a:rPr>
              <a:t> </a:t>
            </a:r>
            <a:r>
              <a:rPr lang="ru-RU" b="0" i="0" dirty="0" err="1">
                <a:solidFill>
                  <a:srgbClr val="2F261D"/>
                </a:solidFill>
                <a:effectLst/>
                <a:latin typeface="FuturaPTBook"/>
              </a:rPr>
              <a:t>постійно</a:t>
            </a:r>
            <a:r>
              <a:rPr lang="ru-RU" b="0" i="0" dirty="0">
                <a:solidFill>
                  <a:srgbClr val="2F261D"/>
                </a:solidFill>
                <a:effectLst/>
                <a:latin typeface="FuturaPTBook"/>
              </a:rPr>
              <a:t> </a:t>
            </a:r>
            <a:r>
              <a:rPr lang="ru-RU" b="0" i="0" dirty="0" err="1">
                <a:solidFill>
                  <a:srgbClr val="2F261D"/>
                </a:solidFill>
                <a:effectLst/>
                <a:latin typeface="FuturaPTBook"/>
              </a:rPr>
              <a:t>зростаючий</a:t>
            </a:r>
            <a:r>
              <a:rPr lang="ru-RU" b="0" i="0" dirty="0">
                <a:solidFill>
                  <a:srgbClr val="2F261D"/>
                </a:solidFill>
                <a:effectLst/>
                <a:latin typeface="FuturaPTBook"/>
              </a:rPr>
              <a:t> </a:t>
            </a:r>
            <a:r>
              <a:rPr lang="ru-RU" b="0" i="0" dirty="0" err="1">
                <a:solidFill>
                  <a:srgbClr val="2F261D"/>
                </a:solidFill>
                <a:effectLst/>
                <a:latin typeface="FuturaPTBook"/>
              </a:rPr>
              <a:t>користувацький</a:t>
            </a:r>
            <a:r>
              <a:rPr lang="ru-RU" b="0" i="0" dirty="0">
                <a:solidFill>
                  <a:srgbClr val="2F261D"/>
                </a:solidFill>
                <a:effectLst/>
                <a:latin typeface="FuturaPTBook"/>
              </a:rPr>
              <a:t> </a:t>
            </a:r>
            <a:r>
              <a:rPr lang="ru-RU" b="0" i="0" dirty="0" err="1">
                <a:solidFill>
                  <a:srgbClr val="2F261D"/>
                </a:solidFill>
                <a:effectLst/>
                <a:latin typeface="FuturaPTBook"/>
              </a:rPr>
              <a:t>трафік</a:t>
            </a:r>
            <a:r>
              <a:rPr lang="ru-RU" b="0" i="0" dirty="0">
                <a:solidFill>
                  <a:srgbClr val="2F261D"/>
                </a:solidFill>
                <a:effectLst/>
                <a:latin typeface="FuturaPTBook"/>
              </a:rPr>
              <a:t> з </a:t>
            </a:r>
            <a:r>
              <a:rPr lang="ru-RU" b="0" i="0" dirty="0" err="1">
                <a:solidFill>
                  <a:srgbClr val="2F261D"/>
                </a:solidFill>
                <a:effectLst/>
                <a:latin typeface="FuturaPTBook"/>
              </a:rPr>
              <a:t>високими</a:t>
            </a:r>
            <a:r>
              <a:rPr lang="ru-RU" b="0" i="0" dirty="0">
                <a:solidFill>
                  <a:srgbClr val="2F261D"/>
                </a:solidFill>
                <a:effectLst/>
                <a:latin typeface="FuturaPTBook"/>
              </a:rPr>
              <a:t> </a:t>
            </a:r>
            <a:r>
              <a:rPr lang="ru-RU" b="0" i="0" dirty="0" err="1">
                <a:solidFill>
                  <a:srgbClr val="2F261D"/>
                </a:solidFill>
                <a:effectLst/>
                <a:latin typeface="FuturaPTBook"/>
              </a:rPr>
              <a:t>показниками</a:t>
            </a:r>
            <a:r>
              <a:rPr lang="ru-RU" b="0" i="0" dirty="0">
                <a:solidFill>
                  <a:srgbClr val="2F261D"/>
                </a:solidFill>
                <a:effectLst/>
                <a:latin typeface="FuturaPTBook"/>
              </a:rPr>
              <a:t> </a:t>
            </a:r>
            <a:r>
              <a:rPr lang="ru-RU" b="0" i="0" dirty="0" err="1">
                <a:solidFill>
                  <a:srgbClr val="2F261D"/>
                </a:solidFill>
                <a:effectLst/>
                <a:latin typeface="FuturaPTBook"/>
              </a:rPr>
              <a:t>конвертації</a:t>
            </a:r>
            <a:r>
              <a:rPr lang="ru-RU" b="0" i="0" dirty="0">
                <a:solidFill>
                  <a:srgbClr val="2F261D"/>
                </a:solidFill>
                <a:effectLst/>
                <a:latin typeface="FuturaPTBook"/>
              </a:rPr>
              <a:t> (переходу </a:t>
            </a:r>
            <a:r>
              <a:rPr lang="ru-RU" b="0" i="0" dirty="0" err="1">
                <a:solidFill>
                  <a:srgbClr val="2F261D"/>
                </a:solidFill>
                <a:effectLst/>
                <a:latin typeface="FuturaPTBook"/>
              </a:rPr>
              <a:t>цільових</a:t>
            </a:r>
            <a:r>
              <a:rPr lang="ru-RU" b="0" i="0" dirty="0">
                <a:solidFill>
                  <a:srgbClr val="2F261D"/>
                </a:solidFill>
                <a:effectLst/>
                <a:latin typeface="FuturaPTBook"/>
              </a:rPr>
              <a:t> </a:t>
            </a:r>
            <a:r>
              <a:rPr lang="ru-RU" b="0" i="0" dirty="0" err="1">
                <a:solidFill>
                  <a:srgbClr val="2F261D"/>
                </a:solidFill>
                <a:effectLst/>
                <a:latin typeface="FuturaPTBook"/>
              </a:rPr>
              <a:t>користувачів</a:t>
            </a:r>
            <a:r>
              <a:rPr lang="ru-RU" b="0" i="0" dirty="0">
                <a:solidFill>
                  <a:srgbClr val="2F261D"/>
                </a:solidFill>
                <a:effectLst/>
                <a:latin typeface="FuturaPTBook"/>
              </a:rPr>
              <a:t> до </a:t>
            </a:r>
            <a:r>
              <a:rPr lang="ru-RU" b="0" i="0" dirty="0" err="1">
                <a:solidFill>
                  <a:srgbClr val="2F261D"/>
                </a:solidFill>
                <a:effectLst/>
                <a:latin typeface="FuturaPTBook"/>
              </a:rPr>
              <a:t>розряду</a:t>
            </a:r>
            <a:r>
              <a:rPr lang="ru-RU" b="0" i="0" dirty="0">
                <a:solidFill>
                  <a:srgbClr val="2F261D"/>
                </a:solidFill>
                <a:effectLst/>
                <a:latin typeface="FuturaPTBook"/>
              </a:rPr>
              <a:t> </a:t>
            </a:r>
            <a:r>
              <a:rPr lang="ru-RU" b="0" i="0" dirty="0" err="1">
                <a:solidFill>
                  <a:srgbClr val="2F261D"/>
                </a:solidFill>
                <a:effectLst/>
                <a:latin typeface="FuturaPTBook"/>
              </a:rPr>
              <a:t>діючих</a:t>
            </a:r>
            <a:r>
              <a:rPr lang="ru-RU" b="0" i="0" dirty="0">
                <a:solidFill>
                  <a:srgbClr val="2F261D"/>
                </a:solidFill>
                <a:effectLst/>
                <a:latin typeface="FuturaPTBook"/>
              </a:rPr>
              <a:t>, </a:t>
            </a:r>
            <a:r>
              <a:rPr lang="ru-RU" b="0" i="0" dirty="0" err="1">
                <a:solidFill>
                  <a:srgbClr val="2F261D"/>
                </a:solidFill>
                <a:effectLst/>
                <a:latin typeface="FuturaPTBook"/>
              </a:rPr>
              <a:t>активних</a:t>
            </a:r>
            <a:r>
              <a:rPr lang="ru-RU" b="0" i="0" dirty="0">
                <a:solidFill>
                  <a:srgbClr val="2F261D"/>
                </a:solidFill>
                <a:effectLst/>
                <a:latin typeface="FuturaPTBook"/>
              </a:rPr>
              <a:t> і </a:t>
            </a:r>
            <a:r>
              <a:rPr lang="ru-RU" b="0" i="0" dirty="0" err="1">
                <a:solidFill>
                  <a:srgbClr val="2F261D"/>
                </a:solidFill>
                <a:effectLst/>
                <a:latin typeface="FuturaPTBook"/>
              </a:rPr>
              <a:t>постійних</a:t>
            </a:r>
            <a:r>
              <a:rPr lang="ru-RU" b="0" i="0" dirty="0">
                <a:solidFill>
                  <a:srgbClr val="2F261D"/>
                </a:solidFill>
                <a:effectLst/>
                <a:latin typeface="FuturaPTBook"/>
              </a:rPr>
              <a:t> </a:t>
            </a:r>
            <a:r>
              <a:rPr lang="ru-RU" b="0" i="0" dirty="0" err="1">
                <a:solidFill>
                  <a:srgbClr val="2F261D"/>
                </a:solidFill>
                <a:effectLst/>
                <a:latin typeface="FuturaPTBook"/>
              </a:rPr>
              <a:t>клієнтів</a:t>
            </a:r>
            <a:r>
              <a:rPr lang="ru-RU" b="0" i="0" dirty="0">
                <a:solidFill>
                  <a:srgbClr val="2F261D"/>
                </a:solidFill>
                <a:effectLst/>
                <a:latin typeface="FuturaPTBook"/>
              </a:rPr>
              <a:t>).</a:t>
            </a:r>
          </a:p>
        </p:txBody>
      </p:sp>
    </p:spTree>
    <p:extLst>
      <p:ext uri="{BB962C8B-B14F-4D97-AF65-F5344CB8AC3E}">
        <p14:creationId xmlns:p14="http://schemas.microsoft.com/office/powerpoint/2010/main" val="3202119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B81618-E1C7-4439-B3E1-868F4F2A1B1C}"/>
              </a:ext>
            </a:extLst>
          </p:cNvPr>
          <p:cNvSpPr>
            <a:spLocks noGrp="1"/>
          </p:cNvSpPr>
          <p:nvPr>
            <p:ph type="title"/>
          </p:nvPr>
        </p:nvSpPr>
        <p:spPr/>
        <p:txBody>
          <a:bodyPr/>
          <a:lstStyle/>
          <a:p>
            <a:r>
              <a:rPr lang="uk-UA" dirty="0">
                <a:solidFill>
                  <a:srgbClr val="FF210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Легенда:</a:t>
            </a:r>
            <a:endParaRPr lang="ru-RU" dirty="0">
              <a:solidFill>
                <a:srgbClr val="FF210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10DA3635-981C-4179-8A9D-DA90D3321AC4}"/>
              </a:ext>
            </a:extLst>
          </p:cNvPr>
          <p:cNvSpPr>
            <a:spLocks noGrp="1"/>
          </p:cNvSpPr>
          <p:nvPr>
            <p:ph idx="1"/>
          </p:nvPr>
        </p:nvSpPr>
        <p:spPr/>
        <p:txBody>
          <a:bodyPr/>
          <a:lstStyle/>
          <a:p>
            <a:r>
              <a:rPr lang="uk-UA" dirty="0">
                <a:latin typeface="Times New Roman" panose="02020603050405020304" pitchFamily="18" charset="0"/>
                <a:cs typeface="Times New Roman" panose="02020603050405020304" pitchFamily="18" charset="0"/>
              </a:rPr>
              <a:t>Шановні відвідувачі заповідника, ми знаходимося біля озера, в якому купалась богиня….. і за </a:t>
            </a:r>
            <a:r>
              <a:rPr lang="uk-UA" dirty="0" err="1">
                <a:latin typeface="Times New Roman" panose="02020603050405020304" pitchFamily="18" charset="0"/>
                <a:cs typeface="Times New Roman" panose="02020603050405020304" pitchFamily="18" charset="0"/>
              </a:rPr>
              <a:t>повір</a:t>
            </a:r>
            <a:r>
              <a:rPr lang="uk-UA" dirty="0">
                <a:latin typeface="Times New Roman" panose="02020603050405020304" pitchFamily="18" charset="0"/>
                <a:cs typeface="Times New Roman" panose="02020603050405020304" pitchFamily="18" charset="0"/>
              </a:rPr>
              <a:t>*ям , кожна молода дівчина , яка скупається в цьому озері – цього року успішно вийде заміж.</a:t>
            </a:r>
          </a:p>
          <a:p>
            <a:endParaRPr lang="uk-UA"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B1DB59AB-E2AA-07DC-1E5F-20233D0B5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7914" y="3145518"/>
            <a:ext cx="6096000" cy="3429000"/>
          </a:xfrm>
          <a:prstGeom prst="rect">
            <a:avLst/>
          </a:prstGeom>
        </p:spPr>
      </p:pic>
    </p:spTree>
    <p:extLst>
      <p:ext uri="{BB962C8B-B14F-4D97-AF65-F5344CB8AC3E}">
        <p14:creationId xmlns:p14="http://schemas.microsoft.com/office/powerpoint/2010/main" val="10442096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83A368A-170F-D864-BA9F-6A8DEF3D8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125" y="280358"/>
            <a:ext cx="7772400" cy="6297283"/>
          </a:xfrm>
          <a:prstGeom prst="rect">
            <a:avLst/>
          </a:prstGeom>
        </p:spPr>
      </p:pic>
    </p:spTree>
    <p:extLst>
      <p:ext uri="{BB962C8B-B14F-4D97-AF65-F5344CB8AC3E}">
        <p14:creationId xmlns:p14="http://schemas.microsoft.com/office/powerpoint/2010/main" val="41772997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A314BD0-239C-4B36-B58A-2D7A1EAB9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4146" y="595619"/>
            <a:ext cx="5986263" cy="6262382"/>
          </a:xfrm>
          <a:prstGeom prst="rect">
            <a:avLst/>
          </a:prstGeom>
          <a:ln>
            <a:solidFill>
              <a:schemeClr val="accent1"/>
            </a:solidFill>
          </a:ln>
        </p:spPr>
      </p:pic>
      <p:pic>
        <p:nvPicPr>
          <p:cNvPr id="7" name="Рисунок 6">
            <a:extLst>
              <a:ext uri="{FF2B5EF4-FFF2-40B4-BE49-F238E27FC236}">
                <a16:creationId xmlns:a16="http://schemas.microsoft.com/office/drawing/2014/main" id="{30BA690C-44E4-489C-BBB8-1BA0C60DD773}"/>
              </a:ext>
            </a:extLst>
          </p:cNvPr>
          <p:cNvPicPr>
            <a:picLocks noChangeAspect="1"/>
          </p:cNvPicPr>
          <p:nvPr/>
        </p:nvPicPr>
        <p:blipFill rotWithShape="1">
          <a:blip r:embed="rId3">
            <a:extLst>
              <a:ext uri="{28A0092B-C50C-407E-A947-70E740481C1C}">
                <a14:useLocalDpi xmlns:a14="http://schemas.microsoft.com/office/drawing/2010/main" val="0"/>
              </a:ext>
            </a:extLst>
          </a:blip>
          <a:srcRect b="5244"/>
          <a:stretch/>
        </p:blipFill>
        <p:spPr>
          <a:xfrm>
            <a:off x="393869" y="0"/>
            <a:ext cx="5218365" cy="6367244"/>
          </a:xfrm>
          <a:prstGeom prst="rect">
            <a:avLst/>
          </a:prstGeom>
          <a:ln>
            <a:solidFill>
              <a:schemeClr val="accent1"/>
            </a:solidFill>
          </a:ln>
        </p:spPr>
      </p:pic>
    </p:spTree>
    <p:extLst>
      <p:ext uri="{BB962C8B-B14F-4D97-AF65-F5344CB8AC3E}">
        <p14:creationId xmlns:p14="http://schemas.microsoft.com/office/powerpoint/2010/main" val="22630122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C2B4D745-581F-4027-9808-05C67F6EF16E}"/>
              </a:ext>
            </a:extLst>
          </p:cNvPr>
          <p:cNvPicPr>
            <a:picLocks noChangeAspect="1"/>
          </p:cNvPicPr>
          <p:nvPr/>
        </p:nvPicPr>
        <p:blipFill rotWithShape="1">
          <a:blip r:embed="rId2">
            <a:extLst>
              <a:ext uri="{28A0092B-C50C-407E-A947-70E740481C1C}">
                <a14:useLocalDpi xmlns:a14="http://schemas.microsoft.com/office/drawing/2010/main" val="0"/>
              </a:ext>
            </a:extLst>
          </a:blip>
          <a:srcRect r="1594"/>
          <a:stretch/>
        </p:blipFill>
        <p:spPr>
          <a:xfrm rot="10800000">
            <a:off x="9739617" y="0"/>
            <a:ext cx="2497125" cy="3120062"/>
          </a:xfrm>
          <a:prstGeom prst="rect">
            <a:avLst/>
          </a:prstGeom>
        </p:spPr>
      </p:pic>
      <p:pic>
        <p:nvPicPr>
          <p:cNvPr id="9" name="Рисунок 8">
            <a:extLst>
              <a:ext uri="{FF2B5EF4-FFF2-40B4-BE49-F238E27FC236}">
                <a16:creationId xmlns:a16="http://schemas.microsoft.com/office/drawing/2014/main" id="{E83911AC-149A-4221-B41E-922085461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2532" y="119462"/>
            <a:ext cx="6361238" cy="6572400"/>
          </a:xfrm>
          <a:prstGeom prst="rect">
            <a:avLst/>
          </a:prstGeom>
        </p:spPr>
      </p:pic>
      <p:pic>
        <p:nvPicPr>
          <p:cNvPr id="10" name="Рисунок 9">
            <a:extLst>
              <a:ext uri="{FF2B5EF4-FFF2-40B4-BE49-F238E27FC236}">
                <a16:creationId xmlns:a16="http://schemas.microsoft.com/office/drawing/2014/main" id="{C6D97E4D-DD86-4472-B610-6817C4F579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23669"/>
            <a:ext cx="1530731" cy="1971412"/>
          </a:xfrm>
          <a:prstGeom prst="rect">
            <a:avLst/>
          </a:prstGeom>
        </p:spPr>
      </p:pic>
    </p:spTree>
    <p:extLst>
      <p:ext uri="{BB962C8B-B14F-4D97-AF65-F5344CB8AC3E}">
        <p14:creationId xmlns:p14="http://schemas.microsoft.com/office/powerpoint/2010/main" val="24600865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D23AFE1-8EFD-4415-B2B4-4E179402E958}"/>
              </a:ext>
            </a:extLst>
          </p:cNvPr>
          <p:cNvPicPr>
            <a:picLocks noChangeAspect="1"/>
          </p:cNvPicPr>
          <p:nvPr/>
        </p:nvPicPr>
        <p:blipFill rotWithShape="1">
          <a:blip r:embed="rId2">
            <a:extLst>
              <a:ext uri="{28A0092B-C50C-407E-A947-70E740481C1C}">
                <a14:useLocalDpi xmlns:a14="http://schemas.microsoft.com/office/drawing/2010/main" val="0"/>
              </a:ext>
            </a:extLst>
          </a:blip>
          <a:srcRect l="52733" t="35720" r="5671" b="4837"/>
          <a:stretch/>
        </p:blipFill>
        <p:spPr>
          <a:xfrm>
            <a:off x="3884103" y="3429000"/>
            <a:ext cx="3305261" cy="3089147"/>
          </a:xfrm>
          <a:prstGeom prst="rect">
            <a:avLst/>
          </a:prstGeom>
        </p:spPr>
      </p:pic>
      <p:sp>
        <p:nvSpPr>
          <p:cNvPr id="3" name="Прямоугольник 2">
            <a:extLst>
              <a:ext uri="{FF2B5EF4-FFF2-40B4-BE49-F238E27FC236}">
                <a16:creationId xmlns:a16="http://schemas.microsoft.com/office/drawing/2014/main" id="{27095237-99B6-46FF-83C4-D6FA01A7A771}"/>
              </a:ext>
            </a:extLst>
          </p:cNvPr>
          <p:cNvSpPr/>
          <p:nvPr/>
        </p:nvSpPr>
        <p:spPr>
          <a:xfrm>
            <a:off x="590025" y="374327"/>
            <a:ext cx="10777058" cy="2957861"/>
          </a:xfrm>
          <a:prstGeom prst="rect">
            <a:avLst/>
          </a:prstGeom>
        </p:spPr>
        <p:txBody>
          <a:bodyPr wrap="square">
            <a:spAutoFit/>
          </a:bodyPr>
          <a:lstStyle/>
          <a:p>
            <a:pPr>
              <a:lnSpc>
                <a:spcPct val="150000"/>
              </a:lnSpc>
            </a:pPr>
            <a:r>
              <a:rPr lang="en-US" b="1" dirty="0">
                <a:solidFill>
                  <a:schemeClr val="accent1">
                    <a:lumMod val="75000"/>
                  </a:schemeClr>
                </a:solidFill>
                <a:latin typeface="Times New Roman" panose="02020603050405020304" pitchFamily="18" charset="0"/>
                <a:cs typeface="Times New Roman" panose="02020603050405020304" pitchFamily="18" charset="0"/>
              </a:rPr>
              <a:t>Facebook Pixel</a:t>
            </a:r>
            <a:r>
              <a:rPr lang="en-US" dirty="0">
                <a:solidFill>
                  <a:schemeClr val="accent1">
                    <a:lumMod val="75000"/>
                  </a:schemeClr>
                </a:solidFill>
                <a:latin typeface="Times New Roman" panose="02020603050405020304" pitchFamily="18" charset="0"/>
                <a:cs typeface="Times New Roman" panose="02020603050405020304" pitchFamily="18" charset="0"/>
              </a:rPr>
              <a:t> </a:t>
            </a:r>
            <a:r>
              <a:rPr lang="en-US"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шматочок</a:t>
            </a:r>
            <a:r>
              <a:rPr lang="ru-RU" dirty="0">
                <a:solidFill>
                  <a:srgbClr val="292929"/>
                </a:solidFill>
                <a:latin typeface="Times New Roman" panose="02020603050405020304" pitchFamily="18" charset="0"/>
                <a:cs typeface="Times New Roman" panose="02020603050405020304" pitchFamily="18" charset="0"/>
              </a:rPr>
              <a:t> коду, </a:t>
            </a:r>
            <a:r>
              <a:rPr lang="ru-RU" dirty="0" err="1">
                <a:solidFill>
                  <a:srgbClr val="292929"/>
                </a:solidFill>
                <a:latin typeface="Times New Roman" panose="02020603050405020304" pitchFamily="18" charset="0"/>
                <a:cs typeface="Times New Roman" panose="02020603050405020304" pitchFamily="18" charset="0"/>
              </a:rPr>
              <a:t>який</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дає</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змогу</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пов’язати</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рекламний</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кабінет</a:t>
            </a:r>
            <a:r>
              <a:rPr lang="ru-RU" dirty="0">
                <a:solidFill>
                  <a:srgbClr val="292929"/>
                </a:solidFill>
                <a:latin typeface="Times New Roman" panose="02020603050405020304" pitchFamily="18" charset="0"/>
                <a:cs typeface="Times New Roman" panose="02020603050405020304" pitchFamily="18" charset="0"/>
              </a:rPr>
              <a:t> </a:t>
            </a:r>
            <a:r>
              <a:rPr lang="en-US" dirty="0">
                <a:solidFill>
                  <a:srgbClr val="292929"/>
                </a:solidFill>
                <a:latin typeface="Times New Roman" panose="02020603050405020304" pitchFamily="18" charset="0"/>
                <a:cs typeface="Times New Roman" panose="02020603050405020304" pitchFamily="18" charset="0"/>
              </a:rPr>
              <a:t>Facebook </a:t>
            </a:r>
            <a:r>
              <a:rPr lang="ru-RU" dirty="0">
                <a:solidFill>
                  <a:srgbClr val="292929"/>
                </a:solidFill>
                <a:latin typeface="Times New Roman" panose="02020603050405020304" pitchFamily="18" charset="0"/>
                <a:cs typeface="Times New Roman" panose="02020603050405020304" pitchFamily="18" charset="0"/>
              </a:rPr>
              <a:t>та </a:t>
            </a:r>
            <a:r>
              <a:rPr lang="ru-RU" dirty="0" err="1">
                <a:solidFill>
                  <a:srgbClr val="292929"/>
                </a:solidFill>
                <a:latin typeface="Times New Roman" panose="02020603050405020304" pitchFamily="18" charset="0"/>
                <a:cs typeface="Times New Roman" panose="02020603050405020304" pitchFamily="18" charset="0"/>
              </a:rPr>
              <a:t>дані</a:t>
            </a:r>
            <a:r>
              <a:rPr lang="ru-RU" dirty="0">
                <a:solidFill>
                  <a:srgbClr val="292929"/>
                </a:solidFill>
                <a:latin typeface="Times New Roman" panose="02020603050405020304" pitchFamily="18" charset="0"/>
                <a:cs typeface="Times New Roman" panose="02020603050405020304" pitchFamily="18" charset="0"/>
              </a:rPr>
              <a:t> про </a:t>
            </a:r>
            <a:r>
              <a:rPr lang="ru-RU" dirty="0" err="1">
                <a:solidFill>
                  <a:srgbClr val="292929"/>
                </a:solidFill>
                <a:latin typeface="Times New Roman" panose="02020603050405020304" pitchFamily="18" charset="0"/>
                <a:cs typeface="Times New Roman" panose="02020603050405020304" pitchFamily="18" charset="0"/>
              </a:rPr>
              <a:t>трафік</a:t>
            </a:r>
            <a:r>
              <a:rPr lang="ru-RU" dirty="0">
                <a:solidFill>
                  <a:srgbClr val="292929"/>
                </a:solidFill>
                <a:latin typeface="Times New Roman" panose="02020603050405020304" pitchFamily="18" charset="0"/>
                <a:cs typeface="Times New Roman" panose="02020603050405020304" pitchFamily="18" charset="0"/>
              </a:rPr>
              <a:t> з сайту. </a:t>
            </a:r>
            <a:r>
              <a:rPr lang="ru-RU" dirty="0" err="1">
                <a:solidFill>
                  <a:srgbClr val="292929"/>
                </a:solidFill>
                <a:latin typeface="Times New Roman" panose="02020603050405020304" pitchFamily="18" charset="0"/>
                <a:cs typeface="Times New Roman" panose="02020603050405020304" pitchFamily="18" charset="0"/>
              </a:rPr>
              <a:t>Він</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застосовується</a:t>
            </a:r>
            <a:r>
              <a:rPr lang="ru-RU" dirty="0">
                <a:solidFill>
                  <a:srgbClr val="292929"/>
                </a:solidFill>
                <a:latin typeface="Times New Roman" panose="02020603050405020304" pitchFamily="18" charset="0"/>
                <a:cs typeface="Times New Roman" panose="02020603050405020304" pitchFamily="18" charset="0"/>
              </a:rPr>
              <a:t> для </a:t>
            </a:r>
            <a:r>
              <a:rPr lang="ru-RU" dirty="0" err="1">
                <a:solidFill>
                  <a:srgbClr val="292929"/>
                </a:solidFill>
                <a:latin typeface="Times New Roman" panose="02020603050405020304" pitchFamily="18" charset="0"/>
                <a:cs typeface="Times New Roman" panose="02020603050405020304" pitchFamily="18" charset="0"/>
              </a:rPr>
              <a:t>налаштування</a:t>
            </a:r>
            <a:r>
              <a:rPr lang="ru-RU" dirty="0">
                <a:solidFill>
                  <a:srgbClr val="292929"/>
                </a:solidFill>
                <a:latin typeface="Times New Roman" panose="02020603050405020304" pitchFamily="18" charset="0"/>
                <a:cs typeface="Times New Roman" panose="02020603050405020304" pitchFamily="18" charset="0"/>
              </a:rPr>
              <a:t> </a:t>
            </a:r>
            <a:r>
              <a:rPr lang="ru-RU" i="1" dirty="0">
                <a:solidFill>
                  <a:srgbClr val="292929"/>
                </a:solidFill>
                <a:latin typeface="Times New Roman" panose="02020603050405020304" pitchFamily="18" charset="0"/>
                <a:cs typeface="Times New Roman" panose="02020603050405020304" pitchFamily="18" charset="0"/>
              </a:rPr>
              <a:t>ремаркетингу</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такої</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реклами</a:t>
            </a:r>
            <a:r>
              <a:rPr lang="ru-RU" dirty="0">
                <a:solidFill>
                  <a:srgbClr val="292929"/>
                </a:solidFill>
                <a:latin typeface="Times New Roman" panose="02020603050405020304" pitchFamily="18" charset="0"/>
                <a:cs typeface="Times New Roman" panose="02020603050405020304" pitchFamily="18" charset="0"/>
              </a:rPr>
              <a:t>, коли система </a:t>
            </a:r>
            <a:r>
              <a:rPr lang="ru-RU" dirty="0" err="1">
                <a:solidFill>
                  <a:srgbClr val="292929"/>
                </a:solidFill>
                <a:latin typeface="Times New Roman" panose="02020603050405020304" pitchFamily="18" charset="0"/>
                <a:cs typeface="Times New Roman" panose="02020603050405020304" pitchFamily="18" charset="0"/>
              </a:rPr>
              <a:t>бачить</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відвідувачів</a:t>
            </a:r>
            <a:r>
              <a:rPr lang="ru-RU" dirty="0">
                <a:solidFill>
                  <a:srgbClr val="292929"/>
                </a:solidFill>
                <a:latin typeface="Times New Roman" panose="02020603050405020304" pitchFamily="18" charset="0"/>
                <a:cs typeface="Times New Roman" panose="02020603050405020304" pitchFamily="18" charset="0"/>
              </a:rPr>
              <a:t> сайту, </a:t>
            </a:r>
            <a:r>
              <a:rPr lang="ru-RU" dirty="0" err="1">
                <a:solidFill>
                  <a:srgbClr val="292929"/>
                </a:solidFill>
                <a:latin typeface="Times New Roman" panose="02020603050405020304" pitchFamily="18" charset="0"/>
                <a:cs typeface="Times New Roman" panose="02020603050405020304" pitchFamily="18" charset="0"/>
              </a:rPr>
              <a:t>знаходить</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їх</a:t>
            </a:r>
            <a:r>
              <a:rPr lang="ru-RU" dirty="0">
                <a:solidFill>
                  <a:srgbClr val="292929"/>
                </a:solidFill>
                <a:latin typeface="Times New Roman" panose="02020603050405020304" pitchFamily="18" charset="0"/>
                <a:cs typeface="Times New Roman" panose="02020603050405020304" pitchFamily="18" charset="0"/>
              </a:rPr>
              <a:t> в </a:t>
            </a:r>
            <a:r>
              <a:rPr lang="ru-RU" dirty="0" err="1">
                <a:solidFill>
                  <a:srgbClr val="292929"/>
                </a:solidFill>
                <a:latin typeface="Times New Roman" panose="02020603050405020304" pitchFamily="18" charset="0"/>
                <a:cs typeface="Times New Roman" panose="02020603050405020304" pitchFamily="18" charset="0"/>
              </a:rPr>
              <a:t>соціальній</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мережі</a:t>
            </a:r>
            <a:r>
              <a:rPr lang="ru-RU" dirty="0">
                <a:solidFill>
                  <a:srgbClr val="292929"/>
                </a:solidFill>
                <a:latin typeface="Times New Roman" panose="02020603050405020304" pitchFamily="18" charset="0"/>
                <a:cs typeface="Times New Roman" panose="02020603050405020304" pitchFamily="18" charset="0"/>
              </a:rPr>
              <a:t> та </a:t>
            </a:r>
            <a:r>
              <a:rPr lang="ru-RU" dirty="0" err="1">
                <a:solidFill>
                  <a:srgbClr val="292929"/>
                </a:solidFill>
                <a:latin typeface="Times New Roman" panose="02020603050405020304" pitchFamily="18" charset="0"/>
                <a:cs typeface="Times New Roman" panose="02020603050405020304" pitchFamily="18" charset="0"/>
              </a:rPr>
              <a:t>показує</a:t>
            </a:r>
            <a:r>
              <a:rPr lang="ru-RU" dirty="0">
                <a:solidFill>
                  <a:srgbClr val="292929"/>
                </a:solidFill>
                <a:latin typeface="Times New Roman" panose="02020603050405020304" pitchFamily="18" charset="0"/>
                <a:cs typeface="Times New Roman" panose="02020603050405020304" pitchFamily="18" charset="0"/>
              </a:rPr>
              <a:t> рекламу </a:t>
            </a:r>
            <a:r>
              <a:rPr lang="ru-RU" dirty="0" err="1">
                <a:solidFill>
                  <a:srgbClr val="292929"/>
                </a:solidFill>
                <a:latin typeface="Times New Roman" panose="02020603050405020304" pitchFamily="18" charset="0"/>
                <a:cs typeface="Times New Roman" panose="02020603050405020304" pitchFamily="18" charset="0"/>
              </a:rPr>
              <a:t>відповідної</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сторінки</a:t>
            </a:r>
            <a:r>
              <a:rPr lang="ru-RU" dirty="0">
                <a:solidFill>
                  <a:srgbClr val="292929"/>
                </a:solidFill>
                <a:latin typeface="Times New Roman" panose="02020603050405020304" pitchFamily="18" charset="0"/>
                <a:cs typeface="Times New Roman" panose="02020603050405020304" pitchFamily="18" charset="0"/>
              </a:rPr>
              <a:t>. Так </a:t>
            </a:r>
            <a:r>
              <a:rPr lang="ru-RU" dirty="0" err="1">
                <a:solidFill>
                  <a:srgbClr val="292929"/>
                </a:solidFill>
                <a:latin typeface="Times New Roman" panose="02020603050405020304" pitchFamily="18" charset="0"/>
                <a:cs typeface="Times New Roman" panose="02020603050405020304" pitchFamily="18" charset="0"/>
              </a:rPr>
              <a:t>працюють</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оголошення</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що</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переслідують</a:t>
            </a:r>
            <a:r>
              <a:rPr lang="ru-RU" dirty="0">
                <a:solidFill>
                  <a:srgbClr val="292929"/>
                </a:solidFill>
                <a:latin typeface="Times New Roman" panose="02020603050405020304" pitchFamily="18" charset="0"/>
                <a:cs typeface="Times New Roman" panose="02020603050405020304" pitchFamily="18" charset="0"/>
              </a:rPr>
              <a:t> тебе по </a:t>
            </a:r>
            <a:r>
              <a:rPr lang="ru-RU" dirty="0" err="1">
                <a:solidFill>
                  <a:srgbClr val="292929"/>
                </a:solidFill>
                <a:latin typeface="Times New Roman" panose="02020603050405020304" pitchFamily="18" charset="0"/>
                <a:cs typeface="Times New Roman" panose="02020603050405020304" pitchFamily="18" charset="0"/>
              </a:rPr>
              <a:t>всім</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сторінкам</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інтернету</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навіть</a:t>
            </a:r>
            <a:r>
              <a:rPr lang="ru-RU" dirty="0">
                <a:solidFill>
                  <a:srgbClr val="292929"/>
                </a:solidFill>
                <a:latin typeface="Times New Roman" panose="02020603050405020304" pitchFamily="18" charset="0"/>
                <a:cs typeface="Times New Roman" panose="02020603050405020304" pitchFamily="18" charset="0"/>
              </a:rPr>
              <a:t> коли </a:t>
            </a:r>
            <a:r>
              <a:rPr lang="ru-RU" dirty="0" err="1">
                <a:solidFill>
                  <a:srgbClr val="292929"/>
                </a:solidFill>
                <a:latin typeface="Times New Roman" panose="02020603050405020304" pitchFamily="18" charset="0"/>
                <a:cs typeface="Times New Roman" panose="02020603050405020304" pitchFamily="18" charset="0"/>
              </a:rPr>
              <a:t>ти</a:t>
            </a:r>
            <a:r>
              <a:rPr lang="ru-RU" dirty="0">
                <a:solidFill>
                  <a:srgbClr val="292929"/>
                </a:solidFill>
                <a:latin typeface="Times New Roman" panose="02020603050405020304" pitchFamily="18" charset="0"/>
                <a:cs typeface="Times New Roman" panose="02020603050405020304" pitchFamily="18" charset="0"/>
              </a:rPr>
              <a:t> не </a:t>
            </a:r>
            <a:r>
              <a:rPr lang="ru-RU" dirty="0" err="1">
                <a:solidFill>
                  <a:srgbClr val="292929"/>
                </a:solidFill>
                <a:latin typeface="Times New Roman" panose="02020603050405020304" pitchFamily="18" charset="0"/>
                <a:cs typeface="Times New Roman" panose="02020603050405020304" pitchFamily="18" charset="0"/>
              </a:rPr>
              <a:t>хочеш</a:t>
            </a:r>
            <a:r>
              <a:rPr lang="ru-RU" dirty="0">
                <a:solidFill>
                  <a:srgbClr val="292929"/>
                </a:solidFill>
                <a:latin typeface="Times New Roman" panose="02020603050405020304" pitchFamily="18" charset="0"/>
                <a:cs typeface="Times New Roman" panose="02020603050405020304" pitchFamily="18" charset="0"/>
              </a:rPr>
              <a:t>.</a:t>
            </a:r>
          </a:p>
          <a:p>
            <a:pPr>
              <a:lnSpc>
                <a:spcPct val="150000"/>
              </a:lnSpc>
            </a:pPr>
            <a:r>
              <a:rPr lang="ru-RU" b="1" dirty="0" err="1">
                <a:solidFill>
                  <a:schemeClr val="accent1">
                    <a:lumMod val="75000"/>
                  </a:schemeClr>
                </a:solidFill>
                <a:latin typeface="Times New Roman" panose="02020603050405020304" pitchFamily="18" charset="0"/>
                <a:cs typeface="Times New Roman" panose="02020603050405020304" pitchFamily="18" charset="0"/>
              </a:rPr>
              <a:t>Навіщо</a:t>
            </a:r>
            <a:r>
              <a:rPr lang="ru-RU" b="1" dirty="0">
                <a:solidFill>
                  <a:schemeClr val="accent1">
                    <a:lumMod val="75000"/>
                  </a:schemeClr>
                </a:solidFill>
                <a:latin typeface="Times New Roman" panose="02020603050405020304" pitchFamily="18" charset="0"/>
                <a:cs typeface="Times New Roman" panose="02020603050405020304" pitchFamily="18" charset="0"/>
              </a:rPr>
              <a:t> </a:t>
            </a:r>
            <a:r>
              <a:rPr lang="ru-RU" b="1" dirty="0" err="1">
                <a:solidFill>
                  <a:schemeClr val="accent1">
                    <a:lumMod val="75000"/>
                  </a:schemeClr>
                </a:solidFill>
                <a:latin typeface="Times New Roman" panose="02020603050405020304" pitchFamily="18" charset="0"/>
                <a:cs typeface="Times New Roman" panose="02020603050405020304" pitchFamily="18" charset="0"/>
              </a:rPr>
              <a:t>налаштовувати</a:t>
            </a:r>
            <a:r>
              <a:rPr lang="ru-RU" b="1" dirty="0">
                <a:solidFill>
                  <a:schemeClr val="accent1">
                    <a:lumMod val="75000"/>
                  </a:schemeClr>
                </a:solidFill>
                <a:latin typeface="Times New Roman" panose="02020603050405020304" pitchFamily="18" charset="0"/>
                <a:cs typeface="Times New Roman" panose="02020603050405020304" pitchFamily="18" charset="0"/>
              </a:rPr>
              <a:t> </a:t>
            </a:r>
            <a:r>
              <a:rPr lang="en-US" b="1" dirty="0">
                <a:solidFill>
                  <a:schemeClr val="accent1">
                    <a:lumMod val="75000"/>
                  </a:schemeClr>
                </a:solidFill>
                <a:latin typeface="Times New Roman" panose="02020603050405020304" pitchFamily="18" charset="0"/>
                <a:cs typeface="Times New Roman" panose="02020603050405020304" pitchFamily="18" charset="0"/>
              </a:rPr>
              <a:t>Facebook Pixel?</a:t>
            </a:r>
            <a:r>
              <a:rPr lang="en-US"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Щоб</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після</a:t>
            </a:r>
            <a:r>
              <a:rPr lang="ru-RU" dirty="0">
                <a:solidFill>
                  <a:srgbClr val="292929"/>
                </a:solidFill>
                <a:latin typeface="Times New Roman" panose="02020603050405020304" pitchFamily="18" charset="0"/>
                <a:cs typeface="Times New Roman" panose="02020603050405020304" pitchFamily="18" charset="0"/>
              </a:rPr>
              <a:t> запуску </a:t>
            </a:r>
            <a:r>
              <a:rPr lang="ru-RU" dirty="0" err="1">
                <a:solidFill>
                  <a:srgbClr val="292929"/>
                </a:solidFill>
                <a:latin typeface="Times New Roman" panose="02020603050405020304" pitchFamily="18" charset="0"/>
                <a:cs typeface="Times New Roman" panose="02020603050405020304" pitchFamily="18" charset="0"/>
              </a:rPr>
              <a:t>реклами</a:t>
            </a:r>
            <a:r>
              <a:rPr lang="ru-RU" dirty="0">
                <a:solidFill>
                  <a:srgbClr val="292929"/>
                </a:solidFill>
                <a:latin typeface="Times New Roman" panose="02020603050405020304" pitchFamily="18" charset="0"/>
                <a:cs typeface="Times New Roman" panose="02020603050405020304" pitchFamily="18" charset="0"/>
              </a:rPr>
              <a:t> на </a:t>
            </a:r>
            <a:r>
              <a:rPr lang="ru-RU" dirty="0" err="1">
                <a:solidFill>
                  <a:srgbClr val="292929"/>
                </a:solidFill>
                <a:latin typeface="Times New Roman" panose="02020603050405020304" pitchFamily="18" charset="0"/>
                <a:cs typeface="Times New Roman" panose="02020603050405020304" pitchFamily="18" charset="0"/>
              </a:rPr>
              <a:t>аудиторію</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зібрану</a:t>
            </a:r>
            <a:r>
              <a:rPr lang="ru-RU" dirty="0">
                <a:solidFill>
                  <a:srgbClr val="292929"/>
                </a:solidFill>
                <a:latin typeface="Times New Roman" panose="02020603050405020304" pitchFamily="18" charset="0"/>
                <a:cs typeface="Times New Roman" panose="02020603050405020304" pitchFamily="18" charset="0"/>
              </a:rPr>
              <a:t> з </a:t>
            </a:r>
            <a:r>
              <a:rPr lang="ru-RU" dirty="0" err="1">
                <a:solidFill>
                  <a:srgbClr val="292929"/>
                </a:solidFill>
                <a:latin typeface="Times New Roman" panose="02020603050405020304" pitchFamily="18" charset="0"/>
                <a:cs typeface="Times New Roman" panose="02020603050405020304" pitchFamily="18" charset="0"/>
              </a:rPr>
              <a:t>інтеграції</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пікселя</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ті</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самі</a:t>
            </a:r>
            <a:r>
              <a:rPr lang="ru-RU" dirty="0">
                <a:solidFill>
                  <a:srgbClr val="292929"/>
                </a:solidFill>
                <a:latin typeface="Times New Roman" panose="02020603050405020304" pitchFamily="18" charset="0"/>
                <a:cs typeface="Times New Roman" panose="02020603050405020304" pitchFamily="18" charset="0"/>
              </a:rPr>
              <a:t> люди, </a:t>
            </a:r>
            <a:r>
              <a:rPr lang="ru-RU" dirty="0" err="1">
                <a:solidFill>
                  <a:srgbClr val="292929"/>
                </a:solidFill>
                <a:latin typeface="Times New Roman" panose="02020603050405020304" pitchFamily="18" charset="0"/>
                <a:cs typeface="Times New Roman" panose="02020603050405020304" pitchFamily="18" charset="0"/>
              </a:rPr>
              <a:t>які</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читають</a:t>
            </a:r>
            <a:r>
              <a:rPr lang="ru-RU" dirty="0">
                <a:solidFill>
                  <a:srgbClr val="292929"/>
                </a:solidFill>
                <a:latin typeface="Times New Roman" panose="02020603050405020304" pitchFamily="18" charset="0"/>
                <a:cs typeface="Times New Roman" panose="02020603050405020304" pitchFamily="18" charset="0"/>
              </a:rPr>
              <a:t> сайт, читали ваш </a:t>
            </a:r>
            <a:r>
              <a:rPr lang="en-US" dirty="0">
                <a:solidFill>
                  <a:srgbClr val="292929"/>
                </a:solidFill>
                <a:latin typeface="Times New Roman" panose="02020603050405020304" pitchFamily="18" charset="0"/>
                <a:cs typeface="Times New Roman" panose="02020603050405020304" pitchFamily="18" charset="0"/>
              </a:rPr>
              <a:t>Facebook; </a:t>
            </a:r>
            <a:r>
              <a:rPr lang="ru-RU" dirty="0">
                <a:solidFill>
                  <a:srgbClr val="292929"/>
                </a:solidFill>
                <a:latin typeface="Times New Roman" panose="02020603050405020304" pitchFamily="18" charset="0"/>
                <a:cs typeface="Times New Roman" panose="02020603050405020304" pitchFamily="18" charset="0"/>
              </a:rPr>
              <a:t>і </a:t>
            </a:r>
            <a:r>
              <a:rPr lang="ru-RU" dirty="0" err="1">
                <a:solidFill>
                  <a:srgbClr val="292929"/>
                </a:solidFill>
                <a:latin typeface="Times New Roman" panose="02020603050405020304" pitchFamily="18" charset="0"/>
                <a:cs typeface="Times New Roman" panose="02020603050405020304" pitchFamily="18" charset="0"/>
              </a:rPr>
              <a:t>навпаки</a:t>
            </a:r>
            <a:r>
              <a:rPr lang="ru-RU" dirty="0">
                <a:solidFill>
                  <a:srgbClr val="292929"/>
                </a:solidFill>
                <a:latin typeface="Times New Roman" panose="02020603050405020304" pitchFamily="18" charset="0"/>
                <a:cs typeface="Times New Roman" panose="02020603050405020304" pitchFamily="18" charset="0"/>
              </a:rPr>
              <a:t>. Так ми </a:t>
            </a:r>
            <a:r>
              <a:rPr lang="ru-RU" dirty="0" err="1">
                <a:solidFill>
                  <a:srgbClr val="292929"/>
                </a:solidFill>
                <a:latin typeface="Times New Roman" panose="02020603050405020304" pitchFamily="18" charset="0"/>
                <a:cs typeface="Times New Roman" panose="02020603050405020304" pitchFamily="18" charset="0"/>
              </a:rPr>
              <a:t>створюємо</a:t>
            </a:r>
            <a:r>
              <a:rPr lang="ru-RU" dirty="0">
                <a:solidFill>
                  <a:srgbClr val="292929"/>
                </a:solidFill>
                <a:latin typeface="Times New Roman" panose="02020603050405020304" pitchFamily="18" charset="0"/>
                <a:cs typeface="Times New Roman" panose="02020603050405020304" pitchFamily="18" charset="0"/>
              </a:rPr>
              <a:t> воронку </a:t>
            </a:r>
            <a:r>
              <a:rPr lang="ru-RU" dirty="0" err="1">
                <a:solidFill>
                  <a:srgbClr val="292929"/>
                </a:solidFill>
                <a:latin typeface="Times New Roman" panose="02020603050405020304" pitchFamily="18" charset="0"/>
                <a:cs typeface="Times New Roman" panose="02020603050405020304" pitchFamily="18" charset="0"/>
              </a:rPr>
              <a:t>переглядів</a:t>
            </a:r>
            <a:r>
              <a:rPr lang="ru-RU" dirty="0">
                <a:solidFill>
                  <a:srgbClr val="292929"/>
                </a:solidFill>
                <a:latin typeface="Times New Roman" panose="02020603050405020304" pitchFamily="18" charset="0"/>
                <a:cs typeface="Times New Roman" panose="02020603050405020304" pitchFamily="18" charset="0"/>
              </a:rPr>
              <a:t> і </a:t>
            </a:r>
            <a:r>
              <a:rPr lang="ru-RU" dirty="0" err="1">
                <a:solidFill>
                  <a:srgbClr val="292929"/>
                </a:solidFill>
                <a:latin typeface="Times New Roman" panose="02020603050405020304" pitchFamily="18" charset="0"/>
                <a:cs typeface="Times New Roman" panose="02020603050405020304" pitchFamily="18" charset="0"/>
              </a:rPr>
              <a:t>трафіку</a:t>
            </a:r>
            <a:r>
              <a:rPr lang="ru-RU" dirty="0">
                <a:solidFill>
                  <a:srgbClr val="292929"/>
                </a:solidFill>
                <a:latin typeface="Times New Roman" panose="02020603050405020304" pitchFamily="18" charset="0"/>
                <a:cs typeface="Times New Roman" panose="02020603050405020304" pitchFamily="18" charset="0"/>
              </a:rPr>
              <a:t>, а </a:t>
            </a:r>
            <a:r>
              <a:rPr lang="ru-RU" dirty="0" err="1">
                <a:solidFill>
                  <a:srgbClr val="292929"/>
                </a:solidFill>
                <a:latin typeface="Times New Roman" panose="02020603050405020304" pitchFamily="18" charset="0"/>
                <a:cs typeface="Times New Roman" panose="02020603050405020304" pitchFamily="18" charset="0"/>
              </a:rPr>
              <a:t>отже</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підвищуємо</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залученість</a:t>
            </a:r>
            <a:r>
              <a:rPr lang="ru-RU" dirty="0">
                <a:solidFill>
                  <a:srgbClr val="292929"/>
                </a:solidFill>
                <a:latin typeface="Times New Roman" panose="02020603050405020304" pitchFamily="18" charset="0"/>
                <a:cs typeface="Times New Roman" panose="02020603050405020304" pitchFamily="18" charset="0"/>
              </a:rPr>
              <a:t> та </a:t>
            </a:r>
            <a:r>
              <a:rPr lang="ru-RU" dirty="0" err="1">
                <a:solidFill>
                  <a:srgbClr val="292929"/>
                </a:solidFill>
                <a:latin typeface="Times New Roman" panose="02020603050405020304" pitchFamily="18" charset="0"/>
                <a:cs typeface="Times New Roman" panose="02020603050405020304" pitchFamily="18" charset="0"/>
              </a:rPr>
              <a:t>інтерес</a:t>
            </a:r>
            <a:r>
              <a:rPr lang="ru-RU" dirty="0">
                <a:solidFill>
                  <a:srgbClr val="292929"/>
                </a:solidFill>
                <a:latin typeface="Times New Roman" panose="02020603050405020304" pitchFamily="18" charset="0"/>
                <a:cs typeface="Times New Roman" panose="02020603050405020304" pitchFamily="18" charset="0"/>
              </a:rPr>
              <a:t> </a:t>
            </a:r>
            <a:r>
              <a:rPr lang="ru-RU" dirty="0" err="1">
                <a:solidFill>
                  <a:srgbClr val="292929"/>
                </a:solidFill>
                <a:latin typeface="Times New Roman" panose="02020603050405020304" pitchFamily="18" charset="0"/>
                <a:cs typeface="Times New Roman" panose="02020603050405020304" pitchFamily="18" charset="0"/>
              </a:rPr>
              <a:t>читачів</a:t>
            </a:r>
            <a:r>
              <a:rPr lang="ru-RU" dirty="0">
                <a:solidFill>
                  <a:srgbClr val="292929"/>
                </a:solidFill>
                <a:latin typeface="Times New Roman" panose="02020603050405020304" pitchFamily="18" charset="0"/>
                <a:cs typeface="Times New Roman" panose="02020603050405020304" pitchFamily="18" charset="0"/>
              </a:rPr>
              <a:t>.</a:t>
            </a:r>
            <a:endParaRPr lang="ru-RU" b="0" i="0" dirty="0">
              <a:solidFill>
                <a:srgbClr val="292929"/>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49525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F01B3557-5C44-46E5-80A9-D21EADC45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8554" y="1595047"/>
            <a:ext cx="5705922" cy="4219846"/>
          </a:xfrm>
          <a:prstGeom prst="rect">
            <a:avLst/>
          </a:prstGeom>
          <a:ln>
            <a:solidFill>
              <a:schemeClr val="accent1">
                <a:lumMod val="60000"/>
                <a:lumOff val="40000"/>
              </a:schemeClr>
            </a:solidFill>
          </a:ln>
        </p:spPr>
      </p:pic>
      <p:pic>
        <p:nvPicPr>
          <p:cNvPr id="30" name="Рисунок 29">
            <a:extLst>
              <a:ext uri="{FF2B5EF4-FFF2-40B4-BE49-F238E27FC236}">
                <a16:creationId xmlns:a16="http://schemas.microsoft.com/office/drawing/2014/main" id="{EC283424-3208-48D1-A69F-312DB5602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78" y="1624127"/>
            <a:ext cx="5185376" cy="3073741"/>
          </a:xfrm>
          <a:prstGeom prst="rect">
            <a:avLst/>
          </a:prstGeom>
          <a:ln>
            <a:solidFill>
              <a:schemeClr val="accent1">
                <a:lumMod val="60000"/>
                <a:lumOff val="40000"/>
              </a:schemeClr>
            </a:solidFill>
          </a:ln>
        </p:spPr>
      </p:pic>
    </p:spTree>
    <p:extLst>
      <p:ext uri="{BB962C8B-B14F-4D97-AF65-F5344CB8AC3E}">
        <p14:creationId xmlns:p14="http://schemas.microsoft.com/office/powerpoint/2010/main" val="36017475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A7BB41E-BFFC-4D81-A0DC-4FB5E81E5D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5789"/>
            <a:ext cx="12192000" cy="6006422"/>
          </a:xfrm>
          <a:prstGeom prst="rect">
            <a:avLst/>
          </a:prstGeom>
        </p:spPr>
      </p:pic>
      <p:cxnSp>
        <p:nvCxnSpPr>
          <p:cNvPr id="3" name="Прямая со стрелкой 2">
            <a:extLst>
              <a:ext uri="{FF2B5EF4-FFF2-40B4-BE49-F238E27FC236}">
                <a16:creationId xmlns:a16="http://schemas.microsoft.com/office/drawing/2014/main" id="{B1AF8812-6D73-470E-B397-DEAC8855D045}"/>
              </a:ext>
            </a:extLst>
          </p:cNvPr>
          <p:cNvCxnSpPr/>
          <p:nvPr/>
        </p:nvCxnSpPr>
        <p:spPr>
          <a:xfrm>
            <a:off x="1904301" y="3238150"/>
            <a:ext cx="0" cy="211402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 name="Прямая со стрелкой 5">
            <a:extLst>
              <a:ext uri="{FF2B5EF4-FFF2-40B4-BE49-F238E27FC236}">
                <a16:creationId xmlns:a16="http://schemas.microsoft.com/office/drawing/2014/main" id="{A7972BA6-EAD2-4A0B-B7F8-6F44D48F83AB}"/>
              </a:ext>
            </a:extLst>
          </p:cNvPr>
          <p:cNvCxnSpPr/>
          <p:nvPr/>
        </p:nvCxnSpPr>
        <p:spPr>
          <a:xfrm flipV="1">
            <a:off x="2030136" y="5050172"/>
            <a:ext cx="2894202" cy="73823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788069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8AE3B4E-0A1C-469A-A49C-661AA31DC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5163" y="1401238"/>
            <a:ext cx="7692705" cy="3514711"/>
          </a:xfrm>
          <a:prstGeom prst="rect">
            <a:avLst/>
          </a:prstGeom>
        </p:spPr>
      </p:pic>
      <p:pic>
        <p:nvPicPr>
          <p:cNvPr id="5" name="Объект 8">
            <a:extLst>
              <a:ext uri="{FF2B5EF4-FFF2-40B4-BE49-F238E27FC236}">
                <a16:creationId xmlns:a16="http://schemas.microsoft.com/office/drawing/2014/main" id="{DD9029F4-9AA7-4343-8C86-C3B06E68B9F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8693" y="1253067"/>
            <a:ext cx="3608772" cy="3662882"/>
          </a:xfrm>
        </p:spPr>
      </p:pic>
    </p:spTree>
    <p:extLst>
      <p:ext uri="{BB962C8B-B14F-4D97-AF65-F5344CB8AC3E}">
        <p14:creationId xmlns:p14="http://schemas.microsoft.com/office/powerpoint/2010/main" val="1779267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4">
            <a:extLst>
              <a:ext uri="{FF2B5EF4-FFF2-40B4-BE49-F238E27FC236}">
                <a16:creationId xmlns:a16="http://schemas.microsoft.com/office/drawing/2014/main" id="{AB00DEC6-AD5C-4FD1-BC88-65FE1087CB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3006" y="423713"/>
            <a:ext cx="5875458" cy="6367970"/>
          </a:xfrm>
        </p:spPr>
      </p:pic>
      <p:pic>
        <p:nvPicPr>
          <p:cNvPr id="5" name="Объект 16">
            <a:extLst>
              <a:ext uri="{FF2B5EF4-FFF2-40B4-BE49-F238E27FC236}">
                <a16:creationId xmlns:a16="http://schemas.microsoft.com/office/drawing/2014/main" id="{01113BB1-3FA6-4B09-8484-1E3F8083C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694" y="2094940"/>
            <a:ext cx="5200578" cy="3290792"/>
          </a:xfrm>
          <a:prstGeom prst="rect">
            <a:avLst/>
          </a:prstGeom>
        </p:spPr>
      </p:pic>
    </p:spTree>
    <p:extLst>
      <p:ext uri="{BB962C8B-B14F-4D97-AF65-F5344CB8AC3E}">
        <p14:creationId xmlns:p14="http://schemas.microsoft.com/office/powerpoint/2010/main" val="37381468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CD6535B-178C-4976-BE55-1C7B86A32D09}"/>
              </a:ext>
            </a:extLst>
          </p:cNvPr>
          <p:cNvPicPr>
            <a:picLocks noChangeAspect="1"/>
          </p:cNvPicPr>
          <p:nvPr/>
        </p:nvPicPr>
        <p:blipFill rotWithShape="1">
          <a:blip r:embed="rId2">
            <a:extLst>
              <a:ext uri="{28A0092B-C50C-407E-A947-70E740481C1C}">
                <a14:useLocalDpi xmlns:a14="http://schemas.microsoft.com/office/drawing/2010/main" val="0"/>
              </a:ext>
            </a:extLst>
          </a:blip>
          <a:srcRect l="3380" t="29024" r="3966"/>
          <a:stretch/>
        </p:blipFill>
        <p:spPr>
          <a:xfrm>
            <a:off x="271292" y="3900880"/>
            <a:ext cx="4412610" cy="1935017"/>
          </a:xfrm>
          <a:prstGeom prst="rect">
            <a:avLst/>
          </a:prstGeom>
          <a:ln>
            <a:solidFill>
              <a:schemeClr val="accent1">
                <a:lumMod val="60000"/>
                <a:lumOff val="40000"/>
              </a:schemeClr>
            </a:solidFill>
          </a:ln>
        </p:spPr>
      </p:pic>
      <p:pic>
        <p:nvPicPr>
          <p:cNvPr id="5" name="Рисунок 4">
            <a:extLst>
              <a:ext uri="{FF2B5EF4-FFF2-40B4-BE49-F238E27FC236}">
                <a16:creationId xmlns:a16="http://schemas.microsoft.com/office/drawing/2014/main" id="{D1A2D9E9-9B07-4686-A0BB-E7DD6F0AB585}"/>
              </a:ext>
            </a:extLst>
          </p:cNvPr>
          <p:cNvPicPr>
            <a:picLocks noChangeAspect="1"/>
          </p:cNvPicPr>
          <p:nvPr/>
        </p:nvPicPr>
        <p:blipFill rotWithShape="1">
          <a:blip r:embed="rId3">
            <a:extLst>
              <a:ext uri="{28A0092B-C50C-407E-A947-70E740481C1C}">
                <a14:useLocalDpi xmlns:a14="http://schemas.microsoft.com/office/drawing/2010/main" val="0"/>
              </a:ext>
            </a:extLst>
          </a:blip>
          <a:srcRect t="16412" r="29223"/>
          <a:stretch/>
        </p:blipFill>
        <p:spPr>
          <a:xfrm>
            <a:off x="271292" y="675312"/>
            <a:ext cx="3596033" cy="2189527"/>
          </a:xfrm>
          <a:prstGeom prst="rect">
            <a:avLst/>
          </a:prstGeom>
          <a:ln>
            <a:solidFill>
              <a:schemeClr val="accent1">
                <a:lumMod val="60000"/>
                <a:lumOff val="40000"/>
              </a:schemeClr>
            </a:solidFill>
          </a:ln>
        </p:spPr>
      </p:pic>
      <p:pic>
        <p:nvPicPr>
          <p:cNvPr id="7" name="Рисунок 6">
            <a:extLst>
              <a:ext uri="{FF2B5EF4-FFF2-40B4-BE49-F238E27FC236}">
                <a16:creationId xmlns:a16="http://schemas.microsoft.com/office/drawing/2014/main" id="{9ED795E4-CD08-4867-8A36-7177BFF9E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6620" y="311899"/>
            <a:ext cx="7905780" cy="2916354"/>
          </a:xfrm>
          <a:prstGeom prst="rect">
            <a:avLst/>
          </a:prstGeom>
          <a:ln>
            <a:solidFill>
              <a:schemeClr val="accent1">
                <a:lumMod val="60000"/>
                <a:lumOff val="40000"/>
              </a:schemeClr>
            </a:solidFill>
          </a:ln>
        </p:spPr>
      </p:pic>
      <p:pic>
        <p:nvPicPr>
          <p:cNvPr id="8" name="Рисунок 7">
            <a:extLst>
              <a:ext uri="{FF2B5EF4-FFF2-40B4-BE49-F238E27FC236}">
                <a16:creationId xmlns:a16="http://schemas.microsoft.com/office/drawing/2014/main" id="{5EB158A4-5C76-4389-9490-F36E899324EA}"/>
              </a:ext>
            </a:extLst>
          </p:cNvPr>
          <p:cNvPicPr>
            <a:picLocks noChangeAspect="1"/>
          </p:cNvPicPr>
          <p:nvPr/>
        </p:nvPicPr>
        <p:blipFill rotWithShape="1">
          <a:blip r:embed="rId5">
            <a:extLst>
              <a:ext uri="{28A0092B-C50C-407E-A947-70E740481C1C}">
                <a14:useLocalDpi xmlns:a14="http://schemas.microsoft.com/office/drawing/2010/main" val="0"/>
              </a:ext>
            </a:extLst>
          </a:blip>
          <a:srcRect l="5100" t="18231" r="4185"/>
          <a:stretch/>
        </p:blipFill>
        <p:spPr>
          <a:xfrm>
            <a:off x="5889071" y="3694375"/>
            <a:ext cx="5142451" cy="2348025"/>
          </a:xfrm>
          <a:prstGeom prst="rect">
            <a:avLst/>
          </a:prstGeom>
          <a:ln>
            <a:solidFill>
              <a:schemeClr val="accent1">
                <a:lumMod val="60000"/>
                <a:lumOff val="40000"/>
              </a:schemeClr>
            </a:solidFill>
          </a:ln>
        </p:spPr>
      </p:pic>
    </p:spTree>
    <p:extLst>
      <p:ext uri="{BB962C8B-B14F-4D97-AF65-F5344CB8AC3E}">
        <p14:creationId xmlns:p14="http://schemas.microsoft.com/office/powerpoint/2010/main" val="11128562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a:extLst>
              <a:ext uri="{FF2B5EF4-FFF2-40B4-BE49-F238E27FC236}">
                <a16:creationId xmlns:a16="http://schemas.microsoft.com/office/drawing/2014/main" id="{F07198C4-A285-4C86-A179-537C89F54F8C}"/>
              </a:ext>
            </a:extLst>
          </p:cNvPr>
          <p:cNvPicPr>
            <a:picLocks noChangeAspect="1"/>
          </p:cNvPicPr>
          <p:nvPr/>
        </p:nvPicPr>
        <p:blipFill rotWithShape="1">
          <a:blip r:embed="rId2">
            <a:extLst>
              <a:ext uri="{28A0092B-C50C-407E-A947-70E740481C1C}">
                <a14:useLocalDpi xmlns:a14="http://schemas.microsoft.com/office/drawing/2010/main" val="0"/>
              </a:ext>
            </a:extLst>
          </a:blip>
          <a:srcRect r="28735"/>
          <a:stretch/>
        </p:blipFill>
        <p:spPr>
          <a:xfrm>
            <a:off x="1233180" y="155080"/>
            <a:ext cx="8472881" cy="6087354"/>
          </a:xfrm>
          <a:prstGeom prst="rect">
            <a:avLst/>
          </a:prstGeom>
        </p:spPr>
      </p:pic>
    </p:spTree>
    <p:extLst>
      <p:ext uri="{BB962C8B-B14F-4D97-AF65-F5344CB8AC3E}">
        <p14:creationId xmlns:p14="http://schemas.microsoft.com/office/powerpoint/2010/main" val="3448027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DA7CE8-DE57-466D-B1FB-B075F7697F55}"/>
              </a:ext>
            </a:extLst>
          </p:cNvPr>
          <p:cNvSpPr>
            <a:spLocks noGrp="1"/>
          </p:cNvSpPr>
          <p:nvPr>
            <p:ph type="title"/>
          </p:nvPr>
        </p:nvSpPr>
        <p:spPr>
          <a:xfrm>
            <a:off x="381000" y="19050"/>
            <a:ext cx="10515600" cy="1325563"/>
          </a:xfrm>
        </p:spPr>
        <p:txBody>
          <a:bodyPr/>
          <a:lstStyle/>
          <a:p>
            <a:r>
              <a:rPr lang="uk-UA" b="1" dirty="0">
                <a:solidFill>
                  <a:srgbClr val="FF0066"/>
                </a:solidFill>
                <a:latin typeface="Times New Roman" panose="02020603050405020304" pitchFamily="18" charset="0"/>
                <a:cs typeface="Times New Roman" panose="02020603050405020304" pitchFamily="18" charset="0"/>
              </a:rPr>
              <a:t>Легенда профілю</a:t>
            </a:r>
            <a:endParaRPr lang="ru-RU" b="1" dirty="0">
              <a:solidFill>
                <a:srgbClr val="FF0066"/>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6DE796BC-B6A1-4F36-A0FB-A0E5F5D54CA6}"/>
              </a:ext>
            </a:extLst>
          </p:cNvPr>
          <p:cNvSpPr>
            <a:spLocks noGrp="1"/>
          </p:cNvSpPr>
          <p:nvPr>
            <p:ph idx="1"/>
          </p:nvPr>
        </p:nvSpPr>
        <p:spPr>
          <a:xfrm>
            <a:off x="381000" y="1119106"/>
            <a:ext cx="11620500" cy="5337969"/>
          </a:xfrm>
        </p:spPr>
        <p:txBody>
          <a:bodyPr>
            <a:normAutofit lnSpcReduction="10000"/>
          </a:bodyPr>
          <a:lstStyle/>
          <a:p>
            <a:r>
              <a:rPr lang="uk-UA" dirty="0" err="1">
                <a:latin typeface="Times New Roman" panose="02020603050405020304" pitchFamily="18" charset="0"/>
                <a:cs typeface="Times New Roman" panose="02020603050405020304" pitchFamily="18" charset="0"/>
              </a:rPr>
              <a:t>Наприкад</a:t>
            </a:r>
            <a:r>
              <a:rPr lang="uk-UA" dirty="0">
                <a:latin typeface="Times New Roman" panose="02020603050405020304" pitchFamily="18" charset="0"/>
                <a:cs typeface="Times New Roman" panose="02020603050405020304" pitchFamily="18" charset="0"/>
              </a:rPr>
              <a:t>: </a:t>
            </a:r>
            <a:r>
              <a:rPr lang="uk-UA" u="sng" dirty="0">
                <a:latin typeface="Times New Roman" panose="02020603050405020304" pitchFamily="18" charset="0"/>
                <a:cs typeface="Times New Roman" panose="02020603050405020304" pitchFamily="18" charset="0"/>
              </a:rPr>
              <a:t>ще рік тому я був звичайним студентом, а сьогодні я успішно поєдную роботу в інтернеті і навчання в університеті, що дає мені можливість подорожувати, купувати брендові речі та провідну техніку.</a:t>
            </a:r>
          </a:p>
          <a:p>
            <a:r>
              <a:rPr lang="uk-UA" u="sng" dirty="0">
                <a:latin typeface="Times New Roman" panose="02020603050405020304" pitchFamily="18" charset="0"/>
                <a:cs typeface="Times New Roman" panose="02020603050405020304" pitchFamily="18" charset="0"/>
              </a:rPr>
              <a:t>Одного дня я пройшов тренінг, який змінив моє уявлення про заробіток грошей для студентів.</a:t>
            </a:r>
          </a:p>
          <a:p>
            <a:r>
              <a:rPr lang="uk-UA" dirty="0">
                <a:latin typeface="Times New Roman" panose="02020603050405020304" pitchFamily="18" charset="0"/>
                <a:cs typeface="Times New Roman" panose="02020603050405020304" pitchFamily="18" charset="0"/>
              </a:rPr>
              <a:t>Підписуйся на мій профіль, став плюс під цим постом і я розповім тобі секрети заробітку.</a:t>
            </a:r>
          </a:p>
          <a:p>
            <a:r>
              <a:rPr lang="uk-UA" dirty="0">
                <a:latin typeface="Times New Roman" panose="02020603050405020304" pitchFamily="18" charset="0"/>
                <a:cs typeface="Times New Roman" panose="02020603050405020304" pitchFamily="18" charset="0"/>
              </a:rPr>
              <a:t>Слідуючи порадам з мого тренінгу - вже за рік ти станеш успішним!</a:t>
            </a:r>
          </a:p>
          <a:p>
            <a:r>
              <a:rPr lang="uk-UA" dirty="0">
                <a:latin typeface="Times New Roman" panose="02020603050405020304" pitchFamily="18" charset="0"/>
                <a:cs typeface="Times New Roman" panose="02020603050405020304" pitchFamily="18" charset="0"/>
              </a:rPr>
              <a:t>Місця на тренінг обмежені.</a:t>
            </a:r>
          </a:p>
          <a:p>
            <a:r>
              <a:rPr lang="uk-UA" dirty="0">
                <a:solidFill>
                  <a:srgbClr val="FF2104"/>
                </a:solidFill>
                <a:latin typeface="Times New Roman" panose="02020603050405020304" pitchFamily="18" charset="0"/>
                <a:cs typeface="Times New Roman" panose="02020603050405020304" pitchFamily="18" charset="0"/>
              </a:rPr>
              <a:t>Або </a:t>
            </a:r>
            <a:r>
              <a:rPr lang="uk-UA" dirty="0">
                <a:latin typeface="Times New Roman" panose="02020603050405020304" pitchFamily="18" charset="0"/>
                <a:cs typeface="Times New Roman" panose="02020603050405020304" pitchFamily="18" charset="0"/>
              </a:rPr>
              <a:t>Пройди 1й урок курсу безкоштовно, щоб зрозуміти на скільки це просто</a:t>
            </a:r>
          </a:p>
          <a:p>
            <a:r>
              <a:rPr lang="uk-UA" dirty="0">
                <a:latin typeface="Times New Roman" panose="02020603050405020304" pitchFamily="18" charset="0"/>
                <a:cs typeface="Times New Roman" panose="02020603050405020304" pitchFamily="18" charset="0"/>
              </a:rPr>
              <a:t>Відзнач мене на скріншоті цього посту у своєму </a:t>
            </a:r>
            <a:r>
              <a:rPr lang="uk-UA" dirty="0" err="1">
                <a:latin typeface="Times New Roman" panose="02020603050405020304" pitchFamily="18" charset="0"/>
                <a:cs typeface="Times New Roman" panose="02020603050405020304" pitchFamily="18" charset="0"/>
              </a:rPr>
              <a:t>сторіз</a:t>
            </a:r>
            <a:r>
              <a:rPr lang="uk-UA" dirty="0">
                <a:latin typeface="Times New Roman" panose="02020603050405020304" pitchFamily="18" charset="0"/>
                <a:cs typeface="Times New Roman" panose="02020603050405020304" pitchFamily="18" charset="0"/>
              </a:rPr>
              <a:t> та отримай знижку на мій курс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53921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B95678-8250-45F4-ADD0-08FA9CDDD707}"/>
              </a:ext>
            </a:extLst>
          </p:cNvPr>
          <p:cNvSpPr>
            <a:spLocks noGrp="1"/>
          </p:cNvSpPr>
          <p:nvPr>
            <p:ph type="title"/>
          </p:nvPr>
        </p:nvSpPr>
        <p:spPr/>
        <p:txBody>
          <a:bodyPr/>
          <a:lstStyle/>
          <a:p>
            <a:r>
              <a:rPr lang="uk-UA" dirty="0">
                <a:solidFill>
                  <a:schemeClr val="accent1">
                    <a:lumMod val="75000"/>
                  </a:schemeClr>
                </a:solidFill>
                <a:latin typeface="Times New Roman" panose="02020603050405020304" pitchFamily="18" charset="0"/>
                <a:cs typeface="Times New Roman" panose="02020603050405020304" pitchFamily="18" charset="0"/>
              </a:rPr>
              <a:t>Тіньовий бан</a:t>
            </a:r>
            <a:endParaRPr lang="ru-RU"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ED428B66-DA89-4621-8833-6B738956FB00}"/>
              </a:ext>
            </a:extLst>
          </p:cNvPr>
          <p:cNvSpPr>
            <a:spLocks noGrp="1"/>
          </p:cNvSpPr>
          <p:nvPr>
            <p:ph idx="1"/>
          </p:nvPr>
        </p:nvSpPr>
        <p:spPr/>
        <p:txBody>
          <a:bodyPr/>
          <a:lstStyle/>
          <a:p>
            <a:r>
              <a:rPr lang="uk-UA" dirty="0">
                <a:latin typeface="Times New Roman" panose="02020603050405020304" pitchFamily="18" charset="0"/>
                <a:cs typeface="Times New Roman" panose="02020603050405020304" pitchFamily="18" charset="0"/>
              </a:rPr>
              <a:t>Різке падіння </a:t>
            </a:r>
            <a:r>
              <a:rPr lang="uk-UA" dirty="0" err="1">
                <a:latin typeface="Times New Roman" panose="02020603050405020304" pitchFamily="18" charset="0"/>
                <a:cs typeface="Times New Roman" panose="02020603050405020304" pitchFamily="18" charset="0"/>
              </a:rPr>
              <a:t>охватів</a:t>
            </a:r>
            <a:r>
              <a:rPr lang="uk-UA" dirty="0">
                <a:latin typeface="Times New Roman" panose="02020603050405020304" pitchFamily="18" charset="0"/>
                <a:cs typeface="Times New Roman" panose="02020603050405020304" pitchFamily="18" charset="0"/>
              </a:rPr>
              <a:t> і цікавості до ваших постів, зниження переглядів, </a:t>
            </a:r>
            <a:r>
              <a:rPr lang="uk-UA" dirty="0" err="1">
                <a:latin typeface="Times New Roman" panose="02020603050405020304" pitchFamily="18" charset="0"/>
                <a:cs typeface="Times New Roman" panose="02020603050405020304" pitchFamily="18" charset="0"/>
              </a:rPr>
              <a:t>лайків</a:t>
            </a:r>
            <a:r>
              <a:rPr lang="uk-UA" dirty="0">
                <a:latin typeface="Times New Roman" panose="02020603050405020304" pitchFamily="18" charset="0"/>
                <a:cs typeface="Times New Roman" panose="02020603050405020304" pitchFamily="18" charset="0"/>
              </a:rPr>
              <a:t>, хештегів тощо</a:t>
            </a:r>
            <a:endParaRPr lang="ru-RU"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DE818914-836B-4DA1-A68A-3182D375A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5098" y="2580752"/>
            <a:ext cx="4504648" cy="3596211"/>
          </a:xfrm>
          <a:prstGeom prst="rect">
            <a:avLst/>
          </a:prstGeom>
        </p:spPr>
      </p:pic>
    </p:spTree>
    <p:extLst>
      <p:ext uri="{BB962C8B-B14F-4D97-AF65-F5344CB8AC3E}">
        <p14:creationId xmlns:p14="http://schemas.microsoft.com/office/powerpoint/2010/main" val="16288478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E59658A-BDD4-40FF-A2A2-76911553CFCE}"/>
              </a:ext>
            </a:extLst>
          </p:cNvPr>
          <p:cNvSpPr>
            <a:spLocks noGrp="1"/>
          </p:cNvSpPr>
          <p:nvPr>
            <p:ph type="title"/>
          </p:nvPr>
        </p:nvSpPr>
        <p:spPr/>
        <p:txBody>
          <a:bodyPr/>
          <a:lstStyle/>
          <a:p>
            <a:r>
              <a:rPr lang="uk-UA" b="1" dirty="0">
                <a:solidFill>
                  <a:schemeClr val="accent1">
                    <a:lumMod val="75000"/>
                  </a:schemeClr>
                </a:solidFill>
                <a:latin typeface="Times New Roman" panose="02020603050405020304" pitchFamily="18" charset="0"/>
                <a:cs typeface="Times New Roman" panose="02020603050405020304" pitchFamily="18" charset="0"/>
              </a:rPr>
              <a:t>Щоб не потрапити в тіньовий </a:t>
            </a:r>
            <a:r>
              <a:rPr lang="uk-UA" b="1" dirty="0">
                <a:solidFill>
                  <a:srgbClr val="FF0000"/>
                </a:solidFill>
                <a:latin typeface="Times New Roman" panose="02020603050405020304" pitchFamily="18" charset="0"/>
                <a:cs typeface="Times New Roman" panose="02020603050405020304" pitchFamily="18" charset="0"/>
              </a:rPr>
              <a:t>бан</a:t>
            </a:r>
            <a:r>
              <a:rPr lang="uk-UA" b="1" dirty="0">
                <a:solidFill>
                  <a:schemeClr val="accent1">
                    <a:lumMod val="75000"/>
                  </a:schemeClr>
                </a:solidFill>
                <a:latin typeface="Times New Roman" panose="02020603050405020304" pitchFamily="18" charset="0"/>
                <a:cs typeface="Times New Roman" panose="02020603050405020304" pitchFamily="18" charset="0"/>
              </a:rPr>
              <a:t> потрібно:</a:t>
            </a:r>
            <a:endParaRPr lang="ru-RU"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C687386D-3FC9-491C-85E9-2BC01160FECF}"/>
              </a:ext>
            </a:extLst>
          </p:cNvPr>
          <p:cNvSpPr>
            <a:spLocks noGrp="1"/>
          </p:cNvSpPr>
          <p:nvPr>
            <p:ph idx="1"/>
          </p:nvPr>
        </p:nvSpPr>
        <p:spPr/>
        <p:txBody>
          <a:bodyPr/>
          <a:lstStyle/>
          <a:p>
            <a:r>
              <a:rPr lang="uk-UA" dirty="0">
                <a:latin typeface="Times New Roman" panose="02020603050405020304" pitchFamily="18" charset="0"/>
                <a:cs typeface="Times New Roman" panose="02020603050405020304" pitchFamily="18" charset="0"/>
              </a:rPr>
              <a:t>Слідкувати за статистикою</a:t>
            </a:r>
          </a:p>
          <a:p>
            <a:r>
              <a:rPr lang="uk-UA" dirty="0">
                <a:latin typeface="Times New Roman" panose="02020603050405020304" pitchFamily="18" charset="0"/>
                <a:cs typeface="Times New Roman" panose="02020603050405020304" pitchFamily="18" charset="0"/>
              </a:rPr>
              <a:t>Придумати хештег «перевірка _</a:t>
            </a:r>
            <a:r>
              <a:rPr lang="uk-UA" dirty="0" err="1">
                <a:latin typeface="Times New Roman" panose="02020603050405020304" pitchFamily="18" charset="0"/>
                <a:cs typeface="Times New Roman" panose="02020603050405020304" pitchFamily="18" charset="0"/>
              </a:rPr>
              <a:t>імя</a:t>
            </a:r>
            <a:r>
              <a:rPr lang="uk-UA" dirty="0">
                <a:latin typeface="Times New Roman" panose="02020603050405020304" pitchFamily="18" charset="0"/>
                <a:cs typeface="Times New Roman" panose="02020603050405020304" pitchFamily="18" charset="0"/>
              </a:rPr>
              <a:t>…бан»</a:t>
            </a:r>
          </a:p>
          <a:p>
            <a:r>
              <a:rPr lang="uk-UA" dirty="0">
                <a:latin typeface="Times New Roman" panose="02020603050405020304" pitchFamily="18" charset="0"/>
                <a:cs typeface="Times New Roman" panose="02020603050405020304" pitchFamily="18" charset="0"/>
              </a:rPr>
              <a:t>Якщо ви себе не бачите – ви в бані</a:t>
            </a:r>
          </a:p>
          <a:p>
            <a:r>
              <a:rPr lang="uk-UA" dirty="0" err="1">
                <a:latin typeface="Times New Roman" panose="02020603050405020304" pitchFamily="18" charset="0"/>
                <a:cs typeface="Times New Roman" panose="02020603050405020304" pitchFamily="18" charset="0"/>
              </a:rPr>
              <a:t>Пишите</a:t>
            </a:r>
            <a:r>
              <a:rPr lang="uk-UA" dirty="0">
                <a:latin typeface="Times New Roman" panose="02020603050405020304" pitchFamily="18" charset="0"/>
                <a:cs typeface="Times New Roman" panose="02020603050405020304" pitchFamily="18" charset="0"/>
              </a:rPr>
              <a:t> в службу підтримки</a:t>
            </a:r>
          </a:p>
          <a:p>
            <a:r>
              <a:rPr lang="uk-UA" dirty="0">
                <a:latin typeface="Times New Roman" panose="02020603050405020304" pitchFamily="18" charset="0"/>
                <a:cs typeface="Times New Roman" panose="02020603050405020304" pitchFamily="18" charset="0"/>
              </a:rPr>
              <a:t>Не заходите в </a:t>
            </a:r>
            <a:r>
              <a:rPr lang="uk-UA" dirty="0" err="1">
                <a:latin typeface="Times New Roman" panose="02020603050405020304" pitchFamily="18" charset="0"/>
                <a:cs typeface="Times New Roman" panose="02020603050405020304" pitchFamily="18" charset="0"/>
              </a:rPr>
              <a:t>інстаграм</a:t>
            </a:r>
            <a:r>
              <a:rPr lang="uk-UA" dirty="0">
                <a:latin typeface="Times New Roman" panose="02020603050405020304" pitchFamily="18" charset="0"/>
                <a:cs typeface="Times New Roman" panose="02020603050405020304" pitchFamily="18" charset="0"/>
              </a:rPr>
              <a:t> добу, або більше</a:t>
            </a:r>
          </a:p>
          <a:p>
            <a:r>
              <a:rPr lang="uk-UA" dirty="0">
                <a:latin typeface="Times New Roman" panose="02020603050405020304" pitchFamily="18" charset="0"/>
                <a:cs typeface="Times New Roman" panose="02020603050405020304" pitchFamily="18" charset="0"/>
              </a:rPr>
              <a:t>Чистите хештеги.</a:t>
            </a:r>
          </a:p>
          <a:p>
            <a:endParaRPr lang="uk-UA"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6542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56EEF7-44DD-476D-8637-9D48107DC204}"/>
              </a:ext>
            </a:extLst>
          </p:cNvPr>
          <p:cNvSpPr>
            <a:spLocks noGrp="1"/>
          </p:cNvSpPr>
          <p:nvPr>
            <p:ph type="title"/>
          </p:nvPr>
        </p:nvSpPr>
        <p:spPr>
          <a:xfrm>
            <a:off x="1173760" y="500062"/>
            <a:ext cx="10515600" cy="1325563"/>
          </a:xfrm>
        </p:spPr>
        <p:txBody>
          <a:bodyPr>
            <a:normAutofit/>
          </a:bodyPr>
          <a:lstStyle/>
          <a:p>
            <a:r>
              <a:rPr lang="uk-UA" b="1" dirty="0" err="1">
                <a:solidFill>
                  <a:srgbClr val="FF0066"/>
                </a:solidFill>
                <a:latin typeface="Times New Roman" panose="02020603050405020304" pitchFamily="18" charset="0"/>
                <a:cs typeface="Times New Roman" panose="02020603050405020304" pitchFamily="18" charset="0"/>
              </a:rPr>
              <a:t>Коментинг</a:t>
            </a:r>
            <a:r>
              <a:rPr lang="uk-UA" b="1" dirty="0">
                <a:solidFill>
                  <a:srgbClr val="FF0066"/>
                </a:solidFill>
                <a:latin typeface="Times New Roman" panose="02020603050405020304" pitchFamily="18" charset="0"/>
                <a:cs typeface="Times New Roman" panose="02020603050405020304" pitchFamily="18" charset="0"/>
              </a:rPr>
              <a:t> – </a:t>
            </a:r>
            <a:r>
              <a:rPr lang="uk-UA" sz="2800" b="1" dirty="0">
                <a:latin typeface="Times New Roman" panose="02020603050405020304" pitchFamily="18" charset="0"/>
                <a:cs typeface="Times New Roman" panose="02020603050405020304" pitchFamily="18" charset="0"/>
              </a:rPr>
              <a:t>це коментарі, відгуки, відображення власної думки під постами у соціальних мережах.</a:t>
            </a:r>
            <a:endParaRPr lang="ru-RU" sz="2800" b="1"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F2D3F278-3EC4-4127-9438-31F1E5E0C9A1}"/>
              </a:ext>
            </a:extLst>
          </p:cNvPr>
          <p:cNvSpPr>
            <a:spLocks noGrp="1"/>
          </p:cNvSpPr>
          <p:nvPr>
            <p:ph idx="1"/>
          </p:nvPr>
        </p:nvSpPr>
        <p:spPr>
          <a:xfrm>
            <a:off x="913701" y="1943071"/>
            <a:ext cx="10515600" cy="4351338"/>
          </a:xfrm>
        </p:spPr>
        <p:txBody>
          <a:bodyPr>
            <a:normAutofit fontScale="92500" lnSpcReduction="20000"/>
          </a:bodyPr>
          <a:lstStyle/>
          <a:p>
            <a:r>
              <a:rPr lang="uk-UA" dirty="0">
                <a:latin typeface="Times New Roman" panose="02020603050405020304" pitchFamily="18" charset="0"/>
                <a:cs typeface="Times New Roman" panose="02020603050405020304" pitchFamily="18" charset="0"/>
              </a:rPr>
              <a:t>Не вступати в дискусії з авторами проекту (якщо питають думку-</a:t>
            </a:r>
            <a:r>
              <a:rPr lang="uk-UA" dirty="0" err="1">
                <a:latin typeface="Times New Roman" panose="02020603050405020304" pitchFamily="18" charset="0"/>
                <a:cs typeface="Times New Roman" panose="02020603050405020304" pitchFamily="18" charset="0"/>
              </a:rPr>
              <a:t>вискажіться</a:t>
            </a:r>
            <a:r>
              <a:rPr lang="uk-UA" dirty="0">
                <a:latin typeface="Times New Roman" panose="02020603050405020304" pitchFamily="18" charset="0"/>
                <a:cs typeface="Times New Roman" panose="02020603050405020304" pitchFamily="18" charset="0"/>
              </a:rPr>
              <a:t>, якщо ні-мовчіть.). Ціниться конструктивна критика</a:t>
            </a:r>
          </a:p>
          <a:p>
            <a:r>
              <a:rPr lang="uk-UA" dirty="0">
                <a:latin typeface="Times New Roman" panose="02020603050405020304" pitchFamily="18" charset="0"/>
                <a:cs typeface="Times New Roman" panose="02020603050405020304" pitchFamily="18" charset="0"/>
              </a:rPr>
              <a:t>Коментарі під постами суміжних блогерів, інформування. НЕ СПАМИТИ</a:t>
            </a:r>
          </a:p>
          <a:p>
            <a:r>
              <a:rPr lang="uk-UA" dirty="0">
                <a:latin typeface="Times New Roman" panose="02020603050405020304" pitchFamily="18" charset="0"/>
                <a:cs typeface="Times New Roman" panose="02020603050405020304" pitchFamily="18" charset="0"/>
              </a:rPr>
              <a:t>Проявити свої знання, досвід та навики (наприклад дієтолог коментує тренера з фітнесу), (інтернет-маркетолог коментує у пабліку власника бізнесу).</a:t>
            </a:r>
          </a:p>
          <a:p>
            <a:r>
              <a:rPr lang="uk-UA" dirty="0">
                <a:latin typeface="Times New Roman" panose="02020603050405020304" pitchFamily="18" charset="0"/>
                <a:cs typeface="Times New Roman" panose="02020603050405020304" pitchFamily="18" charset="0"/>
              </a:rPr>
              <a:t>Коментарі теж </a:t>
            </a:r>
            <a:r>
              <a:rPr lang="uk-UA" dirty="0" err="1">
                <a:latin typeface="Times New Roman" panose="02020603050405020304" pitchFamily="18" charset="0"/>
                <a:cs typeface="Times New Roman" panose="02020603050405020304" pitchFamily="18" charset="0"/>
              </a:rPr>
              <a:t>лайкають</a:t>
            </a:r>
            <a:r>
              <a:rPr lang="uk-UA" dirty="0">
                <a:latin typeface="Times New Roman" panose="02020603050405020304" pitchFamily="18" charset="0"/>
                <a:cs typeface="Times New Roman" panose="02020603050405020304" pitchFamily="18" charset="0"/>
              </a:rPr>
              <a:t> , коментар має бути конструктивний. </a:t>
            </a:r>
          </a:p>
          <a:p>
            <a:r>
              <a:rPr lang="uk-UA" dirty="0">
                <a:latin typeface="Times New Roman" panose="02020603050405020304" pitchFamily="18" charset="0"/>
                <a:cs typeface="Times New Roman" panose="02020603050405020304" pitchFamily="18" charset="0"/>
              </a:rPr>
              <a:t>ЦА приваблюють розумні коментарі і вони з цікавості заходять на сторінку коментатора, коментарі влітають в топ. </a:t>
            </a:r>
          </a:p>
          <a:p>
            <a:r>
              <a:rPr lang="uk-UA" dirty="0">
                <a:latin typeface="Times New Roman" panose="02020603050405020304" pitchFamily="18" charset="0"/>
                <a:cs typeface="Times New Roman" panose="02020603050405020304" pitchFamily="18" charset="0"/>
              </a:rPr>
              <a:t>Блогери самі пропонують прокоментувати- «придумайте назву фото», «як ви вважаєте …ваша думка щодо ситуації», «яка відповідь в задачі..»-використайте це в свою користь.</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8603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C6FA8BD-E60D-E784-CF68-D125FFDCA7C6}"/>
              </a:ext>
            </a:extLst>
          </p:cNvPr>
          <p:cNvSpPr>
            <a:spLocks noGrp="1"/>
          </p:cNvSpPr>
          <p:nvPr>
            <p:ph idx="1"/>
          </p:nvPr>
        </p:nvSpPr>
        <p:spPr>
          <a:xfrm>
            <a:off x="413657" y="519338"/>
            <a:ext cx="5156825" cy="5849931"/>
          </a:xfrm>
          <a:ln>
            <a:solidFill>
              <a:srgbClr val="7030A0"/>
            </a:solidFill>
          </a:ln>
        </p:spPr>
        <p:txBody>
          <a:bodyPr>
            <a:normAutofit fontScale="32500" lnSpcReduction="20000"/>
          </a:bodyPr>
          <a:lstStyle/>
          <a:p>
            <a:pPr marL="0" indent="457200" algn="l">
              <a:lnSpc>
                <a:spcPct val="170000"/>
              </a:lnSpc>
              <a:spcBef>
                <a:spcPts val="0"/>
              </a:spcBef>
              <a:buNone/>
            </a:pPr>
            <a:r>
              <a:rPr lang="en-US" sz="4000" b="1" i="0" dirty="0">
                <a:solidFill>
                  <a:srgbClr val="FF3399"/>
                </a:solidFill>
                <a:effectLst/>
                <a:latin typeface="Times New Roman" panose="02020603050405020304" pitchFamily="18" charset="0"/>
                <a:cs typeface="Times New Roman" panose="02020603050405020304" pitchFamily="18" charset="0"/>
              </a:rPr>
              <a:t>UGC</a:t>
            </a:r>
            <a:r>
              <a:rPr lang="en-US" sz="4000" i="0" dirty="0">
                <a:solidFill>
                  <a:srgbClr val="9C6EAC"/>
                </a:solidFill>
                <a:effectLst/>
                <a:latin typeface="Times New Roman" panose="02020603050405020304" pitchFamily="18" charset="0"/>
                <a:cs typeface="Times New Roman" panose="02020603050405020304" pitchFamily="18" charset="0"/>
              </a:rPr>
              <a:t> —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абревіатура</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трьох</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англійських</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слів</a:t>
            </a:r>
            <a:r>
              <a:rPr lang="ru-RU" sz="4000" dirty="0">
                <a:solidFill>
                  <a:schemeClr val="tx1">
                    <a:lumMod val="65000"/>
                    <a:lumOff val="35000"/>
                  </a:schemeClr>
                </a:solidFill>
                <a:latin typeface="Times New Roman" panose="02020603050405020304" pitchFamily="18" charset="0"/>
                <a:cs typeface="Times New Roman" panose="02020603050405020304" pitchFamily="18" charset="0"/>
              </a:rPr>
              <a:t> у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перекладі</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вона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означає</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b="1" i="0" dirty="0">
                <a:solidFill>
                  <a:schemeClr val="tx1">
                    <a:lumMod val="65000"/>
                    <a:lumOff val="35000"/>
                  </a:schemeClr>
                </a:solidFill>
                <a:effectLst/>
                <a:latin typeface="Times New Roman" panose="02020603050405020304" pitchFamily="18" charset="0"/>
                <a:cs typeface="Times New Roman" panose="02020603050405020304" pitchFamily="18" charset="0"/>
              </a:rPr>
              <a:t>контент, </a:t>
            </a:r>
            <a:r>
              <a:rPr lang="ru-RU" sz="4000" b="1" i="0" dirty="0" err="1">
                <a:solidFill>
                  <a:schemeClr val="tx1">
                    <a:lumMod val="65000"/>
                    <a:lumOff val="35000"/>
                  </a:schemeClr>
                </a:solidFill>
                <a:effectLst/>
                <a:latin typeface="Times New Roman" panose="02020603050405020304" pitchFamily="18" charset="0"/>
                <a:cs typeface="Times New Roman" panose="02020603050405020304" pitchFamily="18" charset="0"/>
              </a:rPr>
              <a:t>що</a:t>
            </a:r>
            <a:r>
              <a:rPr lang="ru-RU" sz="4000" b="1"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b="1" i="0" dirty="0" err="1">
                <a:solidFill>
                  <a:schemeClr val="tx1">
                    <a:lumMod val="65000"/>
                    <a:lumOff val="35000"/>
                  </a:schemeClr>
                </a:solidFill>
                <a:effectLst/>
                <a:latin typeface="Times New Roman" panose="02020603050405020304" pitchFamily="18" charset="0"/>
                <a:cs typeface="Times New Roman" panose="02020603050405020304" pitchFamily="18" charset="0"/>
              </a:rPr>
              <a:t>створює</a:t>
            </a:r>
            <a:r>
              <a:rPr lang="ru-RU" sz="4000" b="1"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b="1" i="0" dirty="0" err="1">
                <a:solidFill>
                  <a:schemeClr val="tx1">
                    <a:lumMod val="65000"/>
                    <a:lumOff val="35000"/>
                  </a:schemeClr>
                </a:solidFill>
                <a:effectLst/>
                <a:latin typeface="Times New Roman" panose="02020603050405020304" pitchFamily="18" charset="0"/>
                <a:cs typeface="Times New Roman" panose="02020603050405020304" pitchFamily="18" charset="0"/>
              </a:rPr>
              <a:t>користувач</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UGC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є</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незалежною</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унікальною</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думкою</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про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товари</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й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послуги</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виражену</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в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різних</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форматах: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аудіо</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відео</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текстовому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або</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у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вигляді</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фото.</a:t>
            </a:r>
          </a:p>
          <a:p>
            <a:pPr marL="0" indent="457200" algn="l">
              <a:lnSpc>
                <a:spcPct val="170000"/>
              </a:lnSpc>
              <a:spcBef>
                <a:spcPts val="0"/>
              </a:spcBef>
              <a:buNone/>
            </a:pP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Такий</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тип контенту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ідеально</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підходить</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для будь-</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якого</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бізнесу</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Це</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як “</a:t>
            </a:r>
            <a:r>
              <a:rPr lang="en-US"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word of mouth” —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лише</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онлайн і з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візуальним</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підтвердженням</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Контент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користувача</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створюють</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звичайні</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b="1" i="0" dirty="0">
                <a:solidFill>
                  <a:schemeClr val="tx1">
                    <a:lumMod val="65000"/>
                    <a:lumOff val="35000"/>
                  </a:schemeClr>
                </a:solidFill>
                <a:effectLst/>
                <a:latin typeface="Times New Roman" panose="02020603050405020304" pitchFamily="18" charset="0"/>
                <a:cs typeface="Times New Roman" panose="02020603050405020304" pitchFamily="18" charset="0"/>
              </a:rPr>
              <a:t>люди для людей</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Це</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не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професійні</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фотознімки</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завдання</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яких</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полягає</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в тому,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щоб</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продати</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щось</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а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аматорські</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зроблені</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за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допомогою</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телефону. </a:t>
            </a:r>
            <a:r>
              <a:rPr lang="ru-RU" sz="4000" b="1" i="0" u="sng" dirty="0">
                <a:solidFill>
                  <a:schemeClr val="tx1">
                    <a:lumMod val="65000"/>
                    <a:lumOff val="35000"/>
                  </a:schemeClr>
                </a:solidFill>
                <a:effectLst/>
                <a:latin typeface="Times New Roman" panose="02020603050405020304" pitchFamily="18" charset="0"/>
                <a:cs typeface="Times New Roman" panose="02020603050405020304" pitchFamily="18" charset="0"/>
              </a:rPr>
              <a:t>Головна мета такого контенту — </a:t>
            </a:r>
            <a:r>
              <a:rPr lang="ru-RU" sz="4000" b="1" i="0" u="sng" dirty="0" err="1">
                <a:solidFill>
                  <a:schemeClr val="tx1">
                    <a:lumMod val="65000"/>
                    <a:lumOff val="35000"/>
                  </a:schemeClr>
                </a:solidFill>
                <a:effectLst/>
                <a:latin typeface="Times New Roman" panose="02020603050405020304" pitchFamily="18" charset="0"/>
                <a:cs typeface="Times New Roman" panose="02020603050405020304" pitchFamily="18" charset="0"/>
              </a:rPr>
              <a:t>поділитися</a:t>
            </a:r>
            <a:r>
              <a:rPr lang="ru-RU" sz="4000" b="1" i="0" u="sng"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b="1" i="0" u="sng" dirty="0" err="1">
                <a:solidFill>
                  <a:schemeClr val="tx1">
                    <a:lumMod val="65000"/>
                    <a:lumOff val="35000"/>
                  </a:schemeClr>
                </a:solidFill>
                <a:effectLst/>
                <a:latin typeface="Times New Roman" panose="02020603050405020304" pitchFamily="18" charset="0"/>
                <a:cs typeface="Times New Roman" panose="02020603050405020304" pitchFamily="18" charset="0"/>
              </a:rPr>
              <a:t>інформацією</a:t>
            </a:r>
            <a:r>
              <a:rPr lang="ru-RU" sz="4000" b="1" i="0" u="sng" dirty="0">
                <a:solidFill>
                  <a:schemeClr val="tx1">
                    <a:lumMod val="65000"/>
                    <a:lumOff val="35000"/>
                  </a:schemeClr>
                </a:solidFill>
                <a:effectLst/>
                <a:latin typeface="Times New Roman" panose="02020603050405020304" pitchFamily="18" charset="0"/>
                <a:cs typeface="Times New Roman" panose="02020603050405020304" pitchFamily="18" charset="0"/>
              </a:rPr>
              <a:t> про </a:t>
            </a:r>
            <a:r>
              <a:rPr lang="ru-RU" sz="4000" b="1" i="0" u="sng" dirty="0" err="1">
                <a:solidFill>
                  <a:schemeClr val="tx1">
                    <a:lumMod val="65000"/>
                    <a:lumOff val="35000"/>
                  </a:schemeClr>
                </a:solidFill>
                <a:effectLst/>
                <a:latin typeface="Times New Roman" panose="02020603050405020304" pitchFamily="18" charset="0"/>
                <a:cs typeface="Times New Roman" panose="02020603050405020304" pitchFamily="18" charset="0"/>
              </a:rPr>
              <a:t>улюблений</a:t>
            </a:r>
            <a:r>
              <a:rPr lang="ru-RU" sz="4000" b="1" i="0" u="sng" dirty="0">
                <a:solidFill>
                  <a:schemeClr val="tx1">
                    <a:lumMod val="65000"/>
                    <a:lumOff val="35000"/>
                  </a:schemeClr>
                </a:solidFill>
                <a:effectLst/>
                <a:latin typeface="Times New Roman" panose="02020603050405020304" pitchFamily="18" charset="0"/>
                <a:cs typeface="Times New Roman" panose="02020603050405020304" pitchFamily="18" charset="0"/>
              </a:rPr>
              <a:t> продукт </a:t>
            </a:r>
            <a:r>
              <a:rPr lang="ru-RU" sz="4000" b="1" i="0" u="sng" dirty="0" err="1">
                <a:solidFill>
                  <a:schemeClr val="tx1">
                    <a:lumMod val="65000"/>
                    <a:lumOff val="35000"/>
                  </a:schemeClr>
                </a:solidFill>
                <a:effectLst/>
                <a:latin typeface="Times New Roman" panose="02020603050405020304" pitchFamily="18" charset="0"/>
                <a:cs typeface="Times New Roman" panose="02020603050405020304" pitchFamily="18" charset="0"/>
              </a:rPr>
              <a:t>або</a:t>
            </a:r>
            <a:r>
              <a:rPr lang="ru-RU" sz="4000" b="1" i="0" u="sng"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b="1" i="0" u="sng" dirty="0" err="1">
                <a:solidFill>
                  <a:schemeClr val="tx1">
                    <a:lumMod val="65000"/>
                    <a:lumOff val="35000"/>
                  </a:schemeClr>
                </a:solidFill>
                <a:effectLst/>
                <a:latin typeface="Times New Roman" panose="02020603050405020304" pitchFamily="18" charset="0"/>
                <a:cs typeface="Times New Roman" panose="02020603050405020304" pitchFamily="18" charset="0"/>
              </a:rPr>
              <a:t>розповісти</a:t>
            </a:r>
            <a:r>
              <a:rPr lang="ru-RU" sz="4000" b="1" i="0" u="sng" dirty="0">
                <a:solidFill>
                  <a:schemeClr val="tx1">
                    <a:lumMod val="65000"/>
                    <a:lumOff val="35000"/>
                  </a:schemeClr>
                </a:solidFill>
                <a:effectLst/>
                <a:latin typeface="Times New Roman" panose="02020603050405020304" pitchFamily="18" charset="0"/>
                <a:cs typeface="Times New Roman" panose="02020603050405020304" pitchFamily="18" charset="0"/>
              </a:rPr>
              <a:t> про </a:t>
            </a:r>
            <a:r>
              <a:rPr lang="ru-RU" sz="4000" b="1" i="0" u="sng" dirty="0" err="1">
                <a:solidFill>
                  <a:schemeClr val="tx1">
                    <a:lumMod val="65000"/>
                    <a:lumOff val="35000"/>
                  </a:schemeClr>
                </a:solidFill>
                <a:effectLst/>
                <a:latin typeface="Times New Roman" panose="02020603050405020304" pitchFamily="18" charset="0"/>
                <a:cs typeface="Times New Roman" panose="02020603050405020304" pitchFamily="18" charset="0"/>
              </a:rPr>
              <a:t>послугу</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після</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якої</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ви</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залишилися</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дуже</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задоволеними</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a:t>
            </a:r>
          </a:p>
          <a:p>
            <a:pPr marL="0" indent="457200" algn="l">
              <a:lnSpc>
                <a:spcPct val="170000"/>
              </a:lnSpc>
              <a:spcBef>
                <a:spcPts val="0"/>
              </a:spcBef>
              <a:buNone/>
            </a:pP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Використання</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UGC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вигідне</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всім</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сторонам.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Компанія-замовник</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отримує</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унікальні</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ідеї</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та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свіжий</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контент. І для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цього</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вона не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витрачає</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час і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гроші</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на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їхню</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генерацію</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Користувач</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створюючи</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en-US"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UGC,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отримує</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не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лише</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можливість</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для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творчого</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самовираження</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але й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вигідні</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знижки</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винагороди</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Для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багатьох</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людей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співпраця</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з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улюбленим</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брендом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також</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має</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 велике </a:t>
            </a:r>
            <a:r>
              <a:rPr lang="ru-RU" sz="4000" i="0" dirty="0" err="1">
                <a:solidFill>
                  <a:schemeClr val="tx1">
                    <a:lumMod val="65000"/>
                    <a:lumOff val="35000"/>
                  </a:schemeClr>
                </a:solidFill>
                <a:effectLst/>
                <a:latin typeface="Times New Roman" panose="02020603050405020304" pitchFamily="18" charset="0"/>
                <a:cs typeface="Times New Roman" panose="02020603050405020304" pitchFamily="18" charset="0"/>
              </a:rPr>
              <a:t>значення</a:t>
            </a:r>
            <a:r>
              <a:rPr lang="ru-RU" sz="4000" i="0" dirty="0">
                <a:solidFill>
                  <a:schemeClr val="tx1">
                    <a:lumMod val="65000"/>
                    <a:lumOff val="35000"/>
                  </a:schemeClr>
                </a:solidFill>
                <a:effectLst/>
                <a:latin typeface="Times New Roman" panose="02020603050405020304" pitchFamily="18" charset="0"/>
                <a:cs typeface="Times New Roman" panose="02020603050405020304" pitchFamily="18" charset="0"/>
              </a:rPr>
              <a:t>.</a:t>
            </a:r>
          </a:p>
        </p:txBody>
      </p:sp>
      <p:pic>
        <p:nvPicPr>
          <p:cNvPr id="4" name="Рисунок 3">
            <a:extLst>
              <a:ext uri="{FF2B5EF4-FFF2-40B4-BE49-F238E27FC236}">
                <a16:creationId xmlns:a16="http://schemas.microsoft.com/office/drawing/2014/main" id="{B8A0B296-E085-4104-33D6-CBB4613159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642" y="442519"/>
            <a:ext cx="3339484" cy="6003567"/>
          </a:xfrm>
          <a:prstGeom prst="rect">
            <a:avLst/>
          </a:prstGeom>
        </p:spPr>
      </p:pic>
    </p:spTree>
    <p:extLst>
      <p:ext uri="{BB962C8B-B14F-4D97-AF65-F5344CB8AC3E}">
        <p14:creationId xmlns:p14="http://schemas.microsoft.com/office/powerpoint/2010/main" val="345842097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111347</TotalTime>
  <Words>3969</Words>
  <Application>Microsoft Macintosh PowerPoint</Application>
  <PresentationFormat>Широкоэкранный</PresentationFormat>
  <Paragraphs>283</Paragraphs>
  <Slides>71</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71</vt:i4>
      </vt:variant>
    </vt:vector>
  </HeadingPairs>
  <TitlesOfParts>
    <vt:vector size="79" baseType="lpstr">
      <vt:lpstr>Arial Unicode MS</vt:lpstr>
      <vt:lpstr>Arial</vt:lpstr>
      <vt:lpstr>Calibri</vt:lpstr>
      <vt:lpstr>Calibri Light</vt:lpstr>
      <vt:lpstr>FuturaPTBook</vt:lpstr>
      <vt:lpstr>Roboto</vt:lpstr>
      <vt:lpstr>Times New Roman</vt:lpstr>
      <vt:lpstr>Тема Office</vt:lpstr>
      <vt:lpstr>Платні та безкоштовні способи просування та маркетингу у соціальних мережах</vt:lpstr>
      <vt:lpstr>Переваги і недоліки безкоштовних методів просування </vt:lpstr>
      <vt:lpstr>Переваги і недоліки платних методів просування </vt:lpstr>
      <vt:lpstr>Презентация PowerPoint</vt:lpstr>
      <vt:lpstr>ЛЕГЕНДА ПРОФІЛЮ – ІНСТРУМЕНТ ПІДВИЩЕННЯ ІНТЕРЕРСУ ДО СТОРІНКИ/ПАБЛІКУ</vt:lpstr>
      <vt:lpstr>Легенда:</vt:lpstr>
      <vt:lpstr>Легенда профілю</vt:lpstr>
      <vt:lpstr>Коментинг – це коментарі, відгуки, відображення власної думки під постами у соціальних мережах.</vt:lpstr>
      <vt:lpstr>Презентация PowerPoint</vt:lpstr>
      <vt:lpstr>Презентация PowerPoint</vt:lpstr>
      <vt:lpstr>Нетворкінг – це соціальна і професійна діяльність, спрямована на те, щоб за допомогою кола друзів і знайомих максимально швидко і ефективно вирішувати складні життєві завдання і бізнес-питання </vt:lpstr>
      <vt:lpstr>Ведуча на весілля</vt:lpstr>
      <vt:lpstr>#Хештег – це один з основних методів для розкрутки. Це ключове слово для пошуку матеріалу за тематикою, хештеги включають в себе як одне слово, так і більше об'єднаних слів (але без пробілів). Користувачі можуть об'єднувати групу повідомлень за темою або типом з використанням хештегів — слів або фраз, які починаються з #.</vt:lpstr>
      <vt:lpstr>Програми та додатки для пошуку хештегів</vt:lpstr>
      <vt:lpstr>Види хештегів</vt:lpstr>
      <vt:lpstr>Релевантні хештеги - це ті, які підходять за змістом до вашого посту. Де їх взяти?</vt:lpstr>
      <vt:lpstr>Релевантні хештеги</vt:lpstr>
      <vt:lpstr>Як правильно ставити хештеги в Інстаграм </vt:lpstr>
      <vt:lpstr>Презентация PowerPoint</vt:lpstr>
      <vt:lpstr>Презентация PowerPoint</vt:lpstr>
      <vt:lpstr>Відмітка в соціальних мережах</vt:lpstr>
      <vt:lpstr> Взаємопіар (SFS) </vt:lpstr>
      <vt:lpstr>Оптимізація пошуку - процес коригування HTML-коду, текстового наповнення (контенту), структури сайту, контроль зовнішніх чинників для відповідності вимогам алгоритму пошукових систем, з метою підняття позиції сайту в результатах пошуку в цих системах за певними запитами користувачів.   Чим вище позиція сайту в результатах пошуку, тим більша ймовірність, що відвідувач перейде на нього з пошукових систем, оскільки люди зазвичай йдуть за першими посиланнями.</vt:lpstr>
      <vt:lpstr>Тік ток – інструмент для просування бізнесу </vt:lpstr>
      <vt:lpstr>Методи просування бізнесу через тік-ток</vt:lpstr>
      <vt:lpstr>Презентация PowerPoint</vt:lpstr>
      <vt:lpstr>Презентация PowerPoint</vt:lpstr>
      <vt:lpstr>Презентация PowerPoint</vt:lpstr>
      <vt:lpstr>Таргетинг (target–ціль) - технологія інтернет-реклами, яка допомагає знизити витрати рекламодавця на залучення до рекламованого об'єкту цільової аудиторії. Суть її полягає у виділенні з числа відвідувачів групи осіб, які відповідають деяким заздалегідь визначеними умовами, які і формують основні види таргетингу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Таргетолог має сформувати для реклами</vt:lpstr>
      <vt:lpstr>Блогер - це людина, що є автором блогу. </vt:lpstr>
      <vt:lpstr>   Як обрати блогера:</vt:lpstr>
      <vt:lpstr>Презентация PowerPoint</vt:lpstr>
      <vt:lpstr>Типи співпраці з блогером:</vt:lpstr>
      <vt:lpstr>Презентация PowerPoint</vt:lpstr>
      <vt:lpstr> Гівевей-це конкурс або розіграш, для перемоги у якому потрібно виконати певні умови, щоб отримати безкоштовно приз. Останні кілька років такий формат подарунків набуває все більшої популярності, адже блогери радо діляться різними речами та продукцією зі своїми підписниками та шанувальниками у різних соцмережах.  Гівевей використовується як спосіб просування, адже основною умовою участі у розіграші є підписка (активність) на вашу  торгову сторінку.  Гівевей – це зазвичай бартерний або платний  спосіб просування.</vt:lpstr>
      <vt:lpstr>Накрутка лайків</vt:lpstr>
      <vt:lpstr>Накрутка лайків</vt:lpstr>
      <vt:lpstr>Презентация PowerPoint</vt:lpstr>
      <vt:lpstr>Сервіси для активної роботи в інтернет просуванні </vt:lpstr>
      <vt:lpstr>SMM (Social Media Marketing) – це комплекс заходів щодо використання соціальних медіа як каналів для просування компаній та вирішення інших бізнес-завдань.</vt:lpstr>
      <vt:lpstr>SMM – має за мету: ⁕ підвищувати репутацію і впізнаність ⁕ надає можливість легкого старту з мінімальними витратами ⁕ приваблення лояльності аудиторії (потенційних клієнтів). </vt:lpstr>
      <vt:lpstr>Презентация PowerPoint</vt:lpstr>
      <vt:lpstr>SMO (Social Media Optimization)</vt:lpstr>
      <vt:lpstr>Завдання SMO фахівця</vt:lpstr>
      <vt:lpstr>Презентация PowerPoint</vt:lpstr>
      <vt:lpstr>SMO</vt:lpstr>
      <vt:lpstr>Переваги SMO оптимізації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Тіньовий бан</vt:lpstr>
      <vt:lpstr>Щоб не потрапити в тіньовий бан потрібно:</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Платна та безкоштовна ркулама</dc:title>
  <dc:creator>Komp</dc:creator>
  <cp:lastModifiedBy>Виктория Малтиз</cp:lastModifiedBy>
  <cp:revision>181</cp:revision>
  <dcterms:created xsi:type="dcterms:W3CDTF">2020-09-29T16:38:27Z</dcterms:created>
  <dcterms:modified xsi:type="dcterms:W3CDTF">2024-04-13T18:58:45Z</dcterms:modified>
</cp:coreProperties>
</file>