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0" r:id="rId2"/>
    <p:sldId id="324" r:id="rId3"/>
    <p:sldId id="309" r:id="rId4"/>
    <p:sldId id="314" r:id="rId5"/>
    <p:sldId id="332" r:id="rId6"/>
    <p:sldId id="330" r:id="rId7"/>
    <p:sldId id="326" r:id="rId8"/>
    <p:sldId id="308" r:id="rId9"/>
    <p:sldId id="331" r:id="rId10"/>
    <p:sldId id="302" r:id="rId11"/>
    <p:sldId id="30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B6D9F6"/>
    <a:srgbClr val="B8EDFE"/>
    <a:srgbClr val="CEF3FE"/>
    <a:srgbClr val="AEEBFE"/>
    <a:srgbClr val="B2DBFA"/>
    <a:srgbClr val="B9DDF3"/>
    <a:srgbClr val="A3CDFB"/>
    <a:srgbClr val="008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464E2-DA9E-418A-8B95-607C064DDA44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72A9C-098F-402B-A7C4-E1FDDAE01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7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74B8-A721-4CED-86D4-7B3FB855E52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55D2-5986-42BA-AE91-B509159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79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74B8-A721-4CED-86D4-7B3FB855E52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55D2-5986-42BA-AE91-B509159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5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74B8-A721-4CED-86D4-7B3FB855E52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55D2-5986-42BA-AE91-B509159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5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74B8-A721-4CED-86D4-7B3FB855E52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55D2-5986-42BA-AE91-B509159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1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74B8-A721-4CED-86D4-7B3FB855E52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55D2-5986-42BA-AE91-B509159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48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74B8-A721-4CED-86D4-7B3FB855E52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55D2-5986-42BA-AE91-B509159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3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74B8-A721-4CED-86D4-7B3FB855E52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55D2-5986-42BA-AE91-B509159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16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74B8-A721-4CED-86D4-7B3FB855E52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55D2-5986-42BA-AE91-B509159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74B8-A721-4CED-86D4-7B3FB855E52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55D2-5986-42BA-AE91-B509159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72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74B8-A721-4CED-86D4-7B3FB855E52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55D2-5986-42BA-AE91-B509159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60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74B8-A721-4CED-86D4-7B3FB855E52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55D2-5986-42BA-AE91-B509159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69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74B8-A721-4CED-86D4-7B3FB855E52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E55D2-5986-42BA-AE91-B509159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1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rd.npu.edu.ua/files/vaxnyk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tudfile.net/preview/10013171/page:3/" TargetMode="External"/><Relationship Id="rId4" Type="http://schemas.openxmlformats.org/officeDocument/2006/relationships/hyperlink" Target="https://lib.iitta.gov.ua/734493/1/%D0%A4%D0%9E%D0%A0%D0%A3%D0%9C_%D1%82%D0%B5%D0%B7%D0%B8_%D0%B4%D1%80%D1%83%D0%BA_%D1%81%D0%B0%D0%B9%D1%82_2023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17"/>
          <p:cNvSpPr txBox="1">
            <a:spLocks noChangeArrowheads="1"/>
          </p:cNvSpPr>
          <p:nvPr/>
        </p:nvSpPr>
        <p:spPr bwMode="auto">
          <a:xfrm>
            <a:off x="6359652" y="4570676"/>
            <a:ext cx="48958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uk-UA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BC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6429" y="1941507"/>
            <a:ext cx="9281160" cy="2398583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uk-UA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Проєктна технологія в закладі дошкільної освіти</a:t>
            </a:r>
          </a:p>
        </p:txBody>
      </p:sp>
      <p:sp>
        <p:nvSpPr>
          <p:cNvPr id="5" name="Rectangle 17"/>
          <p:cNvSpPr txBox="1">
            <a:spLocks noChangeArrowheads="1"/>
          </p:cNvSpPr>
          <p:nvPr/>
        </p:nvSpPr>
        <p:spPr bwMode="auto">
          <a:xfrm>
            <a:off x="6658356" y="4416952"/>
            <a:ext cx="48958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Вахняк Надія Вікторівна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кандидат педагогічних наук,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доцент кафедри дошкільної 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 початкової</a:t>
            </a:r>
            <a:r>
              <a:rPr kumimoji="0" lang="uk-UA" sz="2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освіти</a:t>
            </a:r>
            <a:endParaRPr kumimoji="0" lang="uk-UA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BC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303304" y="356616"/>
            <a:ext cx="5256584" cy="474606"/>
          </a:xfrm>
          <a:prstGeom prst="roundRect">
            <a:avLst/>
          </a:prstGeom>
          <a:solidFill>
            <a:srgbClr val="BBFDFD"/>
          </a:solidFill>
          <a:ln w="28575" cap="flat" cmpd="sng" algn="ctr">
            <a:solidFill>
              <a:srgbClr val="008AE8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99FF99"/>
              </a:buClr>
              <a:buSzPct val="80000"/>
              <a:defRPr/>
            </a:pPr>
            <a:r>
              <a:rPr lang="ru-RU" sz="2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ЛІТЕРАТУРИ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01724" y="1391334"/>
            <a:ext cx="9892284" cy="53843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tabLst>
                <a:tab pos="270510" algn="l"/>
                <a:tab pos="540385" algn="l"/>
                <a:tab pos="63055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1.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Гавриш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модель організації освітнього процесу /Авт.-сост.: Н.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Гавриш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Дошкільне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виховання. № 6, 2009. –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9–11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Вахняк, Н. В. Взаємодія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дошкільних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молодими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сім’ями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дошкільної освіти в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Всеукраїнської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науково-практичної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Мелітополь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6-7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2011 р.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Мелітопоь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2011. – С. 89–91.</a:t>
            </a:r>
            <a:endParaRPr lang="ru-RU" sz="1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Вахняк, Н. В. Сучасні підходи до формування культури батьківства у взаємодії дошкільного навчального закладу з молодою сім’єю. Педагогіка вищої та середньої школи.</a:t>
            </a:r>
            <a:r>
              <a:rPr lang="uk-UA" sz="15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2013 (37). – С. 262–265.</a:t>
            </a:r>
            <a:endParaRPr lang="ru-RU" sz="1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Кравченко Г. Ю. Метод проектів у розвитку якості дошкільної освіти / </a:t>
            </a:r>
            <a:r>
              <a:rPr lang="uk-UA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Упоряд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.: Г. Ю. Кравченко, Н. Ф. </a:t>
            </a:r>
            <a:r>
              <a:rPr lang="uk-UA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Кутуєнко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Х.: Вид.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«Ранок», 2013. – 176 с.</a:t>
            </a:r>
            <a:endParaRPr lang="ru-RU" sz="1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проектів у діяльності дошкільного закладу / Укладач Л. А. Швайка. – Х.: Вид. Група «Основа», 2010. – 203 с.</a:t>
            </a:r>
            <a:endParaRPr lang="ru-RU" sz="1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t">
              <a:lnSpc>
                <a:spcPct val="107000"/>
              </a:lnSpc>
              <a:spcAft>
                <a:spcPts val="0"/>
              </a:spcAft>
            </a:pP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 Новікова, В. М. У співпраці – результат. Робота вихователя з батьками в ДНЗ. Харків: Вид-во «Ранок». 2011. – 144 с.</a:t>
            </a:r>
            <a:endParaRPr lang="ru-RU" sz="1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 Піроженко Т. О. Виховуємо дитину – зростаємо як батьки: навчально-методичний посібник / Т. О. Піроженко, О. Ю. Хартман. – Тернопіль: Мандрівець, 2014.</a:t>
            </a:r>
            <a:endParaRPr lang="ru-RU" sz="1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t">
              <a:lnSpc>
                <a:spcPct val="107000"/>
              </a:lnSpc>
              <a:spcAft>
                <a:spcPts val="0"/>
              </a:spcAft>
            </a:pP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 Проектні технології у дошкільному навчальному закладі / </a:t>
            </a:r>
            <a:r>
              <a:rPr lang="uk-UA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упоряд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Буракова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Ю. Д. – Х: Вид. Група «Основа», 2009. – 204 с.</a:t>
            </a:r>
            <a:endParaRPr lang="ru-RU" sz="1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9. 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Романовська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 Б. Метод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Х.: Веста, Ранок, 2007. – 160 с.</a:t>
            </a:r>
            <a:endParaRPr lang="ru-RU" sz="1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t"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10. 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Театралізована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дошкільників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Художньо-естетичний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розвиток. / Упор. Л. А. Шик. – Х.: Вид.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«Основа», 2012. – 176 с.</a:t>
            </a:r>
            <a:endParaRPr lang="ru-RU" sz="1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t">
              <a:lnSpc>
                <a:spcPct val="107000"/>
              </a:lnSpc>
              <a:spcAft>
                <a:spcPts val="0"/>
              </a:spcAft>
            </a:pP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Технологія проектування психолого-педагогічної взаємодії дорослого з дитиною / Уклад.: С. Ладивір, Т Піроженко // Дошкільне виховання. №6, 2009. – С. 7–8. </a:t>
            </a:r>
            <a:endParaRPr lang="ru-RU" sz="15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39758">
            <a:off x="128899" y="469778"/>
            <a:ext cx="2296918" cy="15525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635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614939" y="645641"/>
            <a:ext cx="5256584" cy="646014"/>
          </a:xfrm>
          <a:prstGeom prst="roundRect">
            <a:avLst/>
          </a:prstGeom>
          <a:solidFill>
            <a:srgbClr val="BBFDFD"/>
          </a:solidFill>
          <a:ln w="28575" cap="flat" cmpd="sng" algn="ctr">
            <a:solidFill>
              <a:srgbClr val="008AE8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Інтернет-ресурси:</a:t>
            </a:r>
            <a:endParaRPr lang="ru-RU" sz="2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8817" y="1644073"/>
            <a:ext cx="10616184" cy="38765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 fontAlgn="base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Базовий компонент дошкільної освіти України / Під наук. керівн. Піроженко Т. О.,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-в: Байєр О. М., Безсонова О. К., Брежнєва О. Г., Гавриш Н. В., Загородня Л. П. та ін. 2021. 37 с. URL: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uk-UA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mon.gov.ua/storage/app/media/rizne/2021/12.01/Pro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 novu_redaktsiyu%20Bazovoho%20komponenta%20doshkilnoyi%20osvity.pdf. </a:t>
            </a:r>
            <a:r>
              <a:rPr lang="x-none" sz="16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(дата звернення: 20.03.2023).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Вахняк Н. В.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педагогічного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колективу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формування культури батьківства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URL: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16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ird.npu.edu.ua/files/vaxnyk.pdf</a:t>
            </a: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(дата звернення: 20.03.2023).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Вахняк Н. В. Проєктування театралізованої діяльності дитини у взаємодії з батьками.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https://lib.iitta.gov.ua/734493/1/%D0%A4%D0%9E%D0%A0%D0%A3%D0%9C_%D1%82%D0%B5%D0%B7%D0%B8_%D0%B4%D1%80%D1%83%D0%BA_%D1%81%D0%B0%D0%B9%D1%82_2023.pdf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((дата звернення: 20.03.2023).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Етапи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батьків до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URL: </a:t>
            </a:r>
            <a:r>
              <a:rPr lang="en-US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https://studfile.net/preview/10013171/page:3/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звернення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20.03.2023)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84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715891" y="383735"/>
            <a:ext cx="6760217" cy="71373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4118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поняття «проєкт»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8952" y="3271958"/>
            <a:ext cx="10771632" cy="1788166"/>
          </a:xfrm>
          <a:prstGeom prst="rect">
            <a:avLst/>
          </a:prstGeom>
          <a:solidFill>
            <a:srgbClr val="CCECFF"/>
          </a:solidFill>
          <a:ln w="28575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35" indent="448310" algn="just" fontAlgn="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проєктів на практиці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це інновація, основною метою якої є створення для дитини умов, за яких вона здобуватиме та розвиватиме свої знання, а також творчо їх реалізуватиме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5" indent="448310" algn="just" fontAlgn="t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проєктів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спосіб організації педагогічного процесу за умов взаємодії педагога, батьків і вихованців; поетапна практична діяльність щодо досягнення поставленої мети.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8952" y="1350087"/>
            <a:ext cx="10771632" cy="1771433"/>
          </a:xfrm>
          <a:prstGeom prst="rect">
            <a:avLst/>
          </a:prstGeom>
          <a:solidFill>
            <a:srgbClr val="CCECFF"/>
          </a:solidFill>
          <a:ln w="28575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35" lvl="0" indent="448310" algn="just" fontAlgn="t">
              <a:lnSpc>
                <a:spcPct val="115000"/>
              </a:lnSpc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самостійна і колективна завершена творча робота, що має спеціально значущий результат.</a:t>
            </a:r>
            <a:endParaRPr lang="ru-RU" sz="1400" dirty="0"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" lvl="0" indent="448310" algn="just" fontAlgn="t">
              <a:lnSpc>
                <a:spcPct val="115000"/>
              </a:lnSpc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сукупність скоординованих дій із певними точками відліку та завершення з метою досягнення певних цілей із встановленими строками, витратами й параметрами виконання.</a:t>
            </a:r>
            <a:endParaRPr lang="ru-RU" sz="1400" dirty="0">
              <a:solidFill>
                <a:prstClr val="white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" lvl="0" indent="448310" algn="just" fontAlgn="t">
              <a:lnSpc>
                <a:spcPct val="115000"/>
              </a:lnSpc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розроблений план, задум, образ того, що планується здійснити.</a:t>
            </a:r>
            <a:endParaRPr lang="ru-RU" sz="1400" dirty="0"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193" y="5060124"/>
            <a:ext cx="5803639" cy="20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66928" y="320040"/>
            <a:ext cx="11329415" cy="35753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 проєктної діяльності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полягає у формуванні в дітей дошкільного віку</a:t>
            </a:r>
            <a:r>
              <a:rPr lang="uk-UA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взаємодії з батьками</a:t>
            </a:r>
            <a:r>
              <a:rPr lang="uk-UA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емоційно-ціннісного ставлення до процесу творчої діяльності, уявлення про різні види театру </a:t>
            </a:r>
            <a:r>
              <a:rPr lang="uk-UA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(настільний, театр ляльки, конусний, театр маріонеток, театр на фланелеграфі, пальчиковий театр, театр рукавичок, театр на пружинах тощо),</a:t>
            </a:r>
            <a:r>
              <a:rPr lang="uk-UA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стимулювати дитячу творчість; розвивати мовлення, здатність до перетворення, розігрувати сюжети казок, виконувати</a:t>
            </a:r>
            <a:r>
              <a:rPr lang="uk-U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ролі;</a:t>
            </a:r>
            <a:r>
              <a:rPr lang="uk-U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виховувати інтерес до театралізованої діяльності, емоційно сприймати літературні, художні твори, творчу активність, використовувати свій досвід в різних видах діяльності</a:t>
            </a:r>
            <a:r>
              <a:rPr lang="uk-U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752" y="3968496"/>
            <a:ext cx="3995927" cy="288950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816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964977" y="242116"/>
            <a:ext cx="6134030" cy="57297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4118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 освітніх проєктів (за Є. Полат)</a:t>
            </a:r>
            <a:endParaRPr lang="ru-RU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9348" y="1085667"/>
            <a:ext cx="10305288" cy="523279"/>
          </a:xfrm>
          <a:prstGeom prst="rect">
            <a:avLst/>
          </a:prstGeom>
          <a:solidFill>
            <a:srgbClr val="CCECFF"/>
          </a:solidFill>
          <a:ln w="28575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uk-UA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ХАРАКТЕРОМ КОНТАКТІВ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серед дітей одного віку, 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еред дітей різного віку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9348" y="1709214"/>
            <a:ext cx="10305288" cy="538613"/>
          </a:xfrm>
          <a:prstGeom prst="rect">
            <a:avLst/>
          </a:prstGeom>
          <a:solidFill>
            <a:srgbClr val="CCECFF"/>
          </a:solidFill>
          <a:ln w="28575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uk-UA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ТРИВАЛІСТЮ: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довгострокові, середньої тривалості, короткострокові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9348" y="2355603"/>
            <a:ext cx="10305288" cy="580512"/>
          </a:xfrm>
          <a:prstGeom prst="rect">
            <a:avLst/>
          </a:prstGeom>
          <a:solidFill>
            <a:srgbClr val="CCECFF"/>
          </a:solidFill>
          <a:ln w="28575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uk-UA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ОСНОВНОЮ ДІЯЛЬНІСТЮ: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дослідницько-пошукові, творчі, рольові, прикладні, інформаційні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9348" y="3745403"/>
            <a:ext cx="10305288" cy="607066"/>
          </a:xfrm>
          <a:prstGeom prst="rect">
            <a:avLst/>
          </a:prstGeom>
          <a:solidFill>
            <a:srgbClr val="CCECFF"/>
          </a:solidFill>
          <a:ln w="28575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uk-UA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КІЛЬКІСТЮ УЧАСНИКІВ: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групові, індивідуальні, парні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9348" y="4451514"/>
            <a:ext cx="10305288" cy="607066"/>
          </a:xfrm>
          <a:prstGeom prst="rect">
            <a:avLst/>
          </a:prstGeom>
          <a:solidFill>
            <a:srgbClr val="CCECFF"/>
          </a:solidFill>
          <a:ln w="28575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uk-UA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ФОРМОЮ ПРОВЕДЕННЯ: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фестиваль, відеопроєкт, вистава, екскурсія, заняття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9348" y="3036383"/>
            <a:ext cx="10305288" cy="609975"/>
          </a:xfrm>
          <a:prstGeom prst="rect">
            <a:avLst/>
          </a:prstGeom>
          <a:solidFill>
            <a:srgbClr val="CCECFF"/>
          </a:solidFill>
          <a:ln w="28575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uk-UA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ПРЕДМЕТНОЮ ГАЛУЗЗЮ: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монопредметні, міжпредметні, надпредметні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9348" y="5157625"/>
            <a:ext cx="10305288" cy="607066"/>
          </a:xfrm>
          <a:prstGeom prst="rect">
            <a:avLst/>
          </a:prstGeom>
          <a:solidFill>
            <a:srgbClr val="CCECFF"/>
          </a:solidFill>
          <a:ln w="28575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uk-UA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ХАРАКТЕРОМ КООРДИНАЦІЇ: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безпосередньою координацією, із прихованою координацією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635792" y="276858"/>
            <a:ext cx="7084279" cy="57297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4118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реалізації </a:t>
            </a:r>
            <a:r>
              <a:rPr 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проєктної діяльності </a:t>
            </a: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</a:t>
            </a:r>
            <a:endParaRPr lang="ru-RU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7912" y="1159672"/>
            <a:ext cx="8391198" cy="1154141"/>
          </a:xfrm>
          <a:prstGeom prst="rect">
            <a:avLst/>
          </a:prstGeom>
          <a:solidFill>
            <a:srgbClr val="CCECFF"/>
          </a:solidFill>
          <a:ln w="28575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uk-UA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ідбір програмно-методичного забезпечення для реалізації проєкту; вивчення досвіду педагогів-новаторів за темою проєкту; поповнення розвивального середовища; підбір діагностичного інструментарію для виявлення знань дітей</a:t>
            </a:r>
            <a:endParaRPr lang="ru-RU" alt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7912" y="2603035"/>
            <a:ext cx="8391199" cy="1165493"/>
          </a:xfrm>
          <a:prstGeom prst="rect">
            <a:avLst/>
          </a:prstGeom>
          <a:solidFill>
            <a:srgbClr val="CCECFF"/>
          </a:solidFill>
          <a:ln w="28575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uk-UA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налізування педагогом резерву своїх професійних можливостей і передбачуваних труднощів, зацікавленість колег темою проєкту; виявлення інтересу і рівня знань дітей за темою проєкту; формування банку даних про рівень компетентностей батьків з питань за визначеною темою</a:t>
            </a:r>
            <a:endParaRPr lang="ru-RU" alt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5947" y="1192860"/>
            <a:ext cx="2019193" cy="1119001"/>
          </a:xfrm>
          <a:prstGeom prst="roundRect">
            <a:avLst/>
          </a:prstGeom>
          <a:solidFill>
            <a:srgbClr val="B6D9F6"/>
          </a:solidFill>
          <a:ln w="28575" cap="flat" cmpd="sng" algn="ctr">
            <a:solidFill>
              <a:srgbClr val="0068AE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uk-UA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Організаційно-підготовчий</a:t>
            </a:r>
            <a:endParaRPr lang="ru-RU" b="1" kern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5948" y="2621697"/>
            <a:ext cx="2019193" cy="1128171"/>
          </a:xfrm>
          <a:prstGeom prst="roundRect">
            <a:avLst/>
          </a:prstGeom>
          <a:solidFill>
            <a:srgbClr val="B6D9F6"/>
          </a:solidFill>
          <a:ln w="28575" cap="flat" cmpd="sng" algn="ctr">
            <a:solidFill>
              <a:srgbClr val="0068AE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uk-UA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Рефлексивно-діагностичний</a:t>
            </a:r>
            <a:endParaRPr lang="ru-RU" b="1" kern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75948" y="4059704"/>
            <a:ext cx="2019193" cy="1135865"/>
          </a:xfrm>
          <a:prstGeom prst="roundRect">
            <a:avLst/>
          </a:prstGeom>
          <a:solidFill>
            <a:srgbClr val="B6D9F6"/>
          </a:solidFill>
          <a:ln w="28575" cap="flat" cmpd="sng" algn="ctr">
            <a:solidFill>
              <a:srgbClr val="0068AE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uk-UA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Практичний</a:t>
            </a:r>
            <a:endParaRPr lang="ru-RU" b="1" kern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5948" y="5458852"/>
            <a:ext cx="2019193" cy="1135865"/>
          </a:xfrm>
          <a:prstGeom prst="roundRect">
            <a:avLst/>
          </a:prstGeom>
          <a:solidFill>
            <a:srgbClr val="B6D9F6"/>
          </a:solidFill>
          <a:ln w="28575" cap="flat" cmpd="sng" algn="ctr">
            <a:solidFill>
              <a:srgbClr val="0068AE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uk-UA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Заключний</a:t>
            </a:r>
            <a:endParaRPr lang="ru-RU" b="1" kern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37914" y="4057750"/>
            <a:ext cx="8391199" cy="1135865"/>
          </a:xfrm>
          <a:prstGeom prst="rect">
            <a:avLst/>
          </a:prstGeom>
          <a:solidFill>
            <a:srgbClr val="CCECFF"/>
          </a:solidFill>
          <a:ln w="28575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uk-UA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орекція індивідуальних планів педагогів, що беруть участь у проєкті; визначення змісту роботи з пріоритетного напряму діяльності педагога; реалізація проєкту через взаємодію з колегами і батьками, активне впровадження нетрадиційних форм роботи з дітьми; узагальнення і поширення перспективного досвіду роботи</a:t>
            </a:r>
            <a:endParaRPr lang="ru-RU" alt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37915" y="5458851"/>
            <a:ext cx="8391199" cy="1135865"/>
          </a:xfrm>
          <a:prstGeom prst="rect">
            <a:avLst/>
          </a:prstGeom>
          <a:solidFill>
            <a:srgbClr val="CCECFF"/>
          </a:solidFill>
          <a:ln w="28575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uk-UA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резентація результатів проєкту; аналіз отриманих результатів</a:t>
            </a:r>
            <a:endParaRPr lang="ru-RU" alt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773704" y="1672488"/>
            <a:ext cx="385644" cy="73152"/>
          </a:xfrm>
          <a:prstGeom prst="rightArrow">
            <a:avLst/>
          </a:prstGeom>
          <a:solidFill>
            <a:srgbClr val="008FFA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2795140" y="3097311"/>
            <a:ext cx="385644" cy="73152"/>
          </a:xfrm>
          <a:prstGeom prst="rightArrow">
            <a:avLst/>
          </a:prstGeom>
          <a:solidFill>
            <a:srgbClr val="008FFA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792982" y="5989231"/>
            <a:ext cx="385644" cy="73152"/>
          </a:xfrm>
          <a:prstGeom prst="rightArrow">
            <a:avLst/>
          </a:prstGeom>
          <a:solidFill>
            <a:srgbClr val="008FFA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2792982" y="4608009"/>
            <a:ext cx="385644" cy="73152"/>
          </a:xfrm>
          <a:prstGeom prst="rightArrow">
            <a:avLst/>
          </a:prstGeom>
          <a:solidFill>
            <a:srgbClr val="008FFA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59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852928" y="428895"/>
            <a:ext cx="6134030" cy="57297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4118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 функції методу проєктів</a:t>
            </a:r>
            <a:endParaRPr lang="ru-RU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5407" y="1597441"/>
            <a:ext cx="2019193" cy="812608"/>
          </a:xfrm>
          <a:prstGeom prst="roundRect">
            <a:avLst/>
          </a:prstGeom>
          <a:solidFill>
            <a:srgbClr val="B6D9F6"/>
          </a:solidFill>
          <a:ln w="28575" cap="flat" cmpd="sng" algn="ctr">
            <a:solidFill>
              <a:srgbClr val="0068AE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uk-UA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Дидактична функція</a:t>
            </a:r>
            <a:endParaRPr lang="ru-RU" b="1" kern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35687" y="1597440"/>
            <a:ext cx="2019193" cy="812608"/>
          </a:xfrm>
          <a:prstGeom prst="roundRect">
            <a:avLst/>
          </a:prstGeom>
          <a:solidFill>
            <a:srgbClr val="B6D9F6"/>
          </a:solidFill>
          <a:ln w="28575" cap="flat" cmpd="sng" algn="ctr">
            <a:solidFill>
              <a:srgbClr val="0068AE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uk-UA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Пізнавальна функція</a:t>
            </a:r>
            <a:endParaRPr lang="ru-RU" b="1" kern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75967" y="1597440"/>
            <a:ext cx="2019193" cy="812608"/>
          </a:xfrm>
          <a:prstGeom prst="roundRect">
            <a:avLst/>
          </a:prstGeom>
          <a:solidFill>
            <a:srgbClr val="B6D9F6"/>
          </a:solidFill>
          <a:ln w="28575" cap="flat" cmpd="sng" algn="ctr">
            <a:solidFill>
              <a:srgbClr val="0068AE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uk-UA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Розвивальна функція</a:t>
            </a:r>
            <a:endParaRPr lang="ru-RU" b="1" kern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16247" y="1597440"/>
            <a:ext cx="2044994" cy="812608"/>
          </a:xfrm>
          <a:prstGeom prst="roundRect">
            <a:avLst/>
          </a:prstGeom>
          <a:solidFill>
            <a:srgbClr val="B6D9F6"/>
          </a:solidFill>
          <a:ln w="28575" cap="flat" cmpd="sng" algn="ctr">
            <a:solidFill>
              <a:srgbClr val="0068AE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uk-UA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 функція</a:t>
            </a:r>
            <a:endParaRPr lang="ru-RU" b="1" kern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82328" y="1597440"/>
            <a:ext cx="2017562" cy="812607"/>
          </a:xfrm>
          <a:prstGeom prst="roundRect">
            <a:avLst/>
          </a:prstGeom>
          <a:solidFill>
            <a:srgbClr val="B6D9F6"/>
          </a:solidFill>
          <a:ln w="28575" cap="flat" cmpd="sng" algn="ctr">
            <a:solidFill>
              <a:srgbClr val="0068AE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uk-UA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функція</a:t>
            </a:r>
            <a:endParaRPr lang="ru-RU" b="1" kern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28985" y="3241348"/>
            <a:ext cx="6134030" cy="57297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4118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 завдання методу проєктів</a:t>
            </a:r>
            <a:endParaRPr lang="ru-RU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898607" y="1001873"/>
            <a:ext cx="1864649" cy="59556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>
            <a:off x="5919943" y="1001873"/>
            <a:ext cx="3874353" cy="59556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261104" y="1001873"/>
            <a:ext cx="1658839" cy="59556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2"/>
          </p:cNvCxnSpPr>
          <p:nvPr/>
        </p:nvCxnSpPr>
        <p:spPr>
          <a:xfrm flipH="1">
            <a:off x="2286000" y="1001873"/>
            <a:ext cx="3633943" cy="59556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919943" y="1001873"/>
            <a:ext cx="0" cy="59556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469198" y="4331978"/>
            <a:ext cx="2622697" cy="2077770"/>
          </a:xfrm>
          <a:prstGeom prst="roundRect">
            <a:avLst/>
          </a:prstGeom>
          <a:solidFill>
            <a:srgbClr val="B6D9F6"/>
          </a:solidFill>
          <a:ln w="28575" cap="flat" cmpd="sng" algn="ctr">
            <a:solidFill>
              <a:srgbClr val="0068AE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Інтенсифікація</a:t>
            </a:r>
            <a:r>
              <a:rPr lang="uk-UA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освітнього процесу, підвищення</a:t>
            </a:r>
            <a:r>
              <a:rPr lang="uk-UA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 ефективності та якості результатів</a:t>
            </a:r>
            <a:endParaRPr lang="ru-RU" sz="1600" b="1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368350" y="4340445"/>
            <a:ext cx="2622697" cy="2077770"/>
          </a:xfrm>
          <a:prstGeom prst="roundRect">
            <a:avLst/>
          </a:prstGeom>
          <a:solidFill>
            <a:srgbClr val="B6D9F6"/>
          </a:solidFill>
          <a:ln w="28575" cap="flat" cmpd="sng" algn="ctr">
            <a:solidFill>
              <a:srgbClr val="0068AE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Системна інтеграція предметних завдань, розвиток</a:t>
            </a:r>
            <a:r>
              <a:rPr lang="uk-UA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навичок експериментально-дослідницької діяльності</a:t>
            </a:r>
            <a:endParaRPr lang="ru-RU" sz="2000" b="1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274055" y="4301787"/>
            <a:ext cx="2622697" cy="2077770"/>
          </a:xfrm>
          <a:prstGeom prst="roundRect">
            <a:avLst/>
          </a:prstGeom>
          <a:solidFill>
            <a:srgbClr val="B6D9F6"/>
          </a:solidFill>
          <a:ln w="28575" cap="flat" cmpd="sng" algn="ctr">
            <a:solidFill>
              <a:srgbClr val="0068AE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Побудова відкритої системи освіти, яка забезпечує кожному учаснику освітнього процесу власний шлях самоосвіти</a:t>
            </a:r>
            <a:endParaRPr lang="ru-RU" b="1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200988" y="4301787"/>
            <a:ext cx="2622697" cy="2116428"/>
          </a:xfrm>
          <a:prstGeom prst="roundRect">
            <a:avLst/>
          </a:prstGeom>
          <a:solidFill>
            <a:srgbClr val="B6D9F6"/>
          </a:solidFill>
          <a:ln w="28575" cap="flat" cmpd="sng" algn="ctr">
            <a:solidFill>
              <a:srgbClr val="0068AE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uk-UA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інформаційної культури педагогів/культури батьківства</a:t>
            </a:r>
            <a:endParaRPr lang="ru-RU" b="1" kern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096000" y="3823470"/>
            <a:ext cx="1274064" cy="48746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9" idx="2"/>
          </p:cNvCxnSpPr>
          <p:nvPr/>
        </p:nvCxnSpPr>
        <p:spPr>
          <a:xfrm>
            <a:off x="6096000" y="3814326"/>
            <a:ext cx="3386328" cy="48746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4975967" y="3823470"/>
            <a:ext cx="1120033" cy="50850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9" idx="2"/>
          </p:cNvCxnSpPr>
          <p:nvPr/>
        </p:nvCxnSpPr>
        <p:spPr>
          <a:xfrm flipH="1">
            <a:off x="2735687" y="3814326"/>
            <a:ext cx="3360313" cy="48746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8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54096" y="823657"/>
            <a:ext cx="8284464" cy="4745039"/>
          </a:xfrm>
          <a:prstGeom prst="rect">
            <a:avLst/>
          </a:prstGeom>
          <a:solidFill>
            <a:srgbClr val="CCECFF"/>
          </a:solidFill>
          <a:ln w="28575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2600"/>
              </a:lnSpc>
              <a:defRPr/>
            </a:pPr>
            <a:r>
              <a:rPr lang="uk-UA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</a:t>
            </a:r>
          </a:p>
          <a:p>
            <a:pPr algn="just">
              <a:lnSpc>
                <a:spcPts val="2600"/>
              </a:lnSpc>
              <a:defRPr/>
            </a:pPr>
            <a:r>
              <a:rPr lang="uk-UA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</a:t>
            </a:r>
          </a:p>
          <a:p>
            <a:pPr algn="just">
              <a:lnSpc>
                <a:spcPts val="2600"/>
              </a:lnSpc>
              <a:defRPr/>
            </a:pPr>
            <a:r>
              <a:rPr lang="uk-UA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Застосування проєктної технології </a:t>
            </a:r>
            <a:r>
              <a:rPr lang="uk-UA" altLang="ru-RU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передбачає використання різноманітних проблемних методів (дослідницьких, пошукових, методів навчання у співпраці) та спрямовання на вирішення цілісного комплексу завдань, пов</a:t>
            </a:r>
            <a:r>
              <a:rPr lang="en-US" altLang="ru-RU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’</a:t>
            </a:r>
            <a:r>
              <a:rPr lang="uk-UA" altLang="ru-RU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язаних</a:t>
            </a:r>
            <a:r>
              <a:rPr lang="uk-UA" altLang="ru-RU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з оптимізацією освітнього процесу, за умови дотримання таких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вимог:</a:t>
            </a:r>
          </a:p>
          <a:p>
            <a:pPr marL="342900" indent="-342900" algn="just">
              <a:lnSpc>
                <a:spcPts val="2600"/>
              </a:lnSpc>
              <a:buFont typeface="Wingdings" panose="05000000000000000000" pitchFamily="2" charset="2"/>
              <a:buChar char="ü"/>
              <a:defRPr/>
            </a:pPr>
            <a:r>
              <a:rPr lang="uk-UA" altLang="ru-RU" dirty="0">
                <a:latin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uk-UA" altLang="ru-RU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иокремлення головної проблеми, яка вимагає дослідження (пошуку) та інтегрованого знання;</a:t>
            </a:r>
          </a:p>
          <a:p>
            <a:pPr marL="342900" indent="-342900" algn="just">
              <a:lnSpc>
                <a:spcPts val="2600"/>
              </a:lnSpc>
              <a:buFont typeface="Wingdings" panose="05000000000000000000" pitchFamily="2" charset="2"/>
              <a:buChar char="ü"/>
              <a:defRPr/>
            </a:pPr>
            <a:r>
              <a:rPr lang="uk-UA" altLang="ru-RU" dirty="0">
                <a:latin typeface="Times New Roman" panose="02020603050405020304" pitchFamily="18" charset="0"/>
                <a:cs typeface="Calibri" panose="020F0502020204030204" pitchFamily="34" charset="0"/>
              </a:rPr>
              <a:t>н</a:t>
            </a:r>
            <a:r>
              <a:rPr lang="uk-UA" altLang="ru-RU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аявності теоретичної, пізнавальної, практичної значущості прогнозованих (передбачуваних) результатів;</a:t>
            </a:r>
          </a:p>
          <a:p>
            <a:pPr marL="342900" indent="-342900" algn="just">
              <a:lnSpc>
                <a:spcPts val="2600"/>
              </a:lnSpc>
              <a:buFont typeface="Wingdings" panose="05000000000000000000" pitchFamily="2" charset="2"/>
              <a:buChar char="ü"/>
              <a:defRPr/>
            </a:pPr>
            <a:r>
              <a:rPr lang="uk-UA" altLang="ru-RU" dirty="0">
                <a:latin typeface="Times New Roman" panose="02020603050405020304" pitchFamily="18" charset="0"/>
                <a:cs typeface="Calibri" panose="020F0502020204030204" pitchFamily="34" charset="0"/>
              </a:rPr>
              <a:t>з</a:t>
            </a:r>
            <a:r>
              <a:rPr lang="uk-UA" altLang="ru-RU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дійснення самостійної пізнавальної діяльності;</a:t>
            </a:r>
          </a:p>
          <a:p>
            <a:pPr marL="342900" indent="-342900" algn="just">
              <a:lnSpc>
                <a:spcPts val="2600"/>
              </a:lnSpc>
              <a:buFont typeface="Wingdings" panose="05000000000000000000" pitchFamily="2" charset="2"/>
              <a:buChar char="ü"/>
              <a:defRPr/>
            </a:pPr>
            <a:r>
              <a:rPr lang="uk-UA" altLang="ru-RU" dirty="0">
                <a:latin typeface="Times New Roman" panose="02020603050405020304" pitchFamily="18" charset="0"/>
                <a:cs typeface="Calibri" panose="020F0502020204030204" pitchFamily="34" charset="0"/>
              </a:rPr>
              <a:t>с</a:t>
            </a:r>
            <a:r>
              <a:rPr lang="uk-UA" altLang="ru-RU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труктурування змістової складової проєкту з поетапним узагальненням результатів;</a:t>
            </a:r>
          </a:p>
          <a:p>
            <a:pPr marL="342900" indent="-342900" algn="just">
              <a:lnSpc>
                <a:spcPts val="2600"/>
              </a:lnSpc>
              <a:buFont typeface="Wingdings" panose="05000000000000000000" pitchFamily="2" charset="2"/>
              <a:buChar char="ü"/>
              <a:defRPr/>
            </a:pPr>
            <a:r>
              <a:rPr lang="uk-UA" altLang="ru-RU" dirty="0">
                <a:latin typeface="Times New Roman" panose="02020603050405020304" pitchFamily="18" charset="0"/>
                <a:cs typeface="Calibri" panose="020F0502020204030204" pitchFamily="34" charset="0"/>
              </a:rPr>
              <a:t>о</a:t>
            </a:r>
            <a:r>
              <a:rPr lang="uk-UA" altLang="ru-RU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прилюднення і впровадження отриманих результатів у практичну діяльність.</a:t>
            </a:r>
          </a:p>
          <a:p>
            <a:pPr marL="342900" indent="-342900" algn="just">
              <a:lnSpc>
                <a:spcPts val="2600"/>
              </a:lnSpc>
              <a:buFont typeface="Wingdings" panose="05000000000000000000" pitchFamily="2" charset="2"/>
              <a:buChar char="ü"/>
              <a:defRPr/>
            </a:pPr>
            <a:endParaRPr lang="uk-UA" altLang="ru-RU" dirty="0" smtClean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ts val="2600"/>
              </a:lnSpc>
              <a:buFont typeface="Wingdings" panose="05000000000000000000" pitchFamily="2" charset="2"/>
              <a:buChar char="ü"/>
              <a:defRPr/>
            </a:pPr>
            <a:endParaRPr lang="uk-UA" altLang="ru-RU" dirty="0" smtClean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ts val="2600"/>
              </a:lnSpc>
              <a:buFont typeface="Wingdings" panose="05000000000000000000" pitchFamily="2" charset="2"/>
              <a:buChar char="ü"/>
              <a:defRPr/>
            </a:pPr>
            <a:endParaRPr lang="ru-RU" altLang="ru-RU" sz="20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" y="1130300"/>
            <a:ext cx="2971800" cy="2298700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443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89020" y="1125521"/>
            <a:ext cx="7489317" cy="702832"/>
          </a:xfrm>
          <a:prstGeom prst="rect">
            <a:avLst/>
          </a:prstGeom>
          <a:solidFill>
            <a:srgbClr val="CCECFF"/>
          </a:solidFill>
          <a:ln w="28575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uk-UA" altLang="ru-RU" dirty="0">
                <a:latin typeface="Times New Roman" panose="02020603050405020304" pitchFamily="18" charset="0"/>
                <a:cs typeface="Calibri" panose="020F0502020204030204" pitchFamily="34" charset="0"/>
              </a:rPr>
              <a:t>ц</a:t>
            </a:r>
            <a:r>
              <a:rPr lang="uk-UA" altLang="ru-RU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ілеспрямоване активне сприймання дітьми проблеми проєкту, її переосмислення та </a:t>
            </a:r>
            <a:r>
              <a:rPr lang="uk-UA" altLang="ru-RU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розв</a:t>
            </a:r>
            <a:r>
              <a:rPr lang="en-US" altLang="ru-RU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’</a:t>
            </a:r>
            <a:r>
              <a:rPr lang="uk-UA" altLang="ru-RU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язання</a:t>
            </a:r>
            <a:r>
              <a:rPr lang="uk-UA" altLang="ru-RU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altLang="ru-RU" sz="2000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28985" y="317982"/>
            <a:ext cx="6134030" cy="57297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4118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Дидактичні принципи методу проєктів</a:t>
            </a:r>
            <a:endParaRPr lang="ru-RU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45215" y="1125521"/>
            <a:ext cx="2019193" cy="720003"/>
          </a:xfrm>
          <a:prstGeom prst="roundRect">
            <a:avLst/>
          </a:prstGeom>
          <a:solidFill>
            <a:srgbClr val="B6D9F6"/>
          </a:solidFill>
          <a:ln w="28575" cap="flat" cmpd="sng" algn="ctr">
            <a:solidFill>
              <a:srgbClr val="0068AE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uk-UA" sz="16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активності</a:t>
            </a:r>
            <a:endParaRPr lang="ru-RU" sz="1600" b="1" kern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45210" y="2775959"/>
            <a:ext cx="2019193" cy="721150"/>
          </a:xfrm>
          <a:prstGeom prst="roundRect">
            <a:avLst/>
          </a:prstGeom>
          <a:solidFill>
            <a:srgbClr val="B6D9F6"/>
          </a:solidFill>
          <a:ln w="28575" cap="flat" cmpd="sng" algn="ctr">
            <a:solidFill>
              <a:srgbClr val="0068AE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uk-UA" sz="16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технологічності</a:t>
            </a:r>
            <a:endParaRPr lang="ru-RU" sz="1600" b="1" kern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45210" y="3603239"/>
            <a:ext cx="2019193" cy="695285"/>
          </a:xfrm>
          <a:prstGeom prst="roundRect">
            <a:avLst/>
          </a:prstGeom>
          <a:solidFill>
            <a:srgbClr val="B6D9F6"/>
          </a:solidFill>
          <a:ln w="28575" cap="flat" cmpd="sng" algn="ctr">
            <a:solidFill>
              <a:srgbClr val="0068AE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uk-UA" sz="16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саморозвитку</a:t>
            </a:r>
            <a:endParaRPr lang="ru-RU" sz="1600" b="1" kern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8644" y="1953922"/>
            <a:ext cx="2019193" cy="728295"/>
          </a:xfrm>
          <a:prstGeom prst="roundRect">
            <a:avLst/>
          </a:prstGeom>
          <a:solidFill>
            <a:srgbClr val="B6D9F6"/>
          </a:solidFill>
          <a:ln w="28575" cap="flat" cmpd="sng" algn="ctr">
            <a:solidFill>
              <a:srgbClr val="0068AE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uk-UA" sz="16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продуктивності</a:t>
            </a:r>
            <a:endParaRPr lang="ru-RU" sz="1600" b="1" kern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45209" y="6027763"/>
            <a:ext cx="2019193" cy="718306"/>
          </a:xfrm>
          <a:prstGeom prst="roundRect">
            <a:avLst/>
          </a:prstGeom>
          <a:solidFill>
            <a:srgbClr val="B6D9F6"/>
          </a:solidFill>
          <a:ln w="28575" cap="flat" cmpd="sng" algn="ctr">
            <a:solidFill>
              <a:srgbClr val="0068AE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uk-UA" sz="16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співробітництва та партнерства</a:t>
            </a:r>
            <a:endParaRPr lang="ru-RU" sz="1600" b="1" kern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89020" y="1919801"/>
            <a:ext cx="7489317" cy="728295"/>
          </a:xfrm>
          <a:prstGeom prst="rect">
            <a:avLst/>
          </a:prstGeom>
          <a:solidFill>
            <a:srgbClr val="CCECFF"/>
          </a:solidFill>
          <a:ln w="28575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рагматична спрямованість діяльності на 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 суб’єктивно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соціально ціннісного результату.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89019" y="2757038"/>
            <a:ext cx="7489317" cy="721150"/>
          </a:xfrm>
          <a:prstGeom prst="rect">
            <a:avLst/>
          </a:prstGeom>
          <a:solidFill>
            <a:srgbClr val="CCECFF"/>
          </a:solidFill>
          <a:ln w="28575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иконання взаємообумовлених освітніх дій у  чітко визначеній послідовності.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89019" y="3580817"/>
            <a:ext cx="7489317" cy="708405"/>
          </a:xfrm>
          <a:prstGeom prst="rect">
            <a:avLst/>
          </a:prstGeom>
          <a:solidFill>
            <a:srgbClr val="CCECFF"/>
          </a:solidFill>
          <a:ln w="28575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творення розвивального середовища, в якому в результаті реалізації дітьми поставленої мети започатковутимуться нові проєкти.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9017" y="5234315"/>
            <a:ext cx="7489317" cy="694526"/>
          </a:xfrm>
          <a:prstGeom prst="rect">
            <a:avLst/>
          </a:prstGeom>
          <a:solidFill>
            <a:srgbClr val="CCECFF"/>
          </a:solidFill>
          <a:ln w="28575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икористання соціуму як лабораторії, в якій відбувається процес пізнання.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45209" y="5225385"/>
            <a:ext cx="2019193" cy="703456"/>
          </a:xfrm>
          <a:prstGeom prst="roundRect">
            <a:avLst/>
          </a:prstGeom>
          <a:solidFill>
            <a:srgbClr val="B6D9F6"/>
          </a:solidFill>
          <a:ln w="28575" cap="flat" cmpd="sng" algn="ctr">
            <a:solidFill>
              <a:srgbClr val="0068AE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uk-UA" sz="16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зв’язку </a:t>
            </a:r>
            <a:r>
              <a:rPr lang="uk-UA" sz="16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з реальним життям</a:t>
            </a:r>
            <a:endParaRPr lang="ru-RU" sz="1600" b="1" kern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45210" y="4427230"/>
            <a:ext cx="2019193" cy="699233"/>
          </a:xfrm>
          <a:prstGeom prst="roundRect">
            <a:avLst/>
          </a:prstGeom>
          <a:solidFill>
            <a:srgbClr val="B6D9F6"/>
          </a:solidFill>
          <a:ln w="28575" cap="flat" cmpd="sng" algn="ctr">
            <a:solidFill>
              <a:srgbClr val="0068AE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uk-UA" sz="16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опори </a:t>
            </a:r>
            <a:r>
              <a:rPr lang="uk-UA" sz="16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суб’єктний </a:t>
            </a:r>
            <a:r>
              <a:rPr lang="uk-UA" sz="1600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 дітей </a:t>
            </a:r>
            <a:endParaRPr lang="ru-RU" sz="1600" b="1" kern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89016" y="6045392"/>
            <a:ext cx="7489317" cy="700677"/>
          </a:xfrm>
          <a:prstGeom prst="rect">
            <a:avLst/>
          </a:prstGeom>
          <a:solidFill>
            <a:srgbClr val="CCECFF"/>
          </a:solidFill>
          <a:ln w="28575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 ресурсів і зусиль задля досягнення спільної мети.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89018" y="4402945"/>
            <a:ext cx="7489317" cy="718982"/>
          </a:xfrm>
          <a:prstGeom prst="rect">
            <a:avLst/>
          </a:prstGeom>
          <a:solidFill>
            <a:srgbClr val="CCECFF"/>
          </a:solidFill>
          <a:ln w="28575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рахування досвіду дитини, набутого в процесі сприймання і розуміння нею соціуму.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264402" y="1485522"/>
            <a:ext cx="385644" cy="73152"/>
          </a:xfrm>
          <a:prstGeom prst="rightArrow">
            <a:avLst/>
          </a:prstGeom>
          <a:solidFill>
            <a:srgbClr val="008FFA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242768" y="2244918"/>
            <a:ext cx="385644" cy="73152"/>
          </a:xfrm>
          <a:prstGeom prst="rightArrow">
            <a:avLst/>
          </a:prstGeom>
          <a:solidFill>
            <a:srgbClr val="008FFA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242768" y="4755865"/>
            <a:ext cx="385644" cy="73152"/>
          </a:xfrm>
          <a:prstGeom prst="rightArrow">
            <a:avLst/>
          </a:prstGeom>
          <a:solidFill>
            <a:srgbClr val="008FFA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242768" y="5529455"/>
            <a:ext cx="385644" cy="73152"/>
          </a:xfrm>
          <a:prstGeom prst="rightArrow">
            <a:avLst/>
          </a:prstGeom>
          <a:solidFill>
            <a:srgbClr val="008FFA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264402" y="6376197"/>
            <a:ext cx="385644" cy="73152"/>
          </a:xfrm>
          <a:prstGeom prst="rightArrow">
            <a:avLst/>
          </a:prstGeom>
          <a:solidFill>
            <a:srgbClr val="008FFA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3242768" y="3897557"/>
            <a:ext cx="385644" cy="73152"/>
          </a:xfrm>
          <a:prstGeom prst="rightArrow">
            <a:avLst/>
          </a:prstGeom>
          <a:solidFill>
            <a:srgbClr val="008FFA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264402" y="3107052"/>
            <a:ext cx="385644" cy="73152"/>
          </a:xfrm>
          <a:prstGeom prst="rightArrow">
            <a:avLst/>
          </a:prstGeom>
          <a:solidFill>
            <a:srgbClr val="008FFA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9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8470" y="770856"/>
            <a:ext cx="8842247" cy="1690943"/>
          </a:xfrm>
          <a:prstGeom prst="rect">
            <a:avLst/>
          </a:prstGeom>
          <a:solidFill>
            <a:srgbClr val="CCECFF"/>
          </a:solidFill>
          <a:ln w="28575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2600"/>
              </a:lnSpc>
              <a:defRPr/>
            </a:pPr>
            <a:r>
              <a:rPr lang="uk-UA" altLang="ru-RU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      Ефективність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використання проєктної  технології </a:t>
            </a:r>
            <a:r>
              <a:rPr lang="uk-UA" altLang="ru-RU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обумовлюється низкою чинників. Передусім проєктну діяльність можна впроваджувати тільки за ініціативи педагогічного колективу, яка ґрунтується на свідомому прагненні до цієї діяльності. Тема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 має б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актуальною,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реалістичною для виконання, а запланована організація проєкту має припускати його гнучкість і внесення змін до реалізації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19151" y="2738879"/>
            <a:ext cx="7675441" cy="1544894"/>
          </a:xfrm>
          <a:prstGeom prst="rect">
            <a:avLst/>
          </a:prstGeom>
          <a:solidFill>
            <a:srgbClr val="CCECFF"/>
          </a:solidFill>
          <a:ln w="28575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2600"/>
              </a:lnSpc>
              <a:defRPr/>
            </a:pPr>
            <a:r>
              <a:rPr lang="uk-UA" altLang="ru-RU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      Упровадження в освітній процес такої технології, як метод проєктів, сприяє розвитку </a:t>
            </a:r>
            <a:r>
              <a:rPr lang="uk-UA" altLang="ru-RU" dirty="0" smtClean="0">
                <a:latin typeface="Times New Roman" panose="02020603050405020304" pitchFamily="18" charset="0"/>
              </a:rPr>
              <a:t>м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истецько-творчої компетентності, яка відповідає соціальному замовленню на сучасному етапі, а також сприяє активній участі батьків та інших членів сім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ї в освітньому просторі ЗДО. </a:t>
            </a:r>
            <a:endParaRPr lang="ru-RU" altLang="ru-RU" sz="2000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495" y="4403393"/>
            <a:ext cx="4506686" cy="233498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391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5221</TotalTime>
  <Words>836</Words>
  <Application>Microsoft Office PowerPoint</Application>
  <PresentationFormat>Широкоэкранный</PresentationFormat>
  <Paragraphs>83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Надя</cp:lastModifiedBy>
  <cp:revision>274</cp:revision>
  <dcterms:created xsi:type="dcterms:W3CDTF">2023-02-07T16:29:07Z</dcterms:created>
  <dcterms:modified xsi:type="dcterms:W3CDTF">2024-10-15T15:07:48Z</dcterms:modified>
</cp:coreProperties>
</file>