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8" r:id="rId3"/>
    <p:sldId id="296" r:id="rId4"/>
    <p:sldId id="264" r:id="rId5"/>
    <p:sldId id="265" r:id="rId6"/>
    <p:sldId id="263" r:id="rId7"/>
    <p:sldId id="259" r:id="rId8"/>
    <p:sldId id="262" r:id="rId9"/>
    <p:sldId id="261" r:id="rId10"/>
    <p:sldId id="267" r:id="rId11"/>
    <p:sldId id="268" r:id="rId12"/>
    <p:sldId id="271" r:id="rId13"/>
    <p:sldId id="273" r:id="rId14"/>
    <p:sldId id="270" r:id="rId15"/>
    <p:sldId id="269" r:id="rId16"/>
    <p:sldId id="276" r:id="rId17"/>
    <p:sldId id="277" r:id="rId18"/>
    <p:sldId id="284" r:id="rId19"/>
    <p:sldId id="285" r:id="rId20"/>
    <p:sldId id="279" r:id="rId21"/>
    <p:sldId id="272" r:id="rId22"/>
    <p:sldId id="274" r:id="rId23"/>
    <p:sldId id="275" r:id="rId24"/>
    <p:sldId id="280" r:id="rId25"/>
    <p:sldId id="281" r:id="rId26"/>
    <p:sldId id="283" r:id="rId27"/>
    <p:sldId id="287" r:id="rId28"/>
    <p:sldId id="288" r:id="rId29"/>
    <p:sldId id="289" r:id="rId30"/>
    <p:sldId id="290" r:id="rId31"/>
    <p:sldId id="291" r:id="rId32"/>
    <p:sldId id="292" r:id="rId33"/>
    <p:sldId id="293" r:id="rId34"/>
    <p:sldId id="294" r:id="rId35"/>
    <p:sldId id="295"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119" autoAdjust="0"/>
  </p:normalViewPr>
  <p:slideViewPr>
    <p:cSldViewPr snapToGrid="0">
      <p:cViewPr varScale="1">
        <p:scale>
          <a:sx n="85" d="100"/>
          <a:sy n="85" d="100"/>
        </p:scale>
        <p:origin x="15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A5372-1429-49CD-95F9-DFB936EA4D17}"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0A1E9-FB7A-483A-BED1-7B5BEDFCEE06}" type="slidenum">
              <a:rPr lang="en-GB" smtClean="0"/>
              <a:t>‹#›</a:t>
            </a:fld>
            <a:endParaRPr lang="en-GB"/>
          </a:p>
        </p:txBody>
      </p:sp>
    </p:spTree>
    <p:extLst>
      <p:ext uri="{BB962C8B-B14F-4D97-AF65-F5344CB8AC3E}">
        <p14:creationId xmlns:p14="http://schemas.microsoft.com/office/powerpoint/2010/main" val="90063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57E046-2D58-4D73-8328-22167C038584}" type="slidenum">
              <a:rPr lang="en-GB" smtClean="0"/>
              <a:t>1</a:t>
            </a:fld>
            <a:endParaRPr lang="en-GB"/>
          </a:p>
        </p:txBody>
      </p:sp>
    </p:spTree>
    <p:extLst>
      <p:ext uri="{BB962C8B-B14F-4D97-AF65-F5344CB8AC3E}">
        <p14:creationId xmlns:p14="http://schemas.microsoft.com/office/powerpoint/2010/main" val="169109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Процес безперервного лиття за допомогою швидкого затвердіння з двома формувальними валками. Рідкий метал вводиться у форму, що складається з бічних ущільнень і пари охолоджених циліндрів. Матеріал застигає швидко і з невеликою товщиною. Зберігаються всі проміжні процеси термообробки і повторного нагріву сталі.
Original Content:
Процес, схему якого можна побачити на наступному рисунку, базується на процесі безперервного лиття за допомогою швидкого затвердіння з двома формувальними валками.
Як показано на рисунку 1, і який ми детально розглянемо, рідкий метал вводиться у форму або виливницю, що складається з бічних ущільнень і пари охолоджених циліндрів, що обертаються на високих обертах. Таким чином, матеріал застигає швидко і з невеликою товщиною (1-5 мм), тому для перетворення рідкої сталі в смугу, розміри якої подібні до розмірів гарячекатаної смуги, потрібно лише кілька секунд. При цьому зберігаються всі проміжні процеси термообробки і повторного нагріву сталі.
Рисунок № 1. Повна схема установки безперервного розливання сталі методом швидкого затвердіння (Castrip© Process).
</a:t>
            </a:r>
          </a:p>
        </p:txBody>
      </p:sp>
      <p:sp>
        <p:nvSpPr>
          <p:cNvPr id="4" name="Slide Number Placeholder 3"/>
          <p:cNvSpPr>
            <a:spLocks noGrp="1"/>
          </p:cNvSpPr>
          <p:nvPr>
            <p:ph type="sldNum" sz="quarter" idx="5"/>
          </p:nvPr>
        </p:nvSpPr>
        <p:spPr/>
        <p:txBody>
          <a:bodyPr/>
          <a:lstStyle/>
          <a:p>
            <a:fld id="{0B57E046-2D58-4D73-8328-22167C038584}" type="slidenum">
              <a:rPr lang="en-GB" smtClean="0"/>
              <a:t>10</a:t>
            </a:fld>
            <a:endParaRPr lang="en-GB"/>
          </a:p>
        </p:txBody>
      </p:sp>
    </p:spTree>
    <p:extLst>
      <p:ext uri="{BB962C8B-B14F-4D97-AF65-F5344CB8AC3E}">
        <p14:creationId xmlns:p14="http://schemas.microsoft.com/office/powerpoint/2010/main" val="318938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Процес гарячої прокатки полягає в одному безперервному проході на одній виробничій лінії, що призводить до значного спрощення виробництва. Цей процес еквівалентний процесам лиття і гарячої прокатки та інтегрує в собі все, що пов'язано з цими процесами на звичайному сталеливарному заводі.
Original Content:
Процес гарячої прокатки зводиться до одного безперервного проходу на одній виробничій лінії, що призводить до колосального спрощення виробничого процесу. Як бачимо, цей процес безперервного лиття шляхом затвердінням еквівалентний процесам лиття і гарячої прокатки, тому цей процес інтегрує в собі все, що пов'язано з литтям на звичайному сталеливарному заводі і з процесом гарячої прокатки на звичайному сталеливарному заводі.
</a:t>
            </a:r>
          </a:p>
        </p:txBody>
      </p:sp>
      <p:sp>
        <p:nvSpPr>
          <p:cNvPr id="4" name="Slide Number Placeholder 3"/>
          <p:cNvSpPr>
            <a:spLocks noGrp="1"/>
          </p:cNvSpPr>
          <p:nvPr>
            <p:ph type="sldNum" sz="quarter" idx="5"/>
          </p:nvPr>
        </p:nvSpPr>
        <p:spPr/>
        <p:txBody>
          <a:bodyPr/>
          <a:lstStyle/>
          <a:p>
            <a:fld id="{0B57E046-2D58-4D73-8328-22167C038584}" type="slidenum">
              <a:rPr lang="en-GB" smtClean="0"/>
              <a:t>11</a:t>
            </a:fld>
            <a:endParaRPr lang="en-GB"/>
          </a:p>
        </p:txBody>
      </p:sp>
    </p:spTree>
    <p:extLst>
      <p:ext uri="{BB962C8B-B14F-4D97-AF65-F5344CB8AC3E}">
        <p14:creationId xmlns:p14="http://schemas.microsoft.com/office/powerpoint/2010/main" val="60505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У 1940 році розпочалися роботи з розробки безперервного лиття. У 1952 році компанія Manessman встановила першу традиційну машину безперервного лиття заготовок для сталі. З 1970 року безперервне розливання почало поширюватися на інтегрованих сталеливарних заводах.
Original Content:
Ще в 1940 році розпочалися науково-дослідні та дослідно-конструкторські роботи з розробки Науково-дослідні та дослідно-конструкторські роботи з розробки того, що зараз називають традиційним безперервним литтям, розпочалися ще в 1940 році з використанням стаціонарної ливарної форми або ливарної машини для безперервного лиття. Ця технологія була вперше застосована для бронзових сплавів у 1937 році.
У 1952 році компанія Manessman встановила першу традиційну машину безперервного лиття заготовок для сталі.
Традиційна машина безперервного лиття заготовок для сталі. Протягом багатьох років безперервне розливання було зосереджене або обмежене переважно невеликими заводами або установками через свої технічні обмеження. Лише з 1970 року безперервне розливання почало поширюватися і використовуватися в масовому масштабі на інтегрованих сталеливарних заводах.
</a:t>
            </a:r>
          </a:p>
        </p:txBody>
      </p:sp>
      <p:sp>
        <p:nvSpPr>
          <p:cNvPr id="4" name="Slide Number Placeholder 3"/>
          <p:cNvSpPr>
            <a:spLocks noGrp="1"/>
          </p:cNvSpPr>
          <p:nvPr>
            <p:ph type="sldNum" sz="quarter" idx="5"/>
          </p:nvPr>
        </p:nvSpPr>
        <p:spPr/>
        <p:txBody>
          <a:bodyPr/>
          <a:lstStyle/>
          <a:p>
            <a:fld id="{0B57E046-2D58-4D73-8328-22167C038584}" type="slidenum">
              <a:rPr lang="en-GB" smtClean="0"/>
              <a:t>12</a:t>
            </a:fld>
            <a:endParaRPr lang="en-GB"/>
          </a:p>
        </p:txBody>
      </p:sp>
    </p:spTree>
    <p:extLst>
      <p:ext uri="{BB962C8B-B14F-4D97-AF65-F5344CB8AC3E}">
        <p14:creationId xmlns:p14="http://schemas.microsoft.com/office/powerpoint/2010/main" val="20681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Міні-заводи, засновані на принципі інтегрованої технології безперервного розливання сталі, дозволили значно зменшити товщину слябів, економити енергію та скоротити витрати. Цей новий процес виробництва був швидко комерціалізований та може бути впроваджений як нова установка або розширення існуючих.
Original Content:
В результаті, міні-заводи, засновані на принципі інтегрованої технології безперервного розливання сталі разом з гарячою прокаткою в компактній установці безперервного виробництва сталі (Continuous Steel Production CSP і Integrated Strip Production ISP), дозволили виробляти безперервний сталевий продукт у вигляді безперервної смуги, що призвело до значного зменшення товщини слябів (розливання тонких слябів), більш раціонального використання сировини, а також значної економії енергії та скорочення інвестиційних та експлуатаційних витрат, при одночасному задоволенні вимог замовника в найкоротші терміни.
Отримані хороші результати дозволили швидко комерціалізувати цей новий процес виробництва чавуну і сталі, що дає змогу з великим успіхом впроваджувати його як нову установку або як розширення існуючих установок.
</a:t>
            </a:r>
          </a:p>
        </p:txBody>
      </p:sp>
      <p:sp>
        <p:nvSpPr>
          <p:cNvPr id="4" name="Slide Number Placeholder 3"/>
          <p:cNvSpPr>
            <a:spLocks noGrp="1"/>
          </p:cNvSpPr>
          <p:nvPr>
            <p:ph type="sldNum" sz="quarter" idx="5"/>
          </p:nvPr>
        </p:nvSpPr>
        <p:spPr/>
        <p:txBody>
          <a:bodyPr/>
          <a:lstStyle/>
          <a:p>
            <a:fld id="{0B57E046-2D58-4D73-8328-22167C038584}" type="slidenum">
              <a:rPr lang="en-GB" smtClean="0"/>
              <a:t>13</a:t>
            </a:fld>
            <a:endParaRPr lang="en-GB"/>
          </a:p>
        </p:txBody>
      </p:sp>
    </p:spTree>
    <p:extLst>
      <p:ext uri="{BB962C8B-B14F-4D97-AF65-F5344CB8AC3E}">
        <p14:creationId xmlns:p14="http://schemas.microsoft.com/office/powerpoint/2010/main" val="825167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Скорочення капітальних інвестицій призводить до зниження експлуатаційних витрат, економії енергії, зменшення викидів забруднюючих речовин та збільшення швидкості реагування на запити клієнтів.
Original Content:
Таким чином, можна досягти значного скорочення капітальних інвестицій, експлуатаційних витрат і витрат на технічне обслуговування, необхідної виробничої площі, економії енергії та викидів забруднюючих речовин, а також скорочення часу реагування на запити клієнтів і, як наслідок, скорочення проміжних запасів.
</a:t>
            </a:r>
          </a:p>
        </p:txBody>
      </p:sp>
      <p:sp>
        <p:nvSpPr>
          <p:cNvPr id="4" name="Slide Number Placeholder 3"/>
          <p:cNvSpPr>
            <a:spLocks noGrp="1"/>
          </p:cNvSpPr>
          <p:nvPr>
            <p:ph type="sldNum" sz="quarter" idx="5"/>
          </p:nvPr>
        </p:nvSpPr>
        <p:spPr/>
        <p:txBody>
          <a:bodyPr/>
          <a:lstStyle/>
          <a:p>
            <a:fld id="{0B57E046-2D58-4D73-8328-22167C038584}" type="slidenum">
              <a:rPr lang="en-GB" smtClean="0"/>
              <a:t>14</a:t>
            </a:fld>
            <a:endParaRPr lang="en-GB"/>
          </a:p>
        </p:txBody>
      </p:sp>
    </p:spTree>
    <p:extLst>
      <p:ext uri="{BB962C8B-B14F-4D97-AF65-F5344CB8AC3E}">
        <p14:creationId xmlns:p14="http://schemas.microsoft.com/office/powerpoint/2010/main" val="73572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Це нова технологія безперервного розливання зі швидким охолодженням. Вона відрізняється від звичайного безперервного розливання та змінює сам процес розливання. Процес трансформується в швидке затвердіння завдяки використанню валків, що обертаються на високих оборотах.
Original Content:
Таким чином, технологія затвердіння за допомогою безперервного розливання зі швидким охолодженням в даний час є абсолютно новою концепцією і останньою інновацією в галузі безперервного розливання, оскільки це не звичайне безперервне розливання, безпосередньо інтегроване з процесом гарячої прокатки через стадію підігріву слябів, як у випадку з міні-заводами, а істотно змінює сам процес розливання, який трансформується в процес швидкого затвердіння завдяки використанню валків, що обертаються на високих оборотах.
</a:t>
            </a:r>
          </a:p>
        </p:txBody>
      </p:sp>
      <p:sp>
        <p:nvSpPr>
          <p:cNvPr id="4" name="Slide Number Placeholder 3"/>
          <p:cNvSpPr>
            <a:spLocks noGrp="1"/>
          </p:cNvSpPr>
          <p:nvPr>
            <p:ph type="sldNum" sz="quarter" idx="5"/>
          </p:nvPr>
        </p:nvSpPr>
        <p:spPr/>
        <p:txBody>
          <a:bodyPr/>
          <a:lstStyle/>
          <a:p>
            <a:fld id="{0B57E046-2D58-4D73-8328-22167C038584}" type="slidenum">
              <a:rPr lang="en-GB" smtClean="0"/>
              <a:t>15</a:t>
            </a:fld>
            <a:endParaRPr lang="en-GB"/>
          </a:p>
        </p:txBody>
      </p:sp>
    </p:spTree>
    <p:extLst>
      <p:ext uri="{BB962C8B-B14F-4D97-AF65-F5344CB8AC3E}">
        <p14:creationId xmlns:p14="http://schemas.microsoft.com/office/powerpoint/2010/main" val="51478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Генрі Бессемер запропонував ідею безперервного розливання, використовуючи пару валків для отримання тонких листів жерсті. Ця ідея була запатентована в 1857 році. Однак Бессемер зазначив, що існують труднощі в подачі пристрою та підтримці розмірів відлитого листа.
Original Content:
Ідея використання пари валків як прокатних циліндрів для здійснення безперервного розливання безпосередньо з рідкого стану, без будь-якого проміжного нагрівання, була запропонована ще сером Генрі Бессемером. У зв'язку з технологією безперервного лиття він описав обладнання, що складається з пари валків для отримання тонких листів жерсті. Після цих експериментів і під враженням від важливості цієї системи він запатентував її в 1857 році. Бессемер зазначив, що існують серйозні труднощі в подачі пристрою і щодо підтримки розмірів і властивостей відлитого листа ...". Схема процесу, розробленого Бессемером, показана на рисунку 4.
</a:t>
            </a:r>
          </a:p>
        </p:txBody>
      </p:sp>
      <p:sp>
        <p:nvSpPr>
          <p:cNvPr id="4" name="Slide Number Placeholder 3"/>
          <p:cNvSpPr>
            <a:spLocks noGrp="1"/>
          </p:cNvSpPr>
          <p:nvPr>
            <p:ph type="sldNum" sz="quarter" idx="5"/>
          </p:nvPr>
        </p:nvSpPr>
        <p:spPr/>
        <p:txBody>
          <a:bodyPr/>
          <a:lstStyle/>
          <a:p>
            <a:fld id="{0B57E046-2D58-4D73-8328-22167C038584}" type="slidenum">
              <a:rPr lang="en-GB" smtClean="0"/>
              <a:t>16</a:t>
            </a:fld>
            <a:endParaRPr lang="en-GB"/>
          </a:p>
        </p:txBody>
      </p:sp>
    </p:spTree>
    <p:extLst>
      <p:ext uri="{BB962C8B-B14F-4D97-AF65-F5344CB8AC3E}">
        <p14:creationId xmlns:p14="http://schemas.microsoft.com/office/powerpoint/2010/main" val="34507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Едвін</a:t>
            </a:r>
            <a:r>
              <a:rPr lang="en-GB" dirty="0"/>
              <a:t> </a:t>
            </a:r>
            <a:r>
              <a:rPr lang="en-GB" dirty="0" err="1"/>
              <a:t>Нортон</a:t>
            </a:r>
            <a:r>
              <a:rPr lang="en-GB" dirty="0"/>
              <a:t> </a:t>
            </a:r>
            <a:r>
              <a:rPr lang="en-GB" dirty="0" err="1"/>
              <a:t>проводив</a:t>
            </a:r>
            <a:r>
              <a:rPr lang="en-GB" dirty="0"/>
              <a:t> </a:t>
            </a:r>
            <a:r>
              <a:rPr lang="en-GB" dirty="0" err="1"/>
              <a:t>випробування</a:t>
            </a:r>
            <a:r>
              <a:rPr lang="en-GB" dirty="0"/>
              <a:t> у 1890 </a:t>
            </a:r>
            <a:r>
              <a:rPr lang="en-GB" dirty="0" err="1"/>
              <a:t>році</a:t>
            </a:r>
            <a:r>
              <a:rPr lang="en-GB" dirty="0"/>
              <a:t> з </a:t>
            </a:r>
            <a:r>
              <a:rPr lang="en-GB" dirty="0" err="1"/>
              <a:t>метою</a:t>
            </a:r>
            <a:r>
              <a:rPr lang="en-GB" dirty="0"/>
              <a:t> </a:t>
            </a:r>
            <a:r>
              <a:rPr lang="en-GB" dirty="0" err="1"/>
              <a:t>виробництва</a:t>
            </a:r>
            <a:r>
              <a:rPr lang="en-GB" dirty="0"/>
              <a:t> </a:t>
            </a:r>
            <a:r>
              <a:rPr lang="en-GB" dirty="0" err="1"/>
              <a:t>сталевого</a:t>
            </a:r>
            <a:r>
              <a:rPr lang="en-GB" dirty="0"/>
              <a:t> </a:t>
            </a:r>
            <a:r>
              <a:rPr lang="en-GB" dirty="0" err="1"/>
              <a:t>листа</a:t>
            </a:r>
            <a:r>
              <a:rPr lang="en-GB" dirty="0"/>
              <a:t> </a:t>
            </a:r>
            <a:r>
              <a:rPr lang="en-GB" dirty="0" err="1"/>
              <a:t>товщиною</a:t>
            </a:r>
            <a:r>
              <a:rPr lang="en-GB" dirty="0"/>
              <a:t> </a:t>
            </a:r>
            <a:r>
              <a:rPr lang="en-GB" dirty="0" err="1"/>
              <a:t>від</a:t>
            </a:r>
            <a:r>
              <a:rPr lang="en-GB" dirty="0"/>
              <a:t> 3 </a:t>
            </a:r>
            <a:r>
              <a:rPr lang="en-GB" dirty="0" err="1"/>
              <a:t>до</a:t>
            </a:r>
            <a:r>
              <a:rPr lang="en-GB" dirty="0"/>
              <a:t> 5 </a:t>
            </a:r>
            <a:r>
              <a:rPr lang="en-GB" dirty="0" err="1"/>
              <a:t>мм</a:t>
            </a:r>
            <a:r>
              <a:rPr lang="en-GB" dirty="0"/>
              <a:t> </a:t>
            </a:r>
            <a:r>
              <a:rPr lang="en-GB" dirty="0" err="1"/>
              <a:t>на</a:t>
            </a:r>
            <a:r>
              <a:rPr lang="en-GB" dirty="0"/>
              <a:t> </a:t>
            </a:r>
            <a:r>
              <a:rPr lang="en-GB" dirty="0" err="1"/>
              <a:t>основі</a:t>
            </a:r>
            <a:r>
              <a:rPr lang="en-GB" dirty="0"/>
              <a:t> </a:t>
            </a:r>
            <a:r>
              <a:rPr lang="en-GB" dirty="0" err="1"/>
              <a:t>запатентованого</a:t>
            </a:r>
            <a:r>
              <a:rPr lang="en-GB" dirty="0"/>
              <a:t> </a:t>
            </a:r>
            <a:r>
              <a:rPr lang="en-GB" dirty="0" err="1"/>
              <a:t>Бессемером</a:t>
            </a:r>
            <a:r>
              <a:rPr lang="en-GB" dirty="0"/>
              <a:t> </a:t>
            </a:r>
            <a:r>
              <a:rPr lang="en-GB" dirty="0" err="1"/>
              <a:t>процесу</a:t>
            </a:r>
            <a:r>
              <a:rPr lang="en-GB" dirty="0"/>
              <a:t>. </a:t>
            </a:r>
            <a:r>
              <a:rPr lang="en-GB" dirty="0" err="1"/>
              <a:t>Однак</a:t>
            </a:r>
            <a:r>
              <a:rPr lang="en-GB" dirty="0"/>
              <a:t> </a:t>
            </a:r>
            <a:r>
              <a:rPr lang="en-GB" dirty="0" err="1"/>
              <a:t>він</a:t>
            </a:r>
            <a:r>
              <a:rPr lang="en-GB" dirty="0"/>
              <a:t> </a:t>
            </a:r>
            <a:r>
              <a:rPr lang="en-GB" dirty="0" err="1"/>
              <a:t>відмовився</a:t>
            </a:r>
            <a:r>
              <a:rPr lang="en-GB" dirty="0"/>
              <a:t> </a:t>
            </a:r>
            <a:r>
              <a:rPr lang="en-GB" dirty="0" err="1"/>
              <a:t>від</a:t>
            </a:r>
            <a:r>
              <a:rPr lang="en-GB" dirty="0"/>
              <a:t> </a:t>
            </a:r>
            <a:r>
              <a:rPr lang="en-GB" dirty="0" err="1"/>
              <a:t>цієї</a:t>
            </a:r>
            <a:r>
              <a:rPr lang="en-GB" dirty="0"/>
              <a:t> </a:t>
            </a:r>
            <a:r>
              <a:rPr lang="en-GB" dirty="0" err="1"/>
              <a:t>ідеї</a:t>
            </a:r>
            <a:r>
              <a:rPr lang="en-GB" dirty="0"/>
              <a:t> </a:t>
            </a:r>
            <a:r>
              <a:rPr lang="en-GB" dirty="0" err="1"/>
              <a:t>через</a:t>
            </a:r>
            <a:r>
              <a:rPr lang="en-GB" dirty="0"/>
              <a:t> </a:t>
            </a:r>
            <a:r>
              <a:rPr lang="en-GB" dirty="0" err="1"/>
              <a:t>високі</a:t>
            </a:r>
            <a:r>
              <a:rPr lang="en-GB" dirty="0"/>
              <a:t> </a:t>
            </a:r>
            <a:r>
              <a:rPr lang="en-GB" dirty="0" err="1"/>
              <a:t>витрати</a:t>
            </a:r>
            <a:r>
              <a:rPr lang="en-GB" dirty="0"/>
              <a:t>.
</a:t>
            </a:r>
            <a:r>
              <a:rPr lang="uk-UA" sz="1800" dirty="0">
                <a:effectLst/>
                <a:latin typeface="Times New Roman" panose="02020603050405020304" pitchFamily="18" charset="0"/>
                <a:ea typeface="Aptos" panose="020B0004020202020204" pitchFamily="34" charset="0"/>
              </a:rPr>
              <a:t>Устаткування, розроблене компанією </a:t>
            </a:r>
            <a:r>
              <a:rPr lang="uk-UA" sz="1800" dirty="0" err="1">
                <a:effectLst/>
                <a:latin typeface="Times New Roman" panose="02020603050405020304" pitchFamily="18" charset="0"/>
                <a:ea typeface="Aptos" panose="020B0004020202020204" pitchFamily="34" charset="0"/>
              </a:rPr>
              <a:t>Bessemer</a:t>
            </a:r>
            <a:r>
              <a:rPr lang="uk-UA" sz="1800" dirty="0">
                <a:effectLst/>
                <a:latin typeface="Times New Roman" panose="02020603050405020304" pitchFamily="18" charset="0"/>
                <a:ea typeface="Aptos" panose="020B0004020202020204" pitchFamily="34" charset="0"/>
              </a:rPr>
              <a:t> для безперервного розливання.</a:t>
            </a:r>
            <a:r>
              <a:rPr lang="en-GB" dirty="0"/>
              <a:t>
Original Content:
</a:t>
            </a:r>
            <a:r>
              <a:rPr lang="en-GB" dirty="0" err="1"/>
              <a:t>Згодом</a:t>
            </a:r>
            <a:r>
              <a:rPr lang="en-GB" dirty="0"/>
              <a:t> </a:t>
            </a:r>
            <a:r>
              <a:rPr lang="en-GB" dirty="0" err="1"/>
              <a:t>деякі</a:t>
            </a:r>
            <a:r>
              <a:rPr lang="en-GB" dirty="0"/>
              <a:t> </a:t>
            </a:r>
            <a:r>
              <a:rPr lang="en-GB" dirty="0" err="1"/>
              <a:t>випробування</a:t>
            </a:r>
            <a:r>
              <a:rPr lang="en-GB" dirty="0"/>
              <a:t> </a:t>
            </a:r>
            <a:r>
              <a:rPr lang="en-GB" dirty="0" err="1"/>
              <a:t>проводив</a:t>
            </a:r>
            <a:r>
              <a:rPr lang="en-GB" dirty="0"/>
              <a:t> у 1890 </a:t>
            </a:r>
            <a:r>
              <a:rPr lang="en-GB" dirty="0" err="1"/>
              <a:t>році</a:t>
            </a:r>
            <a:r>
              <a:rPr lang="en-GB" dirty="0"/>
              <a:t> </a:t>
            </a:r>
            <a:r>
              <a:rPr lang="en-GB" dirty="0" err="1"/>
              <a:t>американець</a:t>
            </a:r>
            <a:r>
              <a:rPr lang="en-GB" dirty="0"/>
              <a:t> </a:t>
            </a:r>
            <a:r>
              <a:rPr lang="en-GB" dirty="0" err="1"/>
              <a:t>Едвін</a:t>
            </a:r>
            <a:r>
              <a:rPr lang="en-GB" dirty="0"/>
              <a:t> </a:t>
            </a:r>
            <a:r>
              <a:rPr lang="en-GB" dirty="0" err="1"/>
              <a:t>Нортон</a:t>
            </a:r>
            <a:r>
              <a:rPr lang="en-GB" dirty="0"/>
              <a:t>, </a:t>
            </a:r>
            <a:r>
              <a:rPr lang="en-GB" dirty="0" err="1"/>
              <a:t>який</a:t>
            </a:r>
            <a:r>
              <a:rPr lang="en-GB" dirty="0"/>
              <a:t> </a:t>
            </a:r>
            <a:r>
              <a:rPr lang="en-GB" dirty="0" err="1"/>
              <a:t>намагався</a:t>
            </a:r>
            <a:r>
              <a:rPr lang="en-GB" dirty="0"/>
              <a:t> </a:t>
            </a:r>
            <a:r>
              <a:rPr lang="en-GB" dirty="0" err="1"/>
              <a:t>виробляти</a:t>
            </a:r>
            <a:r>
              <a:rPr lang="en-GB" dirty="0"/>
              <a:t> </a:t>
            </a:r>
            <a:r>
              <a:rPr lang="en-GB" dirty="0" err="1"/>
              <a:t>сталевий</a:t>
            </a:r>
            <a:r>
              <a:rPr lang="en-GB" dirty="0"/>
              <a:t> </a:t>
            </a:r>
            <a:r>
              <a:rPr lang="en-GB" dirty="0" err="1"/>
              <a:t>лист</a:t>
            </a:r>
            <a:r>
              <a:rPr lang="en-GB" dirty="0"/>
              <a:t> </a:t>
            </a:r>
            <a:r>
              <a:rPr lang="en-GB" dirty="0" err="1"/>
              <a:t>товщиною</a:t>
            </a:r>
            <a:r>
              <a:rPr lang="en-GB" dirty="0"/>
              <a:t> </a:t>
            </a:r>
            <a:r>
              <a:rPr lang="en-GB" dirty="0" err="1"/>
              <a:t>від</a:t>
            </a:r>
            <a:r>
              <a:rPr lang="en-GB" dirty="0"/>
              <a:t> 3 </a:t>
            </a:r>
            <a:r>
              <a:rPr lang="en-GB" dirty="0" err="1"/>
              <a:t>до</a:t>
            </a:r>
            <a:r>
              <a:rPr lang="en-GB" dirty="0"/>
              <a:t> 5 </a:t>
            </a:r>
            <a:r>
              <a:rPr lang="en-GB" dirty="0" err="1"/>
              <a:t>мм</a:t>
            </a:r>
            <a:r>
              <a:rPr lang="en-GB" dirty="0"/>
              <a:t> </a:t>
            </a:r>
            <a:r>
              <a:rPr lang="en-GB" dirty="0" err="1"/>
              <a:t>на</a:t>
            </a:r>
            <a:r>
              <a:rPr lang="en-GB" dirty="0"/>
              <a:t> </a:t>
            </a:r>
            <a:r>
              <a:rPr lang="en-GB" dirty="0" err="1"/>
              <a:t>основі</a:t>
            </a:r>
            <a:r>
              <a:rPr lang="en-GB" dirty="0"/>
              <a:t> </a:t>
            </a:r>
            <a:r>
              <a:rPr lang="en-GB" dirty="0" err="1"/>
              <a:t>запатентованого</a:t>
            </a:r>
            <a:r>
              <a:rPr lang="en-GB" dirty="0"/>
              <a:t> </a:t>
            </a:r>
            <a:r>
              <a:rPr lang="en-GB" dirty="0" err="1"/>
              <a:t>Бессемером</a:t>
            </a:r>
            <a:r>
              <a:rPr lang="en-GB" dirty="0"/>
              <a:t> </a:t>
            </a:r>
            <a:r>
              <a:rPr lang="en-GB" dirty="0" err="1"/>
              <a:t>процесу</a:t>
            </a:r>
            <a:r>
              <a:rPr lang="en-GB" dirty="0"/>
              <a:t>, </a:t>
            </a:r>
            <a:r>
              <a:rPr lang="en-GB" dirty="0" err="1"/>
              <a:t>але</a:t>
            </a:r>
            <a:r>
              <a:rPr lang="en-GB" dirty="0"/>
              <a:t> </a:t>
            </a:r>
            <a:r>
              <a:rPr lang="en-GB" dirty="0" err="1"/>
              <a:t>врешті-решт</a:t>
            </a:r>
            <a:r>
              <a:rPr lang="en-GB" dirty="0"/>
              <a:t> </a:t>
            </a:r>
            <a:r>
              <a:rPr lang="en-GB" dirty="0" err="1"/>
              <a:t>відмовився</a:t>
            </a:r>
            <a:r>
              <a:rPr lang="en-GB" dirty="0"/>
              <a:t> </a:t>
            </a:r>
            <a:r>
              <a:rPr lang="en-GB" dirty="0" err="1"/>
              <a:t>від</a:t>
            </a:r>
            <a:r>
              <a:rPr lang="en-GB" dirty="0"/>
              <a:t> </a:t>
            </a:r>
            <a:r>
              <a:rPr lang="en-GB" dirty="0" err="1"/>
              <a:t>цієї</a:t>
            </a:r>
            <a:r>
              <a:rPr lang="en-GB" dirty="0"/>
              <a:t> </a:t>
            </a:r>
            <a:r>
              <a:rPr lang="en-GB" dirty="0" err="1"/>
              <a:t>ідеї</a:t>
            </a:r>
            <a:r>
              <a:rPr lang="en-GB" dirty="0"/>
              <a:t>, </a:t>
            </a:r>
            <a:r>
              <a:rPr lang="en-GB" dirty="0" err="1"/>
              <a:t>вважаючи</a:t>
            </a:r>
            <a:r>
              <a:rPr lang="en-GB" dirty="0"/>
              <a:t>, </a:t>
            </a:r>
            <a:r>
              <a:rPr lang="en-GB" dirty="0" err="1"/>
              <a:t>що</a:t>
            </a:r>
            <a:r>
              <a:rPr lang="en-GB" dirty="0"/>
              <a:t> </a:t>
            </a:r>
            <a:r>
              <a:rPr lang="en-GB" dirty="0" err="1"/>
              <a:t>подальший</a:t>
            </a:r>
            <a:r>
              <a:rPr lang="en-GB" dirty="0"/>
              <a:t> </a:t>
            </a:r>
            <a:r>
              <a:rPr lang="en-GB" dirty="0" err="1"/>
              <a:t>розвиток</a:t>
            </a:r>
            <a:r>
              <a:rPr lang="en-GB" dirty="0"/>
              <a:t> </a:t>
            </a:r>
            <a:r>
              <a:rPr lang="en-GB" dirty="0" err="1"/>
              <a:t>цього</a:t>
            </a:r>
            <a:r>
              <a:rPr lang="en-GB" dirty="0"/>
              <a:t> </a:t>
            </a:r>
            <a:r>
              <a:rPr lang="en-GB" dirty="0" err="1"/>
              <a:t>сталеплавильного</a:t>
            </a:r>
            <a:r>
              <a:rPr lang="en-GB" dirty="0"/>
              <a:t> </a:t>
            </a:r>
            <a:r>
              <a:rPr lang="en-GB" dirty="0" err="1"/>
              <a:t>процесу</a:t>
            </a:r>
            <a:r>
              <a:rPr lang="en-GB" dirty="0"/>
              <a:t> </a:t>
            </a:r>
            <a:r>
              <a:rPr lang="en-GB" dirty="0" err="1"/>
              <a:t>вимагає</a:t>
            </a:r>
            <a:r>
              <a:rPr lang="en-GB" dirty="0"/>
              <a:t> </a:t>
            </a:r>
            <a:r>
              <a:rPr lang="en-GB" dirty="0" err="1"/>
              <a:t>інвестицій</a:t>
            </a:r>
            <a:r>
              <a:rPr lang="en-GB" dirty="0"/>
              <a:t>, </a:t>
            </a:r>
            <a:r>
              <a:rPr lang="en-GB" dirty="0" err="1"/>
              <a:t>які</a:t>
            </a:r>
            <a:r>
              <a:rPr lang="en-GB" dirty="0"/>
              <a:t> </a:t>
            </a:r>
            <a:r>
              <a:rPr lang="en-GB" dirty="0" err="1"/>
              <a:t>не</a:t>
            </a:r>
            <a:r>
              <a:rPr lang="en-GB" dirty="0"/>
              <a:t> </a:t>
            </a:r>
            <a:r>
              <a:rPr lang="en-GB" dirty="0" err="1"/>
              <a:t>виправдовуються</a:t>
            </a:r>
            <a:r>
              <a:rPr lang="en-GB" dirty="0"/>
              <a:t>.
</a:t>
            </a:r>
          </a:p>
        </p:txBody>
      </p:sp>
      <p:sp>
        <p:nvSpPr>
          <p:cNvPr id="4" name="Slide Number Placeholder 3"/>
          <p:cNvSpPr>
            <a:spLocks noGrp="1"/>
          </p:cNvSpPr>
          <p:nvPr>
            <p:ph type="sldNum" sz="quarter" idx="5"/>
          </p:nvPr>
        </p:nvSpPr>
        <p:spPr/>
        <p:txBody>
          <a:bodyPr/>
          <a:lstStyle/>
          <a:p>
            <a:fld id="{0B57E046-2D58-4D73-8328-22167C038584}" type="slidenum">
              <a:rPr lang="en-GB" smtClean="0"/>
              <a:t>17</a:t>
            </a:fld>
            <a:endParaRPr lang="en-GB"/>
          </a:p>
        </p:txBody>
      </p:sp>
    </p:spTree>
    <p:extLst>
      <p:ext uri="{BB962C8B-B14F-4D97-AF65-F5344CB8AC3E}">
        <p14:creationId xmlns:p14="http://schemas.microsoft.com/office/powerpoint/2010/main" val="2713715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Процес затвердіння сталі починається в зоні меніска, де формуються дві тверді поверхні. Кінець затвердіння відбувається на висоті осі вирівнювання валків, де товщина смуги мінімальна. Рідка сталь перетворюється на смугу з бажаною товщиною за кілька секунд. Процес подачі в форму та розливання контролюється для отримання смуги належної якості.
Original Content:
Затвердіння починається в так званій зоні меніска, Рисунок 6b, де починають формуватися дві тверді поверхні, що контактують з внутрішньо охолодженими роликами, які діють як тепловідводи. З іншого боку, кінець затвердіння повинен відбуватися приблизно на висоті осі вирівнювання валків, де товщина смуги мінімальна. Таким чином, у цьому процесі рідка сталь перетворюється на смугу з бажаною товщиною для подальшого застосування, або безпосередньо, або для подальшої холодної обробки, причому цей процес займає лише кілька секунд.
З цієї причини процес подачі в форму або розливний пристрій, а також розливання повинні дуже ретельно контролюватися і здійснюватися при відповідних фізико-хімічних і термодинамічних умовах, щоб отримати смугу належної якості.
</a:t>
            </a:r>
          </a:p>
        </p:txBody>
      </p:sp>
      <p:sp>
        <p:nvSpPr>
          <p:cNvPr id="4" name="Slide Number Placeholder 3"/>
          <p:cNvSpPr>
            <a:spLocks noGrp="1"/>
          </p:cNvSpPr>
          <p:nvPr>
            <p:ph type="sldNum" sz="quarter" idx="5"/>
          </p:nvPr>
        </p:nvSpPr>
        <p:spPr/>
        <p:txBody>
          <a:bodyPr/>
          <a:lstStyle/>
          <a:p>
            <a:fld id="{0B57E046-2D58-4D73-8328-22167C038584}" type="slidenum">
              <a:rPr lang="en-GB" smtClean="0"/>
              <a:t>18</a:t>
            </a:fld>
            <a:endParaRPr lang="en-GB"/>
          </a:p>
        </p:txBody>
      </p:sp>
    </p:spTree>
    <p:extLst>
      <p:ext uri="{BB962C8B-B14F-4D97-AF65-F5344CB8AC3E}">
        <p14:creationId xmlns:p14="http://schemas.microsoft.com/office/powerpoint/2010/main" val="181181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Цей слайд розповідає про процес безперервного лиття при швидкому затвердінні. Ми бачимо, що можна виключити гарячу чорнову прокатку і значно скоротити стадії чистової прокатки. Процес є надзвичайно складним, оскільки співіснують різні фізико-хімічні, термодинамічні, гідродинамічні та процеси теплопередачі-твердіння.
Original Content:
Таким чином, можна виключити гарячу чорнову прокатку і значно скоротити стадії чистової прокатки, зазвичай до однієї стадії, таким чином усуваючи необхідність у традиційному процесі гарячої прокатки. З вищесказаного випливає, що цей процес в цілому є надзвичайно складним, оскільки одночасно з процесом механічного формування співіснують фізико-хімічні та термодинамічні процеси, а також гідродинамічні та процеси теплопередачі-твердіння.
Рисунок № 6 (а, б). Ливарна форма або заливальний жолоб у процесі безперервного лиття при швидкому затвердінні: формування ливарних циліндрів, закриття бічної частини форми, подача форми.
Рисунок № 7. Схематичне зображення етапів подачі та розливання в процесі розливання під тиском (SCT).
</a:t>
            </a:r>
          </a:p>
        </p:txBody>
      </p:sp>
      <p:sp>
        <p:nvSpPr>
          <p:cNvPr id="4" name="Slide Number Placeholder 3"/>
          <p:cNvSpPr>
            <a:spLocks noGrp="1"/>
          </p:cNvSpPr>
          <p:nvPr>
            <p:ph type="sldNum" sz="quarter" idx="5"/>
          </p:nvPr>
        </p:nvSpPr>
        <p:spPr/>
        <p:txBody>
          <a:bodyPr/>
          <a:lstStyle/>
          <a:p>
            <a:fld id="{0B57E046-2D58-4D73-8328-22167C038584}" type="slidenum">
              <a:rPr lang="en-GB" smtClean="0"/>
              <a:t>19</a:t>
            </a:fld>
            <a:endParaRPr lang="en-GB"/>
          </a:p>
        </p:txBody>
      </p:sp>
    </p:spTree>
    <p:extLst>
      <p:ext uri="{BB962C8B-B14F-4D97-AF65-F5344CB8AC3E}">
        <p14:creationId xmlns:p14="http://schemas.microsoft.com/office/powerpoint/2010/main" val="79279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У зв'язку з розвитком світового ринку сталі, металургійним підприємствам необхідно розробляти нові технології для виробництва високоякісної продукції з меншими витратами. Однією з таких технологій є безперервне розливання сталі методом швидкого затвердіння за допомогою двох циліндрів.
Original Content:
{"InputLanguage":"uk", "partialOverwrite": true, "Title":"Вступ" }
ВСТУП
Зважаючи на розвиток світового ринку сталі, стає очевидним, що металургійним підприємствам доведеться розробляти нові технологічні процеси виробництва сталі, здатні виробляти високоякісну продукцію з доданою вартістю з меншими капітальними інвестиціями, енергозбереженням і меншими викидами в атмосферу.
У цьому контексті технологія безперервного розливання сталі методом швидкого затвердіння за допомогою двох циліндрів є однією з найцікавіших для дослідження.
</a:t>
            </a:r>
          </a:p>
        </p:txBody>
      </p:sp>
      <p:sp>
        <p:nvSpPr>
          <p:cNvPr id="4" name="Slide Number Placeholder 3"/>
          <p:cNvSpPr>
            <a:spLocks noGrp="1"/>
          </p:cNvSpPr>
          <p:nvPr>
            <p:ph type="sldNum" sz="quarter" idx="5"/>
          </p:nvPr>
        </p:nvSpPr>
        <p:spPr/>
        <p:txBody>
          <a:bodyPr/>
          <a:lstStyle/>
          <a:p>
            <a:fld id="{0B57E046-2D58-4D73-8328-22167C038584}" type="slidenum">
              <a:rPr lang="en-GB" smtClean="0"/>
              <a:t>2</a:t>
            </a:fld>
            <a:endParaRPr lang="en-GB"/>
          </a:p>
        </p:txBody>
      </p:sp>
    </p:spTree>
    <p:extLst>
      <p:ext uri="{BB962C8B-B14F-4D97-AF65-F5344CB8AC3E}">
        <p14:creationId xmlns:p14="http://schemas.microsoft.com/office/powerpoint/2010/main" val="207242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У 1920 році були зроблені нові спроби створити пристрій, заснований на процедурі, розробленій Бессемером. Найбільш відомими з них були спроби Хазелетта, який отримав певну кількість свинцевої, алюмінієвої та латунної стрічки, а також вдалося виробити і розлити деяку кількість сталі.
Original Content:
Лише в 1920 році були зроблені нові спроби створити пристрій, заснований на процедурі, розробленій Бессемером, найбільш відомими з яких були спроби Хазелетта, якому вдалося отримати за допомогою цієї процедури певну кількість свинцевої, алюмінієвої та латунної стрічки, а також вдалося виробити і розлити деяку кількість сталі.
</a:t>
            </a:r>
          </a:p>
        </p:txBody>
      </p:sp>
      <p:sp>
        <p:nvSpPr>
          <p:cNvPr id="4" name="Slide Number Placeholder 3"/>
          <p:cNvSpPr>
            <a:spLocks noGrp="1"/>
          </p:cNvSpPr>
          <p:nvPr>
            <p:ph type="sldNum" sz="quarter" idx="5"/>
          </p:nvPr>
        </p:nvSpPr>
        <p:spPr/>
        <p:txBody>
          <a:bodyPr/>
          <a:lstStyle/>
          <a:p>
            <a:fld id="{0B57E046-2D58-4D73-8328-22167C038584}" type="slidenum">
              <a:rPr lang="en-GB" smtClean="0"/>
              <a:t>20</a:t>
            </a:fld>
            <a:endParaRPr lang="en-GB"/>
          </a:p>
        </p:txBody>
      </p:sp>
    </p:spTree>
    <p:extLst>
      <p:ext uri="{BB962C8B-B14F-4D97-AF65-F5344CB8AC3E}">
        <p14:creationId xmlns:p14="http://schemas.microsoft.com/office/powerpoint/2010/main" val="1459331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Безперервне розливання дозволяє розливати напівфабрикати безпосередньо, що дозволяє заощадити енергію та інвестиції, а також підвищити продуктивність та якість. Третій етап є логічним наслідком безперервного вдосконалення, зокрема з урахуванням зростання вартості енергії з 1970-х років та розвитку процесів розливання сталі з меншими капіталов                                                         кладеннями та більш гнучкими виробничими процесами.
Original Content:
Таким чином і за допомогою безперервного розливання стало можливим розливати напівфабрикати безпосередньо, і в даний час 90% світового виробництва сталі обробляється безперервним розливанням, тоді як в 1970 році воно охоплювало лише 4% такого виробництва.
Дійсно, технологія безперервного розливання зробила можливим затвердіння сталі безпосередньо до розмірів цих напівфабрикатів, так що безперервний процес замінив традиційний процес розливання зливків і подальшої обробки зливків. Це дозволило значно заощадити енергію та інвестиції, а також підвищити продуктивність і якість на цьому етапі перед гарячою прокаткою.
Третій етап є логічним наслідком безперервного вдосконалення на згаданих мною ділянках, особливо якщо взяти до уваги зростання вартості енергії, починаючи з 1970-х років, з розвитком в середині 1980-х років процесів розливання сталі, які при менших капіталовкладеннях і більш гнучких виробничих процесах намагаються досягти розмірів, максимально наближених до розмірів кінцевого продукту (розливання за моделями, близькими до сітчастої форми).
</a:t>
            </a:r>
          </a:p>
        </p:txBody>
      </p:sp>
      <p:sp>
        <p:nvSpPr>
          <p:cNvPr id="4" name="Slide Number Placeholder 3"/>
          <p:cNvSpPr>
            <a:spLocks noGrp="1"/>
          </p:cNvSpPr>
          <p:nvPr>
            <p:ph type="sldNum" sz="quarter" idx="5"/>
          </p:nvPr>
        </p:nvSpPr>
        <p:spPr/>
        <p:txBody>
          <a:bodyPr/>
          <a:lstStyle/>
          <a:p>
            <a:fld id="{0B57E046-2D58-4D73-8328-22167C038584}" type="slidenum">
              <a:rPr lang="en-GB" smtClean="0"/>
              <a:t>21</a:t>
            </a:fld>
            <a:endParaRPr lang="en-GB"/>
          </a:p>
        </p:txBody>
      </p:sp>
    </p:spTree>
    <p:extLst>
      <p:ext uri="{BB962C8B-B14F-4D97-AF65-F5344CB8AC3E}">
        <p14:creationId xmlns:p14="http://schemas.microsoft.com/office/powerpoint/2010/main" val="3615496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Технологія швидкого затвердіння, або SCT, - це процес, який відрізняється від інших процесів безперервного лиття, таких як лиття у зливки, звичайне безперервне лиття та лиття тонких слябів. Лиття тонких слябів використовується в основному на міні-заводах.
Original Content:
Тому ми будемо використовувати загальний термін "технологія швидкого затвердіння" (Strip Casting Technology, SCT), щоб відрізнити цей процес від інших процесів безперервного лиття, які ми будемо називати литтям у зливки, звичайним безперервним литтям, литтям тонких слябів, що використовується в основному на міні-заводах, і, нарешті, процесом лиття за допомогою швидкого затвердіння (SCT).
</a:t>
            </a:r>
          </a:p>
        </p:txBody>
      </p:sp>
      <p:sp>
        <p:nvSpPr>
          <p:cNvPr id="4" name="Slide Number Placeholder 3"/>
          <p:cNvSpPr>
            <a:spLocks noGrp="1"/>
          </p:cNvSpPr>
          <p:nvPr>
            <p:ph type="sldNum" sz="quarter" idx="5"/>
          </p:nvPr>
        </p:nvSpPr>
        <p:spPr/>
        <p:txBody>
          <a:bodyPr/>
          <a:lstStyle/>
          <a:p>
            <a:fld id="{0B57E046-2D58-4D73-8328-22167C038584}" type="slidenum">
              <a:rPr lang="en-GB" smtClean="0"/>
              <a:t>22</a:t>
            </a:fld>
            <a:endParaRPr lang="en-GB"/>
          </a:p>
        </p:txBody>
      </p:sp>
    </p:spTree>
    <p:extLst>
      <p:ext uri="{BB962C8B-B14F-4D97-AF65-F5344CB8AC3E}">
        <p14:creationId xmlns:p14="http://schemas.microsoft.com/office/powerpoint/2010/main" val="58500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Цей слайд розповідає про різні типи процесів безперервного лиття та їх особлив                                                                                                        ості. Звичайний процес виробляє сляби товщиною від 200 до 300 мм, тоді як процес розливання тонких слябів може виробляти сляби товщиною від 50 до 75 мм. Процес безперервного розливання шляхом швидкого затвердіння безпосередньо виробляє рулони товщиною від 1 до 6 мм.
Original Content:
Ця диференціація базується на товщині матеріалу в кінці процесу. Так, звичайний процес безперервного лиття виробляє сляби товщиною від 200 до 300 мм. Процес розливання тонких слябів (CSP) схожий на звичайне безперервне розливання з тією різницею, що він може виробляти сляби товщиною від 50 до 75 мм, що зменшує навантаження на процес гарячої прокатки, дозволяючи безперервно прокатувати сляби через нагрівальну піч для виробництва гарячекатаного рулону. Однак процес безперервного розливання шляхом швидкого затвердіння є абсолютно новою концепцією в порівнянні з попередніми, оскільки він не виробляє сляби, а безпосередньо виробляє рулони товщиною від 1 до 6 мм. Цей процес відбувається шляхом прямої подачі рідкої сталі між двома формувальними валками з відповідними перевагами, про які ми вже згадували вище. Графічне узагальнення вищесказаного можна побачити на рисунках 2 і 3.
</a:t>
            </a:r>
          </a:p>
        </p:txBody>
      </p:sp>
      <p:sp>
        <p:nvSpPr>
          <p:cNvPr id="4" name="Slide Number Placeholder 3"/>
          <p:cNvSpPr>
            <a:spLocks noGrp="1"/>
          </p:cNvSpPr>
          <p:nvPr>
            <p:ph type="sldNum" sz="quarter" idx="5"/>
          </p:nvPr>
        </p:nvSpPr>
        <p:spPr/>
        <p:txBody>
          <a:bodyPr/>
          <a:lstStyle/>
          <a:p>
            <a:fld id="{0B57E046-2D58-4D73-8328-22167C038584}" type="slidenum">
              <a:rPr lang="en-GB" smtClean="0"/>
              <a:t>23</a:t>
            </a:fld>
            <a:endParaRPr lang="en-GB"/>
          </a:p>
        </p:txBody>
      </p:sp>
    </p:spTree>
    <p:extLst>
      <p:ext uri="{BB962C8B-B14F-4D97-AF65-F5344CB8AC3E}">
        <p14:creationId xmlns:p14="http://schemas.microsoft.com/office/powerpoint/2010/main" val="3362742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Проблеми з литтям за допомогою пари обертових циліндрів змусили відмовитися від цього методу. Дослідження показали, що система з двома рухомими ременями може бути кращою. Це дало початок двом різним процесам виплавки сталі, зокрема процесу розливання по виливницях Хейзлетта.
Original Content:
Однак проблеми з якістю отриманих виливків, а також проблеми, що стосувалися ливарних циліндрів, змусили їх відмовитися від цього методу. Ці проблеми в основному стосувалися товщини і властивостей отриманого таким чином матеріалу, і до 1940 року можна було вважати, що науково-дослідні та дослідно-конструкторські роботи з лиття за допомогою пари обертових циліндрів були завершені. Однак дослідження і досвід привели до висновку, що система, оснащена двома рухомими ременями, може бути кращою, ніж система обертових валків.
Така система дала початок двом різним процесам виплавки сталі. Перший з них сьогодні відомий як процес розливання по виливницях Хейзлетта, який є комерційно доступним для розливання різних типів металів (алюміній, мідь, цинк тощо), за винятком сталі.
</a:t>
            </a:r>
          </a:p>
        </p:txBody>
      </p:sp>
      <p:sp>
        <p:nvSpPr>
          <p:cNvPr id="4" name="Slide Number Placeholder 3"/>
          <p:cNvSpPr>
            <a:spLocks noGrp="1"/>
          </p:cNvSpPr>
          <p:nvPr>
            <p:ph type="sldNum" sz="quarter" idx="5"/>
          </p:nvPr>
        </p:nvSpPr>
        <p:spPr/>
        <p:txBody>
          <a:bodyPr/>
          <a:lstStyle/>
          <a:p>
            <a:fld id="{0B57E046-2D58-4D73-8328-22167C038584}" type="slidenum">
              <a:rPr lang="en-GB" smtClean="0"/>
              <a:t>24</a:t>
            </a:fld>
            <a:endParaRPr lang="en-GB"/>
          </a:p>
        </p:txBody>
      </p:sp>
    </p:spTree>
    <p:extLst>
      <p:ext uri="{BB962C8B-B14F-4D97-AF65-F5344CB8AC3E}">
        <p14:creationId xmlns:p14="http://schemas.microsoft.com/office/powerpoint/2010/main" val="777996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Цей слайд розповідає про технологію DSC-процесу, яка є проміжною між швидким затвердінням та слябами малої товщини. Ця технологія дозволяє виробляти сталь товщиною від 10 до 15 мм шляхом затвердіння на безперервній стрічці. Вона досліджується в Швеції та Німеччині.
Original Content:
Друга з них відноситься до "проміжної" технології між швидким затвердінням і слябами малої товщини, для виробництва сталі товщиною від 10 до 15 мм шляхом затвердіння на безперервній стрічці. Ця технологія в даний час досліджується в Швеції (проект MEFOS) і Німеччині (Університет Клаусталь) і відома як DSC-процес (пряме розливання на одній стрічці).
</a:t>
            </a:r>
          </a:p>
        </p:txBody>
      </p:sp>
      <p:sp>
        <p:nvSpPr>
          <p:cNvPr id="4" name="Slide Number Placeholder 3"/>
          <p:cNvSpPr>
            <a:spLocks noGrp="1"/>
          </p:cNvSpPr>
          <p:nvPr>
            <p:ph type="sldNum" sz="quarter" idx="5"/>
          </p:nvPr>
        </p:nvSpPr>
        <p:spPr/>
        <p:txBody>
          <a:bodyPr/>
          <a:lstStyle/>
          <a:p>
            <a:fld id="{0B57E046-2D58-4D73-8328-22167C038584}" type="slidenum">
              <a:rPr lang="en-GB" smtClean="0"/>
              <a:t>25</a:t>
            </a:fld>
            <a:endParaRPr lang="en-GB"/>
          </a:p>
        </p:txBody>
      </p:sp>
    </p:spTree>
    <p:extLst>
      <p:ext uri="{BB962C8B-B14F-4D97-AF65-F5344CB8AC3E}">
        <p14:creationId xmlns:p14="http://schemas.microsoft.com/office/powerpoint/2010/main" val="1093136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У цьому процесі рідку сталь з електродугової печі заливають у ківш, де регулюють хімічний склад і температуру. Потім сталь вилива                ють в промковш, де контролюють температуру і гомогенізацію. З промковша сталь подається на розливку через розливний отвір. Форма складається з двох охолоджуваних зсередини ливарних циліндрів. У формі і над сталевою ванною є вогнетривка футеровка, що мінімізує втрати енергії і запобігає повторному окисленню сталі.
Original Content:
У цьому процесі рідку сталь з електродугової печі заливають у ківш, в якому регулюють хімічний склад і температуру. Потім сталь виливається в промковш, де контролюється температура і гомогенізація сталі. З промковша через розливний отвір сталь подається на розливку. Заливальний отвір подає рідину у виливницю або розливний лійку (рис. 6 і 7). Ця форма, яка відіграє Форма, яка відіграє вирішальну роль у процесі, складається з двох охолоджуваних зсередини ливарних циліндрів, які синхронно обертаються і закриваються з боків двома поверхнями з керамічного матеріалу, які за допомогою гідравлічної системи чинять тиск на бокові сторони цих циліндрів таким чином, що утворюється контейнер або форма, про яку ми говорили. У цій формі і над сталевою ванною також є вогнетривка футеровка, розміщена на певній відстані від поверхні рідкої ванни, щоб мінімізувати втрати енергії і в той же час запобігти повторному окисленню сталі.
</a:t>
            </a:r>
          </a:p>
        </p:txBody>
      </p:sp>
      <p:sp>
        <p:nvSpPr>
          <p:cNvPr id="4" name="Slide Number Placeholder 3"/>
          <p:cNvSpPr>
            <a:spLocks noGrp="1"/>
          </p:cNvSpPr>
          <p:nvPr>
            <p:ph type="sldNum" sz="quarter" idx="5"/>
          </p:nvPr>
        </p:nvSpPr>
        <p:spPr/>
        <p:txBody>
          <a:bodyPr/>
          <a:lstStyle/>
          <a:p>
            <a:fld id="{0B57E046-2D58-4D73-8328-22167C038584}" type="slidenum">
              <a:rPr lang="en-GB" smtClean="0"/>
              <a:t>26</a:t>
            </a:fld>
            <a:endParaRPr lang="en-GB"/>
          </a:p>
        </p:txBody>
      </p:sp>
    </p:spTree>
    <p:extLst>
      <p:ext uri="{BB962C8B-B14F-4D97-AF65-F5344CB8AC3E}">
        <p14:creationId xmlns:p14="http://schemas.microsoft.com/office/powerpoint/2010/main" val="2860226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Проект Myosotis включає участь різних компаній, таких як VAI, яка була залучена як постачальник обладнання. Третя група на чолі з Nippon Steel розробила пілотну установку в Яваті. Корейська компанія Posco та Інститут промислової науки і технологій співпрацюють з 1989 року над розробкою технології безперервного розливання сталі. Кінцевою метою проекту була розробка комерційно життєздатної технології.
Original Content:
Проект Myosotis, за участю VAI
Фірма VAI також була залучена як постачальник обладнання. - Третя група на чолі з Nippon Steel розробила пілотну установку в Яваті потужністю 10 тонн для виробництва нержавіючої сталі шириною 1300 мм і товщиною 2,5 мм. - Корейська компанія Pohang Iron &amp; Steel Company Ltd (Posco) та Інститут промислової науки і технологій (RIST) співпрацюють з 1989 року над розробкою процесу безперервного розливання сталі з використанням швидкого затвердіння. Кінцевою метою цього проекту була розробка технології безперервного розливання вуглецевих і нержавіючих сталей з швидким твердненням, яка була б комерційно життєздатною.
</a:t>
            </a:r>
          </a:p>
        </p:txBody>
      </p:sp>
      <p:sp>
        <p:nvSpPr>
          <p:cNvPr id="4" name="Slide Number Placeholder 3"/>
          <p:cNvSpPr>
            <a:spLocks noGrp="1"/>
          </p:cNvSpPr>
          <p:nvPr>
            <p:ph type="sldNum" sz="quarter" idx="5"/>
          </p:nvPr>
        </p:nvSpPr>
        <p:spPr/>
        <p:txBody>
          <a:bodyPr/>
          <a:lstStyle/>
          <a:p>
            <a:fld id="{0B57E046-2D58-4D73-8328-22167C038584}" type="slidenum">
              <a:rPr lang="en-GB" smtClean="0"/>
              <a:t>27</a:t>
            </a:fld>
            <a:endParaRPr lang="en-GB"/>
          </a:p>
        </p:txBody>
      </p:sp>
    </p:spTree>
    <p:extLst>
      <p:ext uri="{BB962C8B-B14F-4D97-AF65-F5344CB8AC3E}">
        <p14:creationId xmlns:p14="http://schemas.microsoft.com/office/powerpoint/2010/main" val="3689548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Консорціум Castrip виник у 1990-х роках як результат співпраці між компаніями BHP та IHI. Проект М був розпочатий, щоб побудувати напівпромисловий завод. Перші комерційно прийнятні виливки бу
Original Content:
Промисловий розвиток процесу a) Консорціум Castrip:
Консорціум Castrip виник як результат співпраці між компаніями Broken Hill Property Ltd. (BHP) та Ishikawajima-Harima Heavy Industries (IHI). Цей проект розпочався на початку 1990-х років як спільний проект BHP та IHI, який отримав назву "Проект М", що передбачав будівництво напівпромислового заводу в Порт-Кембла, Австралія. Перші комерційно прийнятні виливки були отримані в 1991 році і являли собою 5-тонні рулони шириною 800 мм і товщиною від 2 до 3,5 мм з нержавіючої сталі (марка AISI 304). Однак спроба виробляти вуглецеві сталі виявилася складнішою, і, незважаючи на це, рулони шириною 1300 мм були успішно виготовлені в 1992 році. Тим не менш, найкращим результатом, отриманим в рамках Проекту М, була демонстрація здійсненності цього нового процесу виробництва сталі. На основі всіх цих результатів було спроектовано металургійний завод промислового масштабу, будівництво якого розпочалося в 1993 році, а перші виливки були виготовлені в 1995 році. Цей завод вже був комерційним розвитком проекту M і виробляв виливки з вуглецевої сталі вагою 60 тонн у вигляді рулонів вагою тридцять тонн і шириною 1 345 мм, початкова цільова товщина становила 2,5 мм, але в міру накопичення досвіду була досягнута 2,5 мм.
</a:t>
            </a:r>
          </a:p>
        </p:txBody>
      </p:sp>
      <p:sp>
        <p:nvSpPr>
          <p:cNvPr id="4" name="Slide Number Placeholder 3"/>
          <p:cNvSpPr>
            <a:spLocks noGrp="1"/>
          </p:cNvSpPr>
          <p:nvPr>
            <p:ph type="sldNum" sz="quarter" idx="5"/>
          </p:nvPr>
        </p:nvSpPr>
        <p:spPr/>
        <p:txBody>
          <a:bodyPr/>
          <a:lstStyle/>
          <a:p>
            <a:fld id="{0B57E046-2D58-4D73-8328-22167C038584}" type="slidenum">
              <a:rPr lang="en-GB" smtClean="0"/>
              <a:t>28</a:t>
            </a:fld>
            <a:endParaRPr lang="en-GB"/>
          </a:p>
        </p:txBody>
      </p:sp>
    </p:spTree>
    <p:extLst>
      <p:ext uri="{BB962C8B-B14F-4D97-AF65-F5344CB8AC3E}">
        <p14:creationId xmlns:p14="http://schemas.microsoft.com/office/powerpoint/2010/main" val="1410872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Проект М почався з цільової товщини 2,5 мм, але з часом було досягнуто товщини 2,0 мм. Ця фаза проекту була завершена в 1999 році після десятиліття випробувань і розробок.
Original Content:
Початкова цільова товщина становила 2,5 мм, але з набуттям досвіду було досягнуто товщини 2,0 мм. Ця фаза проекту М була завершена в 1999 році після десятиліття випробувань і розробок.
</a:t>
            </a:r>
          </a:p>
        </p:txBody>
      </p:sp>
      <p:sp>
        <p:nvSpPr>
          <p:cNvPr id="4" name="Slide Number Placeholder 3"/>
          <p:cNvSpPr>
            <a:spLocks noGrp="1"/>
          </p:cNvSpPr>
          <p:nvPr>
            <p:ph type="sldNum" sz="quarter" idx="5"/>
          </p:nvPr>
        </p:nvSpPr>
        <p:spPr/>
        <p:txBody>
          <a:bodyPr/>
          <a:lstStyle/>
          <a:p>
            <a:fld id="{0B57E046-2D58-4D73-8328-22167C038584}" type="slidenum">
              <a:rPr lang="en-GB" smtClean="0"/>
              <a:t>29</a:t>
            </a:fld>
            <a:endParaRPr lang="en-GB"/>
          </a:p>
        </p:txBody>
      </p:sp>
    </p:spTree>
    <p:extLst>
      <p:ext uri="{BB962C8B-B14F-4D97-AF65-F5344CB8AC3E}">
        <p14:creationId xmlns:p14="http://schemas.microsoft.com/office/powerpoint/2010/main" val="51483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40A1E9-FB7A-483A-BED1-7B5BEDFCEE06}" type="slidenum">
              <a:rPr lang="en-GB" smtClean="0"/>
              <a:t>3</a:t>
            </a:fld>
            <a:endParaRPr lang="en-GB"/>
          </a:p>
        </p:txBody>
      </p:sp>
    </p:spTree>
    <p:extLst>
      <p:ext uri="{BB962C8B-B14F-4D97-AF65-F5344CB8AC3E}">
        <p14:creationId xmlns:p14="http://schemas.microsoft.com/office/powerpoint/2010/main" val="1250301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За десятиліття випробувань і розробок було вироблено понад 30 000 тонн рулонів. Ці рулони не продавалися безпосередньо, а надходили на ринок після травлення і подальшої обробки на стані холодної прокатки.
Original Content:
Після десятиліття випробувань і розробок було вироблено понад 30 000 тонн рулонів. Слід зазначити, що ці рулони ніколи не продавалися безпосередньо, а надходили на ринок після травлення і подальшої обробки на стані холодної прокатки.
</a:t>
            </a:r>
          </a:p>
        </p:txBody>
      </p:sp>
      <p:sp>
        <p:nvSpPr>
          <p:cNvPr id="4" name="Slide Number Placeholder 3"/>
          <p:cNvSpPr>
            <a:spLocks noGrp="1"/>
          </p:cNvSpPr>
          <p:nvPr>
            <p:ph type="sldNum" sz="quarter" idx="5"/>
          </p:nvPr>
        </p:nvSpPr>
        <p:spPr/>
        <p:txBody>
          <a:bodyPr/>
          <a:lstStyle/>
          <a:p>
            <a:fld id="{0B57E046-2D58-4D73-8328-22167C038584}" type="slidenum">
              <a:rPr lang="en-GB" smtClean="0"/>
              <a:t>30</a:t>
            </a:fld>
            <a:endParaRPr lang="en-GB"/>
          </a:p>
        </p:txBody>
      </p:sp>
    </p:spTree>
    <p:extLst>
      <p:ext uri="{BB962C8B-B14F-4D97-AF65-F5344CB8AC3E}">
        <p14:creationId xmlns:p14="http://schemas.microsoft.com/office/powerpoint/2010/main" val="167687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Проект</a:t>
            </a:r>
            <a:r>
              <a:rPr lang="en-GB" dirty="0"/>
              <a:t> </a:t>
            </a:r>
            <a:r>
              <a:rPr lang="uk-UA" sz="1800" dirty="0" err="1">
                <a:effectLst/>
                <a:latin typeface="Times New Roman" panose="02020603050405020304" pitchFamily="18" charset="0"/>
                <a:ea typeface="Aptos" panose="020B0004020202020204" pitchFamily="34" charset="0"/>
              </a:rPr>
              <a:t>Myosotis</a:t>
            </a:r>
            <a:r>
              <a:rPr lang="en-GB" dirty="0"/>
              <a:t> </a:t>
            </a:r>
            <a:r>
              <a:rPr lang="en-GB" dirty="0" err="1"/>
              <a:t>був</a:t>
            </a:r>
            <a:r>
              <a:rPr lang="en-GB" dirty="0"/>
              <a:t> </a:t>
            </a:r>
            <a:r>
              <a:rPr lang="en-GB" dirty="0" err="1"/>
              <a:t>спільним</a:t>
            </a:r>
            <a:r>
              <a:rPr lang="en-GB" dirty="0"/>
              <a:t> </a:t>
            </a:r>
            <a:r>
              <a:rPr lang="en-GB" dirty="0" err="1"/>
              <a:t>проектом</a:t>
            </a:r>
            <a:r>
              <a:rPr lang="en-GB" dirty="0"/>
              <a:t> </a:t>
            </a:r>
            <a:r>
              <a:rPr lang="en-GB" dirty="0" err="1"/>
              <a:t>між</a:t>
            </a:r>
            <a:r>
              <a:rPr lang="en-GB" dirty="0"/>
              <a:t> </a:t>
            </a:r>
            <a:r>
              <a:rPr lang="en-GB" dirty="0" err="1"/>
              <a:t>компаніями</a:t>
            </a:r>
            <a:r>
              <a:rPr lang="en-GB" dirty="0"/>
              <a:t> BHP </a:t>
            </a:r>
            <a:r>
              <a:rPr lang="en-GB" dirty="0" err="1"/>
              <a:t>та</a:t>
            </a:r>
            <a:r>
              <a:rPr lang="en-GB" dirty="0"/>
              <a:t> IHI, </a:t>
            </a:r>
            <a:r>
              <a:rPr lang="en-GB" dirty="0" err="1"/>
              <a:t>що</a:t>
            </a:r>
            <a:r>
              <a:rPr lang="en-GB" dirty="0"/>
              <a:t> </a:t>
            </a:r>
            <a:r>
              <a:rPr lang="en-GB" dirty="0" err="1"/>
              <a:t>передбачав</a:t>
            </a:r>
            <a:r>
              <a:rPr lang="en-GB" dirty="0"/>
              <a:t> </a:t>
            </a:r>
            <a:r>
              <a:rPr lang="en-GB" dirty="0" err="1"/>
              <a:t>будівництво</a:t>
            </a:r>
            <a:r>
              <a:rPr lang="en-GB" dirty="0"/>
              <a:t> </a:t>
            </a:r>
            <a:r>
              <a:rPr lang="en-GB" dirty="0" err="1"/>
              <a:t>напівпромислового</a:t>
            </a:r>
            <a:r>
              <a:rPr lang="en-GB" dirty="0"/>
              <a:t> </a:t>
            </a:r>
            <a:r>
              <a:rPr lang="en-GB" dirty="0" err="1"/>
              <a:t>заводу</a:t>
            </a:r>
            <a:r>
              <a:rPr lang="en-GB" dirty="0"/>
              <a:t> в </a:t>
            </a:r>
            <a:r>
              <a:rPr lang="en-GB" dirty="0" err="1"/>
              <a:t>Австралії</a:t>
            </a:r>
            <a:r>
              <a:rPr lang="en-GB" dirty="0"/>
              <a:t>. </a:t>
            </a:r>
            <a:r>
              <a:rPr lang="en-GB" dirty="0" err="1"/>
              <a:t>Перші</a:t>
            </a:r>
            <a:r>
              <a:rPr lang="en-GB" dirty="0"/>
              <a:t> </a:t>
            </a:r>
            <a:r>
              <a:rPr lang="en-GB" dirty="0" err="1"/>
              <a:t>комерційно</a:t>
            </a:r>
            <a:r>
              <a:rPr lang="en-GB" dirty="0"/>
              <a:t> </a:t>
            </a:r>
            <a:r>
              <a:rPr lang="en-GB" dirty="0" err="1"/>
              <a:t>прийнятні</a:t>
            </a:r>
            <a:r>
              <a:rPr lang="en-GB" dirty="0"/>
              <a:t> </a:t>
            </a:r>
            <a:r>
              <a:rPr lang="en-GB" dirty="0" err="1"/>
              <a:t>виливки</a:t>
            </a:r>
            <a:r>
              <a:rPr lang="en-GB" dirty="0"/>
              <a:t> </a:t>
            </a:r>
            <a:r>
              <a:rPr lang="en-GB" dirty="0" err="1"/>
              <a:t>були</a:t>
            </a:r>
            <a:r>
              <a:rPr lang="en-GB" dirty="0"/>
              <a:t> </a:t>
            </a:r>
            <a:r>
              <a:rPr lang="en-GB" dirty="0" err="1"/>
              <a:t>отримані</a:t>
            </a:r>
            <a:r>
              <a:rPr lang="en-GB" dirty="0"/>
              <a:t> в 1991 </a:t>
            </a:r>
            <a:r>
              <a:rPr lang="en-GB" dirty="0" err="1"/>
              <a:t>році</a:t>
            </a:r>
            <a:r>
              <a:rPr lang="en-GB" dirty="0"/>
              <a:t>. </a:t>
            </a:r>
            <a:r>
              <a:rPr lang="en-GB" dirty="0" err="1"/>
              <a:t>Спроба</a:t>
            </a:r>
            <a:r>
              <a:rPr lang="en-GB" dirty="0"/>
              <a:t> </a:t>
            </a:r>
            <a:r>
              <a:rPr lang="en-GB" dirty="0" err="1"/>
              <a:t>виробляти</a:t>
            </a:r>
            <a:r>
              <a:rPr lang="en-GB" dirty="0"/>
              <a:t> </a:t>
            </a:r>
            <a:r>
              <a:rPr lang="en-GB" dirty="0" err="1"/>
              <a:t>вуглецеві</a:t>
            </a:r>
            <a:r>
              <a:rPr lang="en-GB" dirty="0"/>
              <a:t> </a:t>
            </a:r>
            <a:r>
              <a:rPr lang="en-GB" dirty="0" err="1"/>
              <a:t>сталі</a:t>
            </a:r>
            <a:r>
              <a:rPr lang="en-GB" dirty="0"/>
              <a:t> </a:t>
            </a:r>
            <a:r>
              <a:rPr lang="en-GB" dirty="0" err="1"/>
              <a:t>виявилася</a:t>
            </a:r>
            <a:r>
              <a:rPr lang="en-GB" dirty="0"/>
              <a:t> </a:t>
            </a:r>
            <a:r>
              <a:rPr lang="en-GB" dirty="0" err="1"/>
              <a:t>складнішою</a:t>
            </a:r>
            <a:r>
              <a:rPr lang="en-GB" dirty="0"/>
              <a:t>, </a:t>
            </a:r>
            <a:r>
              <a:rPr lang="en-GB" dirty="0" err="1"/>
              <a:t>але</a:t>
            </a:r>
            <a:r>
              <a:rPr lang="en-GB" dirty="0"/>
              <a:t> </a:t>
            </a:r>
            <a:r>
              <a:rPr lang="en-GB" dirty="0" err="1"/>
              <a:t>рулони</a:t>
            </a:r>
            <a:r>
              <a:rPr lang="en-GB" dirty="0"/>
              <a:t> </a:t>
            </a:r>
            <a:r>
              <a:rPr lang="en-GB" dirty="0" err="1"/>
              <a:t>шириною</a:t>
            </a:r>
            <a:r>
              <a:rPr lang="en-GB" dirty="0"/>
              <a:t> 1300 </a:t>
            </a:r>
            <a:r>
              <a:rPr lang="en-GB" dirty="0" err="1"/>
              <a:t>мм</a:t>
            </a:r>
            <a:r>
              <a:rPr lang="en-GB" dirty="0"/>
              <a:t> </a:t>
            </a:r>
            <a:r>
              <a:rPr lang="en-GB" dirty="0" err="1"/>
              <a:t>були</a:t>
            </a:r>
            <a:r>
              <a:rPr lang="en-GB" dirty="0"/>
              <a:t> </a:t>
            </a:r>
            <a:r>
              <a:rPr lang="en-GB" dirty="0" err="1"/>
              <a:t>успішно</a:t>
            </a:r>
            <a:r>
              <a:rPr lang="en-GB" dirty="0"/>
              <a:t> </a:t>
            </a:r>
            <a:r>
              <a:rPr lang="en-GB" dirty="0" err="1"/>
              <a:t>виготовлені</a:t>
            </a:r>
            <a:r>
              <a:rPr lang="en-GB" dirty="0"/>
              <a:t> в 1992 </a:t>
            </a:r>
            <a:r>
              <a:rPr lang="en-GB" dirty="0" err="1"/>
              <a:t>році</a:t>
            </a:r>
            <a:r>
              <a:rPr lang="en-GB" dirty="0"/>
              <a:t>. </a:t>
            </a:r>
            <a:r>
              <a:rPr lang="en-GB" dirty="0" err="1"/>
              <a:t>Найкращим</a:t>
            </a:r>
            <a:r>
              <a:rPr lang="en-GB" dirty="0"/>
              <a:t> </a:t>
            </a:r>
            <a:r>
              <a:rPr lang="en-GB" dirty="0" err="1"/>
              <a:t>результатом</a:t>
            </a:r>
            <a:r>
              <a:rPr lang="en-GB" dirty="0"/>
              <a:t> </a:t>
            </a:r>
            <a:r>
              <a:rPr lang="en-GB" dirty="0" err="1"/>
              <a:t>була</a:t>
            </a:r>
            <a:r>
              <a:rPr lang="en-GB" dirty="0"/>
              <a:t> </a:t>
            </a:r>
            <a:r>
              <a:rPr lang="en-GB" dirty="0" err="1"/>
              <a:t>дем</a:t>
            </a:r>
            <a:r>
              <a:rPr lang="en-GB" dirty="0"/>
              <a:t>
Original Content:
{"</a:t>
            </a:r>
            <a:r>
              <a:rPr lang="en-GB" dirty="0" err="1"/>
              <a:t>InputLanguage</a:t>
            </a:r>
            <a:r>
              <a:rPr lang="en-GB" dirty="0"/>
              <a:t>":"</a:t>
            </a:r>
            <a:r>
              <a:rPr lang="en-GB" dirty="0" err="1"/>
              <a:t>uk</a:t>
            </a:r>
            <a:r>
              <a:rPr lang="en-GB" dirty="0"/>
              <a:t>", "</a:t>
            </a:r>
            <a:r>
              <a:rPr lang="en-GB" dirty="0" err="1"/>
              <a:t>partialOverwrite</a:t>
            </a:r>
            <a:r>
              <a:rPr lang="en-GB" dirty="0"/>
              <a:t>": true, "Title":"</a:t>
            </a:r>
            <a:r>
              <a:rPr lang="en-GB" dirty="0" err="1"/>
              <a:t>Проект</a:t>
            </a:r>
            <a:r>
              <a:rPr lang="en-GB" dirty="0"/>
              <a:t> М" }
</a:t>
            </a:r>
            <a:r>
              <a:rPr lang="en-GB" dirty="0" err="1"/>
              <a:t>Консорціум</a:t>
            </a:r>
            <a:r>
              <a:rPr lang="en-GB" dirty="0"/>
              <a:t> </a:t>
            </a:r>
            <a:r>
              <a:rPr lang="en-GB" dirty="0" err="1"/>
              <a:t>Castrip</a:t>
            </a:r>
            <a:r>
              <a:rPr lang="en-GB" dirty="0"/>
              <a:t> </a:t>
            </a:r>
            <a:r>
              <a:rPr lang="en-GB" dirty="0" err="1"/>
              <a:t>виник</a:t>
            </a:r>
            <a:r>
              <a:rPr lang="en-GB" dirty="0"/>
              <a:t> </a:t>
            </a:r>
            <a:r>
              <a:rPr lang="en-GB" dirty="0" err="1"/>
              <a:t>як</a:t>
            </a:r>
            <a:r>
              <a:rPr lang="en-GB" dirty="0"/>
              <a:t> </a:t>
            </a:r>
            <a:r>
              <a:rPr lang="en-GB" dirty="0" err="1"/>
              <a:t>результат</a:t>
            </a:r>
            <a:r>
              <a:rPr lang="en-GB" dirty="0"/>
              <a:t> </a:t>
            </a:r>
            <a:r>
              <a:rPr lang="en-GB" dirty="0" err="1"/>
              <a:t>співпраці</a:t>
            </a:r>
            <a:r>
              <a:rPr lang="en-GB" dirty="0"/>
              <a:t> </a:t>
            </a:r>
            <a:r>
              <a:rPr lang="en-GB" dirty="0" err="1"/>
              <a:t>між</a:t>
            </a:r>
            <a:r>
              <a:rPr lang="en-GB" dirty="0"/>
              <a:t> </a:t>
            </a:r>
            <a:r>
              <a:rPr lang="en-GB" dirty="0" err="1"/>
              <a:t>компаніями</a:t>
            </a:r>
            <a:r>
              <a:rPr lang="en-GB" dirty="0"/>
              <a:t> Broken Hill Property Ltd. (BHP) </a:t>
            </a:r>
            <a:r>
              <a:rPr lang="en-GB" dirty="0" err="1"/>
              <a:t>та</a:t>
            </a:r>
            <a:r>
              <a:rPr lang="en-GB" dirty="0"/>
              <a:t> Ishikawajima-Harima Heavy Industries (IHI). </a:t>
            </a:r>
            <a:r>
              <a:rPr lang="en-GB" dirty="0" err="1"/>
              <a:t>Цей</a:t>
            </a:r>
            <a:r>
              <a:rPr lang="en-GB" dirty="0"/>
              <a:t> </a:t>
            </a:r>
            <a:r>
              <a:rPr lang="en-GB" dirty="0" err="1"/>
              <a:t>проект</a:t>
            </a:r>
            <a:r>
              <a:rPr lang="en-GB" dirty="0"/>
              <a:t> </a:t>
            </a:r>
            <a:r>
              <a:rPr lang="en-GB" dirty="0" err="1"/>
              <a:t>розпочався</a:t>
            </a:r>
            <a:r>
              <a:rPr lang="en-GB" dirty="0"/>
              <a:t> </a:t>
            </a:r>
            <a:r>
              <a:rPr lang="en-GB" dirty="0" err="1"/>
              <a:t>на</a:t>
            </a:r>
            <a:r>
              <a:rPr lang="en-GB" dirty="0"/>
              <a:t> </a:t>
            </a:r>
            <a:r>
              <a:rPr lang="en-GB" dirty="0" err="1"/>
              <a:t>початку</a:t>
            </a:r>
            <a:r>
              <a:rPr lang="en-GB" dirty="0"/>
              <a:t> 1990-х </a:t>
            </a:r>
            <a:r>
              <a:rPr lang="en-GB" dirty="0" err="1"/>
              <a:t>років</a:t>
            </a:r>
            <a:r>
              <a:rPr lang="en-GB" dirty="0"/>
              <a:t> </a:t>
            </a:r>
            <a:r>
              <a:rPr lang="en-GB" dirty="0" err="1"/>
              <a:t>як</a:t>
            </a:r>
            <a:r>
              <a:rPr lang="en-GB" dirty="0"/>
              <a:t> </a:t>
            </a:r>
            <a:r>
              <a:rPr lang="en-GB" dirty="0" err="1"/>
              <a:t>спільний</a:t>
            </a:r>
            <a:r>
              <a:rPr lang="en-GB" dirty="0"/>
              <a:t> </a:t>
            </a:r>
            <a:r>
              <a:rPr lang="en-GB" dirty="0" err="1"/>
              <a:t>проект</a:t>
            </a:r>
            <a:r>
              <a:rPr lang="en-GB" dirty="0"/>
              <a:t> BHP </a:t>
            </a:r>
            <a:r>
              <a:rPr lang="en-GB" dirty="0" err="1"/>
              <a:t>та</a:t>
            </a:r>
            <a:r>
              <a:rPr lang="en-GB" dirty="0"/>
              <a:t> IHI, </a:t>
            </a:r>
            <a:r>
              <a:rPr lang="en-GB" dirty="0" err="1"/>
              <a:t>який</a:t>
            </a:r>
            <a:r>
              <a:rPr lang="en-GB" dirty="0"/>
              <a:t> </a:t>
            </a:r>
            <a:r>
              <a:rPr lang="en-GB" dirty="0" err="1"/>
              <a:t>отримав</a:t>
            </a:r>
            <a:r>
              <a:rPr lang="en-GB" dirty="0"/>
              <a:t> </a:t>
            </a:r>
            <a:r>
              <a:rPr lang="en-GB" dirty="0" err="1"/>
              <a:t>назву</a:t>
            </a:r>
            <a:r>
              <a:rPr lang="en-GB" dirty="0"/>
              <a:t> "</a:t>
            </a:r>
            <a:r>
              <a:rPr lang="en-GB" dirty="0" err="1"/>
              <a:t>Проект</a:t>
            </a:r>
            <a:r>
              <a:rPr lang="en-GB" dirty="0"/>
              <a:t> М", </a:t>
            </a:r>
            <a:r>
              <a:rPr lang="en-GB" dirty="0" err="1"/>
              <a:t>що</a:t>
            </a:r>
            <a:r>
              <a:rPr lang="en-GB" dirty="0"/>
              <a:t> </a:t>
            </a:r>
            <a:r>
              <a:rPr lang="en-GB" dirty="0" err="1"/>
              <a:t>передбачав</a:t>
            </a:r>
            <a:r>
              <a:rPr lang="en-GB" dirty="0"/>
              <a:t> </a:t>
            </a:r>
            <a:r>
              <a:rPr lang="en-GB" dirty="0" err="1"/>
              <a:t>будівництво</a:t>
            </a:r>
            <a:r>
              <a:rPr lang="en-GB" dirty="0"/>
              <a:t> </a:t>
            </a:r>
            <a:r>
              <a:rPr lang="en-GB" dirty="0" err="1"/>
              <a:t>напівпромислового</a:t>
            </a:r>
            <a:r>
              <a:rPr lang="en-GB" dirty="0"/>
              <a:t> </a:t>
            </a:r>
            <a:r>
              <a:rPr lang="en-GB" dirty="0" err="1"/>
              <a:t>заводу</a:t>
            </a:r>
            <a:r>
              <a:rPr lang="en-GB" dirty="0"/>
              <a:t> в </a:t>
            </a:r>
            <a:r>
              <a:rPr lang="en-GB" dirty="0" err="1"/>
              <a:t>Порт-Кембла</a:t>
            </a:r>
            <a:r>
              <a:rPr lang="en-GB" dirty="0"/>
              <a:t>, </a:t>
            </a:r>
            <a:r>
              <a:rPr lang="en-GB" dirty="0" err="1"/>
              <a:t>Австралія</a:t>
            </a:r>
            <a:r>
              <a:rPr lang="en-GB" dirty="0"/>
              <a:t>. </a:t>
            </a:r>
            <a:r>
              <a:rPr lang="en-GB" dirty="0" err="1"/>
              <a:t>Перші</a:t>
            </a:r>
            <a:r>
              <a:rPr lang="en-GB" dirty="0"/>
              <a:t> </a:t>
            </a:r>
            <a:r>
              <a:rPr lang="en-GB" dirty="0" err="1"/>
              <a:t>комерційно</a:t>
            </a:r>
            <a:r>
              <a:rPr lang="en-GB" dirty="0"/>
              <a:t> </a:t>
            </a:r>
            <a:r>
              <a:rPr lang="en-GB" dirty="0" err="1"/>
              <a:t>прийнятні</a:t>
            </a:r>
            <a:r>
              <a:rPr lang="en-GB" dirty="0"/>
              <a:t> </a:t>
            </a:r>
            <a:r>
              <a:rPr lang="en-GB" dirty="0" err="1"/>
              <a:t>виливки</a:t>
            </a:r>
            <a:r>
              <a:rPr lang="en-GB" dirty="0"/>
              <a:t> </a:t>
            </a:r>
            <a:r>
              <a:rPr lang="en-GB" dirty="0" err="1"/>
              <a:t>були</a:t>
            </a:r>
            <a:r>
              <a:rPr lang="en-GB" dirty="0"/>
              <a:t> </a:t>
            </a:r>
            <a:r>
              <a:rPr lang="en-GB" dirty="0" err="1"/>
              <a:t>отримані</a:t>
            </a:r>
            <a:r>
              <a:rPr lang="en-GB" dirty="0"/>
              <a:t> в 1991 </a:t>
            </a:r>
            <a:r>
              <a:rPr lang="en-GB" dirty="0" err="1"/>
              <a:t>році</a:t>
            </a:r>
            <a:r>
              <a:rPr lang="en-GB" dirty="0"/>
              <a:t> і </a:t>
            </a:r>
            <a:r>
              <a:rPr lang="en-GB" dirty="0" err="1"/>
              <a:t>являли</a:t>
            </a:r>
            <a:r>
              <a:rPr lang="en-GB" dirty="0"/>
              <a:t> </a:t>
            </a:r>
            <a:r>
              <a:rPr lang="en-GB" dirty="0" err="1"/>
              <a:t>собою</a:t>
            </a:r>
            <a:r>
              <a:rPr lang="en-GB" dirty="0"/>
              <a:t> 5-тонні </a:t>
            </a:r>
            <a:r>
              <a:rPr lang="en-GB" dirty="0" err="1"/>
              <a:t>рулони</a:t>
            </a:r>
            <a:r>
              <a:rPr lang="en-GB" dirty="0"/>
              <a:t> </a:t>
            </a:r>
            <a:r>
              <a:rPr lang="en-GB" dirty="0" err="1"/>
              <a:t>шириною</a:t>
            </a:r>
            <a:r>
              <a:rPr lang="en-GB" dirty="0"/>
              <a:t> 800 </a:t>
            </a:r>
            <a:r>
              <a:rPr lang="en-GB" dirty="0" err="1"/>
              <a:t>мм</a:t>
            </a:r>
            <a:r>
              <a:rPr lang="en-GB" dirty="0"/>
              <a:t> і </a:t>
            </a:r>
            <a:r>
              <a:rPr lang="en-GB" dirty="0" err="1"/>
              <a:t>товщиною</a:t>
            </a:r>
            <a:r>
              <a:rPr lang="en-GB" dirty="0"/>
              <a:t> </a:t>
            </a:r>
            <a:r>
              <a:rPr lang="en-GB" dirty="0" err="1"/>
              <a:t>від</a:t>
            </a:r>
            <a:r>
              <a:rPr lang="en-GB" dirty="0"/>
              <a:t> 2 </a:t>
            </a:r>
            <a:r>
              <a:rPr lang="en-GB" dirty="0" err="1"/>
              <a:t>до</a:t>
            </a:r>
            <a:r>
              <a:rPr lang="en-GB" dirty="0"/>
              <a:t> 3,5 </a:t>
            </a:r>
            <a:r>
              <a:rPr lang="en-GB" dirty="0" err="1"/>
              <a:t>мм</a:t>
            </a:r>
            <a:r>
              <a:rPr lang="en-GB" dirty="0"/>
              <a:t> з </a:t>
            </a:r>
            <a:r>
              <a:rPr lang="en-GB" dirty="0" err="1"/>
              <a:t>нержавіючої</a:t>
            </a:r>
            <a:r>
              <a:rPr lang="en-GB" dirty="0"/>
              <a:t> </a:t>
            </a:r>
            <a:r>
              <a:rPr lang="en-GB" dirty="0" err="1"/>
              <a:t>сталі</a:t>
            </a:r>
            <a:r>
              <a:rPr lang="en-GB" dirty="0"/>
              <a:t> (</a:t>
            </a:r>
            <a:r>
              <a:rPr lang="en-GB" dirty="0" err="1"/>
              <a:t>марка</a:t>
            </a:r>
            <a:r>
              <a:rPr lang="en-GB" dirty="0"/>
              <a:t> AISI 304). </a:t>
            </a:r>
            <a:r>
              <a:rPr lang="en-GB" dirty="0" err="1"/>
              <a:t>Однак</a:t>
            </a:r>
            <a:r>
              <a:rPr lang="en-GB" dirty="0"/>
              <a:t> </a:t>
            </a:r>
            <a:r>
              <a:rPr lang="en-GB" dirty="0" err="1"/>
              <a:t>спроба</a:t>
            </a:r>
            <a:r>
              <a:rPr lang="en-GB" dirty="0"/>
              <a:t> </a:t>
            </a:r>
            <a:r>
              <a:rPr lang="en-GB" dirty="0" err="1"/>
              <a:t>виробляти</a:t>
            </a:r>
            <a:r>
              <a:rPr lang="en-GB" dirty="0"/>
              <a:t> </a:t>
            </a:r>
            <a:r>
              <a:rPr lang="en-GB" dirty="0" err="1"/>
              <a:t>вуглецеві</a:t>
            </a:r>
            <a:r>
              <a:rPr lang="en-GB" dirty="0"/>
              <a:t> </a:t>
            </a:r>
            <a:r>
              <a:rPr lang="en-GB" dirty="0" err="1"/>
              <a:t>сталі</a:t>
            </a:r>
            <a:r>
              <a:rPr lang="en-GB" dirty="0"/>
              <a:t> </a:t>
            </a:r>
            <a:r>
              <a:rPr lang="en-GB" dirty="0" err="1"/>
              <a:t>виявилася</a:t>
            </a:r>
            <a:r>
              <a:rPr lang="en-GB" dirty="0"/>
              <a:t> </a:t>
            </a:r>
            <a:r>
              <a:rPr lang="en-GB" dirty="0" err="1"/>
              <a:t>складнішою</a:t>
            </a:r>
            <a:r>
              <a:rPr lang="en-GB" dirty="0"/>
              <a:t>, і, </a:t>
            </a:r>
            <a:r>
              <a:rPr lang="en-GB" dirty="0" err="1"/>
              <a:t>незважаючи</a:t>
            </a:r>
            <a:r>
              <a:rPr lang="en-GB" dirty="0"/>
              <a:t> </a:t>
            </a:r>
            <a:r>
              <a:rPr lang="en-GB" dirty="0" err="1"/>
              <a:t>на</a:t>
            </a:r>
            <a:r>
              <a:rPr lang="en-GB" dirty="0"/>
              <a:t> </a:t>
            </a:r>
            <a:r>
              <a:rPr lang="en-GB" dirty="0" err="1"/>
              <a:t>це</a:t>
            </a:r>
            <a:r>
              <a:rPr lang="en-GB" dirty="0"/>
              <a:t>, </a:t>
            </a:r>
            <a:r>
              <a:rPr lang="en-GB" dirty="0" err="1"/>
              <a:t>рулони</a:t>
            </a:r>
            <a:r>
              <a:rPr lang="en-GB" dirty="0"/>
              <a:t> </a:t>
            </a:r>
            <a:r>
              <a:rPr lang="en-GB" dirty="0" err="1"/>
              <a:t>шириною</a:t>
            </a:r>
            <a:r>
              <a:rPr lang="en-GB" dirty="0"/>
              <a:t> 1300 </a:t>
            </a:r>
            <a:r>
              <a:rPr lang="en-GB" dirty="0" err="1"/>
              <a:t>мм</a:t>
            </a:r>
            <a:r>
              <a:rPr lang="en-GB" dirty="0"/>
              <a:t> </a:t>
            </a:r>
            <a:r>
              <a:rPr lang="en-GB" dirty="0" err="1"/>
              <a:t>були</a:t>
            </a:r>
            <a:r>
              <a:rPr lang="en-GB" dirty="0"/>
              <a:t> </a:t>
            </a:r>
            <a:r>
              <a:rPr lang="en-GB" dirty="0" err="1"/>
              <a:t>успішно</a:t>
            </a:r>
            <a:r>
              <a:rPr lang="en-GB" dirty="0"/>
              <a:t> </a:t>
            </a:r>
            <a:r>
              <a:rPr lang="en-GB" dirty="0" err="1"/>
              <a:t>виготовлені</a:t>
            </a:r>
            <a:r>
              <a:rPr lang="en-GB" dirty="0"/>
              <a:t> в 1992 </a:t>
            </a:r>
            <a:r>
              <a:rPr lang="en-GB" dirty="0" err="1"/>
              <a:t>році</a:t>
            </a:r>
            <a:r>
              <a:rPr lang="en-GB" dirty="0"/>
              <a:t>. </a:t>
            </a:r>
            <a:r>
              <a:rPr lang="en-GB" dirty="0" err="1"/>
              <a:t>Тим</a:t>
            </a:r>
            <a:r>
              <a:rPr lang="en-GB" dirty="0"/>
              <a:t> </a:t>
            </a:r>
            <a:r>
              <a:rPr lang="en-GB" dirty="0" err="1"/>
              <a:t>не</a:t>
            </a:r>
            <a:r>
              <a:rPr lang="en-GB" dirty="0"/>
              <a:t> </a:t>
            </a:r>
            <a:r>
              <a:rPr lang="en-GB" dirty="0" err="1"/>
              <a:t>менш</a:t>
            </a:r>
            <a:r>
              <a:rPr lang="en-GB" dirty="0"/>
              <a:t>, </a:t>
            </a:r>
            <a:r>
              <a:rPr lang="en-GB" dirty="0" err="1"/>
              <a:t>найкращим</a:t>
            </a:r>
            <a:r>
              <a:rPr lang="en-GB" dirty="0"/>
              <a:t> </a:t>
            </a:r>
            <a:r>
              <a:rPr lang="en-GB" dirty="0" err="1"/>
              <a:t>результатом</a:t>
            </a:r>
            <a:r>
              <a:rPr lang="en-GB" dirty="0"/>
              <a:t>, </a:t>
            </a:r>
            <a:r>
              <a:rPr lang="en-GB" dirty="0" err="1"/>
              <a:t>отриманим</a:t>
            </a:r>
            <a:r>
              <a:rPr lang="en-GB" dirty="0"/>
              <a:t> в </a:t>
            </a:r>
            <a:r>
              <a:rPr lang="en-GB" dirty="0" err="1"/>
              <a:t>рамках</a:t>
            </a:r>
            <a:r>
              <a:rPr lang="en-GB" dirty="0"/>
              <a:t> </a:t>
            </a:r>
            <a:r>
              <a:rPr lang="en-GB" dirty="0" err="1"/>
              <a:t>Проекту</a:t>
            </a:r>
            <a:r>
              <a:rPr lang="en-GB" dirty="0"/>
              <a:t> М, </a:t>
            </a:r>
            <a:r>
              <a:rPr lang="en-GB" dirty="0" err="1"/>
              <a:t>була</a:t>
            </a:r>
            <a:r>
              <a:rPr lang="en-GB" dirty="0"/>
              <a:t> </a:t>
            </a:r>
            <a:r>
              <a:rPr lang="en-GB" dirty="0" err="1"/>
              <a:t>демонстрація</a:t>
            </a:r>
            <a:r>
              <a:rPr lang="en-GB" dirty="0"/>
              <a:t> </a:t>
            </a:r>
            <a:r>
              <a:rPr lang="en-GB" dirty="0" err="1"/>
              <a:t>здійсненності</a:t>
            </a:r>
            <a:r>
              <a:rPr lang="en-GB" dirty="0"/>
              <a:t> </a:t>
            </a:r>
            <a:r>
              <a:rPr lang="en-GB" dirty="0" err="1"/>
              <a:t>цього</a:t>
            </a:r>
            <a:r>
              <a:rPr lang="en-GB" dirty="0"/>
              <a:t> </a:t>
            </a:r>
            <a:r>
              <a:rPr lang="en-GB" dirty="0" err="1"/>
              <a:t>нового</a:t>
            </a:r>
            <a:r>
              <a:rPr lang="en-GB" dirty="0"/>
              <a:t> </a:t>
            </a:r>
            <a:r>
              <a:rPr lang="en-GB" dirty="0" err="1"/>
              <a:t>процесу</a:t>
            </a:r>
            <a:r>
              <a:rPr lang="en-GB" dirty="0"/>
              <a:t> </a:t>
            </a:r>
            <a:r>
              <a:rPr lang="en-GB" dirty="0" err="1"/>
              <a:t>виробництва</a:t>
            </a:r>
            <a:r>
              <a:rPr lang="en-GB" dirty="0"/>
              <a:t> </a:t>
            </a:r>
            <a:r>
              <a:rPr lang="en-GB" dirty="0" err="1"/>
              <a:t>сталі</a:t>
            </a:r>
            <a:r>
              <a:rPr lang="en-GB" dirty="0"/>
              <a:t>. </a:t>
            </a:r>
            <a:r>
              <a:rPr lang="en-GB" dirty="0" err="1"/>
              <a:t>На</a:t>
            </a:r>
            <a:r>
              <a:rPr lang="en-GB" dirty="0"/>
              <a:t> </a:t>
            </a:r>
            <a:r>
              <a:rPr lang="en-GB" dirty="0" err="1"/>
              <a:t>основі</a:t>
            </a:r>
            <a:r>
              <a:rPr lang="en-GB" dirty="0"/>
              <a:t> </a:t>
            </a:r>
            <a:r>
              <a:rPr lang="en-GB" dirty="0" err="1"/>
              <a:t>всіх</a:t>
            </a:r>
            <a:r>
              <a:rPr lang="en-GB" dirty="0"/>
              <a:t> </a:t>
            </a:r>
            <a:r>
              <a:rPr lang="en-GB" dirty="0" err="1"/>
              <a:t>цих</a:t>
            </a:r>
            <a:r>
              <a:rPr lang="en-GB" dirty="0"/>
              <a:t> </a:t>
            </a:r>
            <a:r>
              <a:rPr lang="en-GB" dirty="0" err="1"/>
              <a:t>результатів</a:t>
            </a:r>
            <a:r>
              <a:rPr lang="en-GB" dirty="0"/>
              <a:t> </a:t>
            </a:r>
            <a:r>
              <a:rPr lang="en-GB" dirty="0" err="1"/>
              <a:t>було</a:t>
            </a:r>
            <a:r>
              <a:rPr lang="en-GB" dirty="0"/>
              <a:t> </a:t>
            </a:r>
            <a:r>
              <a:rPr lang="en-GB" dirty="0" err="1"/>
              <a:t>спроектовано</a:t>
            </a:r>
            <a:r>
              <a:rPr lang="en-GB" dirty="0"/>
              <a:t> </a:t>
            </a:r>
            <a:r>
              <a:rPr lang="en-GB" dirty="0" err="1"/>
              <a:t>металургійний</a:t>
            </a:r>
            <a:r>
              <a:rPr lang="en-GB" dirty="0"/>
              <a:t> </a:t>
            </a:r>
            <a:r>
              <a:rPr lang="en-GB" dirty="0" err="1"/>
              <a:t>завод</a:t>
            </a:r>
            <a:r>
              <a:rPr lang="en-GB" dirty="0"/>
              <a:t> </a:t>
            </a:r>
            <a:r>
              <a:rPr lang="en-GB" dirty="0" err="1"/>
              <a:t>промислового</a:t>
            </a:r>
            <a:r>
              <a:rPr lang="en-GB" dirty="0"/>
              <a:t> </a:t>
            </a:r>
            <a:r>
              <a:rPr lang="en-GB" dirty="0" err="1"/>
              <a:t>масштабу</a:t>
            </a:r>
            <a:r>
              <a:rPr lang="en-GB" dirty="0"/>
              <a:t>, </a:t>
            </a:r>
            <a:r>
              <a:rPr lang="en-GB" dirty="0" err="1"/>
              <a:t>будівництво</a:t>
            </a:r>
            <a:r>
              <a:rPr lang="en-GB" dirty="0"/>
              <a:t> </a:t>
            </a:r>
            <a:r>
              <a:rPr lang="en-GB" dirty="0" err="1"/>
              <a:t>якого</a:t>
            </a:r>
            <a:r>
              <a:rPr lang="en-GB" dirty="0"/>
              <a:t> </a:t>
            </a:r>
            <a:r>
              <a:rPr lang="en-GB" dirty="0" err="1"/>
              <a:t>розпочалося</a:t>
            </a:r>
            <a:r>
              <a:rPr lang="en-GB" dirty="0"/>
              <a:t> в 1993 </a:t>
            </a:r>
            <a:r>
              <a:rPr lang="en-GB" dirty="0" err="1"/>
              <a:t>році</a:t>
            </a:r>
            <a:r>
              <a:rPr lang="en-GB" dirty="0"/>
              <a:t>, а </a:t>
            </a:r>
            <a:r>
              <a:rPr lang="en-GB" dirty="0" err="1"/>
              <a:t>перші</a:t>
            </a:r>
            <a:r>
              <a:rPr lang="en-GB" dirty="0"/>
              <a:t> </a:t>
            </a:r>
            <a:r>
              <a:rPr lang="en-GB" dirty="0" err="1"/>
              <a:t>виливки</a:t>
            </a:r>
            <a:r>
              <a:rPr lang="en-GB" dirty="0"/>
              <a:t> </a:t>
            </a:r>
            <a:r>
              <a:rPr lang="en-GB" dirty="0" err="1"/>
              <a:t>були</a:t>
            </a:r>
            <a:r>
              <a:rPr lang="en-GB" dirty="0"/>
              <a:t> </a:t>
            </a:r>
            <a:r>
              <a:rPr lang="en-GB" dirty="0" err="1"/>
              <a:t>виготовлені</a:t>
            </a:r>
            <a:r>
              <a:rPr lang="en-GB" dirty="0"/>
              <a:t> в 1995 </a:t>
            </a:r>
            <a:r>
              <a:rPr lang="en-GB" dirty="0" err="1"/>
              <a:t>році</a:t>
            </a:r>
            <a:r>
              <a:rPr lang="en-GB" dirty="0"/>
              <a:t>. </a:t>
            </a:r>
            <a:r>
              <a:rPr lang="en-GB" dirty="0" err="1"/>
              <a:t>Цей</a:t>
            </a:r>
            <a:r>
              <a:rPr lang="en-GB" dirty="0"/>
              <a:t> </a:t>
            </a:r>
            <a:r>
              <a:rPr lang="en-GB" dirty="0" err="1"/>
              <a:t>завод</a:t>
            </a:r>
            <a:r>
              <a:rPr lang="en-GB" dirty="0"/>
              <a:t> </a:t>
            </a:r>
            <a:r>
              <a:rPr lang="en-GB" dirty="0" err="1"/>
              <a:t>вже</a:t>
            </a:r>
            <a:r>
              <a:rPr lang="en-GB" dirty="0"/>
              <a:t> </a:t>
            </a:r>
            <a:r>
              <a:rPr lang="en-GB" dirty="0" err="1"/>
              <a:t>був</a:t>
            </a:r>
            <a:r>
              <a:rPr lang="en-GB" dirty="0"/>
              <a:t> </a:t>
            </a:r>
            <a:r>
              <a:rPr lang="en-GB" dirty="0" err="1"/>
              <a:t>комерційним</a:t>
            </a:r>
            <a:r>
              <a:rPr lang="en-GB" dirty="0"/>
              <a:t> </a:t>
            </a:r>
            <a:r>
              <a:rPr lang="en-GB" dirty="0" err="1"/>
              <a:t>розвитком</a:t>
            </a:r>
            <a:r>
              <a:rPr lang="en-GB" dirty="0"/>
              <a:t> </a:t>
            </a:r>
            <a:r>
              <a:rPr lang="en-GB" dirty="0" err="1"/>
              <a:t>проекту</a:t>
            </a:r>
            <a:r>
              <a:rPr lang="en-GB" dirty="0"/>
              <a:t> M і </a:t>
            </a:r>
            <a:r>
              <a:rPr lang="en-GB" dirty="0" err="1"/>
              <a:t>виробляв</a:t>
            </a:r>
            <a:r>
              <a:rPr lang="en-GB" dirty="0"/>
              <a:t> </a:t>
            </a:r>
            <a:r>
              <a:rPr lang="en-GB" dirty="0" err="1"/>
              <a:t>виливки</a:t>
            </a:r>
            <a:r>
              <a:rPr lang="en-GB" dirty="0"/>
              <a:t> з </a:t>
            </a:r>
            <a:r>
              <a:rPr lang="en-GB" dirty="0" err="1"/>
              <a:t>вуглецевої</a:t>
            </a:r>
            <a:r>
              <a:rPr lang="en-GB" dirty="0"/>
              <a:t> </a:t>
            </a:r>
            <a:r>
              <a:rPr lang="en-GB" dirty="0" err="1"/>
              <a:t>сталі</a:t>
            </a:r>
            <a:r>
              <a:rPr lang="en-GB" dirty="0"/>
              <a:t> </a:t>
            </a:r>
            <a:r>
              <a:rPr lang="en-GB" dirty="0" err="1"/>
              <a:t>вагою</a:t>
            </a:r>
            <a:r>
              <a:rPr lang="en-GB" dirty="0"/>
              <a:t> 60 </a:t>
            </a:r>
            <a:r>
              <a:rPr lang="en-GB" dirty="0" err="1"/>
              <a:t>тонн</a:t>
            </a:r>
            <a:r>
              <a:rPr lang="en-GB" dirty="0"/>
              <a:t> у </a:t>
            </a:r>
            <a:r>
              <a:rPr lang="en-GB" dirty="0" err="1"/>
              <a:t>вигляді</a:t>
            </a:r>
            <a:r>
              <a:rPr lang="en-GB" dirty="0"/>
              <a:t> </a:t>
            </a:r>
            <a:r>
              <a:rPr lang="en-GB" dirty="0" err="1"/>
              <a:t>рулонів</a:t>
            </a:r>
            <a:r>
              <a:rPr lang="en-GB" dirty="0"/>
              <a:t> </a:t>
            </a:r>
            <a:r>
              <a:rPr lang="en-GB" dirty="0" err="1"/>
              <a:t>вагою</a:t>
            </a:r>
            <a:r>
              <a:rPr lang="en-GB" dirty="0"/>
              <a:t> </a:t>
            </a:r>
            <a:r>
              <a:rPr lang="en-GB" dirty="0" err="1"/>
              <a:t>тридцять</a:t>
            </a:r>
            <a:r>
              <a:rPr lang="en-GB" dirty="0"/>
              <a:t> </a:t>
            </a:r>
            <a:r>
              <a:rPr lang="en-GB" dirty="0" err="1"/>
              <a:t>тонн</a:t>
            </a:r>
            <a:r>
              <a:rPr lang="en-GB" dirty="0"/>
              <a:t> і </a:t>
            </a:r>
            <a:r>
              <a:rPr lang="en-GB" dirty="0" err="1"/>
              <a:t>шириною</a:t>
            </a:r>
            <a:r>
              <a:rPr lang="en-GB" dirty="0"/>
              <a:t> 1 345 </a:t>
            </a:r>
            <a:r>
              <a:rPr lang="en-GB" dirty="0" err="1"/>
              <a:t>мм</a:t>
            </a:r>
            <a:r>
              <a:rPr lang="en-GB" dirty="0"/>
              <a:t>, </a:t>
            </a:r>
            <a:r>
              <a:rPr lang="en-GB" dirty="0" err="1"/>
              <a:t>початкова</a:t>
            </a:r>
            <a:r>
              <a:rPr lang="en-GB" dirty="0"/>
              <a:t> </a:t>
            </a:r>
            <a:r>
              <a:rPr lang="en-GB" dirty="0" err="1"/>
              <a:t>цільова</a:t>
            </a:r>
            <a:r>
              <a:rPr lang="en-GB" dirty="0"/>
              <a:t> </a:t>
            </a:r>
            <a:r>
              <a:rPr lang="en-GB" dirty="0" err="1"/>
              <a:t>товщина</a:t>
            </a:r>
            <a:r>
              <a:rPr lang="en-GB" dirty="0"/>
              <a:t> </a:t>
            </a:r>
            <a:r>
              <a:rPr lang="en-GB" dirty="0" err="1"/>
              <a:t>становила</a:t>
            </a:r>
            <a:r>
              <a:rPr lang="en-GB" dirty="0"/>
              <a:t> 2,5 </a:t>
            </a:r>
            <a:r>
              <a:rPr lang="en-GB" dirty="0" err="1"/>
              <a:t>мм</a:t>
            </a:r>
            <a:r>
              <a:rPr lang="en-GB" dirty="0"/>
              <a:t>, </a:t>
            </a:r>
            <a:r>
              <a:rPr lang="en-GB" dirty="0" err="1"/>
              <a:t>але</a:t>
            </a:r>
            <a:r>
              <a:rPr lang="en-GB" dirty="0"/>
              <a:t> в </a:t>
            </a:r>
            <a:r>
              <a:rPr lang="en-GB" dirty="0" err="1"/>
              <a:t>міру</a:t>
            </a:r>
            <a:r>
              <a:rPr lang="en-GB" dirty="0"/>
              <a:t> </a:t>
            </a:r>
            <a:r>
              <a:rPr lang="en-GB" dirty="0" err="1"/>
              <a:t>накопичення</a:t>
            </a:r>
            <a:r>
              <a:rPr lang="en-GB" dirty="0"/>
              <a:t> </a:t>
            </a:r>
            <a:r>
              <a:rPr lang="en-GB" dirty="0" err="1"/>
              <a:t>досвіду</a:t>
            </a:r>
            <a:r>
              <a:rPr lang="en-GB" dirty="0"/>
              <a:t> </a:t>
            </a:r>
            <a:r>
              <a:rPr lang="en-GB" dirty="0" err="1"/>
              <a:t>була</a:t>
            </a:r>
            <a:r>
              <a:rPr lang="en-GB" dirty="0"/>
              <a:t> </a:t>
            </a:r>
            <a:r>
              <a:rPr lang="en-GB" dirty="0" err="1"/>
              <a:t>досягнута</a:t>
            </a:r>
            <a:r>
              <a:rPr lang="en-GB" dirty="0"/>
              <a:t> 2,5 </a:t>
            </a:r>
            <a:r>
              <a:rPr lang="en-GB" dirty="0" err="1"/>
              <a:t>мм</a:t>
            </a:r>
            <a:r>
              <a:rPr lang="en-GB" dirty="0"/>
              <a:t>.
</a:t>
            </a:r>
          </a:p>
        </p:txBody>
      </p:sp>
      <p:sp>
        <p:nvSpPr>
          <p:cNvPr id="4" name="Slide Number Placeholder 3"/>
          <p:cNvSpPr>
            <a:spLocks noGrp="1"/>
          </p:cNvSpPr>
          <p:nvPr>
            <p:ph type="sldNum" sz="quarter" idx="5"/>
          </p:nvPr>
        </p:nvSpPr>
        <p:spPr/>
        <p:txBody>
          <a:bodyPr/>
          <a:lstStyle/>
          <a:p>
            <a:fld id="{0B57E046-2D58-4D73-8328-22167C038584}" type="slidenum">
              <a:rPr lang="en-GB" smtClean="0"/>
              <a:t>31</a:t>
            </a:fld>
            <a:endParaRPr lang="en-GB"/>
          </a:p>
        </p:txBody>
      </p:sp>
    </p:spTree>
    <p:extLst>
      <p:ext uri="{BB962C8B-B14F-4D97-AF65-F5344CB8AC3E}">
        <p14:creationId xmlns:p14="http://schemas.microsoft.com/office/powerpoint/2010/main" val="204357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Проект М мав на меті досягнення товщини 2,5 мм, але з набуттям досвіду було досягнуто товщини 2,0 мм. Ця фаза проекту була завершена в 1999 році після десятиліття випробувань і розробок.
Original Content:
{"InputLanguage":"uk", "partialOverwrite": true, "Title":"Проект М" }
Початкова цільова товщина становила 2,5 мм, але з набуттям досвіду було досягнуто товщини 2,0 мм. Ця фаза проекту М була завершена в 1999 році після десятиліття випробувань і розробок.
</a:t>
            </a:r>
          </a:p>
        </p:txBody>
      </p:sp>
      <p:sp>
        <p:nvSpPr>
          <p:cNvPr id="4" name="Slide Number Placeholder 3"/>
          <p:cNvSpPr>
            <a:spLocks noGrp="1"/>
          </p:cNvSpPr>
          <p:nvPr>
            <p:ph type="sldNum" sz="quarter" idx="5"/>
          </p:nvPr>
        </p:nvSpPr>
        <p:spPr/>
        <p:txBody>
          <a:bodyPr/>
          <a:lstStyle/>
          <a:p>
            <a:fld id="{0B57E046-2D58-4D73-8328-22167C038584}" type="slidenum">
              <a:rPr lang="en-GB" smtClean="0"/>
              <a:t>32</a:t>
            </a:fld>
            <a:endParaRPr lang="en-GB"/>
          </a:p>
        </p:txBody>
      </p:sp>
    </p:spTree>
    <p:extLst>
      <p:ext uri="{BB962C8B-B14F-4D97-AF65-F5344CB8AC3E}">
        <p14:creationId xmlns:p14="http://schemas.microsoft.com/office/powerpoint/2010/main" val="946640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Проект М був успішно завершений у 1999 році після десятиліття випробувань та розробок. Початково метою було досягнення товщини 2,5 мм, але з часом вдалося досягти 2,0 мм. Загалом було вироблено понад 30 000 тонн рулонів, які продавалися після травлення та подальшої обробки.
Original Content:
Початкова цільова товщина становила 2,5 мм, але з набуттям досвіду було досягнуто товщини 2,0 мм. Ця фаза проекту М була завершена в 1999 році після десятиліття випробувань і розробок.
Після десятиліття випробувань і розробок було вироблено понад 30 000 тонн рулонів. Слід зазначити, що ці рулони ніколи не продавалися безпосередньо, а надходили на ринок після травлення і подальшої обробки на стані холодної прокатки.
</a:t>
            </a:r>
          </a:p>
        </p:txBody>
      </p:sp>
      <p:sp>
        <p:nvSpPr>
          <p:cNvPr id="4" name="Slide Number Placeholder 3"/>
          <p:cNvSpPr>
            <a:spLocks noGrp="1"/>
          </p:cNvSpPr>
          <p:nvPr>
            <p:ph type="sldNum" sz="quarter" idx="5"/>
          </p:nvPr>
        </p:nvSpPr>
        <p:spPr/>
        <p:txBody>
          <a:bodyPr/>
          <a:lstStyle/>
          <a:p>
            <a:fld id="{0B57E046-2D58-4D73-8328-22167C038584}" type="slidenum">
              <a:rPr lang="en-GB" smtClean="0"/>
              <a:t>33</a:t>
            </a:fld>
            <a:endParaRPr lang="en-GB"/>
          </a:p>
        </p:txBody>
      </p:sp>
    </p:spTree>
    <p:extLst>
      <p:ext uri="{BB962C8B-B14F-4D97-AF65-F5344CB8AC3E}">
        <p14:creationId xmlns:p14="http://schemas.microsoft.com/office/powerpoint/2010/main" val="3324269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0215" algn="just">
              <a:lnSpc>
                <a:spcPct val="150000"/>
              </a:lnSpc>
              <a:spcAft>
                <a:spcPts val="800"/>
              </a:spcAft>
            </a:pP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Схема нових інтегрованих металургійних заводів, що складаються з комбінації заводу прямого відновлення з електросталеплавильним виробництвом і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потужностями</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для виробництва тонких слябів і/або безперервного розливання сталі методом швидкого затвердіння.</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Можна виробляти холоднокатані рулони із залізної руди та іншої сировини протягом 16 годин з набагато меншими енерговитратами і викидами забруднюючих речовин, ніж у традиційних сталеплавильних процесах.</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Завод розрахований на річний обсяг виробництва 1,5 млн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тонн</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Сировина також може надходити з заводу ITmk3, розробленого компанією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Kobe</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Steel</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Ltd</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який використовує нову технологію, що передбачає використання обертової печі, яка живиться дрібною залізною рудою і вугільним пилом для виробництва дрібних брикетів, якість яких можна порівняти з якістю чавуну, що виробляється в доменній печі. Ця нова технологія дозволяє майже повністю подрібнити руду і видалити шлак менш ніж за 10 хвилин. Чавунні брикети можна подавати безпосередньо в конвертери або електродугові печі, а в останньому випадку навіть використовувати як замінник металобрухту. Крім того, завдяки фізичним характеристикам брикетів, з ними можна легко працювати і безперервно завантажувати в електродугову піч, що призводить до підвищення продуктивності на цьому етапі виробничого процесу.</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40A1E9-FB7A-483A-BED1-7B5BEDFCEE06}" type="slidenum">
              <a:rPr lang="en-GB" smtClean="0"/>
              <a:t>34</a:t>
            </a:fld>
            <a:endParaRPr lang="en-GB"/>
          </a:p>
        </p:txBody>
      </p:sp>
    </p:spTree>
    <p:extLst>
      <p:ext uri="{BB962C8B-B14F-4D97-AF65-F5344CB8AC3E}">
        <p14:creationId xmlns:p14="http://schemas.microsoft.com/office/powerpoint/2010/main" val="2729142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0215" algn="just" defTabSz="914400" rtl="0" eaLnBrk="1" fontAlgn="auto" latinLnBrk="0" hangingPunct="1">
              <a:lnSpc>
                <a:spcPct val="150000"/>
              </a:lnSpc>
              <a:spcBef>
                <a:spcPts val="0"/>
              </a:spcBef>
              <a:spcAft>
                <a:spcPts val="800"/>
              </a:spcAft>
              <a:buClrTx/>
              <a:buSzTx/>
              <a:buFontTx/>
              <a:buNone/>
              <a:tabLst/>
              <a:defRPr/>
            </a:pP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Схема нових інтегрованих металургійних заводів, що складаються з комбінації заводу прямого відновлення з електросталеплавильним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цехом</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і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потужностями</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для виробництва тонких слябів і/або безперервного розливання сталі методом швидкого затвердіння.</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Друга з установок, рис. 16, відноситься до установки, створеної компанією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Saldanha</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Steel-Mital</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в Південній Африці. Тут електросталеплавильний завод живиться або рідким чавуном, виробленим на заводі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Corex</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або у твердому стані, виробленим на заводі прямого відновлення типу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Midrex</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В обох випадках сталь, вироблена в електропечі, обробляється у вакуумній установці, а потім безперервно розливається на установці, призначеній для виробництва тонких слябів, які потім безперервно піддаються гарячій прокатці.</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Весь процес займає не більше 15 годин, і цей завод підготовлений до виробництва 1,25 мільйона </a:t>
            </a:r>
            <a:r>
              <a:rPr lang="uk-UA" sz="1800" kern="100" dirty="0" err="1">
                <a:effectLst/>
                <a:latin typeface="Times New Roman" panose="02020603050405020304" pitchFamily="18" charset="0"/>
                <a:ea typeface="Aptos" panose="020B0004020202020204" pitchFamily="34" charset="0"/>
                <a:cs typeface="Times New Roman" panose="02020603050405020304" pitchFamily="18" charset="0"/>
              </a:rPr>
              <a:t>тонн</a:t>
            </a: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 сталі на рік.</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0215" algn="just">
              <a:lnSpc>
                <a:spcPct val="150000"/>
              </a:lnSpc>
              <a:spcAft>
                <a:spcPts val="800"/>
              </a:spcAft>
            </a:pPr>
            <a:r>
              <a:rPr lang="uk-UA" sz="1800" kern="100" dirty="0">
                <a:effectLst/>
                <a:latin typeface="Times New Roman" panose="02020603050405020304" pitchFamily="18" charset="0"/>
                <a:ea typeface="Aptos" panose="020B0004020202020204" pitchFamily="34" charset="0"/>
                <a:cs typeface="Times New Roman" panose="02020603050405020304" pitchFamily="18" charset="0"/>
              </a:rPr>
              <a:t>На думку автора, і як я щойно зазначив на початку цього розділу, в обох випадках цілком можливо встановити установку безперервного розливання сталі методом швидкого затвердіння, що працює паралельно з установкою для виробництва слябів малої товщини, оскільки обидві установки є повністю сумісними і зроблять виробничий процес ще більш гнучким.</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40A1E9-FB7A-483A-BED1-7B5BEDFCEE06}" type="slidenum">
              <a:rPr lang="en-GB" smtClean="0"/>
              <a:t>35</a:t>
            </a:fld>
            <a:endParaRPr lang="en-GB"/>
          </a:p>
        </p:txBody>
      </p:sp>
    </p:spTree>
    <p:extLst>
      <p:ext uri="{BB962C8B-B14F-4D97-AF65-F5344CB8AC3E}">
        <p14:creationId xmlns:p14="http://schemas.microsoft.com/office/powerpoint/2010/main" val="148458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Глобалізація зміщує центр ваги виробництва і споживання сталі з Європи і США до Азії. Розвинена металургійна промисловість змінює свою структуру і модифікує свої виробничі системи.
Original Content:
Процес глобалізації зміщує центр ваги виробництва і споживання сталі з Європи і США до Азії з усіма наслідками, що з цього випливають. Як наслідок, останнім часом більш розвинена металургійна промисловість частково і поступово змінює свою структуру виробництва і споживання, частково і поступово модифікує свої виробничі системи.
</a:t>
            </a:r>
          </a:p>
        </p:txBody>
      </p:sp>
      <p:sp>
        <p:nvSpPr>
          <p:cNvPr id="4" name="Slide Number Placeholder 3"/>
          <p:cNvSpPr>
            <a:spLocks noGrp="1"/>
          </p:cNvSpPr>
          <p:nvPr>
            <p:ph type="sldNum" sz="quarter" idx="5"/>
          </p:nvPr>
        </p:nvSpPr>
        <p:spPr/>
        <p:txBody>
          <a:bodyPr/>
          <a:lstStyle/>
          <a:p>
            <a:fld id="{0B57E046-2D58-4D73-8328-22167C038584}" type="slidenum">
              <a:rPr lang="en-GB" smtClean="0"/>
              <a:t>4</a:t>
            </a:fld>
            <a:endParaRPr lang="en-GB"/>
          </a:p>
        </p:txBody>
      </p:sp>
    </p:spTree>
    <p:extLst>
      <p:ext uri="{BB962C8B-B14F-4D97-AF65-F5344CB8AC3E}">
        <p14:creationId xmlns:p14="http://schemas.microsoft.com/office/powerpoint/2010/main" val="214398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трансформацію</a:t>
            </a:r>
            <a:r>
              <a:rPr lang="en-GB" dirty="0"/>
              <a:t> </a:t>
            </a:r>
            <a:r>
              <a:rPr lang="en-GB" dirty="0" err="1"/>
              <a:t>виробничих</a:t>
            </a:r>
            <a:r>
              <a:rPr lang="en-GB" dirty="0"/>
              <a:t> </a:t>
            </a:r>
            <a:r>
              <a:rPr lang="en-GB" dirty="0" err="1"/>
              <a:t>систем</a:t>
            </a:r>
            <a:r>
              <a:rPr lang="en-GB" dirty="0"/>
              <a:t> у </a:t>
            </a:r>
            <a:r>
              <a:rPr lang="en-GB" dirty="0" err="1"/>
              <a:t>сталеливарній</a:t>
            </a:r>
            <a:r>
              <a:rPr lang="en-GB" dirty="0"/>
              <a:t> </a:t>
            </a:r>
            <a:r>
              <a:rPr lang="en-GB" dirty="0" err="1"/>
              <a:t>промисловості</a:t>
            </a:r>
            <a:r>
              <a:rPr lang="en-GB" dirty="0"/>
              <a:t> </a:t>
            </a:r>
            <a:r>
              <a:rPr lang="en-GB" dirty="0" err="1"/>
              <a:t>досягається</a:t>
            </a:r>
            <a:r>
              <a:rPr lang="en-GB" dirty="0"/>
              <a:t> </a:t>
            </a:r>
            <a:r>
              <a:rPr lang="en-GB" dirty="0" err="1"/>
              <a:t>за</a:t>
            </a:r>
            <a:r>
              <a:rPr lang="en-GB" dirty="0"/>
              <a:t> </a:t>
            </a:r>
            <a:r>
              <a:rPr lang="en-GB" dirty="0" err="1"/>
              <a:t>допомогою</a:t>
            </a:r>
            <a:r>
              <a:rPr lang="en-GB" dirty="0"/>
              <a:t> </a:t>
            </a:r>
            <a:r>
              <a:rPr lang="en-GB" dirty="0" err="1"/>
              <a:t>нових</a:t>
            </a:r>
            <a:r>
              <a:rPr lang="en-GB" dirty="0"/>
              <a:t> </a:t>
            </a:r>
            <a:r>
              <a:rPr lang="en-GB" dirty="0" err="1"/>
              <a:t>технологій</a:t>
            </a:r>
            <a:r>
              <a:rPr lang="en-GB" dirty="0"/>
              <a:t>, </a:t>
            </a:r>
            <a:r>
              <a:rPr lang="en-GB" dirty="0" err="1"/>
              <a:t>що</a:t>
            </a:r>
            <a:r>
              <a:rPr lang="en-GB" dirty="0"/>
              <a:t> </a:t>
            </a:r>
            <a:r>
              <a:rPr lang="en-GB" dirty="0" err="1"/>
              <a:t>призводять</a:t>
            </a:r>
            <a:r>
              <a:rPr lang="en-GB" dirty="0"/>
              <a:t> </a:t>
            </a:r>
            <a:r>
              <a:rPr lang="en-GB" dirty="0" err="1"/>
              <a:t>до</a:t>
            </a:r>
            <a:r>
              <a:rPr lang="en-GB" dirty="0"/>
              <a:t> </a:t>
            </a:r>
            <a:r>
              <a:rPr lang="en-GB" dirty="0" err="1"/>
              <a:t>збільшення</a:t>
            </a:r>
            <a:r>
              <a:rPr lang="en-GB" dirty="0"/>
              <a:t> </a:t>
            </a:r>
            <a:r>
              <a:rPr lang="en-GB" dirty="0" err="1"/>
              <a:t>продуктивності</a:t>
            </a:r>
            <a:r>
              <a:rPr lang="en-GB" dirty="0"/>
              <a:t>, </a:t>
            </a:r>
            <a:r>
              <a:rPr lang="en-GB" dirty="0" err="1"/>
              <a:t>зниження</a:t>
            </a:r>
            <a:r>
              <a:rPr lang="en-GB" dirty="0"/>
              <a:t> </a:t>
            </a:r>
            <a:r>
              <a:rPr lang="en-GB" dirty="0" err="1"/>
              <a:t>витрат</a:t>
            </a:r>
            <a:r>
              <a:rPr lang="en-GB" dirty="0"/>
              <a:t> </a:t>
            </a:r>
            <a:r>
              <a:rPr lang="en-GB" dirty="0" err="1"/>
              <a:t>та</a:t>
            </a:r>
            <a:r>
              <a:rPr lang="en-GB" dirty="0"/>
              <a:t> </a:t>
            </a:r>
            <a:r>
              <a:rPr lang="en-GB" dirty="0" err="1"/>
              <a:t>зменшення</a:t>
            </a:r>
            <a:r>
              <a:rPr lang="en-GB" dirty="0"/>
              <a:t> </a:t>
            </a:r>
            <a:r>
              <a:rPr lang="en-GB" dirty="0" err="1"/>
              <a:t>забруднення</a:t>
            </a:r>
            <a:r>
              <a:rPr lang="en-GB" dirty="0"/>
              <a:t>.
Original Content:
</a:t>
            </a:r>
            <a:r>
              <a:rPr lang="en-GB" dirty="0" err="1"/>
              <a:t>Це</a:t>
            </a:r>
            <a:r>
              <a:rPr lang="en-GB" dirty="0"/>
              <a:t> </a:t>
            </a:r>
            <a:r>
              <a:rPr lang="en-GB" dirty="0" err="1"/>
              <a:t>відбувається</a:t>
            </a:r>
            <a:r>
              <a:rPr lang="en-GB" dirty="0"/>
              <a:t> </a:t>
            </a:r>
            <a:r>
              <a:rPr lang="en-GB" dirty="0" err="1"/>
              <a:t>шляхом</a:t>
            </a:r>
            <a:r>
              <a:rPr lang="en-GB" dirty="0"/>
              <a:t> </a:t>
            </a:r>
            <a:r>
              <a:rPr lang="en-GB" dirty="0" err="1"/>
              <a:t>поступової</a:t>
            </a:r>
            <a:r>
              <a:rPr lang="en-GB" dirty="0"/>
              <a:t> </a:t>
            </a:r>
            <a:r>
              <a:rPr lang="en-GB" dirty="0" err="1"/>
              <a:t>трансформації</a:t>
            </a:r>
            <a:r>
              <a:rPr lang="en-GB" dirty="0"/>
              <a:t> </a:t>
            </a:r>
            <a:r>
              <a:rPr lang="en-GB" dirty="0" err="1"/>
              <a:t>виробничих</a:t>
            </a:r>
            <a:r>
              <a:rPr lang="en-GB" dirty="0"/>
              <a:t> </a:t>
            </a:r>
            <a:r>
              <a:rPr lang="en-GB" dirty="0" err="1"/>
              <a:t>систем</a:t>
            </a:r>
            <a:r>
              <a:rPr lang="en-GB" dirty="0"/>
              <a:t>, </a:t>
            </a:r>
            <a:r>
              <a:rPr lang="en-GB" dirty="0" err="1"/>
              <a:t>типових</a:t>
            </a:r>
            <a:r>
              <a:rPr lang="en-GB" dirty="0"/>
              <a:t> </a:t>
            </a:r>
            <a:r>
              <a:rPr lang="en-GB" dirty="0" err="1"/>
              <a:t>для</a:t>
            </a:r>
            <a:r>
              <a:rPr lang="en-GB" dirty="0"/>
              <a:t> </a:t>
            </a:r>
            <a:r>
              <a:rPr lang="en-GB" dirty="0" err="1"/>
              <a:t>сталеливарної</a:t>
            </a:r>
            <a:r>
              <a:rPr lang="en-GB" dirty="0"/>
              <a:t> </a:t>
            </a:r>
            <a:r>
              <a:rPr lang="en-GB" dirty="0" err="1"/>
              <a:t>промисловості</a:t>
            </a:r>
            <a:r>
              <a:rPr lang="en-GB" dirty="0"/>
              <a:t> </a:t>
            </a:r>
            <a:r>
              <a:rPr lang="en-GB" dirty="0" err="1"/>
              <a:t>на</a:t>
            </a:r>
            <a:r>
              <a:rPr lang="en-GB" dirty="0"/>
              <a:t> </a:t>
            </a:r>
            <a:r>
              <a:rPr lang="en-GB" dirty="0" err="1"/>
              <a:t>нові</a:t>
            </a:r>
            <a:r>
              <a:rPr lang="en-GB" dirty="0"/>
              <a:t> </a:t>
            </a:r>
            <a:r>
              <a:rPr lang="en-GB" dirty="0" err="1"/>
              <a:t>об'єкти</a:t>
            </a:r>
            <a:r>
              <a:rPr lang="en-GB" dirty="0"/>
              <a:t> з </a:t>
            </a:r>
            <a:r>
              <a:rPr lang="en-GB" dirty="0" err="1"/>
              <a:t>вищою</a:t>
            </a:r>
            <a:r>
              <a:rPr lang="en-GB" dirty="0"/>
              <a:t> </a:t>
            </a:r>
            <a:r>
              <a:rPr lang="en-GB" dirty="0" err="1"/>
              <a:t>продуктивністю</a:t>
            </a:r>
            <a:r>
              <a:rPr lang="en-GB" dirty="0"/>
              <a:t> і </a:t>
            </a:r>
            <a:r>
              <a:rPr lang="en-GB" dirty="0" err="1"/>
              <a:t>нижчими</a:t>
            </a:r>
            <a:r>
              <a:rPr lang="en-GB" dirty="0"/>
              <a:t> </a:t>
            </a:r>
            <a:r>
              <a:rPr lang="en-GB" dirty="0" err="1"/>
              <a:t>інвестиційними</a:t>
            </a:r>
            <a:r>
              <a:rPr lang="en-GB" dirty="0"/>
              <a:t>, </a:t>
            </a:r>
            <a:r>
              <a:rPr lang="en-GB" dirty="0" err="1"/>
              <a:t>операційними</a:t>
            </a:r>
            <a:r>
              <a:rPr lang="en-GB" dirty="0"/>
              <a:t> </a:t>
            </a:r>
            <a:r>
              <a:rPr lang="en-GB" dirty="0" err="1"/>
              <a:t>та</a:t>
            </a:r>
            <a:r>
              <a:rPr lang="en-GB" dirty="0"/>
              <a:t> </a:t>
            </a:r>
            <a:r>
              <a:rPr lang="en-GB" dirty="0" err="1"/>
              <a:t>експлуатаційними</a:t>
            </a:r>
            <a:r>
              <a:rPr lang="en-GB" dirty="0"/>
              <a:t> </a:t>
            </a:r>
            <a:r>
              <a:rPr lang="en-GB" dirty="0" err="1"/>
              <a:t>витратами</a:t>
            </a:r>
            <a:r>
              <a:rPr lang="en-GB" dirty="0"/>
              <a:t>, </a:t>
            </a:r>
            <a:r>
              <a:rPr lang="en-GB" dirty="0" err="1"/>
              <a:t>нижчим</a:t>
            </a:r>
            <a:r>
              <a:rPr lang="en-GB" dirty="0"/>
              <a:t> </a:t>
            </a:r>
            <a:r>
              <a:rPr lang="en-GB" dirty="0" err="1"/>
              <a:t>енергоспоживанням</a:t>
            </a:r>
            <a:r>
              <a:rPr lang="en-GB" dirty="0"/>
              <a:t> і </a:t>
            </a:r>
            <a:r>
              <a:rPr lang="en-GB" dirty="0" err="1"/>
              <a:t>скороченням</a:t>
            </a:r>
            <a:r>
              <a:rPr lang="en-GB" dirty="0"/>
              <a:t> </a:t>
            </a:r>
            <a:r>
              <a:rPr lang="en-GB" dirty="0" err="1"/>
              <a:t>викидів</a:t>
            </a:r>
            <a:r>
              <a:rPr lang="en-GB" dirty="0"/>
              <a:t> </a:t>
            </a:r>
            <a:r>
              <a:rPr lang="en-GB" dirty="0" err="1"/>
              <a:t>забруднюючих</a:t>
            </a:r>
            <a:r>
              <a:rPr lang="en-GB" dirty="0"/>
              <a:t> </a:t>
            </a:r>
            <a:r>
              <a:rPr lang="en-GB" dirty="0" err="1"/>
              <a:t>речовин</a:t>
            </a:r>
            <a:r>
              <a:rPr lang="en-GB" dirty="0"/>
              <a:t>, і </a:t>
            </a:r>
            <a:r>
              <a:rPr lang="en-GB" dirty="0" err="1"/>
              <a:t>все</a:t>
            </a:r>
            <a:r>
              <a:rPr lang="en-GB" dirty="0"/>
              <a:t> </a:t>
            </a:r>
            <a:r>
              <a:rPr lang="en-GB" dirty="0" err="1"/>
              <a:t>це</a:t>
            </a:r>
            <a:r>
              <a:rPr lang="en-GB" dirty="0"/>
              <a:t> </a:t>
            </a:r>
            <a:r>
              <a:rPr lang="en-GB" dirty="0" err="1"/>
              <a:t>завдяки</a:t>
            </a:r>
            <a:r>
              <a:rPr lang="en-GB" dirty="0"/>
              <a:t> </a:t>
            </a:r>
            <a:r>
              <a:rPr lang="en-GB" dirty="0" err="1"/>
              <a:t>застосуванню</a:t>
            </a:r>
            <a:r>
              <a:rPr lang="en-GB" dirty="0"/>
              <a:t> </a:t>
            </a:r>
            <a:r>
              <a:rPr lang="en-GB" dirty="0" err="1"/>
              <a:t>нових</a:t>
            </a:r>
            <a:r>
              <a:rPr lang="en-GB" dirty="0"/>
              <a:t> </a:t>
            </a:r>
            <a:r>
              <a:rPr lang="en-GB" dirty="0" err="1"/>
              <a:t>технологій</a:t>
            </a:r>
            <a:r>
              <a:rPr lang="en-GB" dirty="0"/>
              <a:t> у </a:t>
            </a:r>
            <a:r>
              <a:rPr lang="en-GB" dirty="0" err="1"/>
              <a:t>сталеливарній</a:t>
            </a:r>
            <a:r>
              <a:rPr lang="en-GB" dirty="0"/>
              <a:t> </a:t>
            </a:r>
            <a:r>
              <a:rPr lang="en-GB" dirty="0" err="1"/>
              <a:t>промисловості</a:t>
            </a:r>
            <a:r>
              <a:rPr lang="en-GB" dirty="0"/>
              <a:t>.
</a:t>
            </a:r>
          </a:p>
        </p:txBody>
      </p:sp>
      <p:sp>
        <p:nvSpPr>
          <p:cNvPr id="4" name="Slide Number Placeholder 3"/>
          <p:cNvSpPr>
            <a:spLocks noGrp="1"/>
          </p:cNvSpPr>
          <p:nvPr>
            <p:ph type="sldNum" sz="quarter" idx="5"/>
          </p:nvPr>
        </p:nvSpPr>
        <p:spPr/>
        <p:txBody>
          <a:bodyPr/>
          <a:lstStyle/>
          <a:p>
            <a:fld id="{0B57E046-2D58-4D73-8328-22167C038584}" type="slidenum">
              <a:rPr lang="en-GB" smtClean="0"/>
              <a:t>5</a:t>
            </a:fld>
            <a:endParaRPr lang="en-GB"/>
          </a:p>
        </p:txBody>
      </p:sp>
    </p:spTree>
    <p:extLst>
      <p:ext uri="{BB962C8B-B14F-4D97-AF65-F5344CB8AC3E}">
        <p14:creationId xmlns:p14="http://schemas.microsoft.com/office/powerpoint/2010/main" val="53129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У світовій сталеливарній промисловості відбувається радикальна трансформація через глобалізацію, ринкову трансформацію, конкурен               цію з іншими матеріалами та зобов'язання зменшити споживання енергії. Європейське виробництво становить 175 мільйонів тонн, Північноамериканське - 110 мільйонів тонн, Китайське - 408 мільйонів тонн, Японське - 99 мільйонів тонн, Індійське - 43 мільйони тонн.
Original Content:
В останні роки світова сталеливарна промисловість зазнала радикальної трансформації, і цей процес буде посилюватися в найближчі десятиліття. Дійсно, процес глобалізації та ринкової трансформації, з більш високими вимогами до якості, набагато гнучкіший і перебуває в постійному розвитку, завдяки появі нових і важливих країн-виробників. Конкуренція з боку інших матеріалів, таких як пластмаси, кераміка та композити, а також зобов'язання зменшити споживання енергії та викиди забруднюючих речовин, що випливають з Кіотського протоколу, призводять до того, що традиційні або класичні правила конкурентоспроможності та ринку, до яких ми звикли, зникають. Наприклад, якщо взяти до уваги обсяги виробництва, то в 2007 році і до жовтня ми знайдемо європейські показники виробництва понад 175 мільйонів тонн, в той час як загальне виробництво всієї Північної Америки досягає 110 мільйонів тонн. У той же час, виробництво в Китаї, Японії та Індії перевищило 408, 99 і 43 мільйони тонн відповідно в цей період.
</a:t>
            </a:r>
          </a:p>
        </p:txBody>
      </p:sp>
      <p:sp>
        <p:nvSpPr>
          <p:cNvPr id="4" name="Slide Number Placeholder 3"/>
          <p:cNvSpPr>
            <a:spLocks noGrp="1"/>
          </p:cNvSpPr>
          <p:nvPr>
            <p:ph type="sldNum" sz="quarter" idx="5"/>
          </p:nvPr>
        </p:nvSpPr>
        <p:spPr/>
        <p:txBody>
          <a:bodyPr/>
          <a:lstStyle/>
          <a:p>
            <a:fld id="{0B57E046-2D58-4D73-8328-22167C038584}" type="slidenum">
              <a:rPr lang="en-GB" smtClean="0"/>
              <a:t>6</a:t>
            </a:fld>
            <a:endParaRPr lang="en-GB"/>
          </a:p>
        </p:txBody>
      </p:sp>
    </p:spTree>
    <p:extLst>
      <p:ext uri="{BB962C8B-B14F-4D97-AF65-F5344CB8AC3E}">
        <p14:creationId xmlns:p14="http://schemas.microsoft.com/office/powerpoint/2010/main" val="371450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Цей</a:t>
            </a:r>
            <a:r>
              <a:rPr lang="en-GB" dirty="0"/>
              <a:t> </a:t>
            </a:r>
            <a:r>
              <a:rPr lang="en-GB" dirty="0" err="1"/>
              <a:t>слайд</a:t>
            </a:r>
            <a:r>
              <a:rPr lang="en-GB" dirty="0"/>
              <a:t> </a:t>
            </a:r>
            <a:r>
              <a:rPr lang="en-GB" dirty="0" err="1"/>
              <a:t>вступу</a:t>
            </a:r>
            <a:r>
              <a:rPr lang="en-GB" dirty="0"/>
              <a:t> </a:t>
            </a:r>
            <a:r>
              <a:rPr lang="en-GB" dirty="0" err="1"/>
              <a:t>описує</a:t>
            </a:r>
            <a:r>
              <a:rPr lang="en-GB" dirty="0"/>
              <a:t> </a:t>
            </a:r>
            <a:r>
              <a:rPr lang="en-GB" dirty="0" err="1"/>
              <a:t>процес</a:t>
            </a:r>
            <a:r>
              <a:rPr lang="en-GB" dirty="0"/>
              <a:t> </a:t>
            </a:r>
            <a:r>
              <a:rPr lang="en-GB" dirty="0" err="1"/>
              <a:t>безперервного</a:t>
            </a:r>
            <a:r>
              <a:rPr lang="en-GB" dirty="0"/>
              <a:t> </a:t>
            </a:r>
            <a:r>
              <a:rPr lang="en-GB" dirty="0" err="1"/>
              <a:t>лиття</a:t>
            </a:r>
            <a:r>
              <a:rPr lang="en-GB" dirty="0"/>
              <a:t> </a:t>
            </a:r>
            <a:r>
              <a:rPr lang="en-GB" dirty="0" err="1"/>
              <a:t>за</a:t>
            </a:r>
            <a:r>
              <a:rPr lang="en-GB" dirty="0"/>
              <a:t> </a:t>
            </a:r>
            <a:r>
              <a:rPr lang="en-GB" dirty="0" err="1"/>
              <a:t>допомогою</a:t>
            </a:r>
            <a:r>
              <a:rPr lang="en-GB" dirty="0"/>
              <a:t> </a:t>
            </a:r>
            <a:r>
              <a:rPr lang="en-GB" dirty="0" err="1"/>
              <a:t>швидкого</a:t>
            </a:r>
            <a:r>
              <a:rPr lang="en-GB" dirty="0"/>
              <a:t> </a:t>
            </a:r>
            <a:r>
              <a:rPr lang="en-GB" dirty="0" err="1"/>
              <a:t>затвердіння</a:t>
            </a:r>
            <a:r>
              <a:rPr lang="en-GB" dirty="0"/>
              <a:t> </a:t>
            </a:r>
            <a:r>
              <a:rPr lang="en-GB" dirty="0" err="1"/>
              <a:t>та</a:t>
            </a:r>
            <a:r>
              <a:rPr lang="en-GB" dirty="0"/>
              <a:t> </a:t>
            </a:r>
            <a:r>
              <a:rPr lang="en-GB" dirty="0" err="1"/>
              <a:t>його</a:t>
            </a:r>
            <a:r>
              <a:rPr lang="en-GB" dirty="0"/>
              <a:t> </a:t>
            </a:r>
            <a:r>
              <a:rPr lang="en-GB" dirty="0" err="1"/>
              <a:t>різні</a:t>
            </a:r>
            <a:r>
              <a:rPr lang="en-GB" dirty="0"/>
              <a:t> </a:t>
            </a:r>
            <a:r>
              <a:rPr lang="en-GB" dirty="0" err="1"/>
              <a:t>стадії</a:t>
            </a:r>
            <a:r>
              <a:rPr lang="en-GB" dirty="0"/>
              <a:t>. </a:t>
            </a:r>
            <a:r>
              <a:rPr lang="en-GB" dirty="0" err="1"/>
              <a:t>Ми</a:t>
            </a:r>
            <a:r>
              <a:rPr lang="en-GB" dirty="0"/>
              <a:t> </a:t>
            </a:r>
            <a:r>
              <a:rPr lang="en-GB" dirty="0" err="1"/>
              <a:t>також</a:t>
            </a:r>
            <a:r>
              <a:rPr lang="en-GB" dirty="0"/>
              <a:t> </a:t>
            </a:r>
            <a:r>
              <a:rPr lang="en-GB" dirty="0" err="1"/>
              <a:t>розглядаємо</a:t>
            </a:r>
            <a:r>
              <a:rPr lang="en-GB" dirty="0"/>
              <a:t> </a:t>
            </a:r>
            <a:r>
              <a:rPr lang="en-GB" dirty="0" err="1"/>
              <a:t>вплив</a:t>
            </a:r>
            <a:r>
              <a:rPr lang="en-GB" dirty="0"/>
              <a:t> </a:t>
            </a:r>
            <a:r>
              <a:rPr lang="en-GB" dirty="0" err="1"/>
              <a:t>параметрів</a:t>
            </a:r>
            <a:r>
              <a:rPr lang="en-GB" dirty="0"/>
              <a:t> </a:t>
            </a:r>
            <a:r>
              <a:rPr lang="en-GB" dirty="0" err="1"/>
              <a:t>виробничого</a:t>
            </a:r>
            <a:r>
              <a:rPr lang="en-GB" dirty="0"/>
              <a:t> </a:t>
            </a:r>
            <a:r>
              <a:rPr lang="en-GB" dirty="0" err="1"/>
              <a:t>процесу</a:t>
            </a:r>
            <a:r>
              <a:rPr lang="en-GB" dirty="0"/>
              <a:t> </a:t>
            </a:r>
            <a:r>
              <a:rPr lang="en-GB" dirty="0" err="1"/>
              <a:t>на</a:t>
            </a:r>
            <a:r>
              <a:rPr lang="en-GB" dirty="0"/>
              <a:t> </a:t>
            </a:r>
            <a:r>
              <a:rPr lang="en-GB" dirty="0" err="1"/>
              <a:t>матеріали</a:t>
            </a:r>
            <a:r>
              <a:rPr lang="en-GB" dirty="0"/>
              <a:t> </a:t>
            </a:r>
            <a:r>
              <a:rPr lang="en-GB" dirty="0" err="1"/>
              <a:t>та</a:t>
            </a:r>
            <a:r>
              <a:rPr lang="en-GB" dirty="0"/>
              <a:t> </a:t>
            </a:r>
            <a:r>
              <a:rPr lang="en-GB" dirty="0" err="1"/>
              <a:t>переваги</a:t>
            </a:r>
            <a:r>
              <a:rPr lang="en-GB" dirty="0"/>
              <a:t> </a:t>
            </a:r>
            <a:r>
              <a:rPr lang="en-GB" dirty="0" err="1"/>
              <a:t>нового</a:t>
            </a:r>
            <a:r>
              <a:rPr lang="en-GB" dirty="0"/>
              <a:t> </a:t>
            </a:r>
            <a:r>
              <a:rPr lang="en-GB" dirty="0" err="1"/>
              <a:t>процесу</a:t>
            </a:r>
            <a:r>
              <a:rPr lang="en-GB" dirty="0"/>
              <a:t> </a:t>
            </a:r>
            <a:r>
              <a:rPr lang="en-GB" dirty="0" err="1"/>
              <a:t>виробництва</a:t>
            </a:r>
            <a:r>
              <a:rPr lang="en-GB" dirty="0"/>
              <a:t> </a:t>
            </a:r>
            <a:r>
              <a:rPr lang="en-GB" dirty="0" err="1"/>
              <a:t>сталі</a:t>
            </a:r>
            <a:r>
              <a:rPr lang="en-GB" dirty="0"/>
              <a:t>.
Original Content:
{"</a:t>
            </a:r>
            <a:r>
              <a:rPr lang="en-GB" dirty="0" err="1"/>
              <a:t>InputLanguage</a:t>
            </a:r>
            <a:r>
              <a:rPr lang="en-GB" dirty="0"/>
              <a:t>":"</a:t>
            </a:r>
            <a:r>
              <a:rPr lang="en-GB" dirty="0" err="1"/>
              <a:t>uk</a:t>
            </a:r>
            <a:r>
              <a:rPr lang="en-GB" dirty="0"/>
              <a:t>", "</a:t>
            </a:r>
            <a:r>
              <a:rPr lang="en-GB" dirty="0" err="1"/>
              <a:t>partialOverwrite</a:t>
            </a:r>
            <a:r>
              <a:rPr lang="en-GB" dirty="0"/>
              <a:t>": true, "Title":"</a:t>
            </a:r>
            <a:r>
              <a:rPr lang="en-GB" dirty="0" err="1"/>
              <a:t>Вступ</a:t>
            </a:r>
            <a:r>
              <a:rPr lang="en-GB" dirty="0"/>
              <a:t>" }
</a:t>
            </a:r>
            <a:r>
              <a:rPr lang="en-GB" dirty="0" err="1"/>
              <a:t>Нижче</a:t>
            </a:r>
            <a:r>
              <a:rPr lang="en-GB" dirty="0"/>
              <a:t> </a:t>
            </a:r>
            <a:r>
              <a:rPr lang="en-GB" dirty="0" err="1"/>
              <a:t>наведено</a:t>
            </a:r>
            <a:r>
              <a:rPr lang="en-GB" dirty="0"/>
              <a:t> </a:t>
            </a:r>
            <a:r>
              <a:rPr lang="en-GB" dirty="0" err="1"/>
              <a:t>загальний</a:t>
            </a:r>
            <a:r>
              <a:rPr lang="en-GB" dirty="0"/>
              <a:t> </a:t>
            </a:r>
            <a:r>
              <a:rPr lang="en-GB" dirty="0" err="1"/>
              <a:t>опис</a:t>
            </a:r>
            <a:r>
              <a:rPr lang="en-GB" dirty="0"/>
              <a:t> </a:t>
            </a:r>
            <a:r>
              <a:rPr lang="en-GB" dirty="0" err="1"/>
              <a:t>процесу</a:t>
            </a:r>
            <a:r>
              <a:rPr lang="en-GB" dirty="0"/>
              <a:t> </a:t>
            </a:r>
            <a:r>
              <a:rPr lang="en-GB" dirty="0" err="1"/>
              <a:t>безперервного</a:t>
            </a:r>
            <a:r>
              <a:rPr lang="en-GB" dirty="0"/>
              <a:t> </a:t>
            </a:r>
            <a:r>
              <a:rPr lang="en-GB" dirty="0" err="1"/>
              <a:t>лиття</a:t>
            </a:r>
            <a:r>
              <a:rPr lang="en-GB" dirty="0"/>
              <a:t> </a:t>
            </a:r>
            <a:r>
              <a:rPr lang="en-GB" dirty="0" err="1"/>
              <a:t>за</a:t>
            </a:r>
            <a:r>
              <a:rPr lang="en-GB" dirty="0"/>
              <a:t> </a:t>
            </a:r>
            <a:r>
              <a:rPr lang="en-GB" dirty="0" err="1"/>
              <a:t>допомогою</a:t>
            </a:r>
            <a:r>
              <a:rPr lang="en-GB" dirty="0"/>
              <a:t> </a:t>
            </a:r>
            <a:r>
              <a:rPr lang="en-GB" dirty="0" err="1"/>
              <a:t>швидкого</a:t>
            </a:r>
            <a:r>
              <a:rPr lang="en-GB" dirty="0"/>
              <a:t> </a:t>
            </a:r>
            <a:r>
              <a:rPr lang="en-GB" dirty="0" err="1"/>
              <a:t>затвердіння</a:t>
            </a:r>
            <a:r>
              <a:rPr lang="en-GB" dirty="0"/>
              <a:t> </a:t>
            </a:r>
            <a:r>
              <a:rPr lang="en-GB" dirty="0" err="1"/>
              <a:t>та</a:t>
            </a:r>
            <a:r>
              <a:rPr lang="en-GB" dirty="0"/>
              <a:t> </a:t>
            </a:r>
            <a:r>
              <a:rPr lang="en-GB" dirty="0" err="1"/>
              <a:t>його</a:t>
            </a:r>
            <a:r>
              <a:rPr lang="en-GB" dirty="0"/>
              <a:t> </a:t>
            </a:r>
            <a:r>
              <a:rPr lang="en-GB" dirty="0" err="1"/>
              <a:t>різних</a:t>
            </a:r>
            <a:r>
              <a:rPr lang="en-GB" dirty="0"/>
              <a:t> </a:t>
            </a:r>
            <a:r>
              <a:rPr lang="en-GB" dirty="0" err="1"/>
              <a:t>стадій</a:t>
            </a:r>
            <a:r>
              <a:rPr lang="en-GB" dirty="0"/>
              <a:t>: </a:t>
            </a:r>
            <a:r>
              <a:rPr lang="en-GB" dirty="0" err="1"/>
              <a:t>системи</a:t>
            </a:r>
            <a:r>
              <a:rPr lang="en-GB" dirty="0"/>
              <a:t> </a:t>
            </a:r>
            <a:r>
              <a:rPr lang="en-GB" dirty="0" err="1"/>
              <a:t>подачі</a:t>
            </a:r>
            <a:r>
              <a:rPr lang="en-GB" dirty="0"/>
              <a:t> </a:t>
            </a:r>
            <a:r>
              <a:rPr lang="en-GB" dirty="0" err="1"/>
              <a:t>та</a:t>
            </a:r>
            <a:r>
              <a:rPr lang="en-GB" dirty="0"/>
              <a:t> </a:t>
            </a:r>
            <a:r>
              <a:rPr lang="en-GB" dirty="0" err="1"/>
              <a:t>розливання</a:t>
            </a:r>
            <a:r>
              <a:rPr lang="en-GB" dirty="0"/>
              <a:t>, </a:t>
            </a:r>
            <a:r>
              <a:rPr lang="en-GB" dirty="0" err="1"/>
              <a:t>процесу</a:t>
            </a:r>
            <a:r>
              <a:rPr lang="en-GB" dirty="0"/>
              <a:t> </a:t>
            </a:r>
            <a:r>
              <a:rPr lang="en-GB" dirty="0" err="1"/>
              <a:t>затвердіння</a:t>
            </a:r>
            <a:r>
              <a:rPr lang="en-GB" dirty="0"/>
              <a:t>, </a:t>
            </a:r>
            <a:r>
              <a:rPr lang="en-GB" dirty="0" err="1"/>
              <a:t>стадії</a:t>
            </a:r>
            <a:r>
              <a:rPr lang="en-GB" dirty="0"/>
              <a:t> </a:t>
            </a:r>
            <a:r>
              <a:rPr lang="en-GB" dirty="0" err="1"/>
              <a:t>гарячої</a:t>
            </a:r>
            <a:r>
              <a:rPr lang="en-GB" dirty="0"/>
              <a:t> </a:t>
            </a:r>
            <a:r>
              <a:rPr lang="en-GB" dirty="0" err="1"/>
              <a:t>прокатки</a:t>
            </a:r>
            <a:r>
              <a:rPr lang="en-GB" dirty="0"/>
              <a:t> </a:t>
            </a:r>
            <a:r>
              <a:rPr lang="en-GB" dirty="0" err="1"/>
              <a:t>тощо</a:t>
            </a:r>
            <a:r>
              <a:rPr lang="en-GB" dirty="0"/>
              <a:t>. </a:t>
            </a:r>
            <a:r>
              <a:rPr lang="en-GB" dirty="0" err="1"/>
              <a:t>Також</a:t>
            </a:r>
            <a:r>
              <a:rPr lang="en-GB" dirty="0"/>
              <a:t> </a:t>
            </a:r>
            <a:r>
              <a:rPr lang="en-GB" dirty="0" err="1"/>
              <a:t>за</a:t>
            </a:r>
            <a:r>
              <a:rPr lang="en-GB" dirty="0"/>
              <a:t> </a:t>
            </a:r>
            <a:r>
              <a:rPr lang="en-GB" dirty="0" err="1"/>
              <a:t>допомогою</a:t>
            </a:r>
            <a:r>
              <a:rPr lang="en-GB" dirty="0"/>
              <a:t> </a:t>
            </a:r>
            <a:r>
              <a:rPr lang="en-GB" dirty="0" err="1"/>
              <a:t>математичних</a:t>
            </a:r>
            <a:r>
              <a:rPr lang="en-GB" dirty="0"/>
              <a:t> і </a:t>
            </a:r>
            <a:r>
              <a:rPr lang="en-GB" dirty="0" err="1"/>
              <a:t>фізичних</a:t>
            </a:r>
            <a:r>
              <a:rPr lang="en-GB" dirty="0"/>
              <a:t> </a:t>
            </a:r>
            <a:r>
              <a:rPr lang="en-GB" dirty="0" err="1"/>
              <a:t>моделей</a:t>
            </a:r>
            <a:r>
              <a:rPr lang="en-GB" dirty="0"/>
              <a:t> </a:t>
            </a:r>
            <a:r>
              <a:rPr lang="en-GB" dirty="0" err="1"/>
              <a:t>описано</a:t>
            </a:r>
            <a:r>
              <a:rPr lang="en-GB" dirty="0"/>
              <a:t> </a:t>
            </a:r>
            <a:r>
              <a:rPr lang="en-GB" dirty="0" err="1"/>
              <a:t>вплив</a:t>
            </a:r>
            <a:r>
              <a:rPr lang="en-GB" dirty="0"/>
              <a:t> </a:t>
            </a:r>
            <a:r>
              <a:rPr lang="en-GB" dirty="0" err="1"/>
              <a:t>параметрів</a:t>
            </a:r>
            <a:r>
              <a:rPr lang="en-GB" dirty="0"/>
              <a:t> </a:t>
            </a:r>
            <a:r>
              <a:rPr lang="en-GB" dirty="0" err="1"/>
              <a:t>виробничого</a:t>
            </a:r>
            <a:r>
              <a:rPr lang="en-GB" dirty="0"/>
              <a:t> </a:t>
            </a:r>
            <a:r>
              <a:rPr lang="en-GB" dirty="0" err="1"/>
              <a:t>процесу</a:t>
            </a:r>
            <a:r>
              <a:rPr lang="en-GB" dirty="0"/>
              <a:t> </a:t>
            </a:r>
            <a:r>
              <a:rPr lang="en-GB" dirty="0" err="1"/>
              <a:t>на</a:t>
            </a:r>
            <a:r>
              <a:rPr lang="en-GB" dirty="0"/>
              <a:t> </a:t>
            </a:r>
            <a:r>
              <a:rPr lang="en-GB" dirty="0" err="1"/>
              <a:t>мікроструктуру</a:t>
            </a:r>
            <a:r>
              <a:rPr lang="en-GB" dirty="0"/>
              <a:t>, </a:t>
            </a:r>
            <a:r>
              <a:rPr lang="en-GB" dirty="0" err="1"/>
              <a:t>текстуру</a:t>
            </a:r>
            <a:r>
              <a:rPr lang="en-GB" dirty="0"/>
              <a:t>, </a:t>
            </a:r>
            <a:r>
              <a:rPr lang="en-GB" dirty="0" err="1"/>
              <a:t>якість</a:t>
            </a:r>
            <a:r>
              <a:rPr lang="en-GB" dirty="0"/>
              <a:t> </a:t>
            </a:r>
            <a:r>
              <a:rPr lang="en-GB" dirty="0" err="1"/>
              <a:t>поверхні</a:t>
            </a:r>
            <a:r>
              <a:rPr lang="en-GB" dirty="0"/>
              <a:t> </a:t>
            </a:r>
            <a:r>
              <a:rPr lang="en-GB" dirty="0" err="1"/>
              <a:t>та</a:t>
            </a:r>
            <a:r>
              <a:rPr lang="en-GB" dirty="0"/>
              <a:t> </a:t>
            </a:r>
            <a:r>
              <a:rPr lang="en-GB" dirty="0" err="1"/>
              <a:t>механічні</a:t>
            </a:r>
            <a:r>
              <a:rPr lang="en-GB" dirty="0"/>
              <a:t> </a:t>
            </a:r>
            <a:r>
              <a:rPr lang="en-GB" dirty="0" err="1"/>
              <a:t>властивості</a:t>
            </a:r>
            <a:r>
              <a:rPr lang="en-GB" dirty="0"/>
              <a:t> </a:t>
            </a:r>
            <a:r>
              <a:rPr lang="en-GB" dirty="0" err="1"/>
              <a:t>матеріалів</a:t>
            </a:r>
            <a:r>
              <a:rPr lang="en-GB" dirty="0"/>
              <a:t>, з </a:t>
            </a:r>
            <a:r>
              <a:rPr lang="en-GB" dirty="0" err="1"/>
              <a:t>особливою</a:t>
            </a:r>
            <a:r>
              <a:rPr lang="en-GB" dirty="0"/>
              <a:t> </a:t>
            </a:r>
            <a:r>
              <a:rPr lang="en-GB" dirty="0" err="1"/>
              <a:t>увагою</a:t>
            </a:r>
            <a:r>
              <a:rPr lang="en-GB" dirty="0"/>
              <a:t> </a:t>
            </a:r>
            <a:r>
              <a:rPr lang="en-GB" dirty="0" err="1"/>
              <a:t>до</a:t>
            </a:r>
            <a:r>
              <a:rPr lang="en-GB" dirty="0"/>
              <a:t> </a:t>
            </a:r>
            <a:r>
              <a:rPr lang="en-GB" dirty="0" err="1"/>
              <a:t>впливу</a:t>
            </a:r>
            <a:r>
              <a:rPr lang="en-GB" dirty="0"/>
              <a:t> </a:t>
            </a:r>
            <a:r>
              <a:rPr lang="en-GB" dirty="0" err="1"/>
              <a:t>шорсткості</a:t>
            </a:r>
            <a:r>
              <a:rPr lang="en-GB" dirty="0"/>
              <a:t> </a:t>
            </a:r>
            <a:r>
              <a:rPr lang="en-GB" dirty="0" err="1"/>
              <a:t>формувальних</a:t>
            </a:r>
            <a:r>
              <a:rPr lang="en-GB" dirty="0"/>
              <a:t> </a:t>
            </a:r>
            <a:r>
              <a:rPr lang="en-GB" dirty="0" err="1"/>
              <a:t>циліндрів</a:t>
            </a:r>
            <a:r>
              <a:rPr lang="en-GB" dirty="0"/>
              <a:t> </a:t>
            </a:r>
            <a:r>
              <a:rPr lang="en-GB" dirty="0" err="1"/>
              <a:t>виливниць</a:t>
            </a:r>
            <a:r>
              <a:rPr lang="en-GB" dirty="0"/>
              <a:t> в </a:t>
            </a:r>
            <a:r>
              <a:rPr lang="en-GB" dirty="0" err="1"/>
              <a:t>процесі</a:t>
            </a:r>
            <a:r>
              <a:rPr lang="en-GB" dirty="0"/>
              <a:t> </a:t>
            </a:r>
            <a:r>
              <a:rPr lang="en-GB" dirty="0" err="1"/>
              <a:t>затвердіння</a:t>
            </a:r>
            <a:r>
              <a:rPr lang="en-GB" dirty="0"/>
              <a:t>.
</a:t>
            </a:r>
            <a:r>
              <a:rPr lang="en-GB" dirty="0" err="1"/>
              <a:t>Виробництво</a:t>
            </a:r>
            <a:r>
              <a:rPr lang="en-GB" dirty="0"/>
              <a:t> </a:t>
            </a:r>
            <a:r>
              <a:rPr lang="en-GB" dirty="0" err="1"/>
              <a:t>вуглецевих</a:t>
            </a:r>
            <a:r>
              <a:rPr lang="en-GB" dirty="0"/>
              <a:t> </a:t>
            </a:r>
            <a:r>
              <a:rPr lang="en-GB" dirty="0" err="1"/>
              <a:t>сталей</a:t>
            </a:r>
            <a:r>
              <a:rPr lang="en-GB" dirty="0"/>
              <a:t>, </a:t>
            </a:r>
            <a:r>
              <a:rPr lang="en-GB" dirty="0" err="1"/>
              <a:t>нержавіючих</a:t>
            </a:r>
            <a:r>
              <a:rPr lang="en-GB" dirty="0"/>
              <a:t> </a:t>
            </a:r>
            <a:r>
              <a:rPr lang="en-GB" dirty="0" err="1"/>
              <a:t>сталей</a:t>
            </a:r>
            <a:r>
              <a:rPr lang="en-GB" dirty="0"/>
              <a:t> і </a:t>
            </a:r>
            <a:r>
              <a:rPr lang="en-GB" dirty="0" err="1"/>
              <a:t>магнітного</a:t>
            </a:r>
            <a:r>
              <a:rPr lang="en-GB" dirty="0"/>
              <a:t> </a:t>
            </a:r>
            <a:r>
              <a:rPr lang="en-GB" dirty="0" err="1"/>
              <a:t>листа</a:t>
            </a:r>
            <a:r>
              <a:rPr lang="en-GB" dirty="0"/>
              <a:t> </a:t>
            </a:r>
            <a:r>
              <a:rPr lang="en-GB" dirty="0" err="1"/>
              <a:t>може</a:t>
            </a:r>
            <a:r>
              <a:rPr lang="en-GB" dirty="0"/>
              <a:t> </a:t>
            </a:r>
            <a:r>
              <a:rPr lang="en-GB" dirty="0" err="1"/>
              <a:t>бути</a:t>
            </a:r>
            <a:r>
              <a:rPr lang="en-GB" dirty="0"/>
              <a:t> </a:t>
            </a:r>
            <a:r>
              <a:rPr lang="en-GB" dirty="0" err="1"/>
              <a:t>досягнуто</a:t>
            </a:r>
            <a:r>
              <a:rPr lang="en-GB" dirty="0"/>
              <a:t> з </a:t>
            </a:r>
            <a:r>
              <a:rPr lang="en-GB" dirty="0" err="1"/>
              <a:t>питомими</a:t>
            </a:r>
            <a:r>
              <a:rPr lang="en-GB" dirty="0"/>
              <a:t> </a:t>
            </a:r>
            <a:r>
              <a:rPr lang="en-GB" dirty="0" err="1"/>
              <a:t>капітальними</a:t>
            </a:r>
            <a:r>
              <a:rPr lang="en-GB" dirty="0"/>
              <a:t> </a:t>
            </a:r>
            <a:r>
              <a:rPr lang="en-GB" dirty="0" err="1"/>
              <a:t>інвестиціями</a:t>
            </a:r>
            <a:r>
              <a:rPr lang="en-GB" dirty="0"/>
              <a:t>, </a:t>
            </a:r>
            <a:r>
              <a:rPr lang="en-GB" dirty="0" err="1"/>
              <a:t>енергоспоживанням</a:t>
            </a:r>
            <a:r>
              <a:rPr lang="en-GB" dirty="0"/>
              <a:t> і </a:t>
            </a:r>
            <a:r>
              <a:rPr lang="en-GB" dirty="0" err="1"/>
              <a:t>викидами</a:t>
            </a:r>
            <a:r>
              <a:rPr lang="en-GB" dirty="0"/>
              <a:t> </a:t>
            </a:r>
            <a:r>
              <a:rPr lang="en-GB" dirty="0" err="1"/>
              <a:t>забруднюючих</a:t>
            </a:r>
            <a:r>
              <a:rPr lang="en-GB" dirty="0"/>
              <a:t> </a:t>
            </a:r>
            <a:r>
              <a:rPr lang="en-GB" dirty="0" err="1"/>
              <a:t>речовин</a:t>
            </a:r>
            <a:r>
              <a:rPr lang="en-GB" dirty="0"/>
              <a:t> </a:t>
            </a:r>
            <a:r>
              <a:rPr lang="en-GB" dirty="0" err="1"/>
              <a:t>набагато</a:t>
            </a:r>
            <a:r>
              <a:rPr lang="en-GB" dirty="0"/>
              <a:t> </a:t>
            </a:r>
            <a:r>
              <a:rPr lang="en-GB" dirty="0" err="1"/>
              <a:t>нижчими</a:t>
            </a:r>
            <a:r>
              <a:rPr lang="en-GB" dirty="0"/>
              <a:t>, </a:t>
            </a:r>
            <a:r>
              <a:rPr lang="en-GB" dirty="0" err="1"/>
              <a:t>ніж</a:t>
            </a:r>
            <a:r>
              <a:rPr lang="en-GB" dirty="0"/>
              <a:t> у </a:t>
            </a:r>
            <a:r>
              <a:rPr lang="en-GB" dirty="0" err="1"/>
              <a:t>традиційних</a:t>
            </a:r>
            <a:r>
              <a:rPr lang="en-GB" dirty="0"/>
              <a:t> </a:t>
            </a:r>
            <a:r>
              <a:rPr lang="en-GB" dirty="0" err="1"/>
              <a:t>процесах</a:t>
            </a:r>
            <a:r>
              <a:rPr lang="en-GB" dirty="0"/>
              <a:t>.
</a:t>
            </a:r>
            <a:r>
              <a:rPr lang="en-GB" dirty="0" err="1"/>
              <a:t>Беручи</a:t>
            </a:r>
            <a:r>
              <a:rPr lang="en-GB" dirty="0"/>
              <a:t> </a:t>
            </a:r>
            <a:r>
              <a:rPr lang="en-GB" dirty="0" err="1"/>
              <a:t>все</a:t>
            </a:r>
            <a:r>
              <a:rPr lang="en-GB" dirty="0"/>
              <a:t> </a:t>
            </a:r>
            <a:r>
              <a:rPr lang="en-GB" dirty="0" err="1"/>
              <a:t>це</a:t>
            </a:r>
            <a:r>
              <a:rPr lang="en-GB" dirty="0"/>
              <a:t> </a:t>
            </a:r>
            <a:r>
              <a:rPr lang="en-GB" dirty="0" err="1"/>
              <a:t>до</a:t>
            </a:r>
            <a:r>
              <a:rPr lang="en-GB" dirty="0"/>
              <a:t> </a:t>
            </a:r>
            <a:r>
              <a:rPr lang="en-GB" dirty="0" err="1"/>
              <a:t>уваги</a:t>
            </a:r>
            <a:r>
              <a:rPr lang="en-GB" dirty="0"/>
              <a:t>, </a:t>
            </a:r>
            <a:r>
              <a:rPr lang="en-GB" dirty="0" err="1"/>
              <a:t>можна</a:t>
            </a:r>
            <a:r>
              <a:rPr lang="en-GB" dirty="0"/>
              <a:t> </a:t>
            </a:r>
            <a:r>
              <a:rPr lang="en-GB" dirty="0" err="1"/>
              <a:t>стверджувати</a:t>
            </a:r>
            <a:r>
              <a:rPr lang="en-GB" dirty="0"/>
              <a:t>, </a:t>
            </a:r>
            <a:r>
              <a:rPr lang="en-GB" dirty="0" err="1"/>
              <a:t>що</a:t>
            </a:r>
            <a:r>
              <a:rPr lang="en-GB" dirty="0"/>
              <a:t> </a:t>
            </a:r>
            <a:r>
              <a:rPr lang="en-GB" dirty="0" err="1"/>
              <a:t>цьому</a:t>
            </a:r>
            <a:r>
              <a:rPr lang="en-GB" dirty="0"/>
              <a:t> </a:t>
            </a:r>
            <a:r>
              <a:rPr lang="en-GB" dirty="0" err="1"/>
              <a:t>новому</a:t>
            </a:r>
            <a:r>
              <a:rPr lang="en-GB" dirty="0"/>
              <a:t> </a:t>
            </a:r>
            <a:r>
              <a:rPr lang="en-GB" dirty="0" err="1"/>
              <a:t>процесу</a:t>
            </a:r>
            <a:r>
              <a:rPr lang="en-GB" dirty="0"/>
              <a:t> </a:t>
            </a:r>
            <a:r>
              <a:rPr lang="en-GB" dirty="0" err="1"/>
              <a:t>виробництва</a:t>
            </a:r>
            <a:r>
              <a:rPr lang="en-GB" dirty="0"/>
              <a:t> </a:t>
            </a:r>
            <a:r>
              <a:rPr lang="en-GB" dirty="0" err="1"/>
              <a:t>сталі</a:t>
            </a:r>
            <a:r>
              <a:rPr lang="en-GB" dirty="0"/>
              <a:t> </a:t>
            </a:r>
            <a:r>
              <a:rPr lang="en-GB" dirty="0" err="1"/>
              <a:t>судилося</a:t>
            </a:r>
            <a:r>
              <a:rPr lang="en-GB" dirty="0"/>
              <a:t> </a:t>
            </a:r>
            <a:r>
              <a:rPr lang="en-GB" dirty="0" err="1"/>
              <a:t>відіграти</a:t>
            </a:r>
            <a:r>
              <a:rPr lang="en-GB" dirty="0"/>
              <a:t> </a:t>
            </a:r>
            <a:r>
              <a:rPr lang="en-GB" dirty="0" err="1"/>
              <a:t>важливу</a:t>
            </a:r>
            <a:r>
              <a:rPr lang="en-GB" dirty="0"/>
              <a:t> </a:t>
            </a:r>
            <a:r>
              <a:rPr lang="en-GB" dirty="0" err="1"/>
              <a:t>роль</a:t>
            </a:r>
            <a:r>
              <a:rPr lang="en-GB" dirty="0"/>
              <a:t> у </a:t>
            </a:r>
            <a:r>
              <a:rPr lang="en-GB" dirty="0" err="1"/>
              <a:t>процесах</a:t>
            </a:r>
            <a:r>
              <a:rPr lang="en-GB" dirty="0"/>
              <a:t> </a:t>
            </a:r>
            <a:r>
              <a:rPr lang="en-GB" dirty="0" err="1"/>
              <a:t>виробництва</a:t>
            </a:r>
            <a:r>
              <a:rPr lang="en-GB" dirty="0"/>
              <a:t> </a:t>
            </a:r>
            <a:r>
              <a:rPr lang="en-GB" dirty="0" err="1"/>
              <a:t>сталі</a:t>
            </a:r>
            <a:r>
              <a:rPr lang="en-GB" dirty="0"/>
              <a:t> 21-го </a:t>
            </a:r>
            <a:r>
              <a:rPr lang="en-GB" dirty="0" err="1"/>
              <a:t>століття</a:t>
            </a:r>
            <a:r>
              <a:rPr lang="en-GB" dirty="0"/>
              <a:t>.
</a:t>
            </a:r>
          </a:p>
        </p:txBody>
      </p:sp>
      <p:sp>
        <p:nvSpPr>
          <p:cNvPr id="4" name="Slide Number Placeholder 3"/>
          <p:cNvSpPr>
            <a:spLocks noGrp="1"/>
          </p:cNvSpPr>
          <p:nvPr>
            <p:ph type="sldNum" sz="quarter" idx="5"/>
          </p:nvPr>
        </p:nvSpPr>
        <p:spPr/>
        <p:txBody>
          <a:bodyPr/>
          <a:lstStyle/>
          <a:p>
            <a:fld id="{0B57E046-2D58-4D73-8328-22167C038584}" type="slidenum">
              <a:rPr lang="en-GB" smtClean="0"/>
              <a:t>7</a:t>
            </a:fld>
            <a:endParaRPr lang="en-GB"/>
          </a:p>
        </p:txBody>
      </p:sp>
    </p:spTree>
    <p:extLst>
      <p:ext uri="{BB962C8B-B14F-4D97-AF65-F5344CB8AC3E}">
        <p14:creationId xmlns:p14="http://schemas.microsoft.com/office/powerpoint/2010/main" val="210891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Новий процес виробництва сталі дозволяє виробляти вуглецеві, нержавіючі сталі та магнітний лист з нижчими питомими капітальними інвестиціями, енергоспоживанням та викидами забруднюючих речовин. Цей процес має важливу роль у виробництві сталі 21-го століття.
Original Content:
Виробництво вуглецевих сталей, нержавіючих сталей і магнітного листа може бути досягнуто з питомими капітальними інвестиціями, енергоспоживанням і викидами забруднюючих речовин набагато нижчими, ніж у традиційних процесах.
Беручи все це до уваги, можна стверджувати, що цьому новому процесу виробництва сталі судилося відіграти важливу роль у процесах виробництва сталі 21-го століття.
</a:t>
            </a:r>
          </a:p>
        </p:txBody>
      </p:sp>
      <p:sp>
        <p:nvSpPr>
          <p:cNvPr id="4" name="Slide Number Placeholder 3"/>
          <p:cNvSpPr>
            <a:spLocks noGrp="1"/>
          </p:cNvSpPr>
          <p:nvPr>
            <p:ph type="sldNum" sz="quarter" idx="5"/>
          </p:nvPr>
        </p:nvSpPr>
        <p:spPr/>
        <p:txBody>
          <a:bodyPr/>
          <a:lstStyle/>
          <a:p>
            <a:fld id="{0B57E046-2D58-4D73-8328-22167C038584}" type="slidenum">
              <a:rPr lang="en-GB" smtClean="0"/>
              <a:t>8</a:t>
            </a:fld>
            <a:endParaRPr lang="en-GB"/>
          </a:p>
        </p:txBody>
      </p:sp>
    </p:spTree>
    <p:extLst>
      <p:ext uri="{BB962C8B-B14F-4D97-AF65-F5344CB8AC3E}">
        <p14:creationId xmlns:p14="http://schemas.microsoft.com/office/powerpoint/2010/main" val="288740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У цьому слайді ми розглянемо процес безперервного лиття за допомогою швидкого затвердіння та його різні стадії. Ми також розглянемо вплив параметрів виробничого процесу на мікроструктуру, текстуру, якість поверхні та механічні властивості матеріалів. Зокрема, м                ми звернемо увагу на вплив шорсткості формувальних циліндрів виливниць в процесі затвердіння. Також ми розглянемо переваги виробництва вуглецевих сталей, нержавіючих сталей і магнітного листа за допомогою цього процесу.
Original Content:
Нижче наведено загальний опис процесу безперервного лиття за допомогою швидкого затвердіння та його різних стадій: системи подачі та розливання, процесу затвердіння, стадії гарячої прокатки тощо. Також за допомогою математичних і фізичних моделей описано вплив параметрів виробничого процесу на мікроструктуру, текстуру, якість поверхні та механічні властивості матеріалів, з особливою увагою до впливу шорсткості формувальних циліндрів виливниць в процесі затвердіння.
Виробництво вуглецевих сталей, нержавіючих сталей і магнітного листа може бути досягнуто з питомими капітальними інвестиціями, енергоспоживанням і викидами забруднюючих речовин набагато нижчими, ніж у традиційних процесах.
</a:t>
            </a:r>
          </a:p>
        </p:txBody>
      </p:sp>
      <p:sp>
        <p:nvSpPr>
          <p:cNvPr id="4" name="Slide Number Placeholder 3"/>
          <p:cNvSpPr>
            <a:spLocks noGrp="1"/>
          </p:cNvSpPr>
          <p:nvPr>
            <p:ph type="sldNum" sz="quarter" idx="5"/>
          </p:nvPr>
        </p:nvSpPr>
        <p:spPr/>
        <p:txBody>
          <a:bodyPr/>
          <a:lstStyle/>
          <a:p>
            <a:fld id="{0B57E046-2D58-4D73-8328-22167C038584}" type="slidenum">
              <a:rPr lang="en-GB" smtClean="0"/>
              <a:t>9</a:t>
            </a:fld>
            <a:endParaRPr lang="en-GB"/>
          </a:p>
        </p:txBody>
      </p:sp>
    </p:spTree>
    <p:extLst>
      <p:ext uri="{BB962C8B-B14F-4D97-AF65-F5344CB8AC3E}">
        <p14:creationId xmlns:p14="http://schemas.microsoft.com/office/powerpoint/2010/main" val="49818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4/17/2024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154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4/17/2024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125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4/17/2024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784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4/17/2024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774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4/17/2024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189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4/17/2024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96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4/17/2024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6572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4/17/2024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2535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4/17/2024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6854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4/17/2024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0010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4/17/2024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184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4/17/2024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51000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09D938-42EB-7554-AF37-F62CFA626346}"/>
              </a:ext>
            </a:extLst>
          </p:cNvPr>
          <p:cNvSpPr>
            <a:spLocks noGrp="1"/>
          </p:cNvSpPr>
          <p:nvPr>
            <p:ph type="ctrTitle"/>
          </p:nvPr>
        </p:nvSpPr>
        <p:spPr>
          <a:xfrm>
            <a:off x="1524003" y="1999615"/>
            <a:ext cx="9144000" cy="2764028"/>
          </a:xfrm>
        </p:spPr>
        <p:txBody>
          <a:bodyPr anchor="ctr">
            <a:normAutofit/>
          </a:bodyPr>
          <a:lstStyle/>
          <a:p>
            <a:pPr algn="ctr"/>
            <a:r>
              <a:rPr lang="en-GB" sz="6100"/>
              <a:t>Безперервне розливання сталі методом швидкого затвердіння</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183902"/>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8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EEC68-2627-F790-EF8D-AF80D73228DB}"/>
              </a:ext>
            </a:extLst>
          </p:cNvPr>
          <p:cNvSpPr>
            <a:spLocks noGrp="1"/>
          </p:cNvSpPr>
          <p:nvPr>
            <p:ph type="title"/>
          </p:nvPr>
        </p:nvSpPr>
        <p:spPr>
          <a:xfrm>
            <a:off x="411480" y="991443"/>
            <a:ext cx="4443154" cy="1087819"/>
          </a:xfrm>
        </p:spPr>
        <p:txBody>
          <a:bodyPr vert="horz" lIns="91440" tIns="45720" rIns="91440" bIns="45720" rtlCol="0" anchor="b">
            <a:normAutofit/>
          </a:bodyPr>
          <a:lstStyle/>
          <a:p>
            <a:r>
              <a:rPr lang="en-US" sz="3400"/>
              <a:t>Схема процесу безперервного лиття</a:t>
            </a:r>
          </a:p>
        </p:txBody>
      </p:sp>
      <p:sp>
        <p:nvSpPr>
          <p:cNvPr id="18" name="Rectangle 17">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415706F-A4A6-A46F-F1BE-4D09FDF77000}"/>
              </a:ext>
            </a:extLst>
          </p:cNvPr>
          <p:cNvSpPr>
            <a:spLocks noGrp="1"/>
          </p:cNvSpPr>
          <p:nvPr>
            <p:ph sz="half" idx="2"/>
          </p:nvPr>
        </p:nvSpPr>
        <p:spPr>
          <a:xfrm>
            <a:off x="411480" y="2684095"/>
            <a:ext cx="4443154" cy="3492868"/>
          </a:xfrm>
        </p:spPr>
        <p:txBody>
          <a:bodyPr vert="horz" lIns="91440" tIns="45720" rIns="91440" bIns="45720" rtlCol="0">
            <a:normAutofit/>
          </a:bodyPr>
          <a:lstStyle/>
          <a:p>
            <a:pPr>
              <a:lnSpc>
                <a:spcPct val="100000"/>
              </a:lnSpc>
            </a:pPr>
            <a:r>
              <a:rPr lang="en-US" sz="1600"/>
              <a:t>Рідкий метал вводиться у форму або виливницю</a:t>
            </a:r>
          </a:p>
          <a:p>
            <a:pPr lvl="1">
              <a:lnSpc>
                <a:spcPct val="100000"/>
              </a:lnSpc>
            </a:pPr>
            <a:r>
              <a:rPr lang="en-US" sz="1600"/>
              <a:t>Складається з бічних ущільнень і пари охолоджених циліндрів</a:t>
            </a:r>
          </a:p>
          <a:p>
            <a:pPr lvl="1">
              <a:lnSpc>
                <a:spcPct val="100000"/>
              </a:lnSpc>
            </a:pPr>
            <a:r>
              <a:rPr lang="en-US" sz="1600"/>
              <a:t>Циліндри обертаються на високих обертах</a:t>
            </a:r>
          </a:p>
          <a:p>
            <a:pPr>
              <a:lnSpc>
                <a:spcPct val="100000"/>
              </a:lnSpc>
            </a:pPr>
            <a:r>
              <a:rPr lang="en-US" sz="1600"/>
              <a:t>Матеріал застигає швидко і з невеликою товщиною (1-5 мм)</a:t>
            </a:r>
          </a:p>
          <a:p>
            <a:pPr lvl="1">
              <a:lnSpc>
                <a:spcPct val="100000"/>
              </a:lnSpc>
            </a:pPr>
            <a:r>
              <a:rPr lang="en-US" sz="1600"/>
              <a:t>Для перетворення рідкої сталі в смугу потрібно лише кілька секунд</a:t>
            </a:r>
          </a:p>
          <a:p>
            <a:pPr>
              <a:lnSpc>
                <a:spcPct val="100000"/>
              </a:lnSpc>
            </a:pPr>
            <a:r>
              <a:rPr lang="en-US" sz="1600"/>
              <a:t>Зберігаються всі проміжні процеси термообробки і повторного нагріву сталі</a:t>
            </a:r>
          </a:p>
        </p:txBody>
      </p:sp>
      <p:pic>
        <p:nvPicPr>
          <p:cNvPr id="5" name="Content Placeholder 4" descr="A diagram of a castrip process&#10;&#10;Description automatically generated">
            <a:extLst>
              <a:ext uri="{FF2B5EF4-FFF2-40B4-BE49-F238E27FC236}">
                <a16:creationId xmlns:a16="http://schemas.microsoft.com/office/drawing/2014/main" id="{A0C25A89-67A0-47D2-89D9-7465FB9A62A6}"/>
              </a:ext>
            </a:extLst>
          </p:cNvPr>
          <p:cNvPicPr>
            <a:picLocks noGrp="1" noChangeAspect="1"/>
          </p:cNvPicPr>
          <p:nvPr>
            <p:ph sz="half" idx="1"/>
          </p:nvPr>
        </p:nvPicPr>
        <p:blipFill>
          <a:blip r:embed="rId3"/>
          <a:stretch>
            <a:fillRect/>
          </a:stretch>
        </p:blipFill>
        <p:spPr>
          <a:xfrm>
            <a:off x="5385816" y="1775116"/>
            <a:ext cx="6440424" cy="3252414"/>
          </a:xfrm>
          <a:prstGeom prst="rect">
            <a:avLst/>
          </a:prstGeom>
        </p:spPr>
      </p:pic>
    </p:spTree>
    <p:extLst>
      <p:ext uri="{BB962C8B-B14F-4D97-AF65-F5344CB8AC3E}">
        <p14:creationId xmlns:p14="http://schemas.microsoft.com/office/powerpoint/2010/main" val="305643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machine with red lights&#10;&#10;Description automatically generated">
            <a:extLst>
              <a:ext uri="{FF2B5EF4-FFF2-40B4-BE49-F238E27FC236}">
                <a16:creationId xmlns:a16="http://schemas.microsoft.com/office/drawing/2014/main" id="{BFB6AA6E-FF63-ABC9-EE01-56ACAC5DE777}"/>
              </a:ext>
            </a:extLst>
          </p:cNvPr>
          <p:cNvPicPr>
            <a:picLocks noChangeAspect="1"/>
          </p:cNvPicPr>
          <p:nvPr/>
        </p:nvPicPr>
        <p:blipFill rotWithShape="1">
          <a:blip r:embed="rId3">
            <a:extLst>
              <a:ext uri="{28A0092B-C50C-407E-A947-70E740481C1C}">
                <a14:useLocalDpi xmlns:a14="http://schemas.microsoft.com/office/drawing/2010/main" val="0"/>
              </a:ext>
            </a:extLst>
          </a:blip>
          <a:srcRect t="18272" b="14517"/>
          <a:stretch/>
        </p:blipFill>
        <p:spPr>
          <a:xfrm>
            <a:off x="20" y="10"/>
            <a:ext cx="12191980" cy="4465973"/>
          </a:xfrm>
          <a:prstGeom prst="rect">
            <a:avLst/>
          </a:prstGeom>
        </p:spPr>
      </p:pic>
      <p:sp>
        <p:nvSpPr>
          <p:cNvPr id="34" name="Rectangle: Rounded Corners 3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F1D5A-F6F6-3E96-FB52-B4D816BCCCF4}"/>
              </a:ext>
            </a:extLst>
          </p:cNvPr>
          <p:cNvSpPr>
            <a:spLocks noGrp="1"/>
          </p:cNvSpPr>
          <p:nvPr>
            <p:ph type="title"/>
          </p:nvPr>
        </p:nvSpPr>
        <p:spPr>
          <a:xfrm>
            <a:off x="566928" y="4203278"/>
            <a:ext cx="8557193" cy="536063"/>
          </a:xfrm>
        </p:spPr>
        <p:txBody>
          <a:bodyPr>
            <a:normAutofit/>
          </a:bodyPr>
          <a:lstStyle/>
          <a:p>
            <a:r>
              <a:rPr lang="en-GB" sz="2800">
                <a:solidFill>
                  <a:schemeClr val="bg1"/>
                </a:solidFill>
              </a:rPr>
              <a:t>Опис процесу гарячої прокатки</a:t>
            </a:r>
          </a:p>
        </p:txBody>
      </p:sp>
      <p:sp>
        <p:nvSpPr>
          <p:cNvPr id="3" name="Content Placeholder 2">
            <a:extLst>
              <a:ext uri="{FF2B5EF4-FFF2-40B4-BE49-F238E27FC236}">
                <a16:creationId xmlns:a16="http://schemas.microsoft.com/office/drawing/2014/main" id="{0AF01D7C-D65D-F6A1-3185-2F060739660C}"/>
              </a:ext>
            </a:extLst>
          </p:cNvPr>
          <p:cNvSpPr>
            <a:spLocks noGrp="1"/>
          </p:cNvSpPr>
          <p:nvPr>
            <p:ph idx="1"/>
          </p:nvPr>
        </p:nvSpPr>
        <p:spPr>
          <a:xfrm>
            <a:off x="566928" y="4956314"/>
            <a:ext cx="11058144" cy="1306417"/>
          </a:xfrm>
        </p:spPr>
        <p:txBody>
          <a:bodyPr>
            <a:normAutofit/>
          </a:bodyPr>
          <a:lstStyle/>
          <a:p>
            <a:pPr>
              <a:lnSpc>
                <a:spcPct val="100000"/>
              </a:lnSpc>
            </a:pPr>
            <a:r>
              <a:rPr lang="ru-RU" sz="1400"/>
              <a:t>Один безперервний прохід на одній виробничій лінії</a:t>
            </a:r>
          </a:p>
          <a:p>
            <a:pPr lvl="1">
              <a:lnSpc>
                <a:spcPct val="100000"/>
              </a:lnSpc>
            </a:pPr>
            <a:r>
              <a:rPr lang="ru-RU" sz="1400"/>
              <a:t>Колосальне спрощення виробничого процесу</a:t>
            </a:r>
          </a:p>
          <a:p>
            <a:pPr>
              <a:lnSpc>
                <a:spcPct val="100000"/>
              </a:lnSpc>
            </a:pPr>
            <a:r>
              <a:rPr lang="ru-RU" sz="1400"/>
              <a:t>Еквівалентний процесам лиття і гарячої прокатки</a:t>
            </a:r>
          </a:p>
          <a:p>
            <a:pPr lvl="1">
              <a:lnSpc>
                <a:spcPct val="100000"/>
              </a:lnSpc>
            </a:pPr>
            <a:r>
              <a:rPr lang="ru-RU" sz="1400"/>
              <a:t>Інтегрує в собі все, що пов'язано з литтям і процесом гарячої прокатки на звичайному сталеливарному заводі</a:t>
            </a:r>
            <a:endParaRPr lang="en-GB" sz="1400"/>
          </a:p>
        </p:txBody>
      </p:sp>
    </p:spTree>
    <p:extLst>
      <p:ext uri="{BB962C8B-B14F-4D97-AF65-F5344CB8AC3E}">
        <p14:creationId xmlns:p14="http://schemas.microsoft.com/office/powerpoint/2010/main" val="358588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093F1B-D815-6600-0C15-73F3100679A7}"/>
              </a:ext>
            </a:extLst>
          </p:cNvPr>
          <p:cNvSpPr>
            <a:spLocks noGrp="1"/>
          </p:cNvSpPr>
          <p:nvPr>
            <p:ph type="title"/>
          </p:nvPr>
        </p:nvSpPr>
        <p:spPr>
          <a:xfrm>
            <a:off x="621792" y="1161288"/>
            <a:ext cx="3602736" cy="4526280"/>
          </a:xfrm>
        </p:spPr>
        <p:txBody>
          <a:bodyPr>
            <a:normAutofit/>
          </a:bodyPr>
          <a:lstStyle/>
          <a:p>
            <a:r>
              <a:rPr lang="en-GB"/>
              <a:t>Історія безперервного лиття</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B3C9E5-CCA2-A7B4-1F27-364FE144A307}"/>
              </a:ext>
            </a:extLst>
          </p:cNvPr>
          <p:cNvSpPr>
            <a:spLocks noGrp="1"/>
          </p:cNvSpPr>
          <p:nvPr>
            <p:ph idx="1"/>
          </p:nvPr>
        </p:nvSpPr>
        <p:spPr>
          <a:xfrm>
            <a:off x="5434149" y="932688"/>
            <a:ext cx="5916603" cy="4992624"/>
          </a:xfrm>
        </p:spPr>
        <p:txBody>
          <a:bodyPr anchor="ctr">
            <a:normAutofit/>
          </a:bodyPr>
          <a:lstStyle/>
          <a:p>
            <a:r>
              <a:rPr lang="ru-RU" sz="2000"/>
              <a:t>1940 рік: початок науково-дослідних та дослідно-конструкторських робіт з розробки безперервного лиття</a:t>
            </a:r>
          </a:p>
          <a:p>
            <a:pPr lvl="1"/>
            <a:r>
              <a:rPr lang="ru-RU" sz="2000"/>
              <a:t>Використання стаціонарної ливарної форми або ливарної машини</a:t>
            </a:r>
          </a:p>
          <a:p>
            <a:pPr lvl="1"/>
            <a:r>
              <a:rPr lang="ru-RU" sz="2000"/>
              <a:t>Перше застосування для бронзових сплавів у 1937 році</a:t>
            </a:r>
          </a:p>
          <a:p>
            <a:r>
              <a:rPr lang="ru-RU" sz="2000"/>
              <a:t>1952 рік: компанія </a:t>
            </a:r>
            <a:r>
              <a:rPr lang="en-GB" sz="2000"/>
              <a:t>Manessman </a:t>
            </a:r>
            <a:r>
              <a:rPr lang="ru-RU" sz="2000"/>
              <a:t>встановлює першу традиційну машину безперервного лиття заготовок для сталі</a:t>
            </a:r>
          </a:p>
          <a:p>
            <a:r>
              <a:rPr lang="ru-RU" sz="2000"/>
              <a:t>1970 рік: безперервне розливання починає поширюватися і використовуватися в масовому масштабі на інтегрованих сталеливарних заводах</a:t>
            </a:r>
            <a:endParaRPr lang="en-GB" sz="2000"/>
          </a:p>
        </p:txBody>
      </p:sp>
    </p:spTree>
    <p:extLst>
      <p:ext uri="{BB962C8B-B14F-4D97-AF65-F5344CB8AC3E}">
        <p14:creationId xmlns:p14="http://schemas.microsoft.com/office/powerpoint/2010/main" val="1220807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87B111-0882-58AD-C12E-D5D48F17E4FA}"/>
              </a:ext>
            </a:extLst>
          </p:cNvPr>
          <p:cNvSpPr>
            <a:spLocks noGrp="1"/>
          </p:cNvSpPr>
          <p:nvPr>
            <p:ph type="title"/>
          </p:nvPr>
        </p:nvSpPr>
        <p:spPr>
          <a:xfrm>
            <a:off x="621792" y="1161288"/>
            <a:ext cx="3602736" cy="4526280"/>
          </a:xfrm>
        </p:spPr>
        <p:txBody>
          <a:bodyPr>
            <a:normAutofit/>
          </a:bodyPr>
          <a:lstStyle/>
          <a:p>
            <a:r>
              <a:rPr lang="en-GB"/>
              <a:t>Історичний розвиток процесу безперервного лиття</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B5777A-3ABE-4FE7-55C0-5B884C1614EF}"/>
              </a:ext>
            </a:extLst>
          </p:cNvPr>
          <p:cNvSpPr>
            <a:spLocks noGrp="1"/>
          </p:cNvSpPr>
          <p:nvPr>
            <p:ph idx="1"/>
          </p:nvPr>
        </p:nvSpPr>
        <p:spPr>
          <a:xfrm>
            <a:off x="5434149" y="932688"/>
            <a:ext cx="5916603" cy="4992624"/>
          </a:xfrm>
        </p:spPr>
        <p:txBody>
          <a:bodyPr anchor="ctr">
            <a:normAutofit/>
          </a:bodyPr>
          <a:lstStyle/>
          <a:p>
            <a:r>
              <a:rPr lang="ru-RU" sz="2000"/>
              <a:t>Міні-заводи, засновані на принципі інтегрованої технології</a:t>
            </a:r>
          </a:p>
          <a:p>
            <a:pPr lvl="1"/>
            <a:r>
              <a:rPr lang="ru-RU" sz="2000"/>
              <a:t>Безперервне розливання сталі разом з гарячою прокаткою</a:t>
            </a:r>
          </a:p>
          <a:p>
            <a:pPr lvl="1"/>
            <a:r>
              <a:rPr lang="ru-RU" sz="2000"/>
              <a:t>Значне зменшення товщини слябів</a:t>
            </a:r>
          </a:p>
          <a:p>
            <a:pPr lvl="1"/>
            <a:r>
              <a:rPr lang="ru-RU" sz="2000"/>
              <a:t>Більш раціональне використання сировини</a:t>
            </a:r>
          </a:p>
          <a:p>
            <a:pPr lvl="1"/>
            <a:r>
              <a:rPr lang="ru-RU" sz="2000"/>
              <a:t>Значна економія енергії та скорочення витрат</a:t>
            </a:r>
          </a:p>
          <a:p>
            <a:r>
              <a:rPr lang="ru-RU" sz="2000"/>
              <a:t>Швидка комерціалізація нового процесу виробництва</a:t>
            </a:r>
          </a:p>
          <a:p>
            <a:pPr lvl="1"/>
            <a:r>
              <a:rPr lang="ru-RU" sz="2000"/>
              <a:t>Можливість впровадження як нової установки або розширення існуючих</a:t>
            </a:r>
            <a:endParaRPr lang="en-GB" sz="2000"/>
          </a:p>
        </p:txBody>
      </p:sp>
    </p:spTree>
    <p:extLst>
      <p:ext uri="{BB962C8B-B14F-4D97-AF65-F5344CB8AC3E}">
        <p14:creationId xmlns:p14="http://schemas.microsoft.com/office/powerpoint/2010/main" val="123334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3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C35EC-058E-47AD-5D89-5E408C385147}"/>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2400"/>
              <a:t>Переваги технології затвердіння за допомогою безперервного розливання</a:t>
            </a:r>
          </a:p>
        </p:txBody>
      </p:sp>
      <p:sp>
        <p:nvSpPr>
          <p:cNvPr id="37" name="Rectangle 3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E7A3650-42FB-B305-4E7E-CDB2C2A29448}"/>
              </a:ext>
            </a:extLst>
          </p:cNvPr>
          <p:cNvSpPr>
            <a:spLocks noGrp="1"/>
          </p:cNvSpPr>
          <p:nvPr>
            <p:ph sz="half" idx="2"/>
          </p:nvPr>
        </p:nvSpPr>
        <p:spPr>
          <a:xfrm>
            <a:off x="411479" y="2688336"/>
            <a:ext cx="4498848" cy="3584448"/>
          </a:xfrm>
        </p:spPr>
        <p:txBody>
          <a:bodyPr vert="horz" lIns="91440" tIns="45720" rIns="91440" bIns="45720" rtlCol="0" anchor="t">
            <a:normAutofit/>
          </a:bodyPr>
          <a:lstStyle/>
          <a:p>
            <a:r>
              <a:rPr lang="en-US" sz="1700"/>
              <a:t>Значне скорочення капітальних інвестицій</a:t>
            </a:r>
          </a:p>
          <a:p>
            <a:pPr lvl="1"/>
            <a:r>
              <a:rPr lang="en-US" sz="1700"/>
              <a:t>Економія на експлуатаційних витратах та технічному обслуговуванні</a:t>
            </a:r>
          </a:p>
          <a:p>
            <a:pPr lvl="1"/>
            <a:r>
              <a:rPr lang="en-US" sz="1700"/>
              <a:t>Зменшення необхідної виробничої площі</a:t>
            </a:r>
          </a:p>
          <a:p>
            <a:r>
              <a:rPr lang="en-US" sz="1700"/>
              <a:t>Економія енергії та зменшення викидів забруднюючих речовин</a:t>
            </a:r>
          </a:p>
          <a:p>
            <a:pPr lvl="1"/>
            <a:r>
              <a:rPr lang="en-US" sz="1700"/>
              <a:t>Скорочення часу реагування на запити клієнтів</a:t>
            </a:r>
          </a:p>
          <a:p>
            <a:pPr lvl="1"/>
            <a:r>
              <a:rPr lang="en-US" sz="1700"/>
              <a:t>Зменшення проміжних запасів</a:t>
            </a:r>
          </a:p>
        </p:txBody>
      </p:sp>
      <p:pic>
        <p:nvPicPr>
          <p:cNvPr id="8" name="Content Placeholder 7" descr="A large machine in a factory&#10;&#10;Description automatically generated">
            <a:extLst>
              <a:ext uri="{FF2B5EF4-FFF2-40B4-BE49-F238E27FC236}">
                <a16:creationId xmlns:a16="http://schemas.microsoft.com/office/drawing/2014/main" id="{C9EDD522-977F-59BF-312D-170FD9CE2C6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5333" r="13648"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60565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176BA4-2E44-5724-AB6C-F5BC2B3BFF8A}"/>
              </a:ext>
            </a:extLst>
          </p:cNvPr>
          <p:cNvSpPr>
            <a:spLocks noGrp="1"/>
          </p:cNvSpPr>
          <p:nvPr>
            <p:ph type="title"/>
          </p:nvPr>
        </p:nvSpPr>
        <p:spPr>
          <a:xfrm>
            <a:off x="621792" y="1161288"/>
            <a:ext cx="3602736" cy="4526280"/>
          </a:xfrm>
        </p:spPr>
        <p:txBody>
          <a:bodyPr>
            <a:normAutofit/>
          </a:bodyPr>
          <a:lstStyle/>
          <a:p>
            <a:r>
              <a:rPr lang="en-GB"/>
              <a:t>Опис процесу гарячої прокатки</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446DA9B-2DDA-DFE1-7177-E523ED021369}"/>
              </a:ext>
            </a:extLst>
          </p:cNvPr>
          <p:cNvSpPr>
            <a:spLocks noGrp="1"/>
          </p:cNvSpPr>
          <p:nvPr>
            <p:ph idx="1"/>
          </p:nvPr>
        </p:nvSpPr>
        <p:spPr>
          <a:xfrm>
            <a:off x="5434149" y="932688"/>
            <a:ext cx="5916603" cy="4992624"/>
          </a:xfrm>
        </p:spPr>
        <p:txBody>
          <a:bodyPr anchor="ctr">
            <a:normAutofit/>
          </a:bodyPr>
          <a:lstStyle/>
          <a:p>
            <a:r>
              <a:rPr lang="ru-RU" sz="2000"/>
              <a:t>Технологія затвердіння за допомогою безперервного розливання зі швидким охолодженням - нова концепція</a:t>
            </a:r>
          </a:p>
          <a:p>
            <a:pPr lvl="1"/>
            <a:r>
              <a:rPr lang="ru-RU" sz="2000"/>
              <a:t>Остання інновація в галузі безперервного розливання</a:t>
            </a:r>
          </a:p>
          <a:p>
            <a:r>
              <a:rPr lang="ru-RU" sz="2000"/>
              <a:t>Відрізняється від звичайного безперервного розливання</a:t>
            </a:r>
          </a:p>
          <a:p>
            <a:pPr lvl="1"/>
            <a:r>
              <a:rPr lang="ru-RU" sz="2000"/>
              <a:t>Інтегроване з процесом гарячої прокатки через стадію підігріву слябів</a:t>
            </a:r>
          </a:p>
          <a:p>
            <a:pPr lvl="1"/>
            <a:r>
              <a:rPr lang="ru-RU" sz="2000"/>
              <a:t>Змінює сам процес розливання</a:t>
            </a:r>
          </a:p>
          <a:p>
            <a:r>
              <a:rPr lang="ru-RU" sz="2000"/>
              <a:t>Процес трансформується в швидке затвердіння</a:t>
            </a:r>
          </a:p>
          <a:p>
            <a:pPr lvl="1"/>
            <a:r>
              <a:rPr lang="ru-RU" sz="2000"/>
              <a:t>Використовуються валки, що обертаються на високих оборотах</a:t>
            </a:r>
            <a:endParaRPr lang="en-GB" sz="2000"/>
          </a:p>
        </p:txBody>
      </p:sp>
    </p:spTree>
    <p:extLst>
      <p:ext uri="{BB962C8B-B14F-4D97-AF65-F5344CB8AC3E}">
        <p14:creationId xmlns:p14="http://schemas.microsoft.com/office/powerpoint/2010/main" val="197347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lose-up of a machine&#10;&#10;Description automatically generated">
            <a:extLst>
              <a:ext uri="{FF2B5EF4-FFF2-40B4-BE49-F238E27FC236}">
                <a16:creationId xmlns:a16="http://schemas.microsoft.com/office/drawing/2014/main" id="{845D1169-C428-0C5F-AF8F-965C321D6479}"/>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7775" b="13111"/>
          <a:stretch/>
        </p:blipFill>
        <p:spPr>
          <a:xfrm>
            <a:off x="20" y="10"/>
            <a:ext cx="12191980" cy="4465973"/>
          </a:xfrm>
          <a:prstGeom prst="rect">
            <a:avLst/>
          </a:prstGeom>
        </p:spPr>
      </p:pic>
      <p:sp>
        <p:nvSpPr>
          <p:cNvPr id="33" name="Rectangle: Rounded Corners 32">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E96950-09A7-E8CD-F648-92B196DD925C}"/>
              </a:ext>
            </a:extLst>
          </p:cNvPr>
          <p:cNvSpPr>
            <a:spLocks noGrp="1"/>
          </p:cNvSpPr>
          <p:nvPr>
            <p:ph type="title"/>
          </p:nvPr>
        </p:nvSpPr>
        <p:spPr>
          <a:xfrm>
            <a:off x="566928" y="4203278"/>
            <a:ext cx="8557193" cy="536063"/>
          </a:xfrm>
        </p:spPr>
        <p:txBody>
          <a:bodyPr vert="horz" lIns="91440" tIns="45720" rIns="91440" bIns="45720" rtlCol="0" anchor="ctr">
            <a:normAutofit/>
          </a:bodyPr>
          <a:lstStyle/>
          <a:p>
            <a:r>
              <a:rPr lang="en-US" sz="2800">
                <a:solidFill>
                  <a:schemeClr val="bg1"/>
                </a:solidFill>
              </a:rPr>
              <a:t>Історія використання пари валків</a:t>
            </a:r>
          </a:p>
        </p:txBody>
      </p:sp>
      <p:sp>
        <p:nvSpPr>
          <p:cNvPr id="4" name="Content Placeholder 3">
            <a:extLst>
              <a:ext uri="{FF2B5EF4-FFF2-40B4-BE49-F238E27FC236}">
                <a16:creationId xmlns:a16="http://schemas.microsoft.com/office/drawing/2014/main" id="{C765C7D3-613A-EEE9-CD5A-0703679277FB}"/>
              </a:ext>
            </a:extLst>
          </p:cNvPr>
          <p:cNvSpPr>
            <a:spLocks noGrp="1"/>
          </p:cNvSpPr>
          <p:nvPr>
            <p:ph sz="half" idx="2"/>
          </p:nvPr>
        </p:nvSpPr>
        <p:spPr>
          <a:xfrm>
            <a:off x="566928" y="4956314"/>
            <a:ext cx="11058144" cy="1306417"/>
          </a:xfrm>
        </p:spPr>
        <p:txBody>
          <a:bodyPr vert="horz" lIns="91440" tIns="45720" rIns="91440" bIns="45720" rtlCol="0">
            <a:normAutofit/>
          </a:bodyPr>
          <a:lstStyle/>
          <a:p>
            <a:pPr>
              <a:lnSpc>
                <a:spcPct val="100000"/>
              </a:lnSpc>
            </a:pPr>
            <a:r>
              <a:rPr lang="en-US" sz="1400"/>
              <a:t>Ідея безперервного розливання була запропонована Генрі Бессемером</a:t>
            </a:r>
          </a:p>
          <a:p>
            <a:pPr lvl="1">
              <a:lnSpc>
                <a:spcPct val="100000"/>
              </a:lnSpc>
            </a:pPr>
            <a:r>
              <a:rPr lang="en-US" sz="1400"/>
              <a:t>Використання пари валків для отримання тонких листів жерсті</a:t>
            </a:r>
          </a:p>
          <a:p>
            <a:pPr lvl="1">
              <a:lnSpc>
                <a:spcPct val="100000"/>
              </a:lnSpc>
            </a:pPr>
            <a:r>
              <a:rPr lang="en-US" sz="1400"/>
              <a:t>Запатентовано в 1857 році</a:t>
            </a:r>
          </a:p>
          <a:p>
            <a:pPr>
              <a:lnSpc>
                <a:spcPct val="100000"/>
              </a:lnSpc>
            </a:pPr>
            <a:r>
              <a:rPr lang="en-US" sz="1400"/>
              <a:t>Бессемер зазначив труднощі в подачі пристрою та підтримці розмірів відлитого листа</a:t>
            </a:r>
          </a:p>
        </p:txBody>
      </p:sp>
    </p:spTree>
    <p:extLst>
      <p:ext uri="{BB962C8B-B14F-4D97-AF65-F5344CB8AC3E}">
        <p14:creationId xmlns:p14="http://schemas.microsoft.com/office/powerpoint/2010/main" val="60479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A9B72C-E5E0-52A4-CBC4-539BB0A939A7}"/>
              </a:ext>
            </a:extLst>
          </p:cNvPr>
          <p:cNvSpPr>
            <a:spLocks noGrp="1"/>
          </p:cNvSpPr>
          <p:nvPr>
            <p:ph type="title"/>
          </p:nvPr>
        </p:nvSpPr>
        <p:spPr>
          <a:xfrm>
            <a:off x="371094" y="1161288"/>
            <a:ext cx="3438144" cy="1239012"/>
          </a:xfrm>
        </p:spPr>
        <p:txBody>
          <a:bodyPr vert="horz" lIns="91440" tIns="45720" rIns="91440" bIns="45720" rtlCol="0" anchor="ctr">
            <a:normAutofit fontScale="90000"/>
          </a:bodyPr>
          <a:lstStyle/>
          <a:p>
            <a:r>
              <a:rPr lang="en-US" sz="2800"/>
              <a:t>Історія використання пари валків</a:t>
            </a:r>
          </a:p>
        </p:txBody>
      </p:sp>
      <p:sp>
        <p:nvSpPr>
          <p:cNvPr id="22" name="Rectangle 2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C8AEFF69-1B0C-2036-E733-E0233474FB90}"/>
              </a:ext>
            </a:extLst>
          </p:cNvPr>
          <p:cNvSpPr>
            <a:spLocks noGrp="1"/>
          </p:cNvSpPr>
          <p:nvPr>
            <p:ph sz="half" idx="2"/>
          </p:nvPr>
        </p:nvSpPr>
        <p:spPr>
          <a:xfrm>
            <a:off x="371094" y="2718054"/>
            <a:ext cx="3438906" cy="3207258"/>
          </a:xfrm>
        </p:spPr>
        <p:txBody>
          <a:bodyPr vert="horz" lIns="91440" tIns="45720" rIns="91440" bIns="45720" rtlCol="0" anchor="t">
            <a:normAutofit/>
          </a:bodyPr>
          <a:lstStyle/>
          <a:p>
            <a:r>
              <a:rPr lang="en-US" sz="1700"/>
              <a:t>Едвін Нортон проводив випробування у 1890 році</a:t>
            </a:r>
          </a:p>
          <a:p>
            <a:pPr lvl="1"/>
            <a:r>
              <a:rPr lang="en-US" sz="1700"/>
              <a:t>Мета - виробництво сталевого листа товщиною від 3 до 5 мм</a:t>
            </a:r>
          </a:p>
          <a:p>
            <a:pPr lvl="1"/>
            <a:r>
              <a:rPr lang="en-US" sz="1700"/>
              <a:t>Основа - запатентований Бессемером процес</a:t>
            </a:r>
          </a:p>
          <a:p>
            <a:r>
              <a:rPr lang="en-US" sz="1700"/>
              <a:t>Нортон відмовився від ідеї через високі витрати</a:t>
            </a:r>
          </a:p>
        </p:txBody>
      </p:sp>
      <p:pic>
        <p:nvPicPr>
          <p:cNvPr id="5" name="Content Placeholder 4" descr="A diagram of a machine&#10;&#10;Description automatically generated">
            <a:extLst>
              <a:ext uri="{FF2B5EF4-FFF2-40B4-BE49-F238E27FC236}">
                <a16:creationId xmlns:a16="http://schemas.microsoft.com/office/drawing/2014/main" id="{EB840E93-D548-4720-9C1F-05C7D314B4EE}"/>
              </a:ext>
            </a:extLst>
          </p:cNvPr>
          <p:cNvPicPr>
            <a:picLocks noGrp="1" noChangeAspect="1"/>
          </p:cNvPicPr>
          <p:nvPr>
            <p:ph sz="half" idx="1"/>
          </p:nvPr>
        </p:nvPicPr>
        <p:blipFill>
          <a:blip r:embed="rId3"/>
          <a:stretch>
            <a:fillRect/>
          </a:stretch>
        </p:blipFill>
        <p:spPr>
          <a:xfrm>
            <a:off x="5082759" y="841248"/>
            <a:ext cx="6558857" cy="5276088"/>
          </a:xfrm>
          <a:prstGeom prst="rect">
            <a:avLst/>
          </a:prstGeom>
        </p:spPr>
      </p:pic>
    </p:spTree>
    <p:extLst>
      <p:ext uri="{BB962C8B-B14F-4D97-AF65-F5344CB8AC3E}">
        <p14:creationId xmlns:p14="http://schemas.microsoft.com/office/powerpoint/2010/main" val="124094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BEC136-9351-EC37-8574-04C92E060524}"/>
              </a:ext>
            </a:extLst>
          </p:cNvPr>
          <p:cNvSpPr>
            <a:spLocks noGrp="1"/>
          </p:cNvSpPr>
          <p:nvPr>
            <p:ph type="title"/>
          </p:nvPr>
        </p:nvSpPr>
        <p:spPr>
          <a:xfrm>
            <a:off x="621792" y="1161288"/>
            <a:ext cx="3602736" cy="4526280"/>
          </a:xfrm>
        </p:spPr>
        <p:txBody>
          <a:bodyPr>
            <a:normAutofit/>
          </a:bodyPr>
          <a:lstStyle/>
          <a:p>
            <a:r>
              <a:rPr lang="en-GB"/>
              <a:t>Загальний опис установки</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5427CDE-9F2D-99B5-D422-A9425905ACD6}"/>
              </a:ext>
            </a:extLst>
          </p:cNvPr>
          <p:cNvSpPr>
            <a:spLocks noGrp="1"/>
          </p:cNvSpPr>
          <p:nvPr>
            <p:ph idx="1"/>
          </p:nvPr>
        </p:nvSpPr>
        <p:spPr>
          <a:xfrm>
            <a:off x="5434149" y="932688"/>
            <a:ext cx="5916603" cy="4992624"/>
          </a:xfrm>
        </p:spPr>
        <p:txBody>
          <a:bodyPr anchor="ctr">
            <a:normAutofit/>
          </a:bodyPr>
          <a:lstStyle/>
          <a:p>
            <a:pPr>
              <a:lnSpc>
                <a:spcPct val="100000"/>
              </a:lnSpc>
            </a:pPr>
            <a:r>
              <a:rPr lang="ru-RU" sz="2000"/>
              <a:t>Затвердіння починається в зоні меніска</a:t>
            </a:r>
          </a:p>
          <a:p>
            <a:pPr lvl="1">
              <a:lnSpc>
                <a:spcPct val="100000"/>
              </a:lnSpc>
            </a:pPr>
            <a:r>
              <a:rPr lang="ru-RU" sz="2000"/>
              <a:t>Формуються дві тверді поверхні, що контактують з внутрішньо охолодженими роликами</a:t>
            </a:r>
          </a:p>
          <a:p>
            <a:pPr>
              <a:lnSpc>
                <a:spcPct val="100000"/>
              </a:lnSpc>
            </a:pPr>
            <a:r>
              <a:rPr lang="ru-RU" sz="2000"/>
              <a:t>Кінець затвердіння відбувається на висоті осі вирівнювання валків</a:t>
            </a:r>
          </a:p>
          <a:p>
            <a:pPr lvl="1">
              <a:lnSpc>
                <a:spcPct val="100000"/>
              </a:lnSpc>
            </a:pPr>
            <a:r>
              <a:rPr lang="ru-RU" sz="2000"/>
              <a:t>Товщина смуги мінімальна</a:t>
            </a:r>
          </a:p>
          <a:p>
            <a:pPr>
              <a:lnSpc>
                <a:spcPct val="100000"/>
              </a:lnSpc>
            </a:pPr>
            <a:r>
              <a:rPr lang="ru-RU" sz="2000"/>
              <a:t>Рідка сталь перетворюється на смугу з бажаною товщиною</a:t>
            </a:r>
          </a:p>
          <a:p>
            <a:pPr lvl="1">
              <a:lnSpc>
                <a:spcPct val="100000"/>
              </a:lnSpc>
            </a:pPr>
            <a:r>
              <a:rPr lang="ru-RU" sz="2000"/>
              <a:t>Процес займає кілька секунд</a:t>
            </a:r>
          </a:p>
          <a:p>
            <a:pPr>
              <a:lnSpc>
                <a:spcPct val="100000"/>
              </a:lnSpc>
            </a:pPr>
            <a:r>
              <a:rPr lang="ru-RU" sz="2000"/>
              <a:t>Процес подачі в форму та розливання контролюється</a:t>
            </a:r>
          </a:p>
          <a:p>
            <a:pPr lvl="1">
              <a:lnSpc>
                <a:spcPct val="100000"/>
              </a:lnSpc>
            </a:pPr>
            <a:r>
              <a:rPr lang="ru-RU" sz="2000"/>
              <a:t>Отримання смуги належної якості</a:t>
            </a:r>
            <a:endParaRPr lang="en-GB" sz="2000"/>
          </a:p>
        </p:txBody>
      </p:sp>
    </p:spTree>
    <p:extLst>
      <p:ext uri="{BB962C8B-B14F-4D97-AF65-F5344CB8AC3E}">
        <p14:creationId xmlns:p14="http://schemas.microsoft.com/office/powerpoint/2010/main" val="385321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2BB7D5-66BD-57F8-6A08-32E42EECE83E}"/>
              </a:ext>
            </a:extLst>
          </p:cNvPr>
          <p:cNvSpPr>
            <a:spLocks noGrp="1"/>
          </p:cNvSpPr>
          <p:nvPr>
            <p:ph type="title"/>
          </p:nvPr>
        </p:nvSpPr>
        <p:spPr>
          <a:xfrm>
            <a:off x="841246" y="978619"/>
            <a:ext cx="5991244" cy="1106424"/>
          </a:xfrm>
        </p:spPr>
        <p:txBody>
          <a:bodyPr vert="horz" lIns="91440" tIns="45720" rIns="91440" bIns="45720" rtlCol="0" anchor="ctr">
            <a:normAutofit/>
          </a:bodyPr>
          <a:lstStyle/>
          <a:p>
            <a:r>
              <a:rPr lang="en-US" sz="3200"/>
              <a:t>Загальний опис установки</a:t>
            </a:r>
          </a:p>
        </p:txBody>
      </p:sp>
      <p:sp>
        <p:nvSpPr>
          <p:cNvPr id="20" name="Rectangle 19">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9C97E3A-BC94-C4FB-77F8-326EF5A1C026}"/>
              </a:ext>
            </a:extLst>
          </p:cNvPr>
          <p:cNvSpPr>
            <a:spLocks noGrp="1"/>
          </p:cNvSpPr>
          <p:nvPr>
            <p:ph sz="half" idx="2"/>
          </p:nvPr>
        </p:nvSpPr>
        <p:spPr>
          <a:xfrm>
            <a:off x="841248" y="2252870"/>
            <a:ext cx="5993892" cy="3560251"/>
          </a:xfrm>
        </p:spPr>
        <p:txBody>
          <a:bodyPr vert="horz" lIns="91440" tIns="45720" rIns="91440" bIns="45720" rtlCol="0">
            <a:normAutofit/>
          </a:bodyPr>
          <a:lstStyle/>
          <a:p>
            <a:r>
              <a:rPr lang="en-US" sz="1800"/>
              <a:t>Гаряча чорнова прокатка може бути виключена</a:t>
            </a:r>
          </a:p>
          <a:p>
            <a:pPr lvl="1"/>
            <a:r>
              <a:rPr lang="en-US" sz="1800"/>
              <a:t>Значно скорочує стадії чистової прокатки</a:t>
            </a:r>
          </a:p>
          <a:p>
            <a:pPr lvl="1"/>
            <a:r>
              <a:rPr lang="en-US" sz="1800"/>
              <a:t>Зазвичай до однієї стадії</a:t>
            </a:r>
          </a:p>
          <a:p>
            <a:r>
              <a:rPr lang="en-US" sz="1800"/>
              <a:t>Процес є надзвичайно складним</a:t>
            </a:r>
          </a:p>
          <a:p>
            <a:pPr lvl="1"/>
            <a:r>
              <a:rPr lang="en-US" sz="1800"/>
              <a:t>Співіснують фізико-хімічні та термодинамічні процеси</a:t>
            </a:r>
          </a:p>
          <a:p>
            <a:pPr lvl="1"/>
            <a:r>
              <a:rPr lang="en-US" sz="1800"/>
              <a:t>Гідродинамічні та процеси теплопередачі-твердіння</a:t>
            </a:r>
          </a:p>
        </p:txBody>
      </p:sp>
      <p:pic>
        <p:nvPicPr>
          <p:cNvPr id="5" name="Content Placeholder 4" descr="A diagram of a structure of roll&#10;&#10;Description automatically generated">
            <a:extLst>
              <a:ext uri="{FF2B5EF4-FFF2-40B4-BE49-F238E27FC236}">
                <a16:creationId xmlns:a16="http://schemas.microsoft.com/office/drawing/2014/main" id="{FD2DF433-F902-49D2-AC88-E4344BE62F47}"/>
              </a:ext>
            </a:extLst>
          </p:cNvPr>
          <p:cNvPicPr>
            <a:picLocks noGrp="1" noChangeAspect="1"/>
          </p:cNvPicPr>
          <p:nvPr>
            <p:ph sz="half" idx="1"/>
          </p:nvPr>
        </p:nvPicPr>
        <p:blipFill>
          <a:blip r:embed="rId3"/>
          <a:stretch>
            <a:fillRect/>
          </a:stretch>
        </p:blipFill>
        <p:spPr>
          <a:xfrm>
            <a:off x="7679814" y="793435"/>
            <a:ext cx="4097657" cy="5170546"/>
          </a:xfrm>
          <a:prstGeom prst="rect">
            <a:avLst/>
          </a:prstGeom>
        </p:spPr>
      </p:pic>
    </p:spTree>
    <p:extLst>
      <p:ext uri="{BB962C8B-B14F-4D97-AF65-F5344CB8AC3E}">
        <p14:creationId xmlns:p14="http://schemas.microsoft.com/office/powerpoint/2010/main" val="219117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5342EB-D8F5-4763-7294-4E8841432BFE}"/>
              </a:ext>
            </a:extLst>
          </p:cNvPr>
          <p:cNvSpPr>
            <a:spLocks noGrp="1"/>
          </p:cNvSpPr>
          <p:nvPr>
            <p:ph type="title"/>
          </p:nvPr>
        </p:nvSpPr>
        <p:spPr>
          <a:xfrm>
            <a:off x="621792" y="1161288"/>
            <a:ext cx="3602736" cy="4526280"/>
          </a:xfrm>
        </p:spPr>
        <p:txBody>
          <a:bodyPr>
            <a:normAutofit/>
          </a:bodyPr>
          <a:lstStyle/>
          <a:p>
            <a:r>
              <a:rPr lang="ru-RU" dirty="0" err="1"/>
              <a:t>Розвиток</a:t>
            </a:r>
            <a:r>
              <a:rPr lang="ru-RU" dirty="0"/>
              <a:t> </a:t>
            </a:r>
            <a:r>
              <a:rPr lang="ru-RU" dirty="0" err="1"/>
              <a:t>світового</a:t>
            </a:r>
            <a:r>
              <a:rPr lang="ru-RU" dirty="0"/>
              <a:t> ринку</a:t>
            </a:r>
            <a:endParaRPr lang="en-GB"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9FF5248-2E21-691E-732A-07580B88E692}"/>
              </a:ext>
            </a:extLst>
          </p:cNvPr>
          <p:cNvSpPr>
            <a:spLocks noGrp="1"/>
          </p:cNvSpPr>
          <p:nvPr>
            <p:ph idx="1"/>
          </p:nvPr>
        </p:nvSpPr>
        <p:spPr>
          <a:xfrm>
            <a:off x="5434149" y="932688"/>
            <a:ext cx="5916603" cy="4992624"/>
          </a:xfrm>
        </p:spPr>
        <p:txBody>
          <a:bodyPr anchor="ctr">
            <a:normAutofit/>
          </a:bodyPr>
          <a:lstStyle/>
          <a:p>
            <a:r>
              <a:rPr lang="ru-RU" sz="2000"/>
              <a:t>Розвиток світового ринку сталі</a:t>
            </a:r>
          </a:p>
          <a:p>
            <a:pPr lvl="1"/>
            <a:r>
              <a:rPr lang="ru-RU" sz="2000"/>
              <a:t>Необхідність розробки нових технологічних процесів</a:t>
            </a:r>
          </a:p>
          <a:p>
            <a:pPr lvl="1"/>
            <a:r>
              <a:rPr lang="ru-RU" sz="2000"/>
              <a:t>Виробництво високоякісної продукції з доданою вартістю</a:t>
            </a:r>
          </a:p>
          <a:p>
            <a:pPr lvl="1"/>
            <a:r>
              <a:rPr lang="ru-RU" sz="2000"/>
              <a:t>Менші капітальні інвестиції, енергозбереження та менші викиди</a:t>
            </a:r>
          </a:p>
          <a:p>
            <a:r>
              <a:rPr lang="ru-RU" sz="2000"/>
              <a:t>Технологія безперервного розливання сталі</a:t>
            </a:r>
          </a:p>
          <a:p>
            <a:pPr lvl="1"/>
            <a:r>
              <a:rPr lang="ru-RU" sz="2000"/>
              <a:t>Метод швидкого затвердіння за допомогою двох циліндрів</a:t>
            </a:r>
          </a:p>
          <a:p>
            <a:pPr lvl="1"/>
            <a:r>
              <a:rPr lang="ru-RU" sz="2000"/>
              <a:t>Цікава для дослідження</a:t>
            </a:r>
            <a:endParaRPr lang="en-GB" sz="2000"/>
          </a:p>
        </p:txBody>
      </p:sp>
    </p:spTree>
    <p:extLst>
      <p:ext uri="{BB962C8B-B14F-4D97-AF65-F5344CB8AC3E}">
        <p14:creationId xmlns:p14="http://schemas.microsoft.com/office/powerpoint/2010/main" val="265070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large machine with red hot sparks&#10;&#10;Description automatically generated with medium confidence">
            <a:extLst>
              <a:ext uri="{FF2B5EF4-FFF2-40B4-BE49-F238E27FC236}">
                <a16:creationId xmlns:a16="http://schemas.microsoft.com/office/drawing/2014/main" id="{6B6CDBA5-982E-F972-3045-4E4EE187D53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6684" b="15173"/>
          <a:stretch/>
        </p:blipFill>
        <p:spPr>
          <a:xfrm>
            <a:off x="20" y="10"/>
            <a:ext cx="12191980" cy="4465973"/>
          </a:xfrm>
          <a:prstGeom prst="rect">
            <a:avLst/>
          </a:prstGeom>
        </p:spPr>
      </p:pic>
      <p:sp>
        <p:nvSpPr>
          <p:cNvPr id="33" name="Rectangle: Rounded Corners 32">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628CA-FF49-3B1D-F754-B6B3BD5FD018}"/>
              </a:ext>
            </a:extLst>
          </p:cNvPr>
          <p:cNvSpPr>
            <a:spLocks noGrp="1"/>
          </p:cNvSpPr>
          <p:nvPr>
            <p:ph type="title"/>
          </p:nvPr>
        </p:nvSpPr>
        <p:spPr>
          <a:xfrm>
            <a:off x="566928" y="4203278"/>
            <a:ext cx="8557193" cy="536063"/>
          </a:xfrm>
        </p:spPr>
        <p:txBody>
          <a:bodyPr vert="horz" lIns="91440" tIns="45720" rIns="91440" bIns="45720" rtlCol="0" anchor="ctr">
            <a:normAutofit/>
          </a:bodyPr>
          <a:lstStyle/>
          <a:p>
            <a:r>
              <a:rPr lang="en-US" sz="2800">
                <a:solidFill>
                  <a:schemeClr val="bg1"/>
                </a:solidFill>
              </a:rPr>
              <a:t>Розвиток технології використання пари валків</a:t>
            </a:r>
          </a:p>
        </p:txBody>
      </p:sp>
      <p:sp>
        <p:nvSpPr>
          <p:cNvPr id="4" name="Content Placeholder 3">
            <a:extLst>
              <a:ext uri="{FF2B5EF4-FFF2-40B4-BE49-F238E27FC236}">
                <a16:creationId xmlns:a16="http://schemas.microsoft.com/office/drawing/2014/main" id="{CFA724E7-15DE-F421-2B71-44E461609260}"/>
              </a:ext>
            </a:extLst>
          </p:cNvPr>
          <p:cNvSpPr>
            <a:spLocks noGrp="1"/>
          </p:cNvSpPr>
          <p:nvPr>
            <p:ph sz="half" idx="2"/>
          </p:nvPr>
        </p:nvSpPr>
        <p:spPr>
          <a:xfrm>
            <a:off x="566928" y="4956314"/>
            <a:ext cx="11058144" cy="1306417"/>
          </a:xfrm>
        </p:spPr>
        <p:txBody>
          <a:bodyPr vert="horz" lIns="91440" tIns="45720" rIns="91440" bIns="45720" rtlCol="0">
            <a:normAutofit/>
          </a:bodyPr>
          <a:lstStyle/>
          <a:p>
            <a:pPr>
              <a:lnSpc>
                <a:spcPct val="100000"/>
              </a:lnSpc>
            </a:pPr>
            <a:r>
              <a:rPr lang="en-US" sz="1600"/>
              <a:t>Нові спроби створення пристрою Бессемера були зроблені в 1920 році</a:t>
            </a:r>
          </a:p>
          <a:p>
            <a:pPr lvl="1">
              <a:lnSpc>
                <a:spcPct val="100000"/>
              </a:lnSpc>
            </a:pPr>
            <a:r>
              <a:rPr lang="en-US" sz="1600"/>
              <a:t>Найбільш відомими з них були спроби Хазелетта</a:t>
            </a:r>
          </a:p>
          <a:p>
            <a:pPr lvl="1">
              <a:lnSpc>
                <a:spcPct val="100000"/>
              </a:lnSpc>
            </a:pPr>
            <a:r>
              <a:rPr lang="en-US" sz="1600"/>
              <a:t>Хазелетт отримав певну кількість свинцевої, алюмінієвої та латунної стрічки</a:t>
            </a:r>
          </a:p>
          <a:p>
            <a:pPr lvl="1">
              <a:lnSpc>
                <a:spcPct val="100000"/>
              </a:lnSpc>
            </a:pPr>
            <a:r>
              <a:rPr lang="en-US" sz="1600"/>
              <a:t>Також вдалося виробити і розлити деяку кількість сталі</a:t>
            </a:r>
          </a:p>
        </p:txBody>
      </p:sp>
    </p:spTree>
    <p:extLst>
      <p:ext uri="{BB962C8B-B14F-4D97-AF65-F5344CB8AC3E}">
        <p14:creationId xmlns:p14="http://schemas.microsoft.com/office/powerpoint/2010/main" val="1486065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0BF5D7-6DA9-F650-1A73-0BF0B21CEF4A}"/>
              </a:ext>
            </a:extLst>
          </p:cNvPr>
          <p:cNvSpPr>
            <a:spLocks noGrp="1"/>
          </p:cNvSpPr>
          <p:nvPr>
            <p:ph type="title"/>
          </p:nvPr>
        </p:nvSpPr>
        <p:spPr>
          <a:xfrm>
            <a:off x="621792" y="1161288"/>
            <a:ext cx="3602736" cy="4526280"/>
          </a:xfrm>
        </p:spPr>
        <p:txBody>
          <a:bodyPr>
            <a:normAutofit/>
          </a:bodyPr>
          <a:lstStyle/>
          <a:p>
            <a:r>
              <a:rPr lang="en-GB"/>
              <a:t>Історичний розвиток процесу безперервного лиття</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8E5429-74A8-CCA8-80A2-79C926708485}"/>
              </a:ext>
            </a:extLst>
          </p:cNvPr>
          <p:cNvSpPr>
            <a:spLocks noGrp="1"/>
          </p:cNvSpPr>
          <p:nvPr>
            <p:ph idx="1"/>
          </p:nvPr>
        </p:nvSpPr>
        <p:spPr>
          <a:xfrm>
            <a:off x="5434149" y="932688"/>
            <a:ext cx="5916603" cy="4992624"/>
          </a:xfrm>
        </p:spPr>
        <p:txBody>
          <a:bodyPr anchor="ctr">
            <a:normAutofit/>
          </a:bodyPr>
          <a:lstStyle/>
          <a:p>
            <a:r>
              <a:rPr lang="ru-RU" sz="2000"/>
              <a:t>Безперервне розливання дозволяє розливати напівфабрикати безпосередньо</a:t>
            </a:r>
          </a:p>
          <a:p>
            <a:pPr lvl="1"/>
            <a:r>
              <a:rPr lang="ru-RU" sz="2000"/>
              <a:t>90% світового виробництва сталі обробляється безперервним розливанням</a:t>
            </a:r>
          </a:p>
          <a:p>
            <a:r>
              <a:rPr lang="ru-RU" sz="2000"/>
              <a:t>Заощадження енергії та інвестицій</a:t>
            </a:r>
          </a:p>
          <a:p>
            <a:pPr lvl="1"/>
            <a:r>
              <a:rPr lang="ru-RU" sz="2000"/>
              <a:t>Підвищення продуктивності та якості</a:t>
            </a:r>
          </a:p>
          <a:p>
            <a:r>
              <a:rPr lang="ru-RU" sz="2000"/>
              <a:t>Третій етап - логічний наслідок безперервного вдосконалення</a:t>
            </a:r>
          </a:p>
          <a:p>
            <a:pPr lvl="1"/>
            <a:r>
              <a:rPr lang="ru-RU" sz="2000"/>
              <a:t>Зростання вартості енергії з 1970-х років</a:t>
            </a:r>
          </a:p>
          <a:p>
            <a:pPr lvl="1"/>
            <a:r>
              <a:rPr lang="ru-RU" sz="2000"/>
              <a:t>Розвиток процесів розливання сталі з меншими капіталовкладеннями та більш гнучкими виробничими процесами</a:t>
            </a:r>
            <a:endParaRPr lang="en-GB" sz="2000"/>
          </a:p>
        </p:txBody>
      </p:sp>
    </p:spTree>
    <p:extLst>
      <p:ext uri="{BB962C8B-B14F-4D97-AF65-F5344CB8AC3E}">
        <p14:creationId xmlns:p14="http://schemas.microsoft.com/office/powerpoint/2010/main" val="414786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actory with pipes and smoke&#10;&#10;Description automatically generated with medium confidence">
            <a:extLst>
              <a:ext uri="{FF2B5EF4-FFF2-40B4-BE49-F238E27FC236}">
                <a16:creationId xmlns:a16="http://schemas.microsoft.com/office/drawing/2014/main" id="{7E06F355-7BBE-5813-AE37-39219E863520}"/>
              </a:ext>
            </a:extLst>
          </p:cNvPr>
          <p:cNvPicPr>
            <a:picLocks noChangeAspect="1"/>
          </p:cNvPicPr>
          <p:nvPr/>
        </p:nvPicPr>
        <p:blipFill rotWithShape="1">
          <a:blip r:embed="rId3">
            <a:extLst>
              <a:ext uri="{28A0092B-C50C-407E-A947-70E740481C1C}">
                <a14:useLocalDpi xmlns:a14="http://schemas.microsoft.com/office/drawing/2010/main" val="0"/>
              </a:ext>
            </a:extLst>
          </a:blip>
          <a:srcRect t="14449"/>
          <a:stretch/>
        </p:blipFill>
        <p:spPr>
          <a:xfrm>
            <a:off x="20" y="10"/>
            <a:ext cx="12191979" cy="6857990"/>
          </a:xfrm>
          <a:prstGeom prst="rect">
            <a:avLst/>
          </a:prstGeom>
        </p:spPr>
      </p:pic>
      <p:sp>
        <p:nvSpPr>
          <p:cNvPr id="30" name="Rectangle 29">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6C516F-AF35-7C8B-4BA3-2719D628A572}"/>
              </a:ext>
            </a:extLst>
          </p:cNvPr>
          <p:cNvSpPr>
            <a:spLocks noGrp="1"/>
          </p:cNvSpPr>
          <p:nvPr>
            <p:ph type="title"/>
          </p:nvPr>
        </p:nvSpPr>
        <p:spPr>
          <a:xfrm>
            <a:off x="1051560" y="4498848"/>
            <a:ext cx="3538728" cy="1536192"/>
          </a:xfrm>
        </p:spPr>
        <p:txBody>
          <a:bodyPr>
            <a:normAutofit/>
          </a:bodyPr>
          <a:lstStyle/>
          <a:p>
            <a:r>
              <a:rPr lang="en-GB" sz="3200"/>
              <a:t>Технологія швидкого затвердіння</a:t>
            </a:r>
          </a:p>
        </p:txBody>
      </p:sp>
      <p:sp>
        <p:nvSpPr>
          <p:cNvPr id="31" name="Rectangle 30">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92985B-FE70-1A6B-F4E1-1239105FB81B}"/>
              </a:ext>
            </a:extLst>
          </p:cNvPr>
          <p:cNvSpPr>
            <a:spLocks noGrp="1"/>
          </p:cNvSpPr>
          <p:nvPr>
            <p:ph idx="1"/>
          </p:nvPr>
        </p:nvSpPr>
        <p:spPr>
          <a:xfrm>
            <a:off x="5349240" y="4498848"/>
            <a:ext cx="6007608" cy="1536192"/>
          </a:xfrm>
        </p:spPr>
        <p:txBody>
          <a:bodyPr anchor="ctr">
            <a:normAutofit/>
          </a:bodyPr>
          <a:lstStyle/>
          <a:p>
            <a:pPr>
              <a:lnSpc>
                <a:spcPct val="100000"/>
              </a:lnSpc>
            </a:pPr>
            <a:r>
              <a:rPr lang="ru-RU" sz="1400"/>
              <a:t>Технологія швидкого затвердіння (</a:t>
            </a:r>
            <a:r>
              <a:rPr lang="en-GB" sz="1400"/>
              <a:t>SCT) - </a:t>
            </a:r>
            <a:r>
              <a:rPr lang="ru-RU" sz="1400"/>
              <a:t>це процес, який відрізняється від інших процесів безперервного лиття</a:t>
            </a:r>
          </a:p>
          <a:p>
            <a:pPr lvl="1">
              <a:lnSpc>
                <a:spcPct val="100000"/>
              </a:lnSpc>
            </a:pPr>
            <a:r>
              <a:rPr lang="ru-RU" sz="1400"/>
              <a:t>Інші процеси включають лиття у зливки, звичайне безперервне лиття, лиття тонких слябів</a:t>
            </a:r>
          </a:p>
          <a:p>
            <a:pPr lvl="1">
              <a:lnSpc>
                <a:spcPct val="100000"/>
              </a:lnSpc>
            </a:pPr>
            <a:r>
              <a:rPr lang="ru-RU" sz="1400"/>
              <a:t>Лиття тонких слябів використовується в основному на міні-заводах</a:t>
            </a:r>
            <a:endParaRPr lang="en-GB" sz="1400"/>
          </a:p>
        </p:txBody>
      </p:sp>
    </p:spTree>
    <p:extLst>
      <p:ext uri="{BB962C8B-B14F-4D97-AF65-F5344CB8AC3E}">
        <p14:creationId xmlns:p14="http://schemas.microsoft.com/office/powerpoint/2010/main" val="341109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FF35C-59A8-72E5-B10A-2CBC68B39C18}"/>
              </a:ext>
            </a:extLst>
          </p:cNvPr>
          <p:cNvSpPr>
            <a:spLocks noGrp="1"/>
          </p:cNvSpPr>
          <p:nvPr>
            <p:ph type="title"/>
          </p:nvPr>
        </p:nvSpPr>
        <p:spPr>
          <a:xfrm>
            <a:off x="5359510" y="978619"/>
            <a:ext cx="5991244" cy="1106424"/>
          </a:xfrm>
        </p:spPr>
        <p:txBody>
          <a:bodyPr vert="horz" lIns="91440" tIns="45720" rIns="91440" bIns="45720" rtlCol="0" anchor="ctr">
            <a:normAutofit/>
          </a:bodyPr>
          <a:lstStyle/>
          <a:p>
            <a:r>
              <a:rPr lang="en-US" sz="3200"/>
              <a:t>Технологія швидкого затвердіння</a:t>
            </a:r>
          </a:p>
        </p:txBody>
      </p:sp>
      <p:sp>
        <p:nvSpPr>
          <p:cNvPr id="21"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55E61FF-EF48-8828-F6BE-4262FD162F41}"/>
              </a:ext>
            </a:extLst>
          </p:cNvPr>
          <p:cNvSpPr>
            <a:spLocks noGrp="1"/>
          </p:cNvSpPr>
          <p:nvPr>
            <p:ph sz="half" idx="2"/>
          </p:nvPr>
        </p:nvSpPr>
        <p:spPr>
          <a:xfrm>
            <a:off x="5356861" y="2252870"/>
            <a:ext cx="5993892" cy="3560251"/>
          </a:xfrm>
        </p:spPr>
        <p:txBody>
          <a:bodyPr vert="horz" lIns="91440" tIns="45720" rIns="91440" bIns="45720" rtlCol="0">
            <a:normAutofit/>
          </a:bodyPr>
          <a:lstStyle/>
          <a:p>
            <a:pPr>
              <a:lnSpc>
                <a:spcPct val="100000"/>
              </a:lnSpc>
            </a:pPr>
            <a:r>
              <a:rPr lang="en-US" sz="1800"/>
              <a:t>Звичайний процес безперервного лиття виробляє сляби товщиною від 200 до 300 мм</a:t>
            </a:r>
          </a:p>
          <a:p>
            <a:pPr lvl="1">
              <a:lnSpc>
                <a:spcPct val="100000"/>
              </a:lnSpc>
            </a:pPr>
            <a:r>
              <a:rPr lang="en-US" sz="1800"/>
              <a:t>Процес розливання тонких слябів (CSP) може виробляти сляби товщиною від 50 до 75 мм</a:t>
            </a:r>
          </a:p>
          <a:p>
            <a:pPr lvl="1">
              <a:lnSpc>
                <a:spcPct val="100000"/>
              </a:lnSpc>
            </a:pPr>
            <a:r>
              <a:rPr lang="en-US" sz="1800"/>
              <a:t>Це зменшує навантаження на процес гарячої прокатки</a:t>
            </a:r>
          </a:p>
          <a:p>
            <a:pPr>
              <a:lnSpc>
                <a:spcPct val="100000"/>
              </a:lnSpc>
            </a:pPr>
            <a:r>
              <a:rPr lang="en-US" sz="1800"/>
              <a:t>Процес безперервного розливання шляхом швидкого затвердіння безпосередньо виробляє рулони товщиною від 1 до 6 мм</a:t>
            </a:r>
          </a:p>
          <a:p>
            <a:pPr lvl="1">
              <a:lnSpc>
                <a:spcPct val="100000"/>
              </a:lnSpc>
            </a:pPr>
            <a:r>
              <a:rPr lang="en-US" sz="1800"/>
              <a:t>Цей процес відбувається шляхом прямої подачі рідкої сталі між двома формувальними валками</a:t>
            </a:r>
          </a:p>
        </p:txBody>
      </p:sp>
      <p:graphicFrame>
        <p:nvGraphicFramePr>
          <p:cNvPr id="6" name="Content Placeholder 5">
            <a:extLst>
              <a:ext uri="{FF2B5EF4-FFF2-40B4-BE49-F238E27FC236}">
                <a16:creationId xmlns:a16="http://schemas.microsoft.com/office/drawing/2014/main" id="{1DC69484-E875-4390-914B-5D6B439003C4}"/>
              </a:ext>
            </a:extLst>
          </p:cNvPr>
          <p:cNvGraphicFramePr>
            <a:graphicFrameLocks noGrp="1"/>
          </p:cNvGraphicFramePr>
          <p:nvPr>
            <p:ph sz="half" idx="1"/>
            <p:extLst>
              <p:ext uri="{D42A27DB-BD31-4B8C-83A1-F6EECF244321}">
                <p14:modId xmlns:p14="http://schemas.microsoft.com/office/powerpoint/2010/main" val="2707112998"/>
              </p:ext>
            </p:extLst>
          </p:nvPr>
        </p:nvGraphicFramePr>
        <p:xfrm>
          <a:off x="414528" y="1276636"/>
          <a:ext cx="4033648" cy="4204147"/>
        </p:xfrm>
        <a:graphic>
          <a:graphicData uri="http://schemas.openxmlformats.org/drawingml/2006/table">
            <a:tbl>
              <a:tblPr firstRow="1" bandRow="1">
                <a:solidFill>
                  <a:schemeClr val="bg1">
                    <a:lumMod val="95000"/>
                  </a:schemeClr>
                </a:solidFill>
                <a:tableStyleId>{5C22544A-7EE6-4342-B048-85BDC9FD1C3A}</a:tableStyleId>
              </a:tblPr>
              <a:tblGrid>
                <a:gridCol w="2142318">
                  <a:extLst>
                    <a:ext uri="{9D8B030D-6E8A-4147-A177-3AD203B41FA5}">
                      <a16:colId xmlns:a16="http://schemas.microsoft.com/office/drawing/2014/main" val="1165390997"/>
                    </a:ext>
                  </a:extLst>
                </a:gridCol>
                <a:gridCol w="1891330">
                  <a:extLst>
                    <a:ext uri="{9D8B030D-6E8A-4147-A177-3AD203B41FA5}">
                      <a16:colId xmlns:a16="http://schemas.microsoft.com/office/drawing/2014/main" val="780624555"/>
                    </a:ext>
                  </a:extLst>
                </a:gridCol>
              </a:tblGrid>
              <a:tr h="926408">
                <a:tc>
                  <a:txBody>
                    <a:bodyPr/>
                    <a:lstStyle/>
                    <a:p>
                      <a:r>
                        <a:rPr lang="ru-RU" sz="2200" b="1" cap="none" spc="0">
                          <a:solidFill>
                            <a:schemeClr val="tx1"/>
                          </a:solidFill>
                        </a:rPr>
                        <a:t>Тип процесу</a:t>
                      </a:r>
                    </a:p>
                  </a:txBody>
                  <a:tcPr marL="87240" marR="124629" marT="24926" marB="186943"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r>
                        <a:rPr lang="ru-RU" sz="2200" b="1" cap="none" spc="0">
                          <a:solidFill>
                            <a:schemeClr val="tx1"/>
                          </a:solidFill>
                        </a:rPr>
                        <a:t>Товщина сляби (мм)</a:t>
                      </a:r>
                    </a:p>
                  </a:txBody>
                  <a:tcPr marL="87240" marR="124629" marT="24926" marB="186943"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983238435"/>
                  </a:ext>
                </a:extLst>
              </a:tr>
              <a:tr h="1009494">
                <a:tc>
                  <a:txBody>
                    <a:bodyPr/>
                    <a:lstStyle/>
                    <a:p>
                      <a:r>
                        <a:rPr lang="ru-RU" sz="1600" cap="none" spc="0">
                          <a:solidFill>
                            <a:schemeClr val="tx1"/>
                          </a:solidFill>
                        </a:rPr>
                        <a:t>Звичайний процес безперервного лиття</a:t>
                      </a:r>
                    </a:p>
                  </a:txBody>
                  <a:tcPr marL="87240" marR="124629" marT="24926" marB="186943" anchor="ctr">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r>
                        <a:rPr lang="en-GB" sz="1600" cap="none" spc="0">
                          <a:solidFill>
                            <a:schemeClr val="tx1"/>
                          </a:solidFill>
                        </a:rPr>
                        <a:t>200-300</a:t>
                      </a:r>
                    </a:p>
                  </a:txBody>
                  <a:tcPr marL="87240" marR="124629" marT="24926" marB="186943"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874806109"/>
                  </a:ext>
                </a:extLst>
              </a:tr>
              <a:tr h="760236">
                <a:tc>
                  <a:txBody>
                    <a:bodyPr/>
                    <a:lstStyle/>
                    <a:p>
                      <a:r>
                        <a:rPr lang="ru-RU" sz="1600" cap="none" spc="0">
                          <a:solidFill>
                            <a:schemeClr val="tx1"/>
                          </a:solidFill>
                        </a:rPr>
                        <a:t>Процес розливання тонких слябів (CSP)</a:t>
                      </a:r>
                    </a:p>
                  </a:txBody>
                  <a:tcPr marL="87240" marR="124629" marT="24926" marB="186943"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r>
                        <a:rPr lang="en-GB" sz="1600" cap="none" spc="0">
                          <a:solidFill>
                            <a:schemeClr val="tx1"/>
                          </a:solidFill>
                        </a:rPr>
                        <a:t>50-75</a:t>
                      </a:r>
                    </a:p>
                  </a:txBody>
                  <a:tcPr marL="87240" marR="124629" marT="24926" marB="186943"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572892538"/>
                  </a:ext>
                </a:extLst>
              </a:tr>
              <a:tr h="1508009">
                <a:tc>
                  <a:txBody>
                    <a:bodyPr/>
                    <a:lstStyle/>
                    <a:p>
                      <a:r>
                        <a:rPr lang="ru-RU" sz="1600" cap="none" spc="0">
                          <a:solidFill>
                            <a:schemeClr val="tx1"/>
                          </a:solidFill>
                        </a:rPr>
                        <a:t>Процес безперервного розливання шляхом швидкого затвердіння</a:t>
                      </a:r>
                    </a:p>
                  </a:txBody>
                  <a:tcPr marL="87240" marR="124629" marT="24926" marB="186943" anchor="ctr">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GB" sz="1600" cap="none" spc="0">
                          <a:solidFill>
                            <a:schemeClr val="tx1"/>
                          </a:solidFill>
                        </a:rPr>
                        <a:t>1-6</a:t>
                      </a:r>
                    </a:p>
                  </a:txBody>
                  <a:tcPr marL="87240" marR="124629" marT="24926" marB="18694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614581698"/>
                  </a:ext>
                </a:extLst>
              </a:tr>
            </a:tbl>
          </a:graphicData>
        </a:graphic>
      </p:graphicFrame>
    </p:spTree>
    <p:extLst>
      <p:ext uri="{BB962C8B-B14F-4D97-AF65-F5344CB8AC3E}">
        <p14:creationId xmlns:p14="http://schemas.microsoft.com/office/powerpoint/2010/main" val="134214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60ABE1-389E-2956-20BE-E7E3A8B6D715}"/>
              </a:ext>
            </a:extLst>
          </p:cNvPr>
          <p:cNvSpPr>
            <a:spLocks noGrp="1"/>
          </p:cNvSpPr>
          <p:nvPr>
            <p:ph type="title"/>
          </p:nvPr>
        </p:nvSpPr>
        <p:spPr>
          <a:xfrm>
            <a:off x="411480" y="987552"/>
            <a:ext cx="4485861" cy="1088136"/>
          </a:xfrm>
        </p:spPr>
        <p:txBody>
          <a:bodyPr anchor="b">
            <a:normAutofit/>
          </a:bodyPr>
          <a:lstStyle/>
          <a:p>
            <a:r>
              <a:rPr lang="en-GB" sz="2900"/>
              <a:t>Розвиток технології використання пари валків</a:t>
            </a:r>
          </a:p>
        </p:txBody>
      </p:sp>
      <p:sp>
        <p:nvSpPr>
          <p:cNvPr id="21" name="Rectangle 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DE52D46-6277-A91F-8DD8-5B95A8EFDB7C}"/>
              </a:ext>
            </a:extLst>
          </p:cNvPr>
          <p:cNvSpPr>
            <a:spLocks noGrp="1"/>
          </p:cNvSpPr>
          <p:nvPr>
            <p:ph idx="1"/>
          </p:nvPr>
        </p:nvSpPr>
        <p:spPr>
          <a:xfrm>
            <a:off x="411479" y="2688336"/>
            <a:ext cx="4498848" cy="3584448"/>
          </a:xfrm>
        </p:spPr>
        <p:txBody>
          <a:bodyPr anchor="t">
            <a:normAutofit/>
          </a:bodyPr>
          <a:lstStyle/>
          <a:p>
            <a:pPr>
              <a:lnSpc>
                <a:spcPct val="100000"/>
              </a:lnSpc>
            </a:pPr>
            <a:r>
              <a:rPr lang="ru-RU" sz="1400"/>
              <a:t>Проблеми з якістю отриманих виливків</a:t>
            </a:r>
          </a:p>
          <a:p>
            <a:pPr lvl="1">
              <a:lnSpc>
                <a:spcPct val="100000"/>
              </a:lnSpc>
            </a:pPr>
            <a:r>
              <a:rPr lang="ru-RU" sz="1400"/>
              <a:t>Товщина і властивості матеріалу не задовольняли</a:t>
            </a:r>
          </a:p>
          <a:p>
            <a:pPr>
              <a:lnSpc>
                <a:spcPct val="100000"/>
              </a:lnSpc>
            </a:pPr>
            <a:r>
              <a:rPr lang="ru-RU" sz="1400"/>
              <a:t>Проблеми з ливарними циліндрами</a:t>
            </a:r>
          </a:p>
          <a:p>
            <a:pPr lvl="1">
              <a:lnSpc>
                <a:spcPct val="100000"/>
              </a:lnSpc>
            </a:pPr>
            <a:r>
              <a:rPr lang="ru-RU" sz="1400"/>
              <a:t>Дослідження завершені до 1940 року</a:t>
            </a:r>
          </a:p>
          <a:p>
            <a:pPr>
              <a:lnSpc>
                <a:spcPct val="100000"/>
              </a:lnSpc>
            </a:pPr>
            <a:r>
              <a:rPr lang="ru-RU" sz="1400"/>
              <a:t>Система з двома рухомими ременями може бути кращою</a:t>
            </a:r>
          </a:p>
          <a:p>
            <a:pPr lvl="1">
              <a:lnSpc>
                <a:spcPct val="100000"/>
              </a:lnSpc>
            </a:pPr>
            <a:r>
              <a:rPr lang="ru-RU" sz="1400"/>
              <a:t>Початок двох різних процесів виплавки сталі</a:t>
            </a:r>
          </a:p>
          <a:p>
            <a:pPr lvl="1">
              <a:lnSpc>
                <a:spcPct val="100000"/>
              </a:lnSpc>
            </a:pPr>
            <a:r>
              <a:rPr lang="ru-RU" sz="1400"/>
              <a:t>Процес розливання по виливницях Хейзлетта</a:t>
            </a:r>
          </a:p>
          <a:p>
            <a:pPr lvl="1">
              <a:lnSpc>
                <a:spcPct val="100000"/>
              </a:lnSpc>
            </a:pPr>
            <a:r>
              <a:rPr lang="ru-RU" sz="1400"/>
              <a:t>Комерційно доступний для різних типів металів</a:t>
            </a:r>
            <a:endParaRPr lang="en-GB" sz="1400"/>
          </a:p>
        </p:txBody>
      </p:sp>
      <p:pic>
        <p:nvPicPr>
          <p:cNvPr id="5" name="Picture 4" descr="A close-up of a machine&#10;&#10;Description automatically generated">
            <a:extLst>
              <a:ext uri="{FF2B5EF4-FFF2-40B4-BE49-F238E27FC236}">
                <a16:creationId xmlns:a16="http://schemas.microsoft.com/office/drawing/2014/main" id="{33CBABC6-8DF7-04DD-E123-DADC94C93252}"/>
              </a:ext>
            </a:extLst>
          </p:cNvPr>
          <p:cNvPicPr>
            <a:picLocks noChangeAspect="1"/>
          </p:cNvPicPr>
          <p:nvPr/>
        </p:nvPicPr>
        <p:blipFill rotWithShape="1">
          <a:blip r:embed="rId3">
            <a:extLst>
              <a:ext uri="{28A0092B-C50C-407E-A947-70E740481C1C}">
                <a14:useLocalDpi xmlns:a14="http://schemas.microsoft.com/office/drawing/2010/main" val="0"/>
              </a:ext>
            </a:extLst>
          </a:blip>
          <a:srcRect r="28229"/>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52437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CF472CC0-0584-B196-2D64-C883B31BA78D}"/>
              </a:ext>
            </a:extLst>
          </p:cNvPr>
          <p:cNvSpPr>
            <a:spLocks noGrp="1"/>
          </p:cNvSpPr>
          <p:nvPr>
            <p:ph type="title"/>
          </p:nvPr>
        </p:nvSpPr>
        <p:spPr>
          <a:xfrm>
            <a:off x="841248" y="566928"/>
            <a:ext cx="4068849" cy="5275943"/>
          </a:xfrm>
        </p:spPr>
        <p:txBody>
          <a:bodyPr anchor="t">
            <a:normAutofit/>
          </a:bodyPr>
          <a:lstStyle/>
          <a:p>
            <a:r>
              <a:rPr lang="en-GB"/>
              <a:t>Розвиток технології використання пари валків</a:t>
            </a:r>
          </a:p>
        </p:txBody>
      </p:sp>
      <p:sp>
        <p:nvSpPr>
          <p:cNvPr id="3" name="Content Placeholder 2">
            <a:extLst>
              <a:ext uri="{FF2B5EF4-FFF2-40B4-BE49-F238E27FC236}">
                <a16:creationId xmlns:a16="http://schemas.microsoft.com/office/drawing/2014/main" id="{1C8D9E3E-EB0D-B669-7BED-6ECA08824A4A}"/>
              </a:ext>
            </a:extLst>
          </p:cNvPr>
          <p:cNvSpPr>
            <a:spLocks noGrp="1"/>
          </p:cNvSpPr>
          <p:nvPr>
            <p:ph idx="1"/>
          </p:nvPr>
        </p:nvSpPr>
        <p:spPr>
          <a:xfrm>
            <a:off x="5532504" y="566927"/>
            <a:ext cx="5818248" cy="5275943"/>
          </a:xfrm>
        </p:spPr>
        <p:txBody>
          <a:bodyPr>
            <a:normAutofit/>
          </a:bodyPr>
          <a:lstStyle/>
          <a:p>
            <a:r>
              <a:rPr lang="ru-RU" sz="2000"/>
              <a:t>Проміжна технологія між швидким затвердінням та слябами малої товщини</a:t>
            </a:r>
          </a:p>
          <a:p>
            <a:pPr lvl="1"/>
            <a:r>
              <a:rPr lang="ru-RU" sz="2000"/>
              <a:t>Виробництво сталі товщиною від 10 до 15 мм</a:t>
            </a:r>
          </a:p>
          <a:p>
            <a:pPr lvl="1"/>
            <a:r>
              <a:rPr lang="ru-RU" sz="2000"/>
              <a:t>Затвердіння на безперервній стрічці</a:t>
            </a:r>
          </a:p>
          <a:p>
            <a:r>
              <a:rPr lang="ru-RU" sz="2000"/>
              <a:t>Досліджується в Швеції та Німеччині</a:t>
            </a:r>
          </a:p>
          <a:p>
            <a:pPr lvl="1"/>
            <a:r>
              <a:rPr lang="ru-RU" sz="2000"/>
              <a:t>Проект </a:t>
            </a:r>
            <a:r>
              <a:rPr lang="en-GB" sz="2000"/>
              <a:t>MEFOS </a:t>
            </a:r>
            <a:r>
              <a:rPr lang="ru-RU" sz="2000"/>
              <a:t>в Швеції</a:t>
            </a:r>
          </a:p>
          <a:p>
            <a:pPr lvl="1"/>
            <a:r>
              <a:rPr lang="ru-RU" sz="2000"/>
              <a:t>Університет Клаусталь в Німеччині</a:t>
            </a:r>
          </a:p>
          <a:p>
            <a:r>
              <a:rPr lang="ru-RU" sz="2000"/>
              <a:t>Відомий як </a:t>
            </a:r>
            <a:r>
              <a:rPr lang="en-GB" sz="2000"/>
              <a:t>DSC-</a:t>
            </a:r>
            <a:r>
              <a:rPr lang="ru-RU" sz="2000"/>
              <a:t>процес</a:t>
            </a:r>
            <a:endParaRPr lang="en-GB" sz="2000"/>
          </a:p>
        </p:txBody>
      </p:sp>
      <p:sp>
        <p:nvSpPr>
          <p:cNvPr id="10" name="Rectangle 9">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380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3E789-1360-98E9-BCA5-9704904C9C72}"/>
              </a:ext>
            </a:extLst>
          </p:cNvPr>
          <p:cNvSpPr>
            <a:spLocks noGrp="1"/>
          </p:cNvSpPr>
          <p:nvPr>
            <p:ph type="title"/>
          </p:nvPr>
        </p:nvSpPr>
        <p:spPr>
          <a:xfrm>
            <a:off x="411480" y="987552"/>
            <a:ext cx="4485861" cy="1088136"/>
          </a:xfrm>
        </p:spPr>
        <p:txBody>
          <a:bodyPr anchor="b">
            <a:normAutofit/>
          </a:bodyPr>
          <a:lstStyle/>
          <a:p>
            <a:r>
              <a:rPr lang="en-GB" sz="3400"/>
              <a:t>Процес виготовлення сталі</a:t>
            </a:r>
          </a:p>
        </p:txBody>
      </p:sp>
      <p:sp>
        <p:nvSpPr>
          <p:cNvPr id="19" name="Rectangle 1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2E4A54-AD06-7DD3-A937-726D1AB73661}"/>
              </a:ext>
            </a:extLst>
          </p:cNvPr>
          <p:cNvSpPr>
            <a:spLocks noGrp="1"/>
          </p:cNvSpPr>
          <p:nvPr>
            <p:ph idx="1"/>
          </p:nvPr>
        </p:nvSpPr>
        <p:spPr>
          <a:xfrm>
            <a:off x="411479" y="2688336"/>
            <a:ext cx="4498848" cy="3584448"/>
          </a:xfrm>
        </p:spPr>
        <p:txBody>
          <a:bodyPr anchor="t">
            <a:normAutofit/>
          </a:bodyPr>
          <a:lstStyle/>
          <a:p>
            <a:pPr>
              <a:lnSpc>
                <a:spcPct val="100000"/>
              </a:lnSpc>
            </a:pPr>
            <a:r>
              <a:rPr lang="ru-RU" sz="1100"/>
              <a:t>Рідку сталь з електродугової печі заливають у ківш</a:t>
            </a:r>
          </a:p>
          <a:p>
            <a:pPr lvl="1">
              <a:lnSpc>
                <a:spcPct val="100000"/>
              </a:lnSpc>
            </a:pPr>
            <a:r>
              <a:rPr lang="ru-RU" sz="1100"/>
              <a:t>Регулюють хімічний склад і температуру</a:t>
            </a:r>
          </a:p>
          <a:p>
            <a:pPr>
              <a:lnSpc>
                <a:spcPct val="100000"/>
              </a:lnSpc>
            </a:pPr>
            <a:r>
              <a:rPr lang="ru-RU" sz="1100"/>
              <a:t>Сталь виливається в промковш</a:t>
            </a:r>
          </a:p>
          <a:p>
            <a:pPr lvl="1">
              <a:lnSpc>
                <a:spcPct val="100000"/>
              </a:lnSpc>
            </a:pPr>
            <a:r>
              <a:rPr lang="ru-RU" sz="1100"/>
              <a:t>Контролюється температура і гомогенізація сталі</a:t>
            </a:r>
          </a:p>
          <a:p>
            <a:pPr>
              <a:lnSpc>
                <a:spcPct val="100000"/>
              </a:lnSpc>
            </a:pPr>
            <a:r>
              <a:rPr lang="ru-RU" sz="1100"/>
              <a:t>Сталь подається на розливку через розливний отвір</a:t>
            </a:r>
          </a:p>
          <a:p>
            <a:pPr lvl="1">
              <a:lnSpc>
                <a:spcPct val="100000"/>
              </a:lnSpc>
            </a:pPr>
            <a:r>
              <a:rPr lang="ru-RU" sz="1100"/>
              <a:t>Заливальний отвір подає рідину у виливницю або розливний лійку</a:t>
            </a:r>
          </a:p>
          <a:p>
            <a:pPr>
              <a:lnSpc>
                <a:spcPct val="100000"/>
              </a:lnSpc>
            </a:pPr>
            <a:r>
              <a:rPr lang="ru-RU" sz="1100"/>
              <a:t>Форма складається з двох охолоджуваних зсередини ливарних циліндрів</a:t>
            </a:r>
          </a:p>
          <a:p>
            <a:pPr lvl="1">
              <a:lnSpc>
                <a:spcPct val="100000"/>
              </a:lnSpc>
            </a:pPr>
            <a:r>
              <a:rPr lang="ru-RU" sz="1100"/>
              <a:t>Циліндри синхронно обертаються і закриваються з боків двома поверхнями з керамічного матеріалу</a:t>
            </a:r>
          </a:p>
          <a:p>
            <a:pPr>
              <a:lnSpc>
                <a:spcPct val="100000"/>
              </a:lnSpc>
            </a:pPr>
            <a:r>
              <a:rPr lang="ru-RU" sz="1100"/>
              <a:t>У формі і над сталевою ванною є вогнетривка футеровка</a:t>
            </a:r>
          </a:p>
          <a:p>
            <a:pPr lvl="1">
              <a:lnSpc>
                <a:spcPct val="100000"/>
              </a:lnSpc>
            </a:pPr>
            <a:r>
              <a:rPr lang="ru-RU" sz="1100"/>
              <a:t>Розміщена на певній відстані від поверхні рідкої ванни</a:t>
            </a:r>
          </a:p>
          <a:p>
            <a:pPr lvl="1">
              <a:lnSpc>
                <a:spcPct val="100000"/>
              </a:lnSpc>
            </a:pPr>
            <a:r>
              <a:rPr lang="ru-RU" sz="1100"/>
              <a:t>Мінімізує втрати енергії і запобігає повторному окисленню сталі</a:t>
            </a:r>
            <a:endParaRPr lang="en-GB" sz="1100"/>
          </a:p>
        </p:txBody>
      </p:sp>
      <p:pic>
        <p:nvPicPr>
          <p:cNvPr id="5" name="Picture 4" descr="A hot metal in a factory&#10;&#10;Description automatically generated with medium confidence">
            <a:extLst>
              <a:ext uri="{FF2B5EF4-FFF2-40B4-BE49-F238E27FC236}">
                <a16:creationId xmlns:a16="http://schemas.microsoft.com/office/drawing/2014/main" id="{FD51D814-2329-5BA1-FA2D-234DA8E216BD}"/>
              </a:ext>
            </a:extLst>
          </p:cNvPr>
          <p:cNvPicPr>
            <a:picLocks noChangeAspect="1"/>
          </p:cNvPicPr>
          <p:nvPr/>
        </p:nvPicPr>
        <p:blipFill rotWithShape="1">
          <a:blip r:embed="rId3">
            <a:extLst>
              <a:ext uri="{28A0092B-C50C-407E-A947-70E740481C1C}">
                <a14:useLocalDpi xmlns:a14="http://schemas.microsoft.com/office/drawing/2010/main" val="0"/>
              </a:ext>
            </a:extLst>
          </a:blip>
          <a:srcRect l="13351" r="20148"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76910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106173-3053-43C0-70C1-21BA57A38ADB}"/>
              </a:ext>
            </a:extLst>
          </p:cNvPr>
          <p:cNvSpPr>
            <a:spLocks noGrp="1"/>
          </p:cNvSpPr>
          <p:nvPr>
            <p:ph type="title"/>
          </p:nvPr>
        </p:nvSpPr>
        <p:spPr>
          <a:xfrm>
            <a:off x="621792" y="1161288"/>
            <a:ext cx="3602736" cy="4526280"/>
          </a:xfrm>
        </p:spPr>
        <p:txBody>
          <a:bodyPr>
            <a:normAutofit/>
          </a:bodyPr>
          <a:lstStyle/>
          <a:p>
            <a:r>
              <a:rPr lang="en-GB"/>
              <a:t>Проект Myosotis, за участю VAI</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252B84-20BA-9BD1-3381-B11A328EBEF6}"/>
              </a:ext>
            </a:extLst>
          </p:cNvPr>
          <p:cNvSpPr>
            <a:spLocks noGrp="1"/>
          </p:cNvSpPr>
          <p:nvPr>
            <p:ph idx="1"/>
          </p:nvPr>
        </p:nvSpPr>
        <p:spPr>
          <a:xfrm>
            <a:off x="5434149" y="932688"/>
            <a:ext cx="5916603" cy="4992624"/>
          </a:xfrm>
        </p:spPr>
        <p:txBody>
          <a:bodyPr anchor="ctr">
            <a:normAutofit/>
          </a:bodyPr>
          <a:lstStyle/>
          <a:p>
            <a:r>
              <a:rPr lang="en-GB" sz="2000"/>
              <a:t>VAI </a:t>
            </a:r>
            <a:r>
              <a:rPr lang="ru-RU" sz="2000"/>
              <a:t>була залучена як постачальник обладнання</a:t>
            </a:r>
          </a:p>
          <a:p>
            <a:r>
              <a:rPr lang="ru-RU" sz="2000"/>
              <a:t>Третя група на чолі з </a:t>
            </a:r>
            <a:r>
              <a:rPr lang="en-GB" sz="2000"/>
              <a:t>Nippon Steel </a:t>
            </a:r>
            <a:r>
              <a:rPr lang="ru-RU" sz="2000"/>
              <a:t>розробила пілотну установку в Яваті</a:t>
            </a:r>
          </a:p>
          <a:p>
            <a:r>
              <a:rPr lang="ru-RU" sz="2000"/>
              <a:t>Корейська компанія </a:t>
            </a:r>
            <a:r>
              <a:rPr lang="en-GB" sz="2000"/>
              <a:t>Posco </a:t>
            </a:r>
            <a:r>
              <a:rPr lang="ru-RU" sz="2000"/>
              <a:t>та Інститут промислової науки і технологій співпрацюють з 1989 року</a:t>
            </a:r>
          </a:p>
          <a:p>
            <a:r>
              <a:rPr lang="ru-RU" sz="2000"/>
              <a:t>Кінцевою метою проекту була розробка технології безперервного розливання сталі</a:t>
            </a:r>
            <a:endParaRPr lang="en-GB" sz="2000"/>
          </a:p>
        </p:txBody>
      </p:sp>
    </p:spTree>
    <p:extLst>
      <p:ext uri="{BB962C8B-B14F-4D97-AF65-F5344CB8AC3E}">
        <p14:creationId xmlns:p14="http://schemas.microsoft.com/office/powerpoint/2010/main" val="2953397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40B3DF-3C1C-49A7-8FA7-EE4A21CB0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0" name="Rectangle 9">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384048"/>
            <a:ext cx="3740740" cy="5833872"/>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64F75E-32C9-A05A-93B7-1D6AF25416A7}"/>
              </a:ext>
            </a:extLst>
          </p:cNvPr>
          <p:cNvSpPr>
            <a:spLocks noGrp="1"/>
          </p:cNvSpPr>
          <p:nvPr>
            <p:ph type="title"/>
          </p:nvPr>
        </p:nvSpPr>
        <p:spPr>
          <a:xfrm>
            <a:off x="868680" y="919128"/>
            <a:ext cx="3103427" cy="4311239"/>
          </a:xfrm>
        </p:spPr>
        <p:txBody>
          <a:bodyPr anchor="t">
            <a:normAutofit/>
          </a:bodyPr>
          <a:lstStyle/>
          <a:p>
            <a:r>
              <a:rPr lang="en-GB" sz="3200"/>
              <a:t>Промисловий розвиток процесу: Консорціум Castrip</a:t>
            </a:r>
          </a:p>
        </p:txBody>
      </p:sp>
      <p:sp>
        <p:nvSpPr>
          <p:cNvPr id="3" name="Content Placeholder 2">
            <a:extLst>
              <a:ext uri="{FF2B5EF4-FFF2-40B4-BE49-F238E27FC236}">
                <a16:creationId xmlns:a16="http://schemas.microsoft.com/office/drawing/2014/main" id="{C08FD20F-1B66-16E2-1089-9988442576C4}"/>
              </a:ext>
            </a:extLst>
          </p:cNvPr>
          <p:cNvSpPr>
            <a:spLocks noGrp="1"/>
          </p:cNvSpPr>
          <p:nvPr>
            <p:ph idx="1"/>
          </p:nvPr>
        </p:nvSpPr>
        <p:spPr>
          <a:xfrm>
            <a:off x="4962222" y="919128"/>
            <a:ext cx="6730944" cy="5298790"/>
          </a:xfrm>
        </p:spPr>
        <p:txBody>
          <a:bodyPr>
            <a:normAutofit/>
          </a:bodyPr>
          <a:lstStyle/>
          <a:p>
            <a:pPr>
              <a:lnSpc>
                <a:spcPct val="100000"/>
              </a:lnSpc>
            </a:pPr>
            <a:r>
              <a:rPr lang="ru-RU" sz="1600"/>
              <a:t>1990-ті роки</a:t>
            </a:r>
          </a:p>
          <a:p>
            <a:pPr lvl="1">
              <a:lnSpc>
                <a:spcPct val="100000"/>
              </a:lnSpc>
            </a:pPr>
            <a:r>
              <a:rPr lang="ru-RU" sz="1600"/>
              <a:t>Консорціум </a:t>
            </a:r>
            <a:r>
              <a:rPr lang="en-GB" sz="1600"/>
              <a:t>Castrip </a:t>
            </a:r>
            <a:r>
              <a:rPr lang="ru-RU" sz="1600"/>
              <a:t>виник як результат співпраці між компаніями </a:t>
            </a:r>
            <a:r>
              <a:rPr lang="en-GB" sz="1600"/>
              <a:t>Broken Hill Property Ltd. (BHP) </a:t>
            </a:r>
            <a:r>
              <a:rPr lang="ru-RU" sz="1600"/>
              <a:t>та </a:t>
            </a:r>
            <a:r>
              <a:rPr lang="en-GB" sz="1600"/>
              <a:t>Ishikawajima-Harima Heavy Industries (IHI).</a:t>
            </a:r>
          </a:p>
          <a:p>
            <a:pPr lvl="1">
              <a:lnSpc>
                <a:spcPct val="100000"/>
              </a:lnSpc>
            </a:pPr>
            <a:r>
              <a:rPr lang="ru-RU" sz="1600"/>
              <a:t>Проект розпочався як спільний проект </a:t>
            </a:r>
            <a:r>
              <a:rPr lang="en-GB" sz="1600"/>
              <a:t>BHP </a:t>
            </a:r>
            <a:r>
              <a:rPr lang="ru-RU" sz="1600"/>
              <a:t>та </a:t>
            </a:r>
            <a:r>
              <a:rPr lang="en-GB" sz="1600"/>
              <a:t>IHI, </a:t>
            </a:r>
            <a:r>
              <a:rPr lang="ru-RU" sz="1600"/>
              <a:t>який отримав назву 'Проект М'.</a:t>
            </a:r>
          </a:p>
          <a:p>
            <a:pPr lvl="1">
              <a:lnSpc>
                <a:spcPct val="100000"/>
              </a:lnSpc>
            </a:pPr>
            <a:r>
              <a:rPr lang="ru-RU" sz="1600"/>
              <a:t>Перші комерційно прийнятні виливки були отримані в 1991 році.</a:t>
            </a:r>
          </a:p>
          <a:p>
            <a:pPr lvl="1">
              <a:lnSpc>
                <a:spcPct val="100000"/>
              </a:lnSpc>
            </a:pPr>
            <a:r>
              <a:rPr lang="ru-RU" sz="1600"/>
              <a:t>Рулони шириною 1300 мм були успішно виготовлені в 1992 році.</a:t>
            </a:r>
          </a:p>
          <a:p>
            <a:pPr>
              <a:lnSpc>
                <a:spcPct val="100000"/>
              </a:lnSpc>
            </a:pPr>
            <a:r>
              <a:rPr lang="ru-RU" sz="1600"/>
              <a:t>1993 рік</a:t>
            </a:r>
          </a:p>
          <a:p>
            <a:pPr lvl="1">
              <a:lnSpc>
                <a:spcPct val="100000"/>
              </a:lnSpc>
            </a:pPr>
            <a:r>
              <a:rPr lang="ru-RU" sz="1600"/>
              <a:t>На основі всіх цих результатів було спроектовано металургійний завод промислового масштабу, будівництво якого розпочалося в 1993 році.</a:t>
            </a:r>
          </a:p>
          <a:p>
            <a:pPr>
              <a:lnSpc>
                <a:spcPct val="100000"/>
              </a:lnSpc>
            </a:pPr>
            <a:r>
              <a:rPr lang="ru-RU" sz="1600"/>
              <a:t>1995 рік</a:t>
            </a:r>
          </a:p>
          <a:p>
            <a:pPr lvl="1">
              <a:lnSpc>
                <a:spcPct val="100000"/>
              </a:lnSpc>
            </a:pPr>
            <a:r>
              <a:rPr lang="ru-RU" sz="1600"/>
              <a:t>Перші виливки були виготовлені в 1995 році.</a:t>
            </a:r>
          </a:p>
          <a:p>
            <a:pPr lvl="1">
              <a:lnSpc>
                <a:spcPct val="100000"/>
              </a:lnSpc>
            </a:pPr>
            <a:r>
              <a:rPr lang="ru-RU" sz="1600"/>
              <a:t>Цей завод вже був комерційним розвитком проекту </a:t>
            </a:r>
            <a:r>
              <a:rPr lang="en-GB" sz="1600"/>
              <a:t>M </a:t>
            </a:r>
            <a:r>
              <a:rPr lang="ru-RU" sz="1600"/>
              <a:t>і виробляв виливки з вуглецевої сталі вагою 60 тонн.</a:t>
            </a:r>
            <a:endParaRPr lang="en-GB" sz="1600"/>
          </a:p>
        </p:txBody>
      </p:sp>
      <p:sp>
        <p:nvSpPr>
          <p:cNvPr id="12" name="Rectangle 11">
            <a:extLst>
              <a:ext uri="{FF2B5EF4-FFF2-40B4-BE49-F238E27FC236}">
                <a16:creationId xmlns:a16="http://schemas.microsoft.com/office/drawing/2014/main" id="{90FA739B-A75D-DA77-F75D-36ED592E9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889233"/>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41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51060C-8143-AC89-5F4B-5446C99545B5}"/>
              </a:ext>
            </a:extLst>
          </p:cNvPr>
          <p:cNvSpPr>
            <a:spLocks noGrp="1"/>
          </p:cNvSpPr>
          <p:nvPr>
            <p:ph type="title"/>
          </p:nvPr>
        </p:nvSpPr>
        <p:spPr>
          <a:xfrm>
            <a:off x="621792" y="1161288"/>
            <a:ext cx="3602736" cy="4526280"/>
          </a:xfrm>
        </p:spPr>
        <p:txBody>
          <a:bodyPr>
            <a:normAutofit/>
          </a:bodyPr>
          <a:lstStyle/>
          <a:p>
            <a:r>
              <a:rPr lang="en-GB"/>
              <a:t>Промисловий розвиток процесу: Консорціум Castrip</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52695F7-F739-F221-15E5-8606DBC3284F}"/>
              </a:ext>
            </a:extLst>
          </p:cNvPr>
          <p:cNvSpPr>
            <a:spLocks noGrp="1"/>
          </p:cNvSpPr>
          <p:nvPr>
            <p:ph idx="1"/>
          </p:nvPr>
        </p:nvSpPr>
        <p:spPr>
          <a:xfrm>
            <a:off x="5434149" y="932688"/>
            <a:ext cx="5916603" cy="4992624"/>
          </a:xfrm>
        </p:spPr>
        <p:txBody>
          <a:bodyPr anchor="ctr">
            <a:normAutofit/>
          </a:bodyPr>
          <a:lstStyle/>
          <a:p>
            <a:r>
              <a:rPr lang="ru-RU" sz="2000"/>
              <a:t>Початок</a:t>
            </a:r>
          </a:p>
          <a:p>
            <a:pPr lvl="1"/>
            <a:r>
              <a:rPr lang="ru-RU" sz="2000"/>
              <a:t>Початкова цільова товщина становила 2,5 мм</a:t>
            </a:r>
          </a:p>
          <a:p>
            <a:r>
              <a:rPr lang="ru-RU" sz="2000"/>
              <a:t>Процес</a:t>
            </a:r>
          </a:p>
          <a:p>
            <a:pPr lvl="1"/>
            <a:r>
              <a:rPr lang="ru-RU" sz="2000"/>
              <a:t>З набуттям досвіду було досягнуто товщини 2,0 мм</a:t>
            </a:r>
          </a:p>
          <a:p>
            <a:r>
              <a:rPr lang="ru-RU" sz="2000"/>
              <a:t>1999 рік</a:t>
            </a:r>
          </a:p>
          <a:p>
            <a:pPr lvl="1"/>
            <a:r>
              <a:rPr lang="ru-RU" sz="2000"/>
              <a:t>Завершення фази проекту М після десятиліття випробувань і розробок</a:t>
            </a:r>
            <a:endParaRPr lang="en-GB" sz="2000"/>
          </a:p>
        </p:txBody>
      </p:sp>
    </p:spTree>
    <p:extLst>
      <p:ext uri="{BB962C8B-B14F-4D97-AF65-F5344CB8AC3E}">
        <p14:creationId xmlns:p14="http://schemas.microsoft.com/office/powerpoint/2010/main" val="337918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1BB4-DDE3-5E2E-4C0C-DCF92AD993B2}"/>
              </a:ext>
            </a:extLst>
          </p:cNvPr>
          <p:cNvSpPr>
            <a:spLocks noGrp="1"/>
          </p:cNvSpPr>
          <p:nvPr>
            <p:ph type="title"/>
          </p:nvPr>
        </p:nvSpPr>
        <p:spPr>
          <a:xfrm>
            <a:off x="7394222" y="126735"/>
            <a:ext cx="4334933" cy="1931601"/>
          </a:xfrm>
        </p:spPr>
        <p:txBody>
          <a:bodyPr>
            <a:normAutofit/>
          </a:bodyPr>
          <a:lstStyle/>
          <a:p>
            <a:r>
              <a:rPr lang="uk-UA" sz="3600" dirty="0">
                <a:effectLst/>
                <a:ea typeface="Aptos" panose="020B0004020202020204" pitchFamily="34" charset="0"/>
              </a:rPr>
              <a:t>Традиційні процеси безперервного розливання</a:t>
            </a:r>
            <a:endParaRPr lang="en-GB" sz="3600" dirty="0"/>
          </a:p>
        </p:txBody>
      </p:sp>
      <p:pic>
        <p:nvPicPr>
          <p:cNvPr id="8" name="Content Placeholder 7" descr="A diagram of a strip casting&#10;&#10;Description automatically generated">
            <a:extLst>
              <a:ext uri="{FF2B5EF4-FFF2-40B4-BE49-F238E27FC236}">
                <a16:creationId xmlns:a16="http://schemas.microsoft.com/office/drawing/2014/main" id="{EFF13379-059C-2416-18EC-767C6EDD2285}"/>
              </a:ext>
            </a:extLst>
          </p:cNvPr>
          <p:cNvPicPr>
            <a:picLocks noGrp="1" noChangeAspect="1"/>
          </p:cNvPicPr>
          <p:nvPr>
            <p:ph idx="1"/>
          </p:nvPr>
        </p:nvPicPr>
        <p:blipFill>
          <a:blip r:embed="rId3"/>
          <a:stretch>
            <a:fillRect/>
          </a:stretch>
        </p:blipFill>
        <p:spPr>
          <a:xfrm>
            <a:off x="7688175" y="2270004"/>
            <a:ext cx="4040980" cy="2238495"/>
          </a:xfrm>
          <a:prstGeom prst="rect">
            <a:avLst/>
          </a:prstGeom>
        </p:spPr>
      </p:pic>
      <p:pic>
        <p:nvPicPr>
          <p:cNvPr id="9" name="Picture 8" descr="A diagram of a thin slab casting&#10;&#10;Description automatically generated">
            <a:extLst>
              <a:ext uri="{FF2B5EF4-FFF2-40B4-BE49-F238E27FC236}">
                <a16:creationId xmlns:a16="http://schemas.microsoft.com/office/drawing/2014/main" id="{483D7E15-E69E-350D-0524-53723F7D51CD}"/>
              </a:ext>
            </a:extLst>
          </p:cNvPr>
          <p:cNvPicPr>
            <a:picLocks noChangeAspect="1"/>
          </p:cNvPicPr>
          <p:nvPr/>
        </p:nvPicPr>
        <p:blipFill>
          <a:blip r:embed="rId4"/>
          <a:stretch>
            <a:fillRect/>
          </a:stretch>
        </p:blipFill>
        <p:spPr>
          <a:xfrm>
            <a:off x="767645" y="672677"/>
            <a:ext cx="5731510" cy="2379980"/>
          </a:xfrm>
          <a:prstGeom prst="rect">
            <a:avLst/>
          </a:prstGeom>
        </p:spPr>
      </p:pic>
      <p:pic>
        <p:nvPicPr>
          <p:cNvPr id="10" name="Picture 9" descr="A diagram of a graph&#10;&#10;Description automatically generated with medium confidence">
            <a:extLst>
              <a:ext uri="{FF2B5EF4-FFF2-40B4-BE49-F238E27FC236}">
                <a16:creationId xmlns:a16="http://schemas.microsoft.com/office/drawing/2014/main" id="{720291EA-067A-F1C0-88EB-3E42B74951ED}"/>
              </a:ext>
            </a:extLst>
          </p:cNvPr>
          <p:cNvPicPr>
            <a:picLocks noChangeAspect="1"/>
          </p:cNvPicPr>
          <p:nvPr/>
        </p:nvPicPr>
        <p:blipFill>
          <a:blip r:embed="rId5"/>
          <a:stretch>
            <a:fillRect/>
          </a:stretch>
        </p:blipFill>
        <p:spPr>
          <a:xfrm>
            <a:off x="767645" y="3428999"/>
            <a:ext cx="6528356" cy="2159001"/>
          </a:xfrm>
          <a:prstGeom prst="rect">
            <a:avLst/>
          </a:prstGeom>
        </p:spPr>
      </p:pic>
    </p:spTree>
    <p:extLst>
      <p:ext uri="{BB962C8B-B14F-4D97-AF65-F5344CB8AC3E}">
        <p14:creationId xmlns:p14="http://schemas.microsoft.com/office/powerpoint/2010/main" val="1409598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78EA0F-33C1-6C59-4B49-5229DB599F59}"/>
              </a:ext>
            </a:extLst>
          </p:cNvPr>
          <p:cNvSpPr>
            <a:spLocks noGrp="1"/>
          </p:cNvSpPr>
          <p:nvPr>
            <p:ph type="title"/>
          </p:nvPr>
        </p:nvSpPr>
        <p:spPr>
          <a:xfrm>
            <a:off x="621792" y="1161288"/>
            <a:ext cx="3602736" cy="4526280"/>
          </a:xfrm>
        </p:spPr>
        <p:txBody>
          <a:bodyPr>
            <a:normAutofit/>
          </a:bodyPr>
          <a:lstStyle/>
          <a:p>
            <a:r>
              <a:rPr lang="en-GB"/>
              <a:t>Промисловий розвиток процесу: Консорціум Castrip</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66A4F6-5054-74E2-6FE2-ACE2F1CFF554}"/>
              </a:ext>
            </a:extLst>
          </p:cNvPr>
          <p:cNvSpPr>
            <a:spLocks noGrp="1"/>
          </p:cNvSpPr>
          <p:nvPr>
            <p:ph idx="1"/>
          </p:nvPr>
        </p:nvSpPr>
        <p:spPr>
          <a:xfrm>
            <a:off x="5434149" y="932688"/>
            <a:ext cx="5916603" cy="4992624"/>
          </a:xfrm>
        </p:spPr>
        <p:txBody>
          <a:bodyPr anchor="ctr">
            <a:normAutofit/>
          </a:bodyPr>
          <a:lstStyle/>
          <a:p>
            <a:r>
              <a:rPr lang="ru-RU" sz="2000"/>
              <a:t>Вироблено понад 30 000 тонн рулонів</a:t>
            </a:r>
          </a:p>
          <a:p>
            <a:pPr lvl="1"/>
            <a:r>
              <a:rPr lang="ru-RU" sz="2000"/>
              <a:t>Це зайняло десятиліття випробувань і розробок</a:t>
            </a:r>
          </a:p>
          <a:p>
            <a:r>
              <a:rPr lang="ru-RU" sz="2000"/>
              <a:t>Рулони не продавалися безпосередньо</a:t>
            </a:r>
          </a:p>
          <a:p>
            <a:pPr lvl="1"/>
            <a:r>
              <a:rPr lang="ru-RU" sz="2000"/>
              <a:t>Вони надходили на ринок після травлення і подальшої обробки на стані холодної прокатки</a:t>
            </a:r>
            <a:endParaRPr lang="en-GB" sz="2000"/>
          </a:p>
        </p:txBody>
      </p:sp>
    </p:spTree>
    <p:extLst>
      <p:ext uri="{BB962C8B-B14F-4D97-AF65-F5344CB8AC3E}">
        <p14:creationId xmlns:p14="http://schemas.microsoft.com/office/powerpoint/2010/main" val="242484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856AB0-DF80-26ED-AF00-704317DD7828}"/>
              </a:ext>
            </a:extLst>
          </p:cNvPr>
          <p:cNvSpPr>
            <a:spLocks noGrp="1"/>
          </p:cNvSpPr>
          <p:nvPr>
            <p:ph type="title"/>
          </p:nvPr>
        </p:nvSpPr>
        <p:spPr>
          <a:xfrm>
            <a:off x="621792" y="1161288"/>
            <a:ext cx="3602736" cy="4526280"/>
          </a:xfrm>
        </p:spPr>
        <p:txBody>
          <a:bodyPr>
            <a:normAutofit/>
          </a:bodyPr>
          <a:lstStyle/>
          <a:p>
            <a:r>
              <a:rPr lang="en-GB" dirty="0" err="1">
                <a:latin typeface="+mn-lt"/>
              </a:rPr>
              <a:t>Проект</a:t>
            </a:r>
            <a:r>
              <a:rPr lang="en-GB" dirty="0">
                <a:latin typeface="+mn-lt"/>
              </a:rPr>
              <a:t> </a:t>
            </a:r>
            <a:r>
              <a:rPr lang="uk-UA" dirty="0" err="1">
                <a:effectLst/>
                <a:latin typeface="+mn-lt"/>
                <a:ea typeface="Aptos" panose="020B0004020202020204" pitchFamily="34" charset="0"/>
              </a:rPr>
              <a:t>Myosotis</a:t>
            </a:r>
            <a:endParaRPr lang="en-GB" dirty="0">
              <a:latin typeface="+mn-lt"/>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F2D5E0-F246-BC2B-8E90-DCBDC59E306D}"/>
              </a:ext>
            </a:extLst>
          </p:cNvPr>
          <p:cNvSpPr>
            <a:spLocks noGrp="1"/>
          </p:cNvSpPr>
          <p:nvPr>
            <p:ph idx="1"/>
          </p:nvPr>
        </p:nvSpPr>
        <p:spPr>
          <a:xfrm>
            <a:off x="5434149" y="932688"/>
            <a:ext cx="5916603" cy="4992624"/>
          </a:xfrm>
        </p:spPr>
        <p:txBody>
          <a:bodyPr anchor="ctr">
            <a:normAutofit/>
          </a:bodyPr>
          <a:lstStyle/>
          <a:p>
            <a:pPr>
              <a:lnSpc>
                <a:spcPct val="100000"/>
              </a:lnSpc>
            </a:pPr>
            <a:r>
              <a:rPr lang="ru-RU" sz="1600" dirty="0" err="1"/>
              <a:t>Консорціум</a:t>
            </a:r>
            <a:r>
              <a:rPr lang="ru-RU" sz="1600" dirty="0"/>
              <a:t> </a:t>
            </a:r>
            <a:r>
              <a:rPr lang="en-GB" sz="1600" dirty="0" err="1"/>
              <a:t>Castrip</a:t>
            </a:r>
            <a:r>
              <a:rPr lang="en-GB" sz="1600" dirty="0"/>
              <a:t> </a:t>
            </a:r>
            <a:r>
              <a:rPr lang="ru-RU" sz="1600" dirty="0" err="1"/>
              <a:t>виник</a:t>
            </a:r>
            <a:r>
              <a:rPr lang="ru-RU" sz="1600" dirty="0"/>
              <a:t> як результат </a:t>
            </a:r>
            <a:r>
              <a:rPr lang="ru-RU" sz="1600" dirty="0" err="1"/>
              <a:t>співпраці</a:t>
            </a:r>
            <a:r>
              <a:rPr lang="ru-RU" sz="1600" dirty="0"/>
              <a:t> </a:t>
            </a:r>
            <a:r>
              <a:rPr lang="ru-RU" sz="1600" dirty="0" err="1"/>
              <a:t>між</a:t>
            </a:r>
            <a:r>
              <a:rPr lang="ru-RU" sz="1600" dirty="0"/>
              <a:t> </a:t>
            </a:r>
            <a:r>
              <a:rPr lang="ru-RU" sz="1600" dirty="0" err="1"/>
              <a:t>компаніями</a:t>
            </a:r>
            <a:r>
              <a:rPr lang="ru-RU" sz="1600" dirty="0"/>
              <a:t> </a:t>
            </a:r>
            <a:r>
              <a:rPr lang="en-GB" sz="1600" dirty="0"/>
              <a:t>Broken Hill Property Ltd. (BHP) </a:t>
            </a:r>
            <a:r>
              <a:rPr lang="ru-RU" sz="1600" dirty="0"/>
              <a:t>та </a:t>
            </a:r>
            <a:r>
              <a:rPr lang="en-GB" sz="1600" dirty="0"/>
              <a:t>Ishikawajima-Harima Heavy Industries (IHI).</a:t>
            </a:r>
          </a:p>
          <a:p>
            <a:pPr lvl="1">
              <a:lnSpc>
                <a:spcPct val="100000"/>
              </a:lnSpc>
            </a:pPr>
            <a:r>
              <a:rPr lang="ru-RU" sz="1600" dirty="0" err="1"/>
              <a:t>Цей</a:t>
            </a:r>
            <a:r>
              <a:rPr lang="ru-RU" sz="1600" dirty="0"/>
              <a:t> проект </a:t>
            </a:r>
            <a:r>
              <a:rPr lang="ru-RU" sz="1600" dirty="0" err="1"/>
              <a:t>розпочався</a:t>
            </a:r>
            <a:r>
              <a:rPr lang="ru-RU" sz="1600" dirty="0"/>
              <a:t> на початку 1990-х </a:t>
            </a:r>
            <a:r>
              <a:rPr lang="ru-RU" sz="1600" dirty="0" err="1"/>
              <a:t>років</a:t>
            </a:r>
            <a:r>
              <a:rPr lang="ru-RU" sz="1600" dirty="0"/>
              <a:t> як </a:t>
            </a:r>
            <a:r>
              <a:rPr lang="ru-RU" sz="1600" dirty="0" err="1"/>
              <a:t>спільний</a:t>
            </a:r>
            <a:r>
              <a:rPr lang="ru-RU" sz="1600" dirty="0"/>
              <a:t> проект </a:t>
            </a:r>
            <a:r>
              <a:rPr lang="en-GB" sz="1600" dirty="0"/>
              <a:t>BHP </a:t>
            </a:r>
            <a:r>
              <a:rPr lang="ru-RU" sz="1600" dirty="0"/>
              <a:t>та </a:t>
            </a:r>
            <a:r>
              <a:rPr lang="en-GB" sz="1600" dirty="0"/>
              <a:t>IHI.</a:t>
            </a:r>
          </a:p>
          <a:p>
            <a:pPr lvl="1">
              <a:lnSpc>
                <a:spcPct val="100000"/>
              </a:lnSpc>
            </a:pPr>
            <a:r>
              <a:rPr lang="ru-RU" sz="1600" dirty="0" err="1"/>
              <a:t>Отримав</a:t>
            </a:r>
            <a:r>
              <a:rPr lang="ru-RU" sz="1600" dirty="0"/>
              <a:t> </a:t>
            </a:r>
            <a:r>
              <a:rPr lang="ru-RU" sz="1600" dirty="0" err="1"/>
              <a:t>назву</a:t>
            </a:r>
            <a:r>
              <a:rPr lang="ru-RU" sz="1600" dirty="0"/>
              <a:t> "Проект М", </a:t>
            </a:r>
            <a:r>
              <a:rPr lang="ru-RU" sz="1600" dirty="0" err="1"/>
              <a:t>що</a:t>
            </a:r>
            <a:r>
              <a:rPr lang="ru-RU" sz="1600" dirty="0"/>
              <a:t> </a:t>
            </a:r>
            <a:r>
              <a:rPr lang="ru-RU" sz="1600" dirty="0" err="1"/>
              <a:t>передбачав</a:t>
            </a:r>
            <a:r>
              <a:rPr lang="ru-RU" sz="1600" dirty="0"/>
              <a:t> </a:t>
            </a:r>
            <a:r>
              <a:rPr lang="ru-RU" sz="1600" dirty="0" err="1"/>
              <a:t>будівництво</a:t>
            </a:r>
            <a:r>
              <a:rPr lang="ru-RU" sz="1600" dirty="0"/>
              <a:t> </a:t>
            </a:r>
            <a:r>
              <a:rPr lang="ru-RU" sz="1600" dirty="0" err="1"/>
              <a:t>напівпромислового</a:t>
            </a:r>
            <a:r>
              <a:rPr lang="ru-RU" sz="1600" dirty="0"/>
              <a:t> заводу в Порт-</a:t>
            </a:r>
            <a:r>
              <a:rPr lang="ru-RU" sz="1600" dirty="0" err="1"/>
              <a:t>Кембла</a:t>
            </a:r>
            <a:r>
              <a:rPr lang="ru-RU" sz="1600" dirty="0"/>
              <a:t>, </a:t>
            </a:r>
            <a:r>
              <a:rPr lang="ru-RU" sz="1600" dirty="0" err="1"/>
              <a:t>Австралія</a:t>
            </a:r>
            <a:r>
              <a:rPr lang="ru-RU" sz="1600" dirty="0"/>
              <a:t>.</a:t>
            </a:r>
          </a:p>
          <a:p>
            <a:pPr>
              <a:lnSpc>
                <a:spcPct val="100000"/>
              </a:lnSpc>
            </a:pPr>
            <a:r>
              <a:rPr lang="ru-RU" sz="1600" dirty="0" err="1"/>
              <a:t>Перші</a:t>
            </a:r>
            <a:r>
              <a:rPr lang="ru-RU" sz="1600" dirty="0"/>
              <a:t> </a:t>
            </a:r>
            <a:r>
              <a:rPr lang="ru-RU" sz="1600" dirty="0" err="1"/>
              <a:t>комерційно</a:t>
            </a:r>
            <a:r>
              <a:rPr lang="ru-RU" sz="1600" dirty="0"/>
              <a:t> </a:t>
            </a:r>
            <a:r>
              <a:rPr lang="ru-RU" sz="1600" dirty="0" err="1"/>
              <a:t>прийнятні</a:t>
            </a:r>
            <a:r>
              <a:rPr lang="ru-RU" sz="1600" dirty="0"/>
              <a:t> </a:t>
            </a:r>
            <a:r>
              <a:rPr lang="ru-RU" sz="1600" dirty="0" err="1"/>
              <a:t>виливки</a:t>
            </a:r>
            <a:r>
              <a:rPr lang="ru-RU" sz="1600" dirty="0"/>
              <a:t> були </a:t>
            </a:r>
            <a:r>
              <a:rPr lang="ru-RU" sz="1600" dirty="0" err="1"/>
              <a:t>отримані</a:t>
            </a:r>
            <a:r>
              <a:rPr lang="ru-RU" sz="1600" dirty="0"/>
              <a:t> в 1991 </a:t>
            </a:r>
            <a:r>
              <a:rPr lang="ru-RU" sz="1600" dirty="0" err="1"/>
              <a:t>році</a:t>
            </a:r>
            <a:r>
              <a:rPr lang="ru-RU" sz="1600" dirty="0"/>
              <a:t>.</a:t>
            </a:r>
          </a:p>
          <a:p>
            <a:pPr lvl="1">
              <a:lnSpc>
                <a:spcPct val="100000"/>
              </a:lnSpc>
            </a:pPr>
            <a:r>
              <a:rPr lang="ru-RU" sz="1600" dirty="0"/>
              <a:t>Являли собою 5-тонні </a:t>
            </a:r>
            <a:r>
              <a:rPr lang="ru-RU" sz="1600" dirty="0" err="1"/>
              <a:t>рулони</a:t>
            </a:r>
            <a:r>
              <a:rPr lang="ru-RU" sz="1600" dirty="0"/>
              <a:t> шириною 800 мм і </a:t>
            </a:r>
            <a:r>
              <a:rPr lang="ru-RU" sz="1600" dirty="0" err="1"/>
              <a:t>товщиною</a:t>
            </a:r>
            <a:r>
              <a:rPr lang="ru-RU" sz="1600" dirty="0"/>
              <a:t> </a:t>
            </a:r>
            <a:r>
              <a:rPr lang="ru-RU" sz="1600" dirty="0" err="1"/>
              <a:t>від</a:t>
            </a:r>
            <a:r>
              <a:rPr lang="ru-RU" sz="1600" dirty="0"/>
              <a:t> 2 до 3,5 мм з </a:t>
            </a:r>
            <a:r>
              <a:rPr lang="ru-RU" sz="1600" dirty="0" err="1"/>
              <a:t>нержавіючої</a:t>
            </a:r>
            <a:r>
              <a:rPr lang="ru-RU" sz="1600" dirty="0"/>
              <a:t> </a:t>
            </a:r>
            <a:r>
              <a:rPr lang="ru-RU" sz="1600" dirty="0" err="1"/>
              <a:t>сталі</a:t>
            </a:r>
            <a:r>
              <a:rPr lang="ru-RU" sz="1600" dirty="0"/>
              <a:t> (марка </a:t>
            </a:r>
            <a:r>
              <a:rPr lang="en-GB" sz="1600" dirty="0"/>
              <a:t>AISI 304).</a:t>
            </a:r>
          </a:p>
          <a:p>
            <a:pPr>
              <a:lnSpc>
                <a:spcPct val="100000"/>
              </a:lnSpc>
            </a:pPr>
            <a:r>
              <a:rPr lang="ru-RU" sz="1600" dirty="0" err="1"/>
              <a:t>Спроба</a:t>
            </a:r>
            <a:r>
              <a:rPr lang="ru-RU" sz="1600" dirty="0"/>
              <a:t> </a:t>
            </a:r>
            <a:r>
              <a:rPr lang="ru-RU" sz="1600" dirty="0" err="1"/>
              <a:t>виробляти</a:t>
            </a:r>
            <a:r>
              <a:rPr lang="ru-RU" sz="1600" dirty="0"/>
              <a:t> </a:t>
            </a:r>
            <a:r>
              <a:rPr lang="ru-RU" sz="1600" dirty="0" err="1"/>
              <a:t>вуглецеві</a:t>
            </a:r>
            <a:r>
              <a:rPr lang="ru-RU" sz="1600" dirty="0"/>
              <a:t> </a:t>
            </a:r>
            <a:r>
              <a:rPr lang="ru-RU" sz="1600" dirty="0" err="1"/>
              <a:t>сталі</a:t>
            </a:r>
            <a:r>
              <a:rPr lang="ru-RU" sz="1600" dirty="0"/>
              <a:t> </a:t>
            </a:r>
            <a:r>
              <a:rPr lang="ru-RU" sz="1600" dirty="0" err="1"/>
              <a:t>виявилася</a:t>
            </a:r>
            <a:r>
              <a:rPr lang="ru-RU" sz="1600" dirty="0"/>
              <a:t> </a:t>
            </a:r>
            <a:r>
              <a:rPr lang="ru-RU" sz="1600" dirty="0" err="1"/>
              <a:t>складнішою</a:t>
            </a:r>
            <a:r>
              <a:rPr lang="ru-RU" sz="1600" dirty="0"/>
              <a:t>.</a:t>
            </a:r>
          </a:p>
          <a:p>
            <a:pPr>
              <a:lnSpc>
                <a:spcPct val="100000"/>
              </a:lnSpc>
            </a:pPr>
            <a:r>
              <a:rPr lang="ru-RU" sz="1600" dirty="0" err="1"/>
              <a:t>Найкращим</a:t>
            </a:r>
            <a:r>
              <a:rPr lang="ru-RU" sz="1600" dirty="0"/>
              <a:t> результатом, </a:t>
            </a:r>
            <a:r>
              <a:rPr lang="ru-RU" sz="1600" dirty="0" err="1"/>
              <a:t>отриманим</a:t>
            </a:r>
            <a:r>
              <a:rPr lang="ru-RU" sz="1600" dirty="0"/>
              <a:t> в рамках Проекту </a:t>
            </a:r>
            <a:r>
              <a:rPr lang="uk-UA" sz="1600" dirty="0" err="1">
                <a:effectLst/>
                <a:latin typeface="Times New Roman" panose="02020603050405020304" pitchFamily="18" charset="0"/>
                <a:ea typeface="Aptos" panose="020B0004020202020204" pitchFamily="34" charset="0"/>
              </a:rPr>
              <a:t>Myosotis</a:t>
            </a:r>
            <a:r>
              <a:rPr lang="ru-RU" sz="1600" dirty="0"/>
              <a:t>, </a:t>
            </a:r>
            <a:r>
              <a:rPr lang="ru-RU" sz="1600" dirty="0" err="1"/>
              <a:t>була</a:t>
            </a:r>
            <a:r>
              <a:rPr lang="ru-RU" sz="1600" dirty="0"/>
              <a:t> </a:t>
            </a:r>
            <a:r>
              <a:rPr lang="ru-RU" sz="1600" dirty="0" err="1"/>
              <a:t>демонстрація</a:t>
            </a:r>
            <a:r>
              <a:rPr lang="ru-RU" sz="1600" dirty="0"/>
              <a:t> </a:t>
            </a:r>
            <a:r>
              <a:rPr lang="ru-RU" sz="1600" dirty="0" err="1"/>
              <a:t>здійсненності</a:t>
            </a:r>
            <a:r>
              <a:rPr lang="ru-RU" sz="1600" dirty="0"/>
              <a:t> </a:t>
            </a:r>
            <a:r>
              <a:rPr lang="ru-RU" sz="1600" dirty="0" err="1"/>
              <a:t>цього</a:t>
            </a:r>
            <a:r>
              <a:rPr lang="ru-RU" sz="1600" dirty="0"/>
              <a:t> нового </a:t>
            </a:r>
            <a:r>
              <a:rPr lang="ru-RU" sz="1600" dirty="0" err="1"/>
              <a:t>процесу</a:t>
            </a:r>
            <a:r>
              <a:rPr lang="ru-RU" sz="1600" dirty="0"/>
              <a:t> </a:t>
            </a:r>
            <a:r>
              <a:rPr lang="ru-RU" sz="1600" dirty="0" err="1"/>
              <a:t>виробництва</a:t>
            </a:r>
            <a:r>
              <a:rPr lang="ru-RU" sz="1600" dirty="0"/>
              <a:t> </a:t>
            </a:r>
            <a:r>
              <a:rPr lang="ru-RU" sz="1600" dirty="0" err="1"/>
              <a:t>сталі</a:t>
            </a:r>
            <a:r>
              <a:rPr lang="ru-RU" sz="1600" dirty="0"/>
              <a:t>.</a:t>
            </a:r>
          </a:p>
          <a:p>
            <a:pPr>
              <a:lnSpc>
                <a:spcPct val="100000"/>
              </a:lnSpc>
            </a:pPr>
            <a:r>
              <a:rPr lang="ru-RU" sz="1600" dirty="0" err="1"/>
              <a:t>Цей</a:t>
            </a:r>
            <a:r>
              <a:rPr lang="ru-RU" sz="1600" dirty="0"/>
              <a:t> завод </a:t>
            </a:r>
            <a:r>
              <a:rPr lang="ru-RU" sz="1600" dirty="0" err="1"/>
              <a:t>вже</a:t>
            </a:r>
            <a:r>
              <a:rPr lang="ru-RU" sz="1600" dirty="0"/>
              <a:t> </a:t>
            </a:r>
            <a:r>
              <a:rPr lang="ru-RU" sz="1600" dirty="0" err="1"/>
              <a:t>був</a:t>
            </a:r>
            <a:r>
              <a:rPr lang="ru-RU" sz="1600" dirty="0"/>
              <a:t> </a:t>
            </a:r>
            <a:r>
              <a:rPr lang="ru-RU" sz="1600" dirty="0" err="1"/>
              <a:t>комерційним</a:t>
            </a:r>
            <a:r>
              <a:rPr lang="ru-RU" sz="1600" dirty="0"/>
              <a:t> </a:t>
            </a:r>
            <a:r>
              <a:rPr lang="ru-RU" sz="1600" dirty="0" err="1"/>
              <a:t>розвитком</a:t>
            </a:r>
            <a:r>
              <a:rPr lang="ru-RU" sz="1600" dirty="0"/>
              <a:t> проекту </a:t>
            </a:r>
            <a:r>
              <a:rPr lang="uk-UA" sz="1600" dirty="0" err="1">
                <a:effectLst/>
                <a:latin typeface="Times New Roman" panose="02020603050405020304" pitchFamily="18" charset="0"/>
                <a:ea typeface="Aptos" panose="020B0004020202020204" pitchFamily="34" charset="0"/>
              </a:rPr>
              <a:t>Myosotis</a:t>
            </a:r>
            <a:r>
              <a:rPr lang="en-GB" sz="1600" dirty="0"/>
              <a:t>.</a:t>
            </a:r>
          </a:p>
        </p:txBody>
      </p:sp>
    </p:spTree>
    <p:extLst>
      <p:ext uri="{BB962C8B-B14F-4D97-AF65-F5344CB8AC3E}">
        <p14:creationId xmlns:p14="http://schemas.microsoft.com/office/powerpoint/2010/main" val="274538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E58EEE-F40A-D194-4E40-7C4903AE990B}"/>
              </a:ext>
            </a:extLst>
          </p:cNvPr>
          <p:cNvSpPr>
            <a:spLocks noGrp="1"/>
          </p:cNvSpPr>
          <p:nvPr>
            <p:ph type="title"/>
          </p:nvPr>
        </p:nvSpPr>
        <p:spPr>
          <a:xfrm>
            <a:off x="621792" y="1161288"/>
            <a:ext cx="3602736" cy="4526280"/>
          </a:xfrm>
        </p:spPr>
        <p:txBody>
          <a:bodyPr>
            <a:normAutofit/>
          </a:bodyPr>
          <a:lstStyle/>
          <a:p>
            <a:r>
              <a:rPr lang="en-GB" dirty="0" err="1"/>
              <a:t>Проект</a:t>
            </a:r>
            <a:r>
              <a:rPr lang="en-GB" dirty="0"/>
              <a:t> </a:t>
            </a:r>
            <a:r>
              <a:rPr lang="uk-UA" sz="3600" dirty="0" err="1">
                <a:effectLst/>
                <a:ea typeface="Aptos" panose="020B0004020202020204" pitchFamily="34" charset="0"/>
              </a:rPr>
              <a:t>Myosotis</a:t>
            </a:r>
            <a:endParaRPr lang="en-GB" sz="36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516CAC-7E8B-FF1A-1851-13FFD0A53F19}"/>
              </a:ext>
            </a:extLst>
          </p:cNvPr>
          <p:cNvSpPr>
            <a:spLocks noGrp="1"/>
          </p:cNvSpPr>
          <p:nvPr>
            <p:ph idx="1"/>
          </p:nvPr>
        </p:nvSpPr>
        <p:spPr>
          <a:xfrm>
            <a:off x="5434149" y="932688"/>
            <a:ext cx="5916603" cy="4992624"/>
          </a:xfrm>
        </p:spPr>
        <p:txBody>
          <a:bodyPr anchor="ctr">
            <a:normAutofit/>
          </a:bodyPr>
          <a:lstStyle/>
          <a:p>
            <a:r>
              <a:rPr lang="ru-RU" sz="2000"/>
              <a:t>Початкова цільова товщина становила 2,5 мм</a:t>
            </a:r>
          </a:p>
          <a:p>
            <a:pPr lvl="1"/>
            <a:r>
              <a:rPr lang="ru-RU" sz="2000"/>
              <a:t>З набуттям досвіду було досягнуто товщини 2,0 мм</a:t>
            </a:r>
          </a:p>
          <a:p>
            <a:r>
              <a:rPr lang="ru-RU" sz="2000"/>
              <a:t>Ця фаза проекту М була завершена в 1999 році</a:t>
            </a:r>
          </a:p>
          <a:p>
            <a:pPr lvl="1"/>
            <a:r>
              <a:rPr lang="ru-RU" sz="2000"/>
              <a:t>Після десятиліття випробувань і розробок</a:t>
            </a:r>
            <a:endParaRPr lang="en-GB" sz="2000"/>
          </a:p>
        </p:txBody>
      </p:sp>
    </p:spTree>
    <p:extLst>
      <p:ext uri="{BB962C8B-B14F-4D97-AF65-F5344CB8AC3E}">
        <p14:creationId xmlns:p14="http://schemas.microsoft.com/office/powerpoint/2010/main" val="78906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326D58-65DA-3171-5AE9-8A6872A8F7C6}"/>
              </a:ext>
            </a:extLst>
          </p:cNvPr>
          <p:cNvSpPr>
            <a:spLocks noGrp="1"/>
          </p:cNvSpPr>
          <p:nvPr>
            <p:ph type="title"/>
          </p:nvPr>
        </p:nvSpPr>
        <p:spPr>
          <a:xfrm>
            <a:off x="621792" y="1161288"/>
            <a:ext cx="3602736" cy="4526280"/>
          </a:xfrm>
        </p:spPr>
        <p:txBody>
          <a:bodyPr>
            <a:normAutofit/>
          </a:bodyPr>
          <a:lstStyle/>
          <a:p>
            <a:r>
              <a:rPr lang="en-GB" dirty="0" err="1"/>
              <a:t>Результати</a:t>
            </a:r>
            <a:r>
              <a:rPr lang="en-GB" dirty="0"/>
              <a:t> </a:t>
            </a:r>
            <a:r>
              <a:rPr lang="en-GB" dirty="0" err="1"/>
              <a:t>Проекту</a:t>
            </a:r>
            <a:r>
              <a:rPr lang="en-GB" dirty="0"/>
              <a:t> </a:t>
            </a:r>
            <a:r>
              <a:rPr lang="uk-UA" sz="3600" dirty="0" err="1">
                <a:effectLst/>
                <a:ea typeface="Aptos" panose="020B0004020202020204" pitchFamily="34" charset="0"/>
              </a:rPr>
              <a:t>Myosotis</a:t>
            </a:r>
            <a:endParaRPr lang="en-GB" sz="36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43ADE0C-7936-8B6E-82F2-AC99F22AE352}"/>
              </a:ext>
            </a:extLst>
          </p:cNvPr>
          <p:cNvSpPr>
            <a:spLocks noGrp="1"/>
          </p:cNvSpPr>
          <p:nvPr>
            <p:ph idx="1"/>
          </p:nvPr>
        </p:nvSpPr>
        <p:spPr>
          <a:xfrm>
            <a:off x="5434149" y="932688"/>
            <a:ext cx="5916603" cy="4992624"/>
          </a:xfrm>
        </p:spPr>
        <p:txBody>
          <a:bodyPr anchor="ctr">
            <a:normAutofit/>
          </a:bodyPr>
          <a:lstStyle/>
          <a:p>
            <a:r>
              <a:rPr lang="ru-RU" sz="2000"/>
              <a:t>Початкова цільова товщина становила 2,5 мм</a:t>
            </a:r>
          </a:p>
          <a:p>
            <a:pPr lvl="1"/>
            <a:r>
              <a:rPr lang="ru-RU" sz="2000"/>
              <a:t>З набуттям досвіду було досягнуто товщини 2,0 мм</a:t>
            </a:r>
          </a:p>
          <a:p>
            <a:r>
              <a:rPr lang="ru-RU" sz="2000"/>
              <a:t>Фаза проекту М була завершена в 1999 році</a:t>
            </a:r>
          </a:p>
          <a:p>
            <a:pPr lvl="1"/>
            <a:r>
              <a:rPr lang="ru-RU" sz="2000"/>
              <a:t>Після десятиліття випробувань і розробок</a:t>
            </a:r>
          </a:p>
          <a:p>
            <a:r>
              <a:rPr lang="ru-RU" sz="2000"/>
              <a:t>Було вироблено понад 30 000 тонн рулонів</a:t>
            </a:r>
          </a:p>
          <a:p>
            <a:pPr lvl="1"/>
            <a:r>
              <a:rPr lang="ru-RU" sz="2000"/>
              <a:t>Ці рулони ніколи не продавалися безпосередньо</a:t>
            </a:r>
          </a:p>
          <a:p>
            <a:pPr lvl="1"/>
            <a:r>
              <a:rPr lang="ru-RU" sz="2000"/>
              <a:t>Надходили на ринок після травлення і подальшої обробки</a:t>
            </a:r>
            <a:endParaRPr lang="en-GB" sz="2000"/>
          </a:p>
        </p:txBody>
      </p:sp>
    </p:spTree>
    <p:extLst>
      <p:ext uri="{BB962C8B-B14F-4D97-AF65-F5344CB8AC3E}">
        <p14:creationId xmlns:p14="http://schemas.microsoft.com/office/powerpoint/2010/main" val="1462007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107C-1916-144F-D2F3-6F3EF2C58865}"/>
              </a:ext>
            </a:extLst>
          </p:cNvPr>
          <p:cNvSpPr>
            <a:spLocks noGrp="1"/>
          </p:cNvSpPr>
          <p:nvPr>
            <p:ph type="title"/>
          </p:nvPr>
        </p:nvSpPr>
        <p:spPr>
          <a:xfrm>
            <a:off x="8484124" y="548640"/>
            <a:ext cx="3154720" cy="4730370"/>
          </a:xfrm>
        </p:spPr>
        <p:txBody>
          <a:bodyPr>
            <a:normAutofit/>
          </a:bodyPr>
          <a:lstStyle/>
          <a:p>
            <a:r>
              <a:rPr lang="uk-UA" sz="3200" b="0" dirty="0">
                <a:effectLst/>
                <a:ea typeface="Aptos" panose="020B0004020202020204" pitchFamily="34" charset="0"/>
              </a:rPr>
              <a:t>ПРОГНОЗИ ЩОДО МАЙБУТНЬОГО РОЗВИТКУ ЦІЄЇ ТЕХНОЛОГІЇ</a:t>
            </a:r>
            <a:endParaRPr lang="en-GB" sz="3200" b="0" dirty="0"/>
          </a:p>
        </p:txBody>
      </p:sp>
      <p:pic>
        <p:nvPicPr>
          <p:cNvPr id="4" name="Content Placeholder 3" descr="A diagram of a steel production process&#10;&#10;Description automatically generated">
            <a:extLst>
              <a:ext uri="{FF2B5EF4-FFF2-40B4-BE49-F238E27FC236}">
                <a16:creationId xmlns:a16="http://schemas.microsoft.com/office/drawing/2014/main" id="{5B0634F2-6ADB-B337-44B2-596A03B787A0}"/>
              </a:ext>
            </a:extLst>
          </p:cNvPr>
          <p:cNvPicPr>
            <a:picLocks noGrp="1" noChangeAspect="1"/>
          </p:cNvPicPr>
          <p:nvPr>
            <p:ph idx="1"/>
          </p:nvPr>
        </p:nvPicPr>
        <p:blipFill>
          <a:blip r:embed="rId3"/>
          <a:stretch>
            <a:fillRect/>
          </a:stretch>
        </p:blipFill>
        <p:spPr>
          <a:xfrm>
            <a:off x="1442301" y="137988"/>
            <a:ext cx="6856408" cy="6034212"/>
          </a:xfrm>
          <a:prstGeom prst="rect">
            <a:avLst/>
          </a:prstGeom>
        </p:spPr>
      </p:pic>
    </p:spTree>
    <p:extLst>
      <p:ext uri="{BB962C8B-B14F-4D97-AF65-F5344CB8AC3E}">
        <p14:creationId xmlns:p14="http://schemas.microsoft.com/office/powerpoint/2010/main" val="369553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steel mill&#10;&#10;Description automatically generated">
            <a:extLst>
              <a:ext uri="{FF2B5EF4-FFF2-40B4-BE49-F238E27FC236}">
                <a16:creationId xmlns:a16="http://schemas.microsoft.com/office/drawing/2014/main" id="{E31BA433-291D-6093-E2E9-9FFFFC7D9B34}"/>
              </a:ext>
            </a:extLst>
          </p:cNvPr>
          <p:cNvPicPr>
            <a:picLocks noGrp="1" noChangeAspect="1"/>
          </p:cNvPicPr>
          <p:nvPr>
            <p:ph idx="1"/>
          </p:nvPr>
        </p:nvPicPr>
        <p:blipFill>
          <a:blip r:embed="rId3"/>
          <a:stretch>
            <a:fillRect/>
          </a:stretch>
        </p:blipFill>
        <p:spPr>
          <a:xfrm>
            <a:off x="801512" y="548640"/>
            <a:ext cx="9378400" cy="5825096"/>
          </a:xfrm>
          <a:prstGeom prst="rect">
            <a:avLst/>
          </a:prstGeom>
        </p:spPr>
      </p:pic>
    </p:spTree>
    <p:extLst>
      <p:ext uri="{BB962C8B-B14F-4D97-AF65-F5344CB8AC3E}">
        <p14:creationId xmlns:p14="http://schemas.microsoft.com/office/powerpoint/2010/main" val="264818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unset over a factory&#10;&#10;Description automatically generated">
            <a:extLst>
              <a:ext uri="{FF2B5EF4-FFF2-40B4-BE49-F238E27FC236}">
                <a16:creationId xmlns:a16="http://schemas.microsoft.com/office/drawing/2014/main" id="{EB748C55-DC0E-AF76-A892-B9B9E41672D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406" r="-1" b="-1"/>
          <a:stretch/>
        </p:blipFill>
        <p:spPr>
          <a:xfrm>
            <a:off x="352751" y="302429"/>
            <a:ext cx="11550506" cy="6053920"/>
          </a:xfrm>
          <a:prstGeom prst="rect">
            <a:avLst/>
          </a:prstGeom>
        </p:spPr>
      </p:pic>
      <p:sp>
        <p:nvSpPr>
          <p:cNvPr id="20" name="Rectangle 19">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83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Rectangle 42">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large machine with a large fire&#10;&#10;Description automatically generated with medium confidence">
            <a:extLst>
              <a:ext uri="{FF2B5EF4-FFF2-40B4-BE49-F238E27FC236}">
                <a16:creationId xmlns:a16="http://schemas.microsoft.com/office/drawing/2014/main" id="{B6A90763-97F6-B2D0-3FB8-130E69865D4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8476" r="24703"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44" name="Freeform: Shape 43">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chemeClr val="tx2">
                <a:lumMod val="10000"/>
                <a:lumOff val="90000"/>
              </a:schemeClr>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Freeform: Shape 44">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7939B4-A6D2-0C92-B110-FED8A5E6FB3A}"/>
              </a:ext>
            </a:extLst>
          </p:cNvPr>
          <p:cNvSpPr>
            <a:spLocks noGrp="1"/>
          </p:cNvSpPr>
          <p:nvPr>
            <p:ph type="title"/>
          </p:nvPr>
        </p:nvSpPr>
        <p:spPr>
          <a:xfrm>
            <a:off x="7255564" y="914400"/>
            <a:ext cx="4485861" cy="1106556"/>
          </a:xfrm>
        </p:spPr>
        <p:txBody>
          <a:bodyPr vert="horz" lIns="91440" tIns="45720" rIns="91440" bIns="45720" rtlCol="0" anchor="b">
            <a:normAutofit/>
          </a:bodyPr>
          <a:lstStyle/>
          <a:p>
            <a:r>
              <a:rPr lang="en-US" sz="3200"/>
              <a:t>Розвиток світового ринку сталі</a:t>
            </a:r>
          </a:p>
        </p:txBody>
      </p:sp>
      <p:sp>
        <p:nvSpPr>
          <p:cNvPr id="46" name="Rectangle 45">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6D7D9CB1-F198-1CD9-F9F5-32A2E9D06685}"/>
              </a:ext>
            </a:extLst>
          </p:cNvPr>
          <p:cNvSpPr>
            <a:spLocks noGrp="1"/>
          </p:cNvSpPr>
          <p:nvPr>
            <p:ph sz="half" idx="2"/>
          </p:nvPr>
        </p:nvSpPr>
        <p:spPr>
          <a:xfrm>
            <a:off x="7255563" y="2440100"/>
            <a:ext cx="4485861" cy="3834804"/>
          </a:xfrm>
        </p:spPr>
        <p:txBody>
          <a:bodyPr vert="horz" lIns="91440" tIns="45720" rIns="91440" bIns="45720" rtlCol="0" anchor="t">
            <a:normAutofit/>
          </a:bodyPr>
          <a:lstStyle/>
          <a:p>
            <a:r>
              <a:rPr lang="en-US" sz="1700"/>
              <a:t>Глобалізація зміщує центр ваги виробництва і споживання сталі</a:t>
            </a:r>
          </a:p>
          <a:p>
            <a:pPr lvl="1"/>
            <a:r>
              <a:rPr lang="en-US" sz="1700"/>
              <a:t>З Європи і США до Азії</a:t>
            </a:r>
          </a:p>
          <a:p>
            <a:r>
              <a:rPr lang="en-US" sz="1700"/>
              <a:t>Розвинена металургійна промисловість змінює свою структуру</a:t>
            </a:r>
          </a:p>
          <a:p>
            <a:pPr lvl="1"/>
            <a:r>
              <a:rPr lang="en-US" sz="1700"/>
              <a:t>Частково і поступово модифікує свої виробничі системи</a:t>
            </a:r>
          </a:p>
        </p:txBody>
      </p:sp>
    </p:spTree>
    <p:extLst>
      <p:ext uri="{BB962C8B-B14F-4D97-AF65-F5344CB8AC3E}">
        <p14:creationId xmlns:p14="http://schemas.microsoft.com/office/powerpoint/2010/main" val="321991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5B3F3-5C57-CBC8-B0A0-16652C506527}"/>
              </a:ext>
            </a:extLst>
          </p:cNvPr>
          <p:cNvSpPr>
            <a:spLocks noGrp="1"/>
          </p:cNvSpPr>
          <p:nvPr>
            <p:ph type="title"/>
          </p:nvPr>
        </p:nvSpPr>
        <p:spPr>
          <a:xfrm>
            <a:off x="411480" y="987552"/>
            <a:ext cx="4485861" cy="1088136"/>
          </a:xfrm>
        </p:spPr>
        <p:txBody>
          <a:bodyPr anchor="b">
            <a:normAutofit/>
          </a:bodyPr>
          <a:lstStyle/>
          <a:p>
            <a:r>
              <a:rPr lang="en-GB" sz="3400"/>
              <a:t>Розвиток світового ринку сталі</a:t>
            </a:r>
          </a:p>
        </p:txBody>
      </p:sp>
      <p:sp>
        <p:nvSpPr>
          <p:cNvPr id="19" name="Rectangle 1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595AFE1-5EAE-EC07-83E7-000B96E07A31}"/>
              </a:ext>
            </a:extLst>
          </p:cNvPr>
          <p:cNvSpPr>
            <a:spLocks noGrp="1"/>
          </p:cNvSpPr>
          <p:nvPr>
            <p:ph idx="1"/>
          </p:nvPr>
        </p:nvSpPr>
        <p:spPr>
          <a:xfrm>
            <a:off x="411479" y="2688336"/>
            <a:ext cx="4498848" cy="3584448"/>
          </a:xfrm>
        </p:spPr>
        <p:txBody>
          <a:bodyPr anchor="t">
            <a:normAutofit/>
          </a:bodyPr>
          <a:lstStyle/>
          <a:p>
            <a:r>
              <a:rPr lang="ru-RU" sz="1700"/>
              <a:t>Поступова трансформація виробничих систем</a:t>
            </a:r>
          </a:p>
          <a:p>
            <a:pPr lvl="1"/>
            <a:r>
              <a:rPr lang="ru-RU" sz="1700"/>
              <a:t>Нові об'єкти з вищою продуктивністю</a:t>
            </a:r>
          </a:p>
          <a:p>
            <a:pPr lvl="1"/>
            <a:r>
              <a:rPr lang="ru-RU" sz="1700"/>
              <a:t>Нижчі інвестиційні, операційні та експлуатаційні витрати</a:t>
            </a:r>
          </a:p>
          <a:p>
            <a:pPr lvl="1"/>
            <a:r>
              <a:rPr lang="ru-RU" sz="1700"/>
              <a:t>Нижче енергоспоживання</a:t>
            </a:r>
          </a:p>
          <a:p>
            <a:pPr lvl="1"/>
            <a:r>
              <a:rPr lang="ru-RU" sz="1700"/>
              <a:t>Скорочення викидів забруднюючих речовин</a:t>
            </a:r>
          </a:p>
          <a:p>
            <a:pPr lvl="1"/>
            <a:r>
              <a:rPr lang="ru-RU" sz="1700"/>
              <a:t>Застосування нових технологій</a:t>
            </a:r>
            <a:endParaRPr lang="en-GB" sz="1700"/>
          </a:p>
        </p:txBody>
      </p:sp>
      <p:pic>
        <p:nvPicPr>
          <p:cNvPr id="5" name="Picture 4" descr="A large machine with red hot sparks&#10;&#10;Description automatically generated with medium confidence">
            <a:extLst>
              <a:ext uri="{FF2B5EF4-FFF2-40B4-BE49-F238E27FC236}">
                <a16:creationId xmlns:a16="http://schemas.microsoft.com/office/drawing/2014/main" id="{ECFABF6C-6CA2-453B-9B37-678B6628FAB3}"/>
              </a:ext>
            </a:extLst>
          </p:cNvPr>
          <p:cNvPicPr>
            <a:picLocks noChangeAspect="1"/>
          </p:cNvPicPr>
          <p:nvPr/>
        </p:nvPicPr>
        <p:blipFill rotWithShape="1">
          <a:blip r:embed="rId3">
            <a:extLst>
              <a:ext uri="{28A0092B-C50C-407E-A947-70E740481C1C}">
                <a14:useLocalDpi xmlns:a14="http://schemas.microsoft.com/office/drawing/2010/main" val="0"/>
              </a:ext>
            </a:extLst>
          </a:blip>
          <a:srcRect l="15521" r="21240"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70868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A7E22-152B-447E-BB82-11BE030F328B}"/>
              </a:ext>
            </a:extLst>
          </p:cNvPr>
          <p:cNvSpPr>
            <a:spLocks noGrp="1"/>
          </p:cNvSpPr>
          <p:nvPr>
            <p:ph type="title"/>
          </p:nvPr>
        </p:nvSpPr>
        <p:spPr>
          <a:xfrm>
            <a:off x="841248" y="452680"/>
            <a:ext cx="3850008" cy="2098609"/>
          </a:xfrm>
        </p:spPr>
        <p:txBody>
          <a:bodyPr anchor="t">
            <a:normAutofit/>
          </a:bodyPr>
          <a:lstStyle/>
          <a:p>
            <a:r>
              <a:rPr lang="en-GB" dirty="0" err="1"/>
              <a:t>Розвиток</a:t>
            </a:r>
            <a:r>
              <a:rPr lang="en-GB" dirty="0"/>
              <a:t> </a:t>
            </a:r>
            <a:r>
              <a:rPr lang="en-GB" dirty="0" err="1"/>
              <a:t>світового</a:t>
            </a:r>
            <a:r>
              <a:rPr lang="en-GB" dirty="0"/>
              <a:t> </a:t>
            </a:r>
            <a:r>
              <a:rPr lang="en-GB" dirty="0" err="1"/>
              <a:t>ринку</a:t>
            </a:r>
            <a:r>
              <a:rPr lang="en-GB" dirty="0"/>
              <a:t> </a:t>
            </a:r>
            <a:r>
              <a:rPr lang="en-GB" dirty="0" err="1"/>
              <a:t>сталі</a:t>
            </a:r>
            <a:endParaRPr lang="en-GB" dirty="0"/>
          </a:p>
        </p:txBody>
      </p:sp>
      <p:sp>
        <p:nvSpPr>
          <p:cNvPr id="3" name="Content Placeholder 2">
            <a:extLst>
              <a:ext uri="{FF2B5EF4-FFF2-40B4-BE49-F238E27FC236}">
                <a16:creationId xmlns:a16="http://schemas.microsoft.com/office/drawing/2014/main" id="{77756ADC-DE62-EBEE-CECB-0E0EEE06ECE4}"/>
              </a:ext>
            </a:extLst>
          </p:cNvPr>
          <p:cNvSpPr>
            <a:spLocks noGrp="1"/>
          </p:cNvSpPr>
          <p:nvPr>
            <p:ph idx="1"/>
          </p:nvPr>
        </p:nvSpPr>
        <p:spPr>
          <a:xfrm>
            <a:off x="5532504" y="1683170"/>
            <a:ext cx="5818248" cy="4148585"/>
          </a:xfrm>
        </p:spPr>
        <p:txBody>
          <a:bodyPr>
            <a:normAutofit/>
          </a:bodyPr>
          <a:lstStyle/>
          <a:p>
            <a:pPr>
              <a:lnSpc>
                <a:spcPct val="100000"/>
              </a:lnSpc>
            </a:pPr>
            <a:r>
              <a:rPr lang="ru-RU" sz="1400"/>
              <a:t>Глобалізація та ринкова трансформація</a:t>
            </a:r>
          </a:p>
          <a:p>
            <a:pPr lvl="1">
              <a:lnSpc>
                <a:spcPct val="100000"/>
              </a:lnSpc>
            </a:pPr>
            <a:r>
              <a:rPr lang="ru-RU" sz="1400"/>
              <a:t>Високі вимоги до якості</a:t>
            </a:r>
          </a:p>
          <a:p>
            <a:pPr lvl="1">
              <a:lnSpc>
                <a:spcPct val="100000"/>
              </a:lnSpc>
            </a:pPr>
            <a:r>
              <a:rPr lang="ru-RU" sz="1400"/>
              <a:t>Постійний розвиток</a:t>
            </a:r>
          </a:p>
          <a:p>
            <a:pPr lvl="1">
              <a:lnSpc>
                <a:spcPct val="100000"/>
              </a:lnSpc>
            </a:pPr>
            <a:r>
              <a:rPr lang="ru-RU" sz="1400"/>
              <a:t>Нові країни-виробники</a:t>
            </a:r>
          </a:p>
          <a:p>
            <a:pPr>
              <a:lnSpc>
                <a:spcPct val="100000"/>
              </a:lnSpc>
            </a:pPr>
            <a:r>
              <a:rPr lang="ru-RU" sz="1400"/>
              <a:t>Конкуренція з іншими матеріалами</a:t>
            </a:r>
          </a:p>
          <a:p>
            <a:pPr lvl="1">
              <a:lnSpc>
                <a:spcPct val="100000"/>
              </a:lnSpc>
            </a:pPr>
            <a:r>
              <a:rPr lang="ru-RU" sz="1400"/>
              <a:t>Пластмаси, кераміка, композити</a:t>
            </a:r>
          </a:p>
          <a:p>
            <a:pPr>
              <a:lnSpc>
                <a:spcPct val="100000"/>
              </a:lnSpc>
            </a:pPr>
            <a:r>
              <a:rPr lang="ru-RU" sz="1400"/>
              <a:t>Зобов'язання зменшити споживання енергії та викиди забруднюючих речовин</a:t>
            </a:r>
          </a:p>
          <a:p>
            <a:pPr lvl="1">
              <a:lnSpc>
                <a:spcPct val="100000"/>
              </a:lnSpc>
            </a:pPr>
            <a:r>
              <a:rPr lang="ru-RU" sz="1400"/>
              <a:t>Кіотський протокол</a:t>
            </a:r>
          </a:p>
          <a:p>
            <a:pPr>
              <a:lnSpc>
                <a:spcPct val="100000"/>
              </a:lnSpc>
            </a:pPr>
            <a:r>
              <a:rPr lang="ru-RU" sz="1400"/>
              <a:t>Зміна традиційних правил конкурентоспроможності та ринку</a:t>
            </a:r>
          </a:p>
          <a:p>
            <a:pPr lvl="1">
              <a:lnSpc>
                <a:spcPct val="100000"/>
              </a:lnSpc>
            </a:pPr>
            <a:r>
              <a:rPr lang="ru-RU" sz="1400"/>
              <a:t>Європейське виробництво - 175 мільйонів тонн</a:t>
            </a:r>
          </a:p>
          <a:p>
            <a:pPr lvl="1">
              <a:lnSpc>
                <a:spcPct val="100000"/>
              </a:lnSpc>
            </a:pPr>
            <a:r>
              <a:rPr lang="ru-RU" sz="1400"/>
              <a:t>Північноамериканське виробництво - 110 мільйонів тонн</a:t>
            </a:r>
          </a:p>
          <a:p>
            <a:pPr lvl="1">
              <a:lnSpc>
                <a:spcPct val="100000"/>
              </a:lnSpc>
            </a:pPr>
            <a:r>
              <a:rPr lang="ru-RU" sz="1400"/>
              <a:t>Китайське виробництво - 408 мільйонів тонн</a:t>
            </a:r>
            <a:endParaRPr lang="en-GB" sz="1400"/>
          </a:p>
        </p:txBody>
      </p:sp>
      <p:sp>
        <p:nvSpPr>
          <p:cNvPr id="10" name="Rectangle 9">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ontent Placeholder 5">
            <a:extLst>
              <a:ext uri="{FF2B5EF4-FFF2-40B4-BE49-F238E27FC236}">
                <a16:creationId xmlns:a16="http://schemas.microsoft.com/office/drawing/2014/main" id="{C44F3F91-545D-C603-7C07-BA875484B8CC}"/>
              </a:ext>
            </a:extLst>
          </p:cNvPr>
          <p:cNvGraphicFramePr>
            <a:graphicFrameLocks/>
          </p:cNvGraphicFramePr>
          <p:nvPr>
            <p:extLst>
              <p:ext uri="{D42A27DB-BD31-4B8C-83A1-F6EECF244321}">
                <p14:modId xmlns:p14="http://schemas.microsoft.com/office/powerpoint/2010/main" val="3255415293"/>
              </p:ext>
            </p:extLst>
          </p:nvPr>
        </p:nvGraphicFramePr>
        <p:xfrm>
          <a:off x="841248" y="2360741"/>
          <a:ext cx="3145883" cy="3611307"/>
        </p:xfrm>
        <a:graphic>
          <a:graphicData uri="http://schemas.openxmlformats.org/drawingml/2006/table">
            <a:tbl>
              <a:tblPr firstRow="1" bandRow="1">
                <a:tableStyleId>{5C22544A-7EE6-4342-B048-85BDC9FD1C3A}</a:tableStyleId>
              </a:tblPr>
              <a:tblGrid>
                <a:gridCol w="1328292">
                  <a:extLst>
                    <a:ext uri="{9D8B030D-6E8A-4147-A177-3AD203B41FA5}">
                      <a16:colId xmlns:a16="http://schemas.microsoft.com/office/drawing/2014/main" val="143756393"/>
                    </a:ext>
                  </a:extLst>
                </a:gridCol>
                <a:gridCol w="1817591">
                  <a:extLst>
                    <a:ext uri="{9D8B030D-6E8A-4147-A177-3AD203B41FA5}">
                      <a16:colId xmlns:a16="http://schemas.microsoft.com/office/drawing/2014/main" val="1891093296"/>
                    </a:ext>
                  </a:extLst>
                </a:gridCol>
              </a:tblGrid>
              <a:tr h="1060949">
                <a:tc>
                  <a:txBody>
                    <a:bodyPr/>
                    <a:lstStyle/>
                    <a:p>
                      <a:r>
                        <a:rPr lang="ru-RU" sz="2000" dirty="0" err="1"/>
                        <a:t>Країна</a:t>
                      </a:r>
                      <a:endParaRPr lang="ru-RU" sz="2000" dirty="0"/>
                    </a:p>
                  </a:txBody>
                  <a:tcPr marL="128358" marR="128358" marT="64179" marB="64179" anchor="ctr"/>
                </a:tc>
                <a:tc>
                  <a:txBody>
                    <a:bodyPr/>
                    <a:lstStyle/>
                    <a:p>
                      <a:r>
                        <a:rPr lang="ru-RU" sz="2000"/>
                        <a:t>Обсяг виробництва (млн тонн)</a:t>
                      </a:r>
                    </a:p>
                  </a:txBody>
                  <a:tcPr marL="128358" marR="128358" marT="64179" marB="64179" anchor="ctr"/>
                </a:tc>
                <a:extLst>
                  <a:ext uri="{0D108BD9-81ED-4DB2-BD59-A6C34878D82A}">
                    <a16:rowId xmlns:a16="http://schemas.microsoft.com/office/drawing/2014/main" val="2025590842"/>
                  </a:ext>
                </a:extLst>
              </a:tr>
              <a:tr h="448863">
                <a:tc>
                  <a:txBody>
                    <a:bodyPr/>
                    <a:lstStyle/>
                    <a:p>
                      <a:r>
                        <a:rPr lang="ru-RU" sz="2000"/>
                        <a:t>Європа</a:t>
                      </a:r>
                    </a:p>
                  </a:txBody>
                  <a:tcPr marL="128358" marR="128358" marT="64179" marB="64179" anchor="ctr"/>
                </a:tc>
                <a:tc>
                  <a:txBody>
                    <a:bodyPr/>
                    <a:lstStyle/>
                    <a:p>
                      <a:r>
                        <a:rPr lang="en-GB" sz="2000"/>
                        <a:t>175</a:t>
                      </a:r>
                    </a:p>
                  </a:txBody>
                  <a:tcPr marL="128358" marR="128358" marT="64179" marB="64179" anchor="ctr"/>
                </a:tc>
                <a:extLst>
                  <a:ext uri="{0D108BD9-81ED-4DB2-BD59-A6C34878D82A}">
                    <a16:rowId xmlns:a16="http://schemas.microsoft.com/office/drawing/2014/main" val="2682456719"/>
                  </a:ext>
                </a:extLst>
              </a:tr>
              <a:tr h="754906">
                <a:tc>
                  <a:txBody>
                    <a:bodyPr/>
                    <a:lstStyle/>
                    <a:p>
                      <a:r>
                        <a:rPr lang="ru-RU" sz="2000"/>
                        <a:t>Північна Америка</a:t>
                      </a:r>
                    </a:p>
                  </a:txBody>
                  <a:tcPr marL="128358" marR="128358" marT="64179" marB="64179" anchor="ctr"/>
                </a:tc>
                <a:tc>
                  <a:txBody>
                    <a:bodyPr/>
                    <a:lstStyle/>
                    <a:p>
                      <a:r>
                        <a:rPr lang="en-GB" sz="2000"/>
                        <a:t>110</a:t>
                      </a:r>
                    </a:p>
                  </a:txBody>
                  <a:tcPr marL="128358" marR="128358" marT="64179" marB="64179" anchor="ctr"/>
                </a:tc>
                <a:extLst>
                  <a:ext uri="{0D108BD9-81ED-4DB2-BD59-A6C34878D82A}">
                    <a16:rowId xmlns:a16="http://schemas.microsoft.com/office/drawing/2014/main" val="1719079863"/>
                  </a:ext>
                </a:extLst>
              </a:tr>
              <a:tr h="448863">
                <a:tc>
                  <a:txBody>
                    <a:bodyPr/>
                    <a:lstStyle/>
                    <a:p>
                      <a:r>
                        <a:rPr lang="ru-RU" sz="2000"/>
                        <a:t>Китай</a:t>
                      </a:r>
                    </a:p>
                  </a:txBody>
                  <a:tcPr marL="128358" marR="128358" marT="64179" marB="64179" anchor="ctr"/>
                </a:tc>
                <a:tc>
                  <a:txBody>
                    <a:bodyPr/>
                    <a:lstStyle/>
                    <a:p>
                      <a:r>
                        <a:rPr lang="en-GB" sz="2000"/>
                        <a:t>408</a:t>
                      </a:r>
                    </a:p>
                  </a:txBody>
                  <a:tcPr marL="128358" marR="128358" marT="64179" marB="64179" anchor="ctr"/>
                </a:tc>
                <a:extLst>
                  <a:ext uri="{0D108BD9-81ED-4DB2-BD59-A6C34878D82A}">
                    <a16:rowId xmlns:a16="http://schemas.microsoft.com/office/drawing/2014/main" val="2626619978"/>
                  </a:ext>
                </a:extLst>
              </a:tr>
              <a:tr h="448863">
                <a:tc>
                  <a:txBody>
                    <a:bodyPr/>
                    <a:lstStyle/>
                    <a:p>
                      <a:r>
                        <a:rPr lang="ru-RU" sz="2000"/>
                        <a:t>Японія</a:t>
                      </a:r>
                    </a:p>
                  </a:txBody>
                  <a:tcPr marL="128358" marR="128358" marT="64179" marB="64179" anchor="ctr"/>
                </a:tc>
                <a:tc>
                  <a:txBody>
                    <a:bodyPr/>
                    <a:lstStyle/>
                    <a:p>
                      <a:r>
                        <a:rPr lang="en-GB" sz="2000"/>
                        <a:t>99</a:t>
                      </a:r>
                    </a:p>
                  </a:txBody>
                  <a:tcPr marL="128358" marR="128358" marT="64179" marB="64179" anchor="ctr"/>
                </a:tc>
                <a:extLst>
                  <a:ext uri="{0D108BD9-81ED-4DB2-BD59-A6C34878D82A}">
                    <a16:rowId xmlns:a16="http://schemas.microsoft.com/office/drawing/2014/main" val="500815402"/>
                  </a:ext>
                </a:extLst>
              </a:tr>
              <a:tr h="448863">
                <a:tc>
                  <a:txBody>
                    <a:bodyPr/>
                    <a:lstStyle/>
                    <a:p>
                      <a:r>
                        <a:rPr lang="ru-RU" sz="2000"/>
                        <a:t>Індія</a:t>
                      </a:r>
                    </a:p>
                  </a:txBody>
                  <a:tcPr marL="128358" marR="128358" marT="64179" marB="64179" anchor="ctr"/>
                </a:tc>
                <a:tc>
                  <a:txBody>
                    <a:bodyPr/>
                    <a:lstStyle/>
                    <a:p>
                      <a:r>
                        <a:rPr lang="en-GB" sz="2000" dirty="0"/>
                        <a:t>43</a:t>
                      </a:r>
                    </a:p>
                  </a:txBody>
                  <a:tcPr marL="128358" marR="128358" marT="64179" marB="64179" anchor="ctr"/>
                </a:tc>
                <a:extLst>
                  <a:ext uri="{0D108BD9-81ED-4DB2-BD59-A6C34878D82A}">
                    <a16:rowId xmlns:a16="http://schemas.microsoft.com/office/drawing/2014/main" val="2098145115"/>
                  </a:ext>
                </a:extLst>
              </a:tr>
            </a:tbl>
          </a:graphicData>
        </a:graphic>
      </p:graphicFrame>
    </p:spTree>
    <p:extLst>
      <p:ext uri="{BB962C8B-B14F-4D97-AF65-F5344CB8AC3E}">
        <p14:creationId xmlns:p14="http://schemas.microsoft.com/office/powerpoint/2010/main" val="289593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3081C-CBBE-1B0B-58CC-28299747D47B}"/>
              </a:ext>
            </a:extLst>
          </p:cNvPr>
          <p:cNvSpPr>
            <a:spLocks noGrp="1"/>
          </p:cNvSpPr>
          <p:nvPr>
            <p:ph type="title"/>
          </p:nvPr>
        </p:nvSpPr>
        <p:spPr>
          <a:xfrm>
            <a:off x="411480" y="987552"/>
            <a:ext cx="4485861" cy="1088136"/>
          </a:xfrm>
        </p:spPr>
        <p:txBody>
          <a:bodyPr anchor="b">
            <a:normAutofit/>
          </a:bodyPr>
          <a:lstStyle/>
          <a:p>
            <a:r>
              <a:rPr lang="ru-RU" sz="3400"/>
              <a:t>Процес безперервного лиття</a:t>
            </a:r>
            <a:endParaRPr lang="en-GB" sz="3400"/>
          </a:p>
        </p:txBody>
      </p:sp>
      <p:sp>
        <p:nvSpPr>
          <p:cNvPr id="21" name="Rectangle 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C91FF3F-52B9-D074-3BFD-CE2E690CFDFE}"/>
              </a:ext>
            </a:extLst>
          </p:cNvPr>
          <p:cNvSpPr>
            <a:spLocks noGrp="1"/>
          </p:cNvSpPr>
          <p:nvPr>
            <p:ph idx="1"/>
          </p:nvPr>
        </p:nvSpPr>
        <p:spPr>
          <a:xfrm>
            <a:off x="411479" y="2688336"/>
            <a:ext cx="4498848" cy="3584448"/>
          </a:xfrm>
        </p:spPr>
        <p:txBody>
          <a:bodyPr anchor="t">
            <a:normAutofit/>
          </a:bodyPr>
          <a:lstStyle/>
          <a:p>
            <a:pPr>
              <a:lnSpc>
                <a:spcPct val="100000"/>
              </a:lnSpc>
            </a:pPr>
            <a:r>
              <a:rPr lang="ru-RU" sz="1100"/>
              <a:t>Опис процесу безперервного лиття за допомогою швидкого затвердіння</a:t>
            </a:r>
          </a:p>
          <a:p>
            <a:pPr lvl="1">
              <a:lnSpc>
                <a:spcPct val="100000"/>
              </a:lnSpc>
            </a:pPr>
            <a:r>
              <a:rPr lang="ru-RU" sz="1100"/>
              <a:t>Системи подачі та розливання</a:t>
            </a:r>
          </a:p>
          <a:p>
            <a:pPr lvl="1">
              <a:lnSpc>
                <a:spcPct val="100000"/>
              </a:lnSpc>
            </a:pPr>
            <a:r>
              <a:rPr lang="ru-RU" sz="1100"/>
              <a:t>Процес затвердіння</a:t>
            </a:r>
          </a:p>
          <a:p>
            <a:pPr lvl="1">
              <a:lnSpc>
                <a:spcPct val="100000"/>
              </a:lnSpc>
            </a:pPr>
            <a:r>
              <a:rPr lang="ru-RU" sz="1100"/>
              <a:t>Стадії гарячої прокатки</a:t>
            </a:r>
          </a:p>
          <a:p>
            <a:pPr>
              <a:lnSpc>
                <a:spcPct val="100000"/>
              </a:lnSpc>
            </a:pPr>
            <a:r>
              <a:rPr lang="ru-RU" sz="1100"/>
              <a:t>Вплив параметрів виробничого процесу на матеріали</a:t>
            </a:r>
          </a:p>
          <a:p>
            <a:pPr lvl="1">
              <a:lnSpc>
                <a:spcPct val="100000"/>
              </a:lnSpc>
            </a:pPr>
            <a:r>
              <a:rPr lang="ru-RU" sz="1100"/>
              <a:t>Мікроструктура</a:t>
            </a:r>
          </a:p>
          <a:p>
            <a:pPr lvl="1">
              <a:lnSpc>
                <a:spcPct val="100000"/>
              </a:lnSpc>
            </a:pPr>
            <a:r>
              <a:rPr lang="ru-RU" sz="1100"/>
              <a:t>Текстура</a:t>
            </a:r>
          </a:p>
          <a:p>
            <a:pPr lvl="1">
              <a:lnSpc>
                <a:spcPct val="100000"/>
              </a:lnSpc>
            </a:pPr>
            <a:r>
              <a:rPr lang="ru-RU" sz="1100"/>
              <a:t>Якість поверхні</a:t>
            </a:r>
          </a:p>
          <a:p>
            <a:pPr lvl="1">
              <a:lnSpc>
                <a:spcPct val="100000"/>
              </a:lnSpc>
            </a:pPr>
            <a:r>
              <a:rPr lang="ru-RU" sz="1100"/>
              <a:t>Механічні властивості</a:t>
            </a:r>
          </a:p>
          <a:p>
            <a:pPr lvl="1">
              <a:lnSpc>
                <a:spcPct val="100000"/>
              </a:lnSpc>
            </a:pPr>
            <a:r>
              <a:rPr lang="ru-RU" sz="1100"/>
              <a:t>Шорсткість формувальних циліндрів виливниць</a:t>
            </a:r>
          </a:p>
          <a:p>
            <a:pPr>
              <a:lnSpc>
                <a:spcPct val="100000"/>
              </a:lnSpc>
            </a:pPr>
            <a:r>
              <a:rPr lang="ru-RU" sz="1100"/>
              <a:t>Виробництво вуглецевих, нержавіючих сталей і магнітного листа</a:t>
            </a:r>
          </a:p>
          <a:p>
            <a:pPr>
              <a:lnSpc>
                <a:spcPct val="100000"/>
              </a:lnSpc>
            </a:pPr>
            <a:r>
              <a:rPr lang="ru-RU" sz="1100"/>
              <a:t>Новий процес виробництва сталі має важливу роль у 21-му столітті</a:t>
            </a:r>
            <a:endParaRPr lang="en-GB" sz="1100"/>
          </a:p>
        </p:txBody>
      </p:sp>
      <p:pic>
        <p:nvPicPr>
          <p:cNvPr id="5" name="Picture 4" descr="Several large machines in a factory&#10;&#10;Description automatically generated">
            <a:extLst>
              <a:ext uri="{FF2B5EF4-FFF2-40B4-BE49-F238E27FC236}">
                <a16:creationId xmlns:a16="http://schemas.microsoft.com/office/drawing/2014/main" id="{C728E7F5-15FD-CC59-BA08-34B1CADF3938}"/>
              </a:ext>
            </a:extLst>
          </p:cNvPr>
          <p:cNvPicPr>
            <a:picLocks noChangeAspect="1"/>
          </p:cNvPicPr>
          <p:nvPr/>
        </p:nvPicPr>
        <p:blipFill rotWithShape="1">
          <a:blip r:embed="rId3">
            <a:extLst>
              <a:ext uri="{28A0092B-C50C-407E-A947-70E740481C1C}">
                <a14:useLocalDpi xmlns:a14="http://schemas.microsoft.com/office/drawing/2010/main" val="0"/>
              </a:ext>
            </a:extLst>
          </a:blip>
          <a:srcRect l="31101" r="14695"/>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53719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B16F0-B03A-F2F2-6AF9-C5464F32C70E}"/>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2900"/>
              <a:t>Переваги нового процесу виробництва сталі</a:t>
            </a:r>
          </a:p>
        </p:txBody>
      </p:sp>
      <p:sp>
        <p:nvSpPr>
          <p:cNvPr id="33" name="Rectangle 3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B93B3502-DE78-C56F-B268-C4A83D2F30C5}"/>
              </a:ext>
            </a:extLst>
          </p:cNvPr>
          <p:cNvSpPr>
            <a:spLocks noGrp="1"/>
          </p:cNvSpPr>
          <p:nvPr>
            <p:ph sz="half" idx="2"/>
          </p:nvPr>
        </p:nvSpPr>
        <p:spPr>
          <a:xfrm>
            <a:off x="411479" y="2688336"/>
            <a:ext cx="4498848" cy="3584448"/>
          </a:xfrm>
        </p:spPr>
        <p:txBody>
          <a:bodyPr vert="horz" lIns="91440" tIns="45720" rIns="91440" bIns="45720" rtlCol="0" anchor="t">
            <a:normAutofit/>
          </a:bodyPr>
          <a:lstStyle/>
          <a:p>
            <a:r>
              <a:rPr lang="en-US" sz="1700"/>
              <a:t>Виробництво вуглецевих, нержавіючих сталей та магнітного листа</a:t>
            </a:r>
          </a:p>
          <a:p>
            <a:pPr lvl="1"/>
            <a:r>
              <a:rPr lang="en-US" sz="1700"/>
              <a:t>Нижчі питомі капітальні інвестиції</a:t>
            </a:r>
          </a:p>
          <a:p>
            <a:pPr lvl="1"/>
            <a:r>
              <a:rPr lang="en-US" sz="1700"/>
              <a:t>Нижче енергоспоживання</a:t>
            </a:r>
          </a:p>
          <a:p>
            <a:pPr lvl="1"/>
            <a:r>
              <a:rPr lang="en-US" sz="1700"/>
              <a:t>Нижчі викиди забруднюючих речовин</a:t>
            </a:r>
          </a:p>
          <a:p>
            <a:r>
              <a:rPr lang="en-US" sz="1700"/>
              <a:t>Важлива роль у виробництві сталі 21-го століття</a:t>
            </a:r>
          </a:p>
        </p:txBody>
      </p:sp>
      <p:pic>
        <p:nvPicPr>
          <p:cNvPr id="8" name="Content Placeholder 7" descr="A hot metal in a factory&#10;&#10;Description automatically generated with medium confidence">
            <a:extLst>
              <a:ext uri="{FF2B5EF4-FFF2-40B4-BE49-F238E27FC236}">
                <a16:creationId xmlns:a16="http://schemas.microsoft.com/office/drawing/2014/main" id="{BF68D9FB-DA79-9D92-CAF5-83FC0DF7CFA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3351" r="20148"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77107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A4A35-5F69-E8AB-8F27-026554C01B2B}"/>
              </a:ext>
            </a:extLst>
          </p:cNvPr>
          <p:cNvSpPr>
            <a:spLocks noGrp="1"/>
          </p:cNvSpPr>
          <p:nvPr>
            <p:ph type="title"/>
          </p:nvPr>
        </p:nvSpPr>
        <p:spPr>
          <a:xfrm>
            <a:off x="411480" y="987552"/>
            <a:ext cx="4485861" cy="1088136"/>
          </a:xfrm>
        </p:spPr>
        <p:txBody>
          <a:bodyPr anchor="b">
            <a:normAutofit/>
          </a:bodyPr>
          <a:lstStyle/>
          <a:p>
            <a:r>
              <a:rPr lang="en-GB" sz="3400"/>
              <a:t>Опис процесу безперервного лиття</a:t>
            </a:r>
          </a:p>
        </p:txBody>
      </p:sp>
      <p:sp>
        <p:nvSpPr>
          <p:cNvPr id="19" name="Rectangle 1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5BD5C1-C22B-544F-76D9-9BA8A92B50A2}"/>
              </a:ext>
            </a:extLst>
          </p:cNvPr>
          <p:cNvSpPr>
            <a:spLocks noGrp="1"/>
          </p:cNvSpPr>
          <p:nvPr>
            <p:ph idx="1"/>
          </p:nvPr>
        </p:nvSpPr>
        <p:spPr>
          <a:xfrm>
            <a:off x="411479" y="2688336"/>
            <a:ext cx="4498848" cy="3584448"/>
          </a:xfrm>
        </p:spPr>
        <p:txBody>
          <a:bodyPr anchor="t">
            <a:normAutofit/>
          </a:bodyPr>
          <a:lstStyle/>
          <a:p>
            <a:pPr>
              <a:lnSpc>
                <a:spcPct val="100000"/>
              </a:lnSpc>
            </a:pPr>
            <a:r>
              <a:rPr lang="ru-RU" sz="1200"/>
              <a:t>Системи подачі та розливання</a:t>
            </a:r>
          </a:p>
          <a:p>
            <a:pPr lvl="1">
              <a:lnSpc>
                <a:spcPct val="100000"/>
              </a:lnSpc>
            </a:pPr>
            <a:r>
              <a:rPr lang="ru-RU" sz="1200"/>
              <a:t>Використання швидкого затвердіння</a:t>
            </a:r>
          </a:p>
          <a:p>
            <a:pPr>
              <a:lnSpc>
                <a:spcPct val="100000"/>
              </a:lnSpc>
            </a:pPr>
            <a:r>
              <a:rPr lang="ru-RU" sz="1200"/>
              <a:t>Стадії гарячої прокатки</a:t>
            </a:r>
          </a:p>
          <a:p>
            <a:pPr lvl="1">
              <a:lnSpc>
                <a:spcPct val="100000"/>
              </a:lnSpc>
            </a:pPr>
            <a:r>
              <a:rPr lang="ru-RU" sz="1200"/>
              <a:t>Вплив параметрів виробничого процесу</a:t>
            </a:r>
          </a:p>
          <a:p>
            <a:pPr>
              <a:lnSpc>
                <a:spcPct val="100000"/>
              </a:lnSpc>
            </a:pPr>
            <a:r>
              <a:rPr lang="ru-RU" sz="1200"/>
              <a:t>Математичні та фізичні моделі</a:t>
            </a:r>
          </a:p>
          <a:p>
            <a:pPr lvl="1">
              <a:lnSpc>
                <a:spcPct val="100000"/>
              </a:lnSpc>
            </a:pPr>
            <a:r>
              <a:rPr lang="ru-RU" sz="1200"/>
              <a:t>Опис впливу на мікроструктуру, текстуру, якість поверхні та механічні властивості матеріалів</a:t>
            </a:r>
          </a:p>
          <a:p>
            <a:pPr>
              <a:lnSpc>
                <a:spcPct val="100000"/>
              </a:lnSpc>
            </a:pPr>
            <a:r>
              <a:rPr lang="ru-RU" sz="1200"/>
              <a:t>Вплив шорсткості формувальних циліндрів виливниць</a:t>
            </a:r>
          </a:p>
          <a:p>
            <a:pPr lvl="1">
              <a:lnSpc>
                <a:spcPct val="100000"/>
              </a:lnSpc>
            </a:pPr>
            <a:r>
              <a:rPr lang="ru-RU" sz="1200"/>
              <a:t>Особлива увага до впливу на процес затвердіння</a:t>
            </a:r>
          </a:p>
          <a:p>
            <a:pPr>
              <a:lnSpc>
                <a:spcPct val="100000"/>
              </a:lnSpc>
            </a:pPr>
            <a:r>
              <a:rPr lang="ru-RU" sz="1200"/>
              <a:t>Виробництво вуглецевих сталей, нержавіючих сталей і магнітного листа</a:t>
            </a:r>
          </a:p>
          <a:p>
            <a:pPr lvl="1">
              <a:lnSpc>
                <a:spcPct val="100000"/>
              </a:lnSpc>
            </a:pPr>
            <a:r>
              <a:rPr lang="ru-RU" sz="1200"/>
              <a:t>Нижчі питомі капітальні інвестиції, енергоспоживання та викиди забруднюючих речовин</a:t>
            </a:r>
            <a:endParaRPr lang="en-GB" sz="1200"/>
          </a:p>
        </p:txBody>
      </p:sp>
      <p:pic>
        <p:nvPicPr>
          <p:cNvPr id="5" name="Picture 4" descr="A conveyor belt in a factory&#10;&#10;Description automatically generated">
            <a:extLst>
              <a:ext uri="{FF2B5EF4-FFF2-40B4-BE49-F238E27FC236}">
                <a16:creationId xmlns:a16="http://schemas.microsoft.com/office/drawing/2014/main" id="{AB01EC48-B7F8-5FD7-1B0F-B9686C5E25EA}"/>
              </a:ext>
            </a:extLst>
          </p:cNvPr>
          <p:cNvPicPr>
            <a:picLocks noChangeAspect="1"/>
          </p:cNvPicPr>
          <p:nvPr/>
        </p:nvPicPr>
        <p:blipFill rotWithShape="1">
          <a:blip r:embed="rId3">
            <a:extLst>
              <a:ext uri="{28A0092B-C50C-407E-A947-70E740481C1C}">
                <a14:useLocalDpi xmlns:a14="http://schemas.microsoft.com/office/drawing/2010/main" val="0"/>
              </a:ext>
            </a:extLst>
          </a:blip>
          <a:srcRect r="29485"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076356348"/>
      </p:ext>
    </p:extLst>
  </p:cSld>
  <p:clrMapOvr>
    <a:masterClrMapping/>
  </p:clrMapOvr>
</p:sld>
</file>

<file path=ppt/theme/theme1.xml><?xml version="1.0" encoding="utf-8"?>
<a:theme xmlns:a="http://schemas.openxmlformats.org/drawingml/2006/main" name="AccentBoxVT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6663</Words>
  <Application>Microsoft Office PowerPoint</Application>
  <PresentationFormat>Widescreen</PresentationFormat>
  <Paragraphs>328</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Avenir Next LT Pro</vt:lpstr>
      <vt:lpstr>Calibri</vt:lpstr>
      <vt:lpstr>Neue Haas Grotesk Text Pro</vt:lpstr>
      <vt:lpstr>Times New Roman</vt:lpstr>
      <vt:lpstr>AccentBoxVTI</vt:lpstr>
      <vt:lpstr>Безперервне розливання сталі методом швидкого затвердіння</vt:lpstr>
      <vt:lpstr>Розвиток світового ринку</vt:lpstr>
      <vt:lpstr>Традиційні процеси безперервного розливання</vt:lpstr>
      <vt:lpstr>Розвиток світового ринку сталі</vt:lpstr>
      <vt:lpstr>Розвиток світового ринку сталі</vt:lpstr>
      <vt:lpstr>Розвиток світового ринку сталі</vt:lpstr>
      <vt:lpstr>Процес безперервного лиття</vt:lpstr>
      <vt:lpstr>Переваги нового процесу виробництва сталі</vt:lpstr>
      <vt:lpstr>Опис процесу безперервного лиття</vt:lpstr>
      <vt:lpstr>Схема процесу безперервного лиття</vt:lpstr>
      <vt:lpstr>Опис процесу гарячої прокатки</vt:lpstr>
      <vt:lpstr>Історія безперервного лиття</vt:lpstr>
      <vt:lpstr>Історичний розвиток процесу безперервного лиття</vt:lpstr>
      <vt:lpstr>Переваги технології затвердіння за допомогою безперервного розливання</vt:lpstr>
      <vt:lpstr>Опис процесу гарячої прокатки</vt:lpstr>
      <vt:lpstr>Історія використання пари валків</vt:lpstr>
      <vt:lpstr>Історія використання пари валків</vt:lpstr>
      <vt:lpstr>Загальний опис установки</vt:lpstr>
      <vt:lpstr>Загальний опис установки</vt:lpstr>
      <vt:lpstr>Розвиток технології використання пари валків</vt:lpstr>
      <vt:lpstr>Історичний розвиток процесу безперервного лиття</vt:lpstr>
      <vt:lpstr>Технологія швидкого затвердіння</vt:lpstr>
      <vt:lpstr>Технологія швидкого затвердіння</vt:lpstr>
      <vt:lpstr>Розвиток технології використання пари валків</vt:lpstr>
      <vt:lpstr>Розвиток технології використання пари валків</vt:lpstr>
      <vt:lpstr>Процес виготовлення сталі</vt:lpstr>
      <vt:lpstr>Проект Myosotis, за участю VAI</vt:lpstr>
      <vt:lpstr>Промисловий розвиток процесу: Консорціум Castrip</vt:lpstr>
      <vt:lpstr>Промисловий розвиток процесу: Консорціум Castrip</vt:lpstr>
      <vt:lpstr>Промисловий розвиток процесу: Консорціум Castrip</vt:lpstr>
      <vt:lpstr>Проект Myosotis</vt:lpstr>
      <vt:lpstr>Проект Myosotis</vt:lpstr>
      <vt:lpstr>Результати Проекту Myosotis</vt:lpstr>
      <vt:lpstr>ПРОГНОЗИ ЩОДО МАЙБУТНЬОГО РОЗВИТКУ ЦІЄЇ ТЕХНОЛОГІЇ</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Безперервне розливання сталі методом швидкого затвердіння</dc:title>
  <dc:creator>Maxim Kucherenko</dc:creator>
  <cp:lastModifiedBy>Maxim Kucherenko</cp:lastModifiedBy>
  <cp:revision>15</cp:revision>
  <dcterms:created xsi:type="dcterms:W3CDTF">2024-04-04T04:54:20Z</dcterms:created>
  <dcterms:modified xsi:type="dcterms:W3CDTF">2024-04-17T18:01:41Z</dcterms:modified>
</cp:coreProperties>
</file>