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6" r:id="rId30"/>
    <p:sldId id="284" r:id="rId31"/>
    <p:sldId id="285" r:id="rId32"/>
    <p:sldId id="288" r:id="rId33"/>
    <p:sldId id="292" r:id="rId34"/>
    <p:sldId id="290" r:id="rId35"/>
    <p:sldId id="289" r:id="rId36"/>
    <p:sldId id="291" r:id="rId37"/>
    <p:sldId id="293" r:id="rId38"/>
    <p:sldId id="294" r:id="rId39"/>
    <p:sldId id="287" r:id="rId40"/>
    <p:sldId id="295" r:id="rId41"/>
    <p:sldId id="296" r:id="rId42"/>
    <p:sldId id="297"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7692" autoAdjust="0"/>
  </p:normalViewPr>
  <p:slideViewPr>
    <p:cSldViewPr>
      <p:cViewPr varScale="1">
        <p:scale>
          <a:sx n="110" d="100"/>
          <a:sy n="110" d="100"/>
        </p:scale>
        <p:origin x="18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dirty="0">
              <a:solidFill>
                <a:schemeClr val="accent6">
                  <a:lumMod val="50000"/>
                </a:schemeClr>
              </a:solidFill>
              <a:hlinkClick xmlns:r="http://schemas.openxmlformats.org/officeDocument/2006/relationships" r:id="rId2"/>
            </a:rPr>
            <a:t>Віртуальний простір</a:t>
          </a:r>
          <a:endParaRPr lang="ru-RU" sz="2800" dirty="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pt>
  </dgm:ptLst>
  <dgm:cxnLst>
    <dgm:cxn modelId="{A60C460E-E075-423D-AF28-540C0863593A}" type="presOf" srcId="{7413B53B-ADD7-47CB-B665-DE002DBF1B7C}" destId="{902FC8E8-62B7-41CB-A2A5-FA407FC02F5B}"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859F4D23-081F-4953-B268-A80AF018A75F}" type="presOf" srcId="{2347B343-4EA3-46EF-92CB-7D1089F62FAE}" destId="{E7BB46B6-719D-4E9E-8039-1CC9A8EB1BDB}" srcOrd="0" destOrd="0" presId="urn:microsoft.com/office/officeart/2005/8/layout/vList3"/>
    <dgm:cxn modelId="{B918105E-D7FC-4627-82C3-AC1355845B76}" srcId="{8AC68C54-2E6B-4AD2-93FC-1AF3EEE1825D}" destId="{B33E13F7-6EE5-4A08-B89D-9708489BB5E8}" srcOrd="4" destOrd="0" parTransId="{D9D08A7B-6EA7-4840-903E-6D211EAAF890}" sibTransId="{F8ECFF55-FDF7-4BFD-80CC-124ADD3F6713}"/>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154C2E80-BB68-443D-A96A-DEAA02B723FE}" type="presOf" srcId="{8AC68C54-2E6B-4AD2-93FC-1AF3EEE1825D}" destId="{6819A1C7-D6A8-4FBA-BC1A-C9577DD5AE92}" srcOrd="0" destOrd="0" presId="urn:microsoft.com/office/officeart/2005/8/layout/vList3"/>
    <dgm:cxn modelId="{366B6194-5BB9-42DC-AA08-00681D1C88CF}" type="presOf" srcId="{B33E13F7-6EE5-4A08-B89D-9708489BB5E8}" destId="{E0FBF035-47DE-4BBC-ADD2-8D05944DD9B3}"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50D128D9-C012-4606-9A2C-2FCCA58F73EE}" srcId="{8AC68C54-2E6B-4AD2-93FC-1AF3EEE1825D}" destId="{7D7B818C-DE1A-4667-9258-8C666918997E}" srcOrd="0" destOrd="0" parTransId="{138FEEC9-DE8C-49D5-939B-0E998965205E}" sibTransId="{D701371A-03FF-4033-9D54-015EDA5BED75}"/>
    <dgm:cxn modelId="{02451AE2-A9EF-4691-B908-BC2DDE6712F6}" type="presOf" srcId="{1A2BAD11-2092-466C-8B3F-BAD19A0E7529}" destId="{649A140C-ACEE-410D-B52E-F92203A8DF00}"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E8604CFD-D499-4582-A827-1AF17C9055AF}" srcId="{8AC68C54-2E6B-4AD2-93FC-1AF3EEE1825D}" destId="{1A2BAD11-2092-466C-8B3F-BAD19A0E7529}" srcOrd="1" destOrd="0" parTransId="{9A005144-D07D-49F7-9107-FFAB93B71380}" sibTransId="{18F3D47F-26D3-4CAD-BFA0-4571ACB984B7}"/>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2"/>
            </a:rPr>
            <a:t>Віртуальний простір</a:t>
          </a:r>
          <a:endParaRPr lang="ru-RU" sz="2800" kern="1200" dirty="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8"/>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6"/>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5"/>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3"/>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1"/>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25.09.2024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25.09.2024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25.09.2024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25.09.2024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a:t>Поняття «кіберпростір» (</a:t>
            </a:r>
            <a:r>
              <a:rPr lang="uk-UA" dirty="0" err="1"/>
              <a:t>cyberspace</a:t>
            </a:r>
            <a:r>
              <a:rPr lang="uk-UA" dirty="0"/>
              <a:t>) ввів американський письменник-фантаст У. Гібсон в романі «</a:t>
            </a:r>
            <a:r>
              <a:rPr lang="uk-UA" dirty="0" err="1"/>
              <a:t>Нейромант</a:t>
            </a:r>
            <a:r>
              <a:rPr lang="uk-UA" dirty="0"/>
              <a:t>». Автор описав в ньому кіберпростір як «</a:t>
            </a:r>
            <a:r>
              <a:rPr lang="uk-UA" dirty="0" err="1"/>
              <a:t>консенсуальну</a:t>
            </a:r>
            <a:r>
              <a:rPr lang="uk-UA" dirty="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a:p>
          <a:p>
            <a:r>
              <a:rPr lang="uk-UA" dirty="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a:p>
          <a:p>
            <a:r>
              <a:rPr lang="uk-UA" dirty="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a:t>1) місце (</a:t>
            </a:r>
            <a:r>
              <a:rPr lang="uk-UA" b="1" dirty="0" err="1"/>
              <a:t>place</a:t>
            </a:r>
            <a:r>
              <a:rPr lang="uk-UA" b="1" dirty="0"/>
              <a:t>) в традиційному географічному сенсі, яке відповідає географічному положенню, науковому поняттю простору;</a:t>
            </a:r>
          </a:p>
          <a:p>
            <a:pPr lvl="0"/>
            <a:r>
              <a:rPr lang="uk-UA" b="1" dirty="0"/>
              <a:t>2) віртуальний простір (</a:t>
            </a:r>
            <a:r>
              <a:rPr lang="uk-UA" b="1" dirty="0" err="1"/>
              <a:t>virtual</a:t>
            </a:r>
            <a:r>
              <a:rPr lang="uk-UA" b="1" dirty="0"/>
              <a:t> </a:t>
            </a:r>
            <a:r>
              <a:rPr lang="uk-UA" b="1" dirty="0" err="1"/>
              <a:t>space</a:t>
            </a:r>
            <a:r>
              <a:rPr lang="uk-UA" b="1" dirty="0"/>
              <a:t>), яке змодельоване на комп'ютерах на базі існуючого в реальному світі місця (</a:t>
            </a:r>
            <a:r>
              <a:rPr lang="uk-UA" b="1" dirty="0" err="1"/>
              <a:t>place</a:t>
            </a:r>
            <a:r>
              <a:rPr lang="uk-UA" b="1" dirty="0"/>
              <a:t>), наприклад </a:t>
            </a:r>
            <a:r>
              <a:rPr lang="uk-UA" b="1" dirty="0" err="1"/>
              <a:t>geo-data</a:t>
            </a:r>
            <a:r>
              <a:rPr lang="uk-UA" b="1" dirty="0"/>
              <a:t>;</a:t>
            </a:r>
          </a:p>
          <a:p>
            <a:pPr lvl="0"/>
            <a:r>
              <a:rPr lang="uk-UA" b="1" dirty="0"/>
              <a:t>3) кіберпростір (</a:t>
            </a:r>
            <a:r>
              <a:rPr lang="uk-UA" b="1" dirty="0" err="1"/>
              <a:t>cyberspace</a:t>
            </a:r>
            <a:r>
              <a:rPr lang="uk-UA" b="1" dirty="0"/>
              <a:t>), яке поступово розвивається завдяки комп'ютерним мережам;</a:t>
            </a:r>
          </a:p>
          <a:p>
            <a:pPr lvl="0"/>
            <a:r>
              <a:rPr lang="uk-UA" b="1" dirty="0"/>
              <a:t>4) світ </a:t>
            </a:r>
            <a:r>
              <a:rPr lang="uk-UA" b="1" dirty="0" err="1"/>
              <a:t>кіберместа</a:t>
            </a:r>
            <a:r>
              <a:rPr lang="uk-UA" b="1" dirty="0"/>
              <a:t> (a </a:t>
            </a:r>
            <a:r>
              <a:rPr lang="uk-UA" b="1" dirty="0" err="1"/>
              <a:t>world</a:t>
            </a:r>
            <a:r>
              <a:rPr lang="uk-UA" b="1" dirty="0"/>
              <a:t> </a:t>
            </a:r>
            <a:r>
              <a:rPr lang="uk-UA" b="1" dirty="0" err="1"/>
              <a:t>of</a:t>
            </a:r>
            <a:r>
              <a:rPr lang="uk-UA" b="1" dirty="0"/>
              <a:t> </a:t>
            </a:r>
            <a:r>
              <a:rPr lang="uk-UA" b="1" dirty="0" err="1"/>
              <a:t>cyber-place</a:t>
            </a:r>
            <a:r>
              <a:rPr lang="uk-UA" b="1" dirty="0"/>
              <a:t>), який є посередником кіберпростору і відноситься до місця в географічному сенсі. ДОПОВНЕНА РЕАЛЬНОСТЬ. </a:t>
            </a:r>
          </a:p>
        </p:txBody>
      </p:sp>
    </p:spTree>
    <p:extLst>
      <p:ext uri="{BB962C8B-B14F-4D97-AF65-F5344CB8AC3E}">
        <p14:creationId xmlns:p14="http://schemas.microsoft.com/office/powerpoint/2010/main" val="331678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a:t>киберпространством</a:t>
            </a:r>
            <a:r>
              <a:rPr lang="uk-UA" sz="2000" dirty="0"/>
              <a:t> і місцем в географічному сенсі є «світ </a:t>
            </a:r>
            <a:r>
              <a:rPr lang="uk-UA" sz="2000" dirty="0" err="1"/>
              <a:t>кіберместа</a:t>
            </a:r>
            <a:r>
              <a:rPr lang="uk-UA" sz="2000" dirty="0"/>
              <a:t>».</a:t>
            </a:r>
          </a:p>
          <a:p>
            <a:endParaRPr lang="uk-UA" sz="2000" dirty="0"/>
          </a:p>
          <a:p>
            <a:r>
              <a:rPr lang="uk-UA" sz="2000" dirty="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a:t>ит</a:t>
            </a:r>
            <a:r>
              <a:rPr lang="uk-UA" sz="2000" dirty="0"/>
              <a:t>. П.). ІНФОРМАЦІЙНИЙ+ГЕОРАФІЧНИЙ+СОЦІАЛЬНИЙ (ПРОСТОРИ) = КІБЕРПРСТІР</a:t>
            </a:r>
          </a:p>
        </p:txBody>
      </p:sp>
    </p:spTree>
    <p:extLst>
      <p:ext uri="{BB962C8B-B14F-4D97-AF65-F5344CB8AC3E}">
        <p14:creationId xmlns:p14="http://schemas.microsoft.com/office/powerpoint/2010/main" val="68762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a:effectLst>
                  <a:outerShdw blurRad="38100" dist="38100" dir="2700000" algn="tl">
                    <a:srgbClr val="000000">
                      <a:alpha val="43137"/>
                    </a:srgbClr>
                  </a:outerShdw>
                </a:effectLst>
              </a:rPr>
              <a:t>кіберпростір є соціальною </a:t>
            </a:r>
            <a:r>
              <a:rPr lang="uk-UA" sz="2400" dirty="0" err="1">
                <a:effectLst>
                  <a:outerShdw blurRad="38100" dist="38100" dir="2700000" algn="tl">
                    <a:srgbClr val="000000">
                      <a:alpha val="43137"/>
                    </a:srgbClr>
                  </a:outerShdw>
                </a:effectLst>
              </a:rPr>
              <a:t>мегамережею</a:t>
            </a:r>
            <a:r>
              <a:rPr lang="uk-UA" sz="2400" dirty="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a:effectLst>
                  <a:outerShdw blurRad="38100" dist="38100" dir="2700000" algn="tl">
                    <a:srgbClr val="000000">
                      <a:alpha val="43137"/>
                    </a:srgbClr>
                  </a:outerShdw>
                </a:effectLst>
              </a:rPr>
              <a:t>system</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of</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systems</a:t>
            </a:r>
            <a:r>
              <a:rPr lang="uk-UA" sz="2400" dirty="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p>
        </p:txBody>
      </p:sp>
    </p:spTree>
    <p:extLst>
      <p:ext uri="{BB962C8B-B14F-4D97-AF65-F5344CB8AC3E}">
        <p14:creationId xmlns:p14="http://schemas.microsoft.com/office/powerpoint/2010/main" val="391655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a:solidFill>
                  <a:srgbClr val="002060"/>
                </a:solidFill>
              </a:rPr>
              <a:t>кібертероризм</a:t>
            </a:r>
            <a:r>
              <a:rPr lang="uk-UA" sz="2800" dirty="0">
                <a:solidFill>
                  <a:srgbClr val="002060"/>
                </a:solidFill>
              </a:rPr>
              <a:t>, т. е. використання кіберпростору для терористичної діяльності;</a:t>
            </a:r>
          </a:p>
          <a:p>
            <a:pPr lvl="0"/>
            <a:r>
              <a:rPr lang="uk-UA" sz="2800" dirty="0" err="1">
                <a:solidFill>
                  <a:srgbClr val="002060"/>
                </a:solidFill>
              </a:rPr>
              <a:t>кібервійну</a:t>
            </a:r>
            <a:r>
              <a:rPr lang="uk-UA" sz="2800" dirty="0">
                <a:solidFill>
                  <a:srgbClr val="002060"/>
                </a:solidFill>
              </a:rPr>
              <a:t>, т. е. війну з використанням кіберпростору;</a:t>
            </a:r>
          </a:p>
          <a:p>
            <a:pPr lvl="0"/>
            <a:r>
              <a:rPr lang="uk-UA" sz="2800" dirty="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a:solidFill>
                  <a:srgbClr val="002060"/>
                </a:solidFill>
              </a:rPr>
              <a:t>кібернадзор</a:t>
            </a:r>
            <a:r>
              <a:rPr lang="uk-UA" sz="2800" dirty="0">
                <a:solidFill>
                  <a:srgbClr val="002060"/>
                </a:solidFill>
              </a:rPr>
              <a:t>, введення суворого громадського контролю в кіберпросторі.</a:t>
            </a:r>
          </a:p>
        </p:txBody>
      </p:sp>
    </p:spTree>
    <p:extLst>
      <p:ext uri="{BB962C8B-B14F-4D97-AF65-F5344CB8AC3E}">
        <p14:creationId xmlns:p14="http://schemas.microsoft.com/office/powerpoint/2010/main" val="199930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a:t>НАТО визнає кіберпростір зоною воєнних оперативних дій на рівні із поверхнею суші, морським та повітряним просторами.</a:t>
            </a:r>
          </a:p>
          <a:p>
            <a:r>
              <a:rPr lang="uk-UA" sz="2400" dirty="0"/>
              <a:t>Таке рішення схвалили у вівторок у Брюсселі міністри оборони Альянсу, повідомляє власний кореспондент </a:t>
            </a:r>
            <a:r>
              <a:rPr lang="uk-UA" sz="2400" u="sng" dirty="0">
                <a:hlinkClick r:id="rId3"/>
              </a:rPr>
              <a:t>Укрінформу</a:t>
            </a:r>
            <a:r>
              <a:rPr lang="uk-UA" sz="2400" dirty="0"/>
              <a:t>.</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Він зауважив, що більшість конфліктів сьогодні включають </a:t>
            </a:r>
            <a:r>
              <a:rPr lang="uk-UA" sz="2400" dirty="0" err="1"/>
              <a:t>кібервимір</a:t>
            </a:r>
            <a:r>
              <a:rPr lang="uk-UA" sz="2400" dirty="0"/>
              <a:t>. </a:t>
            </a:r>
          </a:p>
          <a:p>
            <a:r>
              <a:rPr lang="uk-UA" sz="2400" dirty="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p>
        </p:txBody>
      </p:sp>
    </p:spTree>
    <p:extLst>
      <p:ext uri="{BB962C8B-B14F-4D97-AF65-F5344CB8AC3E}">
        <p14:creationId xmlns:p14="http://schemas.microsoft.com/office/powerpoint/2010/main" val="405553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a:latin typeface="Times New Roman" panose="02020603050405020304" pitchFamily="18" charset="0"/>
                <a:cs typeface="Times New Roman" panose="02020603050405020304" pitchFamily="18" charset="0"/>
              </a:rPr>
              <a:t>Теорія інформації</a:t>
            </a:r>
          </a:p>
          <a:p>
            <a:r>
              <a:rPr lang="uk-UA" sz="1600" dirty="0">
                <a:latin typeface="Times New Roman" panose="02020603050405020304" pitchFamily="18" charset="0"/>
                <a:cs typeface="Times New Roman" panose="02020603050405020304" pitchFamily="18" charset="0"/>
              </a:rPr>
              <a:t>Програмування</a:t>
            </a:r>
          </a:p>
          <a:p>
            <a:r>
              <a:rPr lang="uk-UA" sz="1600" dirty="0">
                <a:latin typeface="Times New Roman" panose="02020603050405020304" pitchFamily="18" charset="0"/>
                <a:cs typeface="Times New Roman" panose="02020603050405020304" pitchFamily="18" charset="0"/>
              </a:rPr>
              <a:t>Інформаційна безпека держави</a:t>
            </a:r>
          </a:p>
          <a:p>
            <a:r>
              <a:rPr lang="uk-UA" sz="1600" dirty="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a:latin typeface="Times New Roman" panose="02020603050405020304" pitchFamily="18" charset="0"/>
                <a:cs typeface="Times New Roman" panose="02020603050405020304" pitchFamily="18" charset="0"/>
              </a:rPr>
              <a:t>Вища математика</a:t>
            </a:r>
          </a:p>
          <a:p>
            <a:r>
              <a:rPr lang="uk-UA" sz="1600" dirty="0">
                <a:latin typeface="Times New Roman" panose="02020603050405020304" pitchFamily="18" charset="0"/>
                <a:cs typeface="Times New Roman" panose="02020603050405020304" pitchFamily="18" charset="0"/>
              </a:rPr>
              <a:t>Фізика</a:t>
            </a:r>
          </a:p>
          <a:p>
            <a:r>
              <a:rPr lang="uk-UA" sz="1600" dirty="0">
                <a:latin typeface="Times New Roman" panose="02020603050405020304" pitchFamily="18" charset="0"/>
                <a:cs typeface="Times New Roman" panose="02020603050405020304" pitchFamily="18" charset="0"/>
              </a:rPr>
              <a:t>Теорія ймовірностей</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Спеціальні розділи програмування</a:t>
            </a:r>
          </a:p>
          <a:p>
            <a:r>
              <a:rPr lang="uk-UA" sz="1600" dirty="0">
                <a:latin typeface="Times New Roman" panose="02020603050405020304" pitchFamily="18" charset="0"/>
                <a:cs typeface="Times New Roman" panose="02020603050405020304" pitchFamily="18" charset="0"/>
              </a:rPr>
              <a:t>Бази даних та їх захист</a:t>
            </a:r>
          </a:p>
          <a:p>
            <a:r>
              <a:rPr lang="uk-UA" sz="1600" dirty="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a:latin typeface="Times New Roman" panose="02020603050405020304" pitchFamily="18" charset="0"/>
                <a:cs typeface="Times New Roman" panose="02020603050405020304" pitchFamily="18" charset="0"/>
              </a:rPr>
              <a:t>Системний аналіз в </a:t>
            </a:r>
            <a:r>
              <a:rPr lang="uk-UA" sz="1600" dirty="0" err="1">
                <a:latin typeface="Times New Roman" panose="02020603050405020304" pitchFamily="18" charset="0"/>
                <a:cs typeface="Times New Roman" panose="02020603050405020304" pitchFamily="18" charset="0"/>
              </a:rPr>
              <a:t>кібербезпеці</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Теорія ризиків</a:t>
            </a:r>
          </a:p>
          <a:p>
            <a:r>
              <a:rPr lang="uk-UA" sz="1600" dirty="0">
                <a:latin typeface="Times New Roman" panose="02020603050405020304" pitchFamily="18" charset="0"/>
                <a:cs typeface="Times New Roman" panose="02020603050405020304" pitchFamily="18" charset="0"/>
              </a:rPr>
              <a:t>Основи криптографії</a:t>
            </a:r>
          </a:p>
          <a:p>
            <a:r>
              <a:rPr lang="uk-UA" sz="1600" dirty="0">
                <a:latin typeface="Times New Roman" panose="02020603050405020304" pitchFamily="18" charset="0"/>
                <a:cs typeface="Times New Roman" panose="02020603050405020304" pitchFamily="18" charset="0"/>
              </a:rPr>
              <a:t>Управління доступом</a:t>
            </a:r>
          </a:p>
          <a:p>
            <a:r>
              <a:rPr lang="uk-UA" sz="1600" dirty="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a:latin typeface="Times New Roman" panose="02020603050405020304" pitchFamily="18" charset="0"/>
                <a:cs typeface="Times New Roman" panose="02020603050405020304" pitchFamily="18" charset="0"/>
              </a:rPr>
              <a:t>Основи </a:t>
            </a:r>
            <a:r>
              <a:rPr lang="uk-UA" sz="1600" dirty="0" err="1">
                <a:latin typeface="Times New Roman" panose="02020603050405020304" pitchFamily="18" charset="0"/>
                <a:cs typeface="Times New Roman" panose="02020603050405020304" pitchFamily="18" charset="0"/>
              </a:rPr>
              <a:t>стеганографії</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Управління та обробка інцидентів </a:t>
            </a:r>
            <a:r>
              <a:rPr lang="uk-UA" sz="1600" dirty="0" err="1">
                <a:latin typeface="Times New Roman" panose="02020603050405020304" pitchFamily="18" charset="0"/>
                <a:cs typeface="Times New Roman" panose="02020603050405020304" pitchFamily="18" charset="0"/>
              </a:rPr>
              <a:t>кібербезпеки</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a:latin typeface="Times New Roman" panose="02020603050405020304" pitchFamily="18" charset="0"/>
                <a:cs typeface="Times New Roman" panose="02020603050405020304" pitchFamily="18" charset="0"/>
              </a:rPr>
              <a:t>Управління </a:t>
            </a:r>
            <a:r>
              <a:rPr lang="uk-UA" sz="1600" dirty="0" err="1">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a:solidFill>
                  <a:srgbClr val="002060"/>
                </a:solidFill>
              </a:rPr>
              <a:t>На початку 90-х рр. XX ст., Під час «Війни в </a:t>
            </a:r>
            <a:r>
              <a:rPr lang="uk-UA" sz="3200" dirty="0" err="1">
                <a:solidFill>
                  <a:srgbClr val="002060"/>
                </a:solidFill>
              </a:rPr>
              <a:t>затоці</a:t>
            </a:r>
            <a:r>
              <a:rPr lang="uk-UA" sz="3200" dirty="0">
                <a:solidFill>
                  <a:srgbClr val="002060"/>
                </a:solidFill>
              </a:rPr>
              <a:t>» (1991)</a:t>
            </a:r>
            <a:r>
              <a:rPr lang="uk-UA" sz="3200" baseline="30000" dirty="0">
                <a:solidFill>
                  <a:srgbClr val="002060"/>
                </a:solidFill>
              </a:rPr>
              <a:t>1</a:t>
            </a:r>
            <a:r>
              <a:rPr lang="uk-UA" sz="3200" dirty="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p>
        </p:txBody>
      </p:sp>
    </p:spTree>
    <p:extLst>
      <p:ext uri="{BB962C8B-B14F-4D97-AF65-F5344CB8AC3E}">
        <p14:creationId xmlns:p14="http://schemas.microsoft.com/office/powerpoint/2010/main" val="217556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a:t>1. Інформаційна революція крім незаперечних переваг принесла нові загрози для безпеки держав.</a:t>
            </a:r>
          </a:p>
          <a:p>
            <a:pPr lvl="0"/>
            <a:r>
              <a:rPr lang="uk-UA" dirty="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a:t>3. До найбільш часто використовуваних засобів відносяться </a:t>
            </a:r>
            <a:r>
              <a:rPr lang="uk-UA" dirty="0" err="1"/>
              <a:t>кібертероризм</a:t>
            </a:r>
            <a:r>
              <a:rPr lang="uk-UA" dirty="0"/>
              <a:t>, </a:t>
            </a:r>
            <a:r>
              <a:rPr lang="uk-UA" dirty="0" err="1"/>
              <a:t>кібершпіонство</a:t>
            </a:r>
            <a:r>
              <a:rPr lang="uk-UA" dirty="0"/>
              <a:t> і </a:t>
            </a:r>
            <a:r>
              <a:rPr lang="uk-UA" dirty="0" err="1"/>
              <a:t>кібервійни</a:t>
            </a:r>
            <a:r>
              <a:rPr lang="uk-UA" dirty="0"/>
              <a:t>. Унікальну роль відіграє також патріотичний </a:t>
            </a:r>
            <a:r>
              <a:rPr lang="uk-UA" dirty="0" err="1"/>
              <a:t>активізм</a:t>
            </a:r>
            <a:r>
              <a:rPr lang="uk-UA" dirty="0"/>
              <a:t>, який є свого роду </a:t>
            </a:r>
            <a:r>
              <a:rPr lang="uk-UA" dirty="0" err="1"/>
              <a:t>квазіінструментом</a:t>
            </a:r>
            <a:r>
              <a:rPr lang="uk-UA" dirty="0"/>
              <a:t>.</a:t>
            </a:r>
          </a:p>
          <a:p>
            <a:pPr lvl="0"/>
            <a:r>
              <a:rPr lang="uk-UA" dirty="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a:t>5. Їх застосування урядами різних країн визначає феномен суперництва держав в кіберпросторі.</a:t>
            </a:r>
          </a:p>
          <a:p>
            <a:pPr lvl="0"/>
            <a:r>
              <a:rPr lang="uk-UA" dirty="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p>
        </p:txBody>
      </p:sp>
    </p:spTree>
    <p:extLst>
      <p:ext uri="{BB962C8B-B14F-4D97-AF65-F5344CB8AC3E}">
        <p14:creationId xmlns:p14="http://schemas.microsoft.com/office/powerpoint/2010/main" val="415827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a:t>1) в філософському сенсі - можливе, але не фактичне буття; </a:t>
            </a:r>
          </a:p>
          <a:p>
            <a:pPr algn="just"/>
            <a:r>
              <a:rPr lang="uk-UA" sz="3600" dirty="0"/>
              <a:t>2) в життєвому сенсі - протилежне реальному, ілюзія, щось неможливе або уявне;   СОН</a:t>
            </a:r>
          </a:p>
          <a:p>
            <a:pPr algn="just"/>
            <a:r>
              <a:rPr lang="uk-UA" sz="3600" dirty="0"/>
              <a:t>3) з точки зору інформатики - збережене в цифровій формі як програмне забезпечення, база даних, гіпертекст і </a:t>
            </a:r>
            <a:r>
              <a:rPr lang="uk-UA" sz="3600" dirty="0" err="1"/>
              <a:t>т.д</a:t>
            </a:r>
            <a:r>
              <a:rPr lang="uk-UA" sz="3600" dirty="0"/>
              <a:t> .; </a:t>
            </a:r>
          </a:p>
          <a:p>
            <a:pPr algn="just"/>
            <a:r>
              <a:rPr lang="uk-UA" sz="3600" dirty="0"/>
              <a:t>4) те, що генерується комп'ютером.</a:t>
            </a:r>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a:t>Інтерактивне кіберпростір - окремий світ зі своєю мовою, власними </a:t>
            </a:r>
            <a:r>
              <a:rPr lang="uk-UA" sz="2000" dirty="0" err="1"/>
              <a:t>гаджетами</a:t>
            </a:r>
            <a:r>
              <a:rPr lang="uk-UA" sz="2000" dirty="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a:t>т.д</a:t>
            </a:r>
            <a:r>
              <a:rPr lang="uk-UA" sz="2000" dirty="0"/>
              <a:t>.</a:t>
            </a:r>
          </a:p>
        </p:txBody>
      </p:sp>
    </p:spTree>
    <p:extLst>
      <p:ext uri="{BB962C8B-B14F-4D97-AF65-F5344CB8AC3E}">
        <p14:creationId xmlns:p14="http://schemas.microsoft.com/office/powerpoint/2010/main" val="189202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a:t>зв'язків</a:t>
            </a:r>
            <a:r>
              <a:rPr lang="uk-UA" dirty="0"/>
              <a:t> в кіберпросторі. Вона </a:t>
            </a:r>
            <a:r>
              <a:rPr lang="uk-UA" dirty="0" err="1"/>
              <a:t>переносить</a:t>
            </a:r>
            <a:r>
              <a:rPr lang="uk-UA" dirty="0"/>
              <a:t> свідомість індивідуума в зовсім інший, не фізичний контекст. Логіка мережі кидає виклик традиційній </a:t>
            </a:r>
            <a:r>
              <a:rPr lang="uk-UA" dirty="0" err="1"/>
              <a:t>логіці</a:t>
            </a:r>
            <a:r>
              <a:rPr lang="uk-UA" dirty="0"/>
              <a:t> простору, вона не визнає кордонів і тому заперечує основний атрибут держави - панування над територією.</a:t>
            </a:r>
          </a:p>
          <a:p>
            <a:r>
              <a:rPr lang="uk-UA" dirty="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a:t>кібердемократіі</a:t>
            </a:r>
            <a:r>
              <a:rPr lang="uk-UA" dirty="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a:t>З усього сказаного вище можна зробити висновок, що єдність кіберпростору створюється через ринок, держава, </a:t>
            </a:r>
            <a:r>
              <a:rPr lang="uk-UA" dirty="0" err="1"/>
              <a:t>хакерську</a:t>
            </a:r>
            <a:r>
              <a:rPr lang="uk-UA" dirty="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a:t>реальностей</a:t>
            </a:r>
            <a:r>
              <a:rPr lang="uk-UA" dirty="0"/>
              <a:t>.</a:t>
            </a:r>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a:t>Віртуальний світ можна визначити як генерується комп'ютером </a:t>
            </a:r>
            <a:r>
              <a:rPr lang="uk-UA" dirty="0" err="1"/>
              <a:t>мультисенсорний</a:t>
            </a:r>
            <a:r>
              <a:rPr lang="uk-UA" dirty="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30990" cy="56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sus\Desktop\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46" y="125109"/>
            <a:ext cx="8892480" cy="66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простору,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інтересах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використанні</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212" y="332656"/>
            <a:ext cx="8691610"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4</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СКЛАДОВІ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Tree>
    <p:extLst>
      <p:ext uri="{BB962C8B-B14F-4D97-AF65-F5344CB8AC3E}">
        <p14:creationId xmlns:p14="http://schemas.microsoft.com/office/powerpoint/2010/main" val="281634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520" y="163860"/>
            <a:ext cx="9224455" cy="68634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42950" lvl="0" indent="-742950">
              <a:buFont typeface="+mj-lt"/>
              <a:buAutoNum type="arabicPeriod"/>
            </a:pPr>
            <a:r>
              <a:rPr lang="uk-UA" sz="4000" b="1" dirty="0">
                <a:ln/>
                <a:solidFill>
                  <a:srgbClr val="FF0000"/>
                </a:solidFill>
              </a:rPr>
              <a:t>Географічні дослідження кіберпростору. </a:t>
            </a:r>
            <a:r>
              <a:rPr lang="uk-UA" sz="4000" b="1" i="1" dirty="0" err="1">
                <a:ln/>
                <a:solidFill>
                  <a:srgbClr val="7030A0"/>
                </a:solidFill>
              </a:rPr>
              <a:t>Кiбергеографiя</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Співвідношення кіберпростору i реального простору. </a:t>
            </a:r>
            <a:r>
              <a:rPr lang="uk-UA" sz="4000" b="1" i="1" dirty="0">
                <a:ln/>
                <a:solidFill>
                  <a:srgbClr val="7030A0"/>
                </a:solidFill>
              </a:rPr>
              <a:t>Матриця M. </a:t>
            </a:r>
            <a:r>
              <a:rPr lang="uk-UA" sz="4000" b="1" i="1" dirty="0" err="1">
                <a:ln/>
                <a:solidFill>
                  <a:srgbClr val="7030A0"/>
                </a:solidFill>
              </a:rPr>
              <a:t>Batty</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Візуалізація кіберпростору.  </a:t>
            </a:r>
            <a:r>
              <a:rPr lang="uk-UA" sz="4000" b="1" i="1" dirty="0">
                <a:ln/>
                <a:solidFill>
                  <a:srgbClr val="7030A0"/>
                </a:solidFill>
              </a:rPr>
              <a:t>Картування кіберпростору. Атласи кіберпростору</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Розвиток географії кіберпростору: </a:t>
            </a:r>
            <a:r>
              <a:rPr lang="uk-UA" sz="4000" b="1" i="1" dirty="0" err="1">
                <a:ln/>
                <a:solidFill>
                  <a:srgbClr val="7030A0"/>
                </a:solidFill>
              </a:rPr>
              <a:t>Кiбергеополiтика</a:t>
            </a:r>
            <a:r>
              <a:rPr lang="uk-UA" sz="4000" b="1" i="1" dirty="0">
                <a:ln/>
                <a:solidFill>
                  <a:srgbClr val="7030A0"/>
                </a:solidFill>
              </a:rPr>
              <a:t>. </a:t>
            </a:r>
            <a:r>
              <a:rPr lang="uk-UA" sz="4000" b="1" i="1" dirty="0" err="1">
                <a:ln/>
                <a:solidFill>
                  <a:srgbClr val="7030A0"/>
                </a:solidFill>
              </a:rPr>
              <a:t>Кiбердемографiя</a:t>
            </a:r>
            <a:r>
              <a:rPr lang="uk-UA" sz="4000" b="1" i="1" dirty="0">
                <a:ln/>
                <a:solidFill>
                  <a:srgbClr val="7030A0"/>
                </a:solidFill>
              </a:rPr>
              <a:t> </a:t>
            </a:r>
            <a:r>
              <a:rPr lang="uk-UA" sz="4000" b="1" i="1" dirty="0" err="1">
                <a:ln/>
                <a:solidFill>
                  <a:srgbClr val="7030A0"/>
                </a:solidFill>
              </a:rPr>
              <a:t>Кiберкартографiя</a:t>
            </a:r>
            <a:r>
              <a:rPr lang="uk-UA" sz="4000" b="1" dirty="0">
                <a:ln/>
                <a:solidFill>
                  <a:srgbClr val="7030A0"/>
                </a:solidFill>
              </a:rPr>
              <a:t>.</a:t>
            </a:r>
            <a:endParaRPr lang="ru-RU" sz="4000" b="1" dirty="0">
              <a:ln/>
              <a:solidFill>
                <a:srgbClr val="7030A0"/>
              </a:solidFill>
            </a:endParaRPr>
          </a:p>
        </p:txBody>
      </p:sp>
    </p:spTree>
    <p:extLst>
      <p:ext uri="{BB962C8B-B14F-4D97-AF65-F5344CB8AC3E}">
        <p14:creationId xmlns:p14="http://schemas.microsoft.com/office/powerpoint/2010/main" val="25937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ke-batty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55" y="0"/>
            <a:ext cx="1115055" cy="1458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86" y="27678"/>
            <a:ext cx="6238886" cy="6463308"/>
          </a:xfrm>
          <a:prstGeom prst="rect">
            <a:avLst/>
          </a:prstGeom>
          <a:noFill/>
        </p:spPr>
        <p:txBody>
          <a:bodyPr wrap="square" rtlCol="0">
            <a:spAutoFit/>
          </a:bodyPr>
          <a:lstStyle/>
          <a:p>
            <a:pPr fontAlgn="base"/>
            <a:r>
              <a:rPr lang="en-US" dirty="0"/>
              <a:t>Professor Michael Batty</a:t>
            </a:r>
          </a:p>
          <a:p>
            <a:pPr fontAlgn="base"/>
            <a:r>
              <a:rPr lang="en-US" dirty="0"/>
              <a:t>Chairman, Centre for Advanced Spatial Analysis (CASA) University College London</a:t>
            </a:r>
          </a:p>
          <a:p>
            <a:pPr fontAlgn="base"/>
            <a:br>
              <a:rPr lang="en-US" dirty="0"/>
            </a:br>
            <a:endParaRPr lang="en-US" dirty="0"/>
          </a:p>
          <a:p>
            <a:pPr fontAlgn="base"/>
            <a:r>
              <a:rPr lang="en-US" dirty="0"/>
              <a:t>Michael Batty is Bartlett Professor of Planning at University College London. He is Chair of the Centre for Advanced Spatial Analysis (CASA) and a Turing Fellow in the Alan Turing Institute. He was Professor of Town Planning at the University of Wales in Cardiff in the 1980s, Director of the NCGIA at SUNY-Buffalo in the early 1990s before he set up CASA at UCL in 1995. He has worked on computer models of cities and their </a:t>
            </a:r>
            <a:r>
              <a:rPr lang="en-US" dirty="0" err="1"/>
              <a:t>visualisation</a:t>
            </a:r>
            <a:r>
              <a:rPr lang="en-US" dirty="0"/>
              <a:t> since the 1970s and his recent publications are </a:t>
            </a:r>
            <a:r>
              <a:rPr lang="en-US" b="1" i="1" dirty="0"/>
              <a:t>Cities and Complexity</a:t>
            </a:r>
            <a:r>
              <a:rPr lang="en-US" dirty="0"/>
              <a:t> (2005), </a:t>
            </a:r>
            <a:r>
              <a:rPr lang="en-US" b="1" i="1" dirty="0"/>
              <a:t>The New Science of Cities</a:t>
            </a:r>
            <a:r>
              <a:rPr lang="en-US" dirty="0"/>
              <a:t> (2013), and </a:t>
            </a:r>
            <a:r>
              <a:rPr lang="en-US" b="1" i="1" dirty="0"/>
              <a:t>Inventing Future Cities</a:t>
            </a:r>
            <a:r>
              <a:rPr lang="en-US" dirty="0"/>
              <a:t> (2018), all published by The MIT Press. The edited book </a:t>
            </a:r>
            <a:r>
              <a:rPr lang="en-US" b="1" i="1" dirty="0"/>
              <a:t>Urban Informatics</a:t>
            </a:r>
            <a:r>
              <a:rPr lang="en-US" dirty="0"/>
              <a:t> (Springer 2021) reflects the focus on the applications of digital technologies to urban planning. He is a Fellow of the British Academy (FBA) and the Royal Society (FRS) and was awarded the CBE in the Queen’s Birthday </a:t>
            </a:r>
            <a:r>
              <a:rPr lang="en-US" dirty="0" err="1"/>
              <a:t>Honours</a:t>
            </a:r>
            <a:r>
              <a:rPr lang="en-US" dirty="0"/>
              <a:t> List in 2004. In 2015 he received the Gold Medal of the Royal Geographical Society and in 2016 the Gold Medal of the Royal Town Planning Institute.</a:t>
            </a:r>
          </a:p>
          <a:p>
            <a:endParaRPr lang="uk-UA" dirty="0"/>
          </a:p>
        </p:txBody>
      </p:sp>
      <p:pic>
        <p:nvPicPr>
          <p:cNvPr id="1029" name="Picture 5" descr="https://static.wixstatic.com/media/21d32f_af7ab98fe6b747f688dfef17c155194a~mv2.jpg/v1/fill/w_740,h_1023,al_c,q_85,usm_0.66_1.00_0.01,enc_auto/21d32f_af7ab98fe6b747f688dfef17c155194a~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71" y="82407"/>
            <a:ext cx="16668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4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1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82" y="332656"/>
            <a:ext cx="9060878"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5</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ібербезпека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8814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 y="0"/>
            <a:ext cx="9144000" cy="3539430"/>
          </a:xfrm>
          <a:prstGeom prst="rect">
            <a:avLst/>
          </a:prstGeom>
        </p:spPr>
        <p:txBody>
          <a:bodyPr wrap="square">
            <a:spAutoFit/>
          </a:bodyPr>
          <a:lstStyle/>
          <a:p>
            <a:r>
              <a:rPr lang="ru-RU" sz="2800" dirty="0" err="1"/>
              <a:t>Основні</a:t>
            </a:r>
            <a:r>
              <a:rPr lang="ru-RU" sz="2800" dirty="0"/>
              <a:t> </a:t>
            </a:r>
            <a:r>
              <a:rPr lang="ru-RU" sz="2800" dirty="0" err="1"/>
              <a:t>риси</a:t>
            </a:r>
            <a:r>
              <a:rPr lang="ru-RU" sz="2800" dirty="0"/>
              <a:t> </a:t>
            </a:r>
            <a:r>
              <a:rPr lang="ru-RU" sz="2800" dirty="0" err="1"/>
              <a:t>кібервійн</a:t>
            </a:r>
            <a:r>
              <a:rPr lang="ru-RU" sz="2800" dirty="0"/>
              <a:t>, </a:t>
            </a:r>
            <a:r>
              <a:rPr lang="ru-RU" sz="2800" dirty="0" err="1"/>
              <a:t>що</a:t>
            </a:r>
            <a:r>
              <a:rPr lang="ru-RU" sz="2800" dirty="0"/>
              <a:t> </a:t>
            </a:r>
            <a:r>
              <a:rPr lang="ru-RU" sz="2800" dirty="0" err="1"/>
              <a:t>відрізняють</a:t>
            </a:r>
            <a:r>
              <a:rPr lang="ru-RU" sz="2800" dirty="0"/>
              <a:t> </a:t>
            </a:r>
            <a:r>
              <a:rPr lang="ru-RU" sz="2800" dirty="0" err="1"/>
              <a:t>їх</a:t>
            </a:r>
            <a:r>
              <a:rPr lang="ru-RU" sz="2800" dirty="0"/>
              <a:t> </a:t>
            </a:r>
            <a:r>
              <a:rPr lang="ru-RU" sz="2800" dirty="0" err="1"/>
              <a:t>від</a:t>
            </a:r>
            <a:r>
              <a:rPr lang="ru-RU" sz="2800" dirty="0"/>
              <a:t> </a:t>
            </a:r>
            <a:r>
              <a:rPr lang="ru-RU" sz="2800" dirty="0" err="1"/>
              <a:t>інших</a:t>
            </a:r>
            <a:r>
              <a:rPr lang="ru-RU" sz="2800" dirty="0"/>
              <a:t> </a:t>
            </a:r>
            <a:r>
              <a:rPr lang="ru-RU" sz="2800" dirty="0" err="1"/>
              <a:t>типів</a:t>
            </a:r>
            <a:r>
              <a:rPr lang="ru-RU" sz="2800" dirty="0"/>
              <a:t> </a:t>
            </a:r>
            <a:r>
              <a:rPr lang="ru-RU" sz="2800" dirty="0" err="1"/>
              <a:t>військових</a:t>
            </a:r>
            <a:r>
              <a:rPr lang="ru-RU" sz="2800" dirty="0"/>
              <a:t> </a:t>
            </a:r>
            <a:r>
              <a:rPr lang="ru-RU" sz="2800" dirty="0" err="1"/>
              <a:t>дій</a:t>
            </a:r>
            <a:r>
              <a:rPr lang="ru-RU" sz="2800" dirty="0"/>
              <a:t>: </a:t>
            </a:r>
          </a:p>
          <a:p>
            <a:r>
              <a:rPr lang="ru-RU" sz="2800" dirty="0"/>
              <a:t> </a:t>
            </a:r>
            <a:r>
              <a:rPr lang="ru-RU" sz="2800" dirty="0" err="1"/>
              <a:t>Високий</a:t>
            </a:r>
            <a:r>
              <a:rPr lang="ru-RU" sz="2800" dirty="0"/>
              <a:t> </a:t>
            </a:r>
            <a:r>
              <a:rPr lang="ru-RU" sz="2800" dirty="0" err="1"/>
              <a:t>рівень</a:t>
            </a:r>
            <a:r>
              <a:rPr lang="ru-RU" sz="2800" dirty="0"/>
              <a:t> </a:t>
            </a:r>
            <a:r>
              <a:rPr lang="ru-RU" sz="2800" dirty="0" err="1"/>
              <a:t>анонімності</a:t>
            </a:r>
            <a:r>
              <a:rPr lang="ru-RU" sz="2800" dirty="0"/>
              <a:t>; </a:t>
            </a:r>
          </a:p>
          <a:p>
            <a:r>
              <a:rPr lang="ru-RU" sz="2800" dirty="0"/>
              <a:t> </a:t>
            </a:r>
            <a:r>
              <a:rPr lang="ru-RU" sz="2800" dirty="0" err="1"/>
              <a:t>Невизначеність</a:t>
            </a:r>
            <a:r>
              <a:rPr lang="ru-RU" sz="2800" dirty="0"/>
              <a:t> часу початку; </a:t>
            </a:r>
          </a:p>
          <a:p>
            <a:r>
              <a:rPr lang="ru-RU" sz="2800" dirty="0"/>
              <a:t> </a:t>
            </a:r>
            <a:r>
              <a:rPr lang="ru-RU" sz="2800" dirty="0" err="1"/>
              <a:t>певна</a:t>
            </a:r>
            <a:r>
              <a:rPr lang="ru-RU" sz="2800" dirty="0"/>
              <a:t> </a:t>
            </a:r>
            <a:r>
              <a:rPr lang="ru-RU" sz="2800" dirty="0" err="1"/>
              <a:t>відсутність</a:t>
            </a:r>
            <a:r>
              <a:rPr lang="ru-RU" sz="2800" dirty="0"/>
              <a:t> </a:t>
            </a:r>
            <a:r>
              <a:rPr lang="ru-RU" sz="2800" dirty="0" err="1"/>
              <a:t>слідів</a:t>
            </a:r>
            <a:r>
              <a:rPr lang="ru-RU" sz="2800" dirty="0"/>
              <a:t>; </a:t>
            </a:r>
          </a:p>
          <a:p>
            <a:r>
              <a:rPr lang="ru-RU" sz="2800" dirty="0"/>
              <a:t> </a:t>
            </a:r>
            <a:r>
              <a:rPr lang="ru-RU" sz="2800" dirty="0" err="1"/>
              <a:t>Відсутність</a:t>
            </a:r>
            <a:r>
              <a:rPr lang="ru-RU" sz="2800" dirty="0"/>
              <a:t> таких </a:t>
            </a:r>
            <a:r>
              <a:rPr lang="ru-RU" sz="2800" dirty="0" err="1"/>
              <a:t>визначень</a:t>
            </a:r>
            <a:r>
              <a:rPr lang="ru-RU" sz="2800" dirty="0"/>
              <a:t> як «фронт», «</a:t>
            </a:r>
            <a:r>
              <a:rPr lang="ru-RU" sz="2800" dirty="0" err="1"/>
              <a:t>тил</a:t>
            </a:r>
            <a:r>
              <a:rPr lang="ru-RU" sz="2800" dirty="0"/>
              <a:t>»; </a:t>
            </a:r>
          </a:p>
          <a:p>
            <a:r>
              <a:rPr lang="ru-RU" sz="2800" dirty="0"/>
              <a:t> </a:t>
            </a:r>
            <a:r>
              <a:rPr lang="ru-RU" sz="2800" dirty="0" err="1"/>
              <a:t>Відсутність</a:t>
            </a:r>
            <a:r>
              <a:rPr lang="ru-RU" sz="2800" dirty="0"/>
              <a:t> будь-</a:t>
            </a:r>
            <a:r>
              <a:rPr lang="ru-RU" sz="2800" dirty="0" err="1"/>
              <a:t>століття</a:t>
            </a:r>
            <a:r>
              <a:rPr lang="ru-RU" sz="2800" dirty="0"/>
              <a:t> </a:t>
            </a:r>
            <a:r>
              <a:rPr lang="ru-RU" sz="2800" dirty="0" err="1"/>
              <a:t>почалось</a:t>
            </a:r>
            <a:r>
              <a:rPr lang="ru-RU" sz="2800" dirty="0"/>
              <a:t> з </a:t>
            </a:r>
            <a:r>
              <a:rPr lang="ru-RU" sz="2800" dirty="0" err="1"/>
              <a:t>революційних</a:t>
            </a:r>
            <a:r>
              <a:rPr lang="ru-RU" sz="2800" dirty="0"/>
              <a:t> </a:t>
            </a:r>
            <a:r>
              <a:rPr lang="ru-RU" sz="2800" dirty="0" err="1"/>
              <a:t>змін</a:t>
            </a:r>
            <a:r>
              <a:rPr lang="ru-RU" sz="2800" dirty="0"/>
              <a:t>, </a:t>
            </a:r>
            <a:r>
              <a:rPr lang="ru-RU" sz="2800" dirty="0" err="1"/>
              <a:t>які</a:t>
            </a:r>
            <a:r>
              <a:rPr lang="ru-RU" sz="2800" dirty="0"/>
              <a:t> </a:t>
            </a:r>
            <a:r>
              <a:rPr lang="ru-RU" sz="2800" dirty="0" err="1"/>
              <a:t>якого</a:t>
            </a:r>
            <a:r>
              <a:rPr lang="ru-RU" sz="2800" dirty="0"/>
              <a:t> правового </a:t>
            </a:r>
            <a:r>
              <a:rPr lang="ru-RU" sz="2800" dirty="0" err="1"/>
              <a:t>міжнародного</a:t>
            </a:r>
            <a:r>
              <a:rPr lang="ru-RU" sz="2800" dirty="0"/>
              <a:t> </a:t>
            </a:r>
            <a:r>
              <a:rPr lang="ru-RU" sz="2800" dirty="0" err="1"/>
              <a:t>регулювання</a:t>
            </a:r>
            <a:r>
              <a:rPr lang="ru-RU" sz="2800" dirty="0"/>
              <a:t>.</a:t>
            </a:r>
            <a:endParaRPr lang="uk-UA" sz="2800" dirty="0"/>
          </a:p>
        </p:txBody>
      </p:sp>
    </p:spTree>
    <p:extLst>
      <p:ext uri="{BB962C8B-B14F-4D97-AF65-F5344CB8AC3E}">
        <p14:creationId xmlns:p14="http://schemas.microsoft.com/office/powerpoint/2010/main" val="3054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 y="332656"/>
            <a:ext cx="9144000" cy="3970318"/>
          </a:xfrm>
          <a:prstGeom prst="rect">
            <a:avLst/>
          </a:prstGeom>
        </p:spPr>
        <p:txBody>
          <a:bodyPr wrap="square">
            <a:spAutoFit/>
          </a:bodyPr>
          <a:lstStyle/>
          <a:p>
            <a:r>
              <a:rPr lang="ru-RU" sz="2800" dirty="0" err="1"/>
              <a:t>Фактори</a:t>
            </a:r>
            <a:r>
              <a:rPr lang="ru-RU" sz="2800" dirty="0"/>
              <a:t> </a:t>
            </a:r>
            <a:r>
              <a:rPr lang="ru-RU" sz="2800" dirty="0" err="1"/>
              <a:t>загрози</a:t>
            </a:r>
            <a:r>
              <a:rPr lang="ru-RU" sz="2800" dirty="0"/>
              <a:t>:</a:t>
            </a:r>
          </a:p>
          <a:p>
            <a:r>
              <a:rPr lang="ru-RU" sz="2800" dirty="0"/>
              <a:t>  </a:t>
            </a:r>
            <a:r>
              <a:rPr lang="ru-RU" sz="2800" dirty="0" err="1"/>
              <a:t>Тенденції</a:t>
            </a:r>
            <a:r>
              <a:rPr lang="ru-RU" sz="2800" dirty="0"/>
              <a:t> </a:t>
            </a:r>
            <a:r>
              <a:rPr lang="ru-RU" sz="2800" dirty="0" err="1"/>
              <a:t>технологічного</a:t>
            </a:r>
            <a:r>
              <a:rPr lang="ru-RU" sz="2800" dirty="0"/>
              <a:t> </a:t>
            </a:r>
            <a:r>
              <a:rPr lang="ru-RU" sz="2800" dirty="0" err="1"/>
              <a:t>розвитку</a:t>
            </a:r>
            <a:r>
              <a:rPr lang="ru-RU" sz="2800" dirty="0"/>
              <a:t>; </a:t>
            </a:r>
          </a:p>
          <a:p>
            <a:r>
              <a:rPr lang="ru-RU" sz="2800" dirty="0"/>
              <a:t> </a:t>
            </a:r>
            <a:r>
              <a:rPr lang="ru-RU" sz="2800" dirty="0" err="1"/>
              <a:t>Темпи</a:t>
            </a:r>
            <a:r>
              <a:rPr lang="ru-RU" sz="2800" dirty="0"/>
              <a:t> та </a:t>
            </a:r>
            <a:r>
              <a:rPr lang="ru-RU" sz="2800" dirty="0" err="1"/>
              <a:t>суперечливість</a:t>
            </a:r>
            <a:r>
              <a:rPr lang="ru-RU" sz="2800" dirty="0"/>
              <a:t> </a:t>
            </a:r>
            <a:r>
              <a:rPr lang="ru-RU" sz="2800" dirty="0" err="1"/>
              <a:t>динаміки</a:t>
            </a:r>
            <a:r>
              <a:rPr lang="ru-RU" sz="2800" dirty="0"/>
              <a:t> </a:t>
            </a:r>
            <a:r>
              <a:rPr lang="ru-RU" sz="2800" dirty="0" err="1"/>
              <a:t>світової</a:t>
            </a:r>
            <a:r>
              <a:rPr lang="ru-RU" sz="2800" dirty="0"/>
              <a:t> </a:t>
            </a:r>
            <a:r>
              <a:rPr lang="ru-RU" sz="2800" dirty="0" err="1"/>
              <a:t>економіки</a:t>
            </a:r>
            <a:r>
              <a:rPr lang="ru-RU" sz="2800" dirty="0"/>
              <a:t>; </a:t>
            </a:r>
          </a:p>
          <a:p>
            <a:r>
              <a:rPr lang="ru-RU" sz="2800" dirty="0"/>
              <a:t> </a:t>
            </a:r>
            <a:r>
              <a:rPr lang="ru-RU" sz="2800" dirty="0" err="1"/>
              <a:t>Експоненціальне</a:t>
            </a:r>
            <a:r>
              <a:rPr lang="ru-RU" sz="2800" dirty="0"/>
              <a:t> </a:t>
            </a:r>
            <a:r>
              <a:rPr lang="ru-RU" sz="2800" dirty="0" err="1"/>
              <a:t>зростання</a:t>
            </a:r>
            <a:r>
              <a:rPr lang="ru-RU" sz="2800" dirty="0"/>
              <a:t> </a:t>
            </a:r>
            <a:r>
              <a:rPr lang="ru-RU" sz="2800" dirty="0" err="1"/>
              <a:t>Інтернету</a:t>
            </a:r>
            <a:r>
              <a:rPr lang="ru-RU" sz="2800" dirty="0"/>
              <a:t> речей, </a:t>
            </a:r>
            <a:r>
              <a:rPr lang="ru-RU" sz="2800" dirty="0" err="1"/>
              <a:t>поява</a:t>
            </a:r>
            <a:r>
              <a:rPr lang="ru-RU" sz="2800" dirty="0"/>
              <a:t> </a:t>
            </a:r>
            <a:r>
              <a:rPr lang="ru-RU" sz="2800" dirty="0" err="1"/>
              <a:t>бодінет</a:t>
            </a:r>
            <a:r>
              <a:rPr lang="ru-RU" sz="2800" dirty="0"/>
              <a:t>; </a:t>
            </a:r>
          </a:p>
          <a:p>
            <a:r>
              <a:rPr lang="ru-RU" sz="2800" dirty="0"/>
              <a:t> </a:t>
            </a:r>
            <a:r>
              <a:rPr lang="ru-RU" sz="2800" dirty="0" err="1"/>
              <a:t>Розвиток</a:t>
            </a:r>
            <a:r>
              <a:rPr lang="ru-RU" sz="2800" dirty="0"/>
              <a:t> </a:t>
            </a:r>
            <a:r>
              <a:rPr lang="ru-RU" sz="2800" dirty="0" err="1"/>
              <a:t>хмарних</a:t>
            </a:r>
            <a:r>
              <a:rPr lang="ru-RU" sz="2800" dirty="0"/>
              <a:t> </a:t>
            </a:r>
            <a:r>
              <a:rPr lang="ru-RU" sz="2800" dirty="0" err="1"/>
              <a:t>обчислень</a:t>
            </a:r>
            <a:r>
              <a:rPr lang="ru-RU" sz="2800" dirty="0"/>
              <a:t>; </a:t>
            </a:r>
          </a:p>
          <a:p>
            <a:r>
              <a:rPr lang="ru-RU" sz="2800" dirty="0"/>
              <a:t> </a:t>
            </a:r>
            <a:r>
              <a:rPr lang="ru-RU" sz="2800" dirty="0" err="1"/>
              <a:t>Інформаційні</a:t>
            </a:r>
            <a:r>
              <a:rPr lang="ru-RU" sz="2800" dirty="0"/>
              <a:t> </a:t>
            </a:r>
            <a:r>
              <a:rPr lang="ru-RU" sz="2800" dirty="0" err="1"/>
              <a:t>технології</a:t>
            </a:r>
            <a:r>
              <a:rPr lang="ru-RU" sz="2800" dirty="0"/>
              <a:t> є </a:t>
            </a:r>
            <a:r>
              <a:rPr lang="ru-RU" sz="2800" dirty="0" err="1"/>
              <a:t>інтегральною</a:t>
            </a:r>
            <a:r>
              <a:rPr lang="ru-RU" sz="2800" dirty="0"/>
              <a:t> </a:t>
            </a:r>
            <a:r>
              <a:rPr lang="ru-RU" sz="2800" dirty="0" err="1"/>
              <a:t>складовою</a:t>
            </a:r>
            <a:r>
              <a:rPr lang="ru-RU" sz="2800" dirty="0"/>
              <a:t> </a:t>
            </a:r>
            <a:r>
              <a:rPr lang="ru-RU" sz="2800" dirty="0" err="1"/>
              <a:t>багатьох</a:t>
            </a:r>
            <a:r>
              <a:rPr lang="ru-RU" sz="2800" dirty="0"/>
              <a:t> </a:t>
            </a:r>
            <a:r>
              <a:rPr lang="ru-RU" sz="2800" dirty="0" err="1"/>
              <a:t>сучасних</a:t>
            </a:r>
            <a:r>
              <a:rPr lang="ru-RU" sz="2800" dirty="0"/>
              <a:t> </a:t>
            </a:r>
            <a:r>
              <a:rPr lang="ru-RU" sz="2800" dirty="0" err="1"/>
              <a:t>технологій</a:t>
            </a:r>
            <a:r>
              <a:rPr lang="ru-RU" sz="2800" dirty="0"/>
              <a:t> (</a:t>
            </a:r>
            <a:r>
              <a:rPr lang="ru-RU" sz="2800" dirty="0" err="1"/>
              <a:t>робототехніка</a:t>
            </a:r>
            <a:r>
              <a:rPr lang="ru-RU" sz="2800" dirty="0"/>
              <a:t>, </a:t>
            </a:r>
            <a:r>
              <a:rPr lang="ru-RU" sz="2800" dirty="0" err="1"/>
              <a:t>біотехнології</a:t>
            </a:r>
            <a:r>
              <a:rPr lang="ru-RU" sz="2800" dirty="0"/>
              <a:t>, </a:t>
            </a:r>
            <a:r>
              <a:rPr lang="ru-RU" sz="2800" dirty="0" err="1"/>
              <a:t>тощо</a:t>
            </a:r>
            <a:r>
              <a:rPr lang="ru-RU" sz="2800" dirty="0"/>
              <a:t>).</a:t>
            </a:r>
            <a:endParaRPr lang="uk-UA" sz="2800" dirty="0"/>
          </a:p>
        </p:txBody>
      </p:sp>
    </p:spTree>
    <p:extLst>
      <p:ext uri="{BB962C8B-B14F-4D97-AF65-F5344CB8AC3E}">
        <p14:creationId xmlns:p14="http://schemas.microsoft.com/office/powerpoint/2010/main" val="13354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97"/>
            <a:ext cx="9144000" cy="6555641"/>
          </a:xfrm>
          <a:prstGeom prst="rect">
            <a:avLst/>
          </a:prstGeom>
        </p:spPr>
        <p:txBody>
          <a:bodyPr wrap="square">
            <a:spAutoFit/>
          </a:bodyPr>
          <a:lstStyle/>
          <a:p>
            <a:r>
              <a:rPr lang="ru-RU" sz="2000" dirty="0" err="1"/>
              <a:t>Кібервійська</a:t>
            </a:r>
            <a:r>
              <a:rPr lang="ru-RU" sz="2000" dirty="0"/>
              <a:t> США </a:t>
            </a:r>
            <a:r>
              <a:rPr lang="ru-RU" sz="2000" dirty="0" err="1"/>
              <a:t>мають</a:t>
            </a:r>
            <a:r>
              <a:rPr lang="ru-RU" sz="2000" dirty="0"/>
              <a:t> </a:t>
            </a:r>
            <a:r>
              <a:rPr lang="ru-RU" sz="2000" dirty="0" err="1"/>
              <a:t>розгалужену</a:t>
            </a:r>
            <a:r>
              <a:rPr lang="ru-RU" sz="2000" dirty="0"/>
              <a:t> структуру і </a:t>
            </a:r>
            <a:r>
              <a:rPr lang="ru-RU" sz="2000" dirty="0" err="1"/>
              <a:t>свої</a:t>
            </a:r>
            <a:r>
              <a:rPr lang="ru-RU" sz="2000" dirty="0"/>
              <a:t> </a:t>
            </a:r>
            <a:r>
              <a:rPr lang="ru-RU" sz="2000" dirty="0" err="1"/>
              <a:t>підрозділи</a:t>
            </a:r>
            <a:r>
              <a:rPr lang="ru-RU" sz="2000" dirty="0"/>
              <a:t> в </a:t>
            </a:r>
            <a:r>
              <a:rPr lang="ru-RU" sz="2000" dirty="0" err="1"/>
              <a:t>різних</a:t>
            </a:r>
            <a:r>
              <a:rPr lang="ru-RU" sz="2000" dirty="0"/>
              <a:t> родах </a:t>
            </a:r>
            <a:r>
              <a:rPr lang="ru-RU" sz="2000" dirty="0" err="1"/>
              <a:t>військ</a:t>
            </a:r>
            <a:r>
              <a:rPr lang="ru-RU" sz="2000" dirty="0"/>
              <a:t>. </a:t>
            </a:r>
            <a:r>
              <a:rPr lang="ru-RU" sz="2000" dirty="0" err="1"/>
              <a:t>Внутрішне</a:t>
            </a:r>
            <a:r>
              <a:rPr lang="ru-RU" sz="2000" dirty="0"/>
              <a:t> </a:t>
            </a:r>
            <a:r>
              <a:rPr lang="ru-RU" sz="2000" dirty="0" err="1"/>
              <a:t>забезпечення</a:t>
            </a:r>
            <a:r>
              <a:rPr lang="ru-RU" sz="2000" dirty="0"/>
              <a:t> </a:t>
            </a:r>
            <a:r>
              <a:rPr lang="ru-RU" sz="2000" dirty="0" err="1"/>
              <a:t>включає</a:t>
            </a:r>
            <a:r>
              <a:rPr lang="ru-RU" sz="2000" dirty="0"/>
              <a:t> два </a:t>
            </a:r>
            <a:r>
              <a:rPr lang="ru-RU" sz="2000" dirty="0" err="1"/>
              <a:t>підрозділи</a:t>
            </a:r>
            <a:r>
              <a:rPr lang="ru-RU" sz="2000" dirty="0"/>
              <a:t>: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 </a:t>
            </a:r>
            <a:r>
              <a:rPr lang="ru-RU" sz="2000" dirty="0" err="1"/>
              <a:t>одне</a:t>
            </a:r>
            <a:r>
              <a:rPr lang="ru-RU" sz="2000" dirty="0"/>
              <a:t> з </a:t>
            </a:r>
            <a:r>
              <a:rPr lang="ru-RU" sz="2000" dirty="0" err="1"/>
              <a:t>одинадцяти</a:t>
            </a:r>
            <a:r>
              <a:rPr lang="ru-RU" sz="2000" dirty="0"/>
              <a:t> </a:t>
            </a:r>
            <a:r>
              <a:rPr lang="ru-RU" sz="2000" dirty="0" err="1"/>
              <a:t>уніфікованих</a:t>
            </a:r>
            <a:r>
              <a:rPr lang="ru-RU" sz="2000" dirty="0"/>
              <a:t> </a:t>
            </a:r>
            <a:r>
              <a:rPr lang="ru-RU" sz="2000" dirty="0" err="1"/>
              <a:t>підрозділів</a:t>
            </a:r>
            <a:r>
              <a:rPr lang="ru-RU" sz="2000" dirty="0"/>
              <a:t> </a:t>
            </a:r>
            <a:r>
              <a:rPr lang="ru-RU" sz="2000" dirty="0" err="1"/>
              <a:t>командування</a:t>
            </a:r>
            <a:r>
              <a:rPr lang="ru-RU" sz="2000" dirty="0"/>
              <a:t> </a:t>
            </a:r>
            <a:r>
              <a:rPr lang="ru-RU" sz="2000" dirty="0" err="1"/>
              <a:t>Міністерства</a:t>
            </a:r>
            <a:r>
              <a:rPr lang="ru-RU" sz="2000" dirty="0"/>
              <a:t> оборони США. </a:t>
            </a:r>
            <a:r>
              <a:rPr lang="ru-RU" sz="2000" dirty="0" err="1"/>
              <a:t>Відповідає</a:t>
            </a:r>
            <a:r>
              <a:rPr lang="ru-RU" sz="2000" dirty="0"/>
              <a:t> за </a:t>
            </a:r>
            <a:r>
              <a:rPr lang="ru-RU" sz="2000" dirty="0" err="1"/>
              <a:t>операцій</a:t>
            </a:r>
            <a:r>
              <a:rPr lang="ru-RU" sz="2000" dirty="0"/>
              <a:t> у </a:t>
            </a:r>
            <a:r>
              <a:rPr lang="ru-RU" sz="2000" dirty="0" err="1"/>
              <a:t>кіберпросторі</a:t>
            </a:r>
            <a:r>
              <a:rPr lang="ru-RU" sz="2000" dirty="0"/>
              <a:t>, </a:t>
            </a:r>
            <a:r>
              <a:rPr lang="ru-RU" sz="2000" dirty="0" err="1"/>
              <a:t>зміцнення</a:t>
            </a:r>
            <a:r>
              <a:rPr lang="ru-RU" sz="2000" dirty="0"/>
              <a:t> </a:t>
            </a:r>
            <a:r>
              <a:rPr lang="ru-RU" sz="2000" dirty="0" err="1"/>
              <a:t>захисту</a:t>
            </a:r>
            <a:r>
              <a:rPr lang="ru-RU" sz="2000" dirty="0"/>
              <a:t> </a:t>
            </a:r>
            <a:r>
              <a:rPr lang="ru-RU" sz="2000" dirty="0" err="1"/>
              <a:t>кіберпростору</a:t>
            </a:r>
            <a:r>
              <a:rPr lang="ru-RU" sz="2000" dirty="0"/>
              <a:t> </a:t>
            </a:r>
            <a:r>
              <a:rPr lang="ru-RU" sz="2000" dirty="0" err="1"/>
              <a:t>Міністерства</a:t>
            </a:r>
            <a:r>
              <a:rPr lang="ru-RU" sz="2000" dirty="0"/>
              <a:t> оборони, </a:t>
            </a:r>
            <a:r>
              <a:rPr lang="ru-RU" sz="2000" dirty="0" err="1"/>
              <a:t>інтеграції</a:t>
            </a:r>
            <a:r>
              <a:rPr lang="ru-RU" sz="2000" dirty="0"/>
              <a:t> та </a:t>
            </a:r>
            <a:r>
              <a:rPr lang="ru-RU" sz="2000" dirty="0" err="1"/>
              <a:t>розширенню</a:t>
            </a:r>
            <a:r>
              <a:rPr lang="ru-RU" sz="2000" dirty="0"/>
              <a:t> </a:t>
            </a:r>
            <a:r>
              <a:rPr lang="ru-RU" sz="2000" dirty="0" err="1"/>
              <a:t>кібернетичний</a:t>
            </a:r>
            <a:r>
              <a:rPr lang="ru-RU" sz="2000" dirty="0"/>
              <a:t> </a:t>
            </a:r>
            <a:r>
              <a:rPr lang="ru-RU" sz="2000" dirty="0" err="1"/>
              <a:t>досвіду</a:t>
            </a:r>
            <a:r>
              <a:rPr lang="ru-RU" sz="2000" dirty="0"/>
              <a:t> </a:t>
            </a:r>
            <a:r>
              <a:rPr lang="ru-RU" sz="2000" dirty="0" err="1"/>
              <a:t>Міністерства</a:t>
            </a:r>
            <a:r>
              <a:rPr lang="ru-RU" sz="2000" dirty="0"/>
              <a:t> оборони.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був</a:t>
            </a:r>
            <a:r>
              <a:rPr lang="ru-RU" sz="2000" dirty="0"/>
              <a:t> </a:t>
            </a:r>
            <a:r>
              <a:rPr lang="ru-RU" sz="2000" dirty="0" err="1"/>
              <a:t>створений</a:t>
            </a:r>
            <a:r>
              <a:rPr lang="ru-RU" sz="2000" dirty="0"/>
              <a:t> в </a:t>
            </a:r>
            <a:r>
              <a:rPr lang="ru-RU" sz="2000" dirty="0" err="1"/>
              <a:t>середині</a:t>
            </a:r>
            <a:r>
              <a:rPr lang="ru-RU" sz="2000" dirty="0"/>
              <a:t> 2009 року в штаб-</a:t>
            </a:r>
            <a:r>
              <a:rPr lang="ru-RU" sz="2000" dirty="0" err="1"/>
              <a:t>квартирі</a:t>
            </a:r>
            <a:r>
              <a:rPr lang="ru-RU" sz="2000" dirty="0"/>
              <a:t> Агентства </a:t>
            </a:r>
            <a:r>
              <a:rPr lang="ru-RU" sz="2000" dirty="0" err="1"/>
              <a:t>національної</a:t>
            </a:r>
            <a:r>
              <a:rPr lang="ru-RU" sz="2000" dirty="0"/>
              <a:t> </a:t>
            </a:r>
            <a:r>
              <a:rPr lang="ru-RU" sz="2000" dirty="0" err="1"/>
              <a:t>безпеки</a:t>
            </a:r>
            <a:r>
              <a:rPr lang="ru-RU" sz="2000" dirty="0"/>
              <a:t>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ARES.NSA) </a:t>
            </a:r>
            <a:r>
              <a:rPr lang="ru-RU" sz="2000" dirty="0"/>
              <a:t>у Форт Джордж Г. </a:t>
            </a:r>
            <a:r>
              <a:rPr lang="ru-RU" sz="2000" dirty="0" err="1"/>
              <a:t>Мід</a:t>
            </a:r>
            <a:r>
              <a:rPr lang="ru-RU" sz="2000" dirty="0"/>
              <a:t>, штат </a:t>
            </a:r>
            <a:r>
              <a:rPr lang="ru-RU" sz="2000" dirty="0" err="1"/>
              <a:t>Меріленд</a:t>
            </a:r>
            <a:r>
              <a:rPr lang="ru-RU" sz="2000" dirty="0"/>
              <a:t>. </a:t>
            </a:r>
            <a:r>
              <a:rPr lang="ru-RU" sz="2000" dirty="0" err="1"/>
              <a:t>Він</a:t>
            </a:r>
            <a:r>
              <a:rPr lang="ru-RU" sz="2000" dirty="0"/>
              <a:t> </a:t>
            </a:r>
            <a:r>
              <a:rPr lang="ru-RU" sz="2000" dirty="0" err="1"/>
              <a:t>співпрацює</a:t>
            </a:r>
            <a:r>
              <a:rPr lang="ru-RU" sz="2000" dirty="0"/>
              <a:t> з мережами АНБ і </a:t>
            </a:r>
            <a:r>
              <a:rPr lang="ru-RU" sz="2000" dirty="0" err="1"/>
              <a:t>одночасно</a:t>
            </a:r>
            <a:r>
              <a:rPr lang="ru-RU" sz="2000" dirty="0"/>
              <a:t> </a:t>
            </a:r>
            <a:r>
              <a:rPr lang="ru-RU" sz="2000" dirty="0" err="1"/>
              <a:t>очолюється</a:t>
            </a:r>
            <a:r>
              <a:rPr lang="ru-RU" sz="2000" dirty="0"/>
              <a:t> директором </a:t>
            </a:r>
            <a:r>
              <a:rPr lang="ru-RU" sz="2000" dirty="0" err="1"/>
              <a:t>Агенції</a:t>
            </a:r>
            <a:r>
              <a:rPr lang="ru-RU" sz="2000" dirty="0"/>
              <a:t> </a:t>
            </a:r>
            <a:r>
              <a:rPr lang="ru-RU" sz="2000" dirty="0" err="1"/>
              <a:t>національної</a:t>
            </a:r>
            <a:r>
              <a:rPr lang="ru-RU" sz="2000" dirty="0"/>
              <a:t> </a:t>
            </a:r>
            <a:r>
              <a:rPr lang="ru-RU" sz="2000" dirty="0" err="1"/>
              <a:t>безпеки</a:t>
            </a:r>
            <a:r>
              <a:rPr lang="ru-RU" sz="2000" dirty="0"/>
              <a:t> з моменту </a:t>
            </a:r>
            <a:r>
              <a:rPr lang="ru-RU" sz="2000" dirty="0" err="1"/>
              <a:t>його</a:t>
            </a:r>
            <a:r>
              <a:rPr lang="ru-RU" sz="2000" dirty="0"/>
              <a:t> </a:t>
            </a:r>
            <a:r>
              <a:rPr lang="ru-RU" sz="2000" dirty="0" err="1"/>
              <a:t>створення</a:t>
            </a:r>
            <a:r>
              <a:rPr lang="ru-RU" sz="2000" dirty="0"/>
              <a:t>. </a:t>
            </a:r>
            <a:r>
              <a:rPr lang="ru-RU" sz="2000" dirty="0" err="1"/>
              <a:t>Спочатку</a:t>
            </a:r>
            <a:r>
              <a:rPr lang="ru-RU" sz="2000" dirty="0"/>
              <a:t> </a:t>
            </a:r>
            <a:r>
              <a:rPr lang="ru-RU" sz="2000" dirty="0" err="1"/>
              <a:t>створений</a:t>
            </a:r>
            <a:r>
              <a:rPr lang="ru-RU" sz="2000" dirty="0"/>
              <a:t> </a:t>
            </a:r>
            <a:r>
              <a:rPr lang="ru-RU" sz="2000" dirty="0" err="1"/>
              <a:t>задля</a:t>
            </a:r>
            <a:r>
              <a:rPr lang="ru-RU" sz="2000" dirty="0"/>
              <a:t> </a:t>
            </a:r>
            <a:r>
              <a:rPr lang="ru-RU" sz="2000" dirty="0" err="1"/>
              <a:t>вирішення</a:t>
            </a:r>
            <a:r>
              <a:rPr lang="ru-RU" sz="2000" dirty="0"/>
              <a:t> задач оборони, але </a:t>
            </a:r>
            <a:r>
              <a:rPr lang="ru-RU" sz="2000" dirty="0" err="1"/>
              <a:t>тепер</a:t>
            </a:r>
            <a:r>
              <a:rPr lang="ru-RU" sz="2000" dirty="0"/>
              <a:t> </a:t>
            </a:r>
            <a:r>
              <a:rPr lang="ru-RU" sz="2000" dirty="0" err="1"/>
              <a:t>розглядається</a:t>
            </a:r>
            <a:r>
              <a:rPr lang="ru-RU" sz="2000" dirty="0"/>
              <a:t> і як </a:t>
            </a:r>
            <a:r>
              <a:rPr lang="ru-RU" sz="2000" dirty="0" err="1"/>
              <a:t>наступальна</a:t>
            </a:r>
            <a:r>
              <a:rPr lang="ru-RU" sz="2000" dirty="0"/>
              <a:t> сила. З 2018 року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підвищено</a:t>
            </a:r>
            <a:r>
              <a:rPr lang="ru-RU" sz="2000" dirty="0"/>
              <a:t> до статусу </a:t>
            </a:r>
            <a:r>
              <a:rPr lang="ru-RU" sz="2000" dirty="0" err="1"/>
              <a:t>повноцінної</a:t>
            </a:r>
            <a:r>
              <a:rPr lang="ru-RU" sz="2000" dirty="0"/>
              <a:t> та </a:t>
            </a:r>
            <a:r>
              <a:rPr lang="ru-RU" sz="2000" dirty="0" err="1"/>
              <a:t>незалежної</a:t>
            </a:r>
            <a:r>
              <a:rPr lang="ru-RU" sz="2000" dirty="0"/>
              <a:t> </a:t>
            </a:r>
            <a:r>
              <a:rPr lang="ru-RU" sz="2000" dirty="0" err="1"/>
              <a:t>єдиної</a:t>
            </a:r>
            <a:r>
              <a:rPr lang="ru-RU" sz="2000" dirty="0"/>
              <a:t> </a:t>
            </a:r>
            <a:r>
              <a:rPr lang="ru-RU" sz="2000" dirty="0" err="1"/>
              <a:t>команди</a:t>
            </a:r>
            <a:r>
              <a:rPr lang="ru-RU" sz="2000" dirty="0"/>
              <a:t> командного складу. У </a:t>
            </a:r>
            <a:r>
              <a:rPr lang="ru-RU" sz="2000" dirty="0" err="1"/>
              <a:t>його</a:t>
            </a:r>
            <a:r>
              <a:rPr lang="ru-RU" sz="2000" dirty="0"/>
              <a:t> </a:t>
            </a:r>
            <a:r>
              <a:rPr lang="ru-RU" sz="2000" dirty="0" err="1"/>
              <a:t>складі</a:t>
            </a:r>
            <a:r>
              <a:rPr lang="ru-RU" sz="2000" dirty="0"/>
              <a:t>: </a:t>
            </a:r>
            <a:r>
              <a:rPr lang="en-US" sz="2000" dirty="0"/>
              <a:t>U.S. Army Cyber Command, Fleet Cyber Command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ARES.10th Fleet), Sixteenth Air Force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ARES.Air</a:t>
            </a:r>
            <a:r>
              <a:rPr lang="en-US" sz="2000" dirty="0"/>
              <a:t> Forces Cyber), 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ARES.arine</a:t>
            </a:r>
            <a:r>
              <a:rPr lang="en-US" sz="2000" dirty="0"/>
              <a:t> Corps Forces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ARES.Cyberspace</a:t>
            </a:r>
            <a:r>
              <a:rPr lang="en-US" sz="2000" dirty="0"/>
              <a:t> Command)</a:t>
            </a:r>
            <a:endParaRPr lang="uk-UA" sz="2000" dirty="0"/>
          </a:p>
        </p:txBody>
      </p:sp>
    </p:spTree>
    <p:extLst>
      <p:ext uri="{BB962C8B-B14F-4D97-AF65-F5344CB8AC3E}">
        <p14:creationId xmlns:p14="http://schemas.microsoft.com/office/powerpoint/2010/main" val="1548862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07D8880-396F-AD70-2672-CE7B7E245CBF}"/>
              </a:ext>
            </a:extLst>
          </p:cNvPr>
          <p:cNvSpPr/>
          <p:nvPr/>
        </p:nvSpPr>
        <p:spPr>
          <a:xfrm>
            <a:off x="629275" y="332656"/>
            <a:ext cx="7885492"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6</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іберзброя</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5373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E1BBE-E5C5-75B0-5AB7-0E08FE6FE142}"/>
              </a:ext>
            </a:extLst>
          </p:cNvPr>
          <p:cNvSpPr txBox="1"/>
          <p:nvPr/>
        </p:nvSpPr>
        <p:spPr>
          <a:xfrm>
            <a:off x="251520" y="620688"/>
            <a:ext cx="8964488" cy="5355312"/>
          </a:xfrm>
          <a:prstGeom prst="rect">
            <a:avLst/>
          </a:prstGeom>
          <a:noFill/>
        </p:spPr>
        <p:txBody>
          <a:bodyPr wrap="square">
            <a:spAutoFit/>
          </a:bodyPr>
          <a:lstStyle/>
          <a:p>
            <a:r>
              <a:rPr lang="uk-UA" dirty="0"/>
              <a:t>На думку </a:t>
            </a:r>
            <a:r>
              <a:rPr lang="uk-UA" dirty="0" err="1"/>
              <a:t>Білюги</a:t>
            </a:r>
            <a:r>
              <a:rPr lang="uk-UA" dirty="0"/>
              <a:t> А.Д., </a:t>
            </a:r>
            <a:r>
              <a:rPr lang="uk-UA" dirty="0" err="1"/>
              <a:t>кіберзброя</a:t>
            </a:r>
            <a:r>
              <a:rPr lang="uk-UA" dirty="0"/>
              <a:t> – технічно-технологічний комплекс, що складається зі спеціального комп’ютерного обладнання, технологій та програм, призначених для цілеспрямованого порушення роботи інформаційно-технічних систем, викривлення, пошкодження, заволодіння або знищення критично важливої інформації, що може призвести до катастрофічних наслідків техногенного характеру [5, с. 45]. </a:t>
            </a:r>
          </a:p>
          <a:p>
            <a:endParaRPr lang="uk-UA" dirty="0"/>
          </a:p>
          <a:p>
            <a:r>
              <a:rPr lang="uk-UA" dirty="0"/>
              <a:t>Горбенко В.І. вважає, що термін “</a:t>
            </a:r>
            <a:r>
              <a:rPr lang="uk-UA" dirty="0" err="1"/>
              <a:t>кіберзброя</a:t>
            </a:r>
            <a:r>
              <a:rPr lang="uk-UA" dirty="0"/>
              <a:t>” відноситься до інструментів, технологій або методів, які використовуються в кіберпросторі для здійснення кібератак, </a:t>
            </a:r>
            <a:r>
              <a:rPr lang="uk-UA" dirty="0" err="1"/>
              <a:t>кібервійських</a:t>
            </a:r>
            <a:r>
              <a:rPr lang="uk-UA" dirty="0"/>
              <a:t> операцій або впливу на інформаційні системи та мережі [17]. </a:t>
            </a:r>
          </a:p>
          <a:p>
            <a:endParaRPr lang="uk-UA" dirty="0"/>
          </a:p>
          <a:p>
            <a:r>
              <a:rPr lang="uk-UA" dirty="0"/>
              <a:t>Американські вчені Т. Рід та П. </a:t>
            </a:r>
            <a:r>
              <a:rPr lang="uk-UA" dirty="0" err="1"/>
              <a:t>МакБарні</a:t>
            </a:r>
            <a:r>
              <a:rPr lang="uk-UA" dirty="0"/>
              <a:t> розглядають </a:t>
            </a:r>
            <a:r>
              <a:rPr lang="uk-UA" dirty="0" err="1"/>
              <a:t>кіберзброю</a:t>
            </a:r>
            <a:r>
              <a:rPr lang="uk-UA" dirty="0"/>
              <a:t> як один з видів зброї: комп’ютерний код, який використовується з метою погрози чи заподіяння фізичної, функціональної та психологічної шкоди структурам, системам чи фізичним особам [13]. </a:t>
            </a:r>
          </a:p>
          <a:p>
            <a:endParaRPr lang="uk-UA" dirty="0"/>
          </a:p>
          <a:p>
            <a:r>
              <a:rPr lang="uk-UA" dirty="0"/>
              <a:t>Італійський дослідник С. </a:t>
            </a:r>
            <a:r>
              <a:rPr lang="uk-UA" dirty="0" err="1"/>
              <a:t>Меле</a:t>
            </a:r>
            <a:r>
              <a:rPr lang="uk-UA" dirty="0"/>
              <a:t> робить висновок, що </a:t>
            </a:r>
            <a:r>
              <a:rPr lang="uk-UA" dirty="0" err="1"/>
              <a:t>кіберзброєю</a:t>
            </a:r>
            <a:r>
              <a:rPr lang="uk-UA" dirty="0"/>
              <a:t> може бути пристрій чи будь-який набір інструкцій для комп’ютера, що використовується в конфліктах між державними та недержавними суб’єктами з метою заподіяння (прямо чи опосередковано) фізичних збитків людям чи предметам, а також пошкодження та/або виведення з ладу інформаційних систем [12, с. 7]</a:t>
            </a:r>
          </a:p>
        </p:txBody>
      </p:sp>
    </p:spTree>
    <p:extLst>
      <p:ext uri="{BB962C8B-B14F-4D97-AF65-F5344CB8AC3E}">
        <p14:creationId xmlns:p14="http://schemas.microsoft.com/office/powerpoint/2010/main" val="284950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B0487-B92E-3B2A-83EA-BDA28C35F22F}"/>
              </a:ext>
            </a:extLst>
          </p:cNvPr>
          <p:cNvSpPr txBox="1"/>
          <p:nvPr/>
        </p:nvSpPr>
        <p:spPr>
          <a:xfrm>
            <a:off x="467544" y="0"/>
            <a:ext cx="4572000" cy="1477328"/>
          </a:xfrm>
          <a:prstGeom prst="rect">
            <a:avLst/>
          </a:prstGeom>
          <a:noFill/>
        </p:spPr>
        <p:txBody>
          <a:bodyPr wrap="square">
            <a:spAutoFit/>
          </a:bodyPr>
          <a:lstStyle/>
          <a:p>
            <a:r>
              <a:rPr lang="uk-UA" dirty="0"/>
              <a:t>мережеву </a:t>
            </a:r>
            <a:r>
              <a:rPr lang="uk-UA" dirty="0" err="1"/>
              <a:t>кіберзброю</a:t>
            </a:r>
            <a:r>
              <a:rPr lang="uk-UA" dirty="0"/>
              <a:t>, </a:t>
            </a:r>
          </a:p>
          <a:p>
            <a:r>
              <a:rPr lang="uk-UA" dirty="0"/>
              <a:t>попередньо встановлену </a:t>
            </a:r>
            <a:r>
              <a:rPr lang="uk-UA" dirty="0" err="1"/>
              <a:t>кіберзброю</a:t>
            </a:r>
            <a:r>
              <a:rPr lang="uk-UA" dirty="0"/>
              <a:t>, проникаючу </a:t>
            </a:r>
            <a:r>
              <a:rPr lang="uk-UA" dirty="0" err="1"/>
              <a:t>кіберзброю</a:t>
            </a:r>
            <a:r>
              <a:rPr lang="uk-UA" dirty="0"/>
              <a:t>, </a:t>
            </a:r>
          </a:p>
          <a:p>
            <a:r>
              <a:rPr lang="uk-UA" dirty="0"/>
              <a:t>електромагнітну зброю, </a:t>
            </a:r>
          </a:p>
          <a:p>
            <a:r>
              <a:rPr lang="uk-UA" dirty="0"/>
              <a:t>комунікаційну </a:t>
            </a:r>
            <a:r>
              <a:rPr lang="uk-UA" dirty="0" err="1"/>
              <a:t>кіберзброю</a:t>
            </a:r>
            <a:endParaRPr lang="uk-UA" dirty="0"/>
          </a:p>
        </p:txBody>
      </p:sp>
      <p:sp>
        <p:nvSpPr>
          <p:cNvPr id="5" name="TextBox 4">
            <a:extLst>
              <a:ext uri="{FF2B5EF4-FFF2-40B4-BE49-F238E27FC236}">
                <a16:creationId xmlns:a16="http://schemas.microsoft.com/office/drawing/2014/main" id="{0F5D4BC8-128C-0847-0D74-F942D272A593}"/>
              </a:ext>
            </a:extLst>
          </p:cNvPr>
          <p:cNvSpPr txBox="1"/>
          <p:nvPr/>
        </p:nvSpPr>
        <p:spPr>
          <a:xfrm>
            <a:off x="899592" y="2564904"/>
            <a:ext cx="7992888" cy="3693319"/>
          </a:xfrm>
          <a:prstGeom prst="rect">
            <a:avLst/>
          </a:prstGeom>
          <a:noFill/>
        </p:spPr>
        <p:txBody>
          <a:bodyPr wrap="square">
            <a:spAutoFit/>
          </a:bodyPr>
          <a:lstStyle/>
          <a:p>
            <a:r>
              <a:rPr lang="uk-UA" dirty="0"/>
              <a:t>Прикладами </a:t>
            </a:r>
            <a:r>
              <a:rPr lang="uk-UA" dirty="0" err="1"/>
              <a:t>кіберзброї</a:t>
            </a:r>
            <a:r>
              <a:rPr lang="uk-UA" dirty="0"/>
              <a:t> визнаються: 1) віруси та програми-шпигуни – збирання конфіденційної інформації або виконання певних дій на комп’ютері без дозволу користувача; 2) віруси-троянці – приховується під виглядом корисної програми або файлу і виконує шкідливі дії при певній активації; 3) комп’ютерні черви – здатні самостійно розповсюджуватися через комп’ютерні мережі, використовують вразливості у програмному забезпеченні; 4) </a:t>
            </a:r>
            <a:r>
              <a:rPr lang="en-US" dirty="0"/>
              <a:t>DDoS-</a:t>
            </a:r>
            <a:r>
              <a:rPr lang="uk-UA" dirty="0"/>
              <a:t>атаки (</a:t>
            </a:r>
            <a:r>
              <a:rPr lang="en-US" dirty="0"/>
              <a:t>Distributed Denial of Service) – </a:t>
            </a:r>
            <a:r>
              <a:rPr lang="uk-UA" dirty="0"/>
              <a:t>спрямовані на перевантаження веб-серверів або мережевих </a:t>
            </a:r>
            <a:r>
              <a:rPr lang="uk-UA" dirty="0" err="1"/>
              <a:t>інфраструктур</a:t>
            </a:r>
            <a:r>
              <a:rPr lang="uk-UA" dirty="0"/>
              <a:t> шляхом надмірного надходження запитів або трафіку; 5) </a:t>
            </a:r>
            <a:r>
              <a:rPr lang="uk-UA" dirty="0" err="1"/>
              <a:t>фішинг</a:t>
            </a:r>
            <a:r>
              <a:rPr lang="uk-UA" dirty="0"/>
              <a:t> – один із видів соціально-інженерної атаки, маскування зловмисника як легальні особи або організації для отримання конфіденційної інформації. Технічний </a:t>
            </a:r>
            <a:r>
              <a:rPr lang="uk-UA" dirty="0" err="1"/>
              <a:t>фішинг</a:t>
            </a:r>
            <a:r>
              <a:rPr lang="uk-UA" dirty="0"/>
              <a:t> – маскування комп’ютерної системи під виглядом легальної; 6) використання штучного інтелекту –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3662679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600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90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3079</Words>
  <Application>Microsoft Office PowerPoint</Application>
  <PresentationFormat>Екран (4:3)</PresentationFormat>
  <Paragraphs>143</Paragraphs>
  <Slides>42</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42</vt:i4>
      </vt:variant>
    </vt:vector>
  </HeadingPairs>
  <TitlesOfParts>
    <vt:vector size="46" baseType="lpstr">
      <vt:lpstr>Arial</vt:lpstr>
      <vt:lpstr>Calibri</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user</cp:lastModifiedBy>
  <cp:revision>53</cp:revision>
  <dcterms:created xsi:type="dcterms:W3CDTF">2022-09-06T08:07:36Z</dcterms:created>
  <dcterms:modified xsi:type="dcterms:W3CDTF">2024-09-25T07:34:13Z</dcterms:modified>
</cp:coreProperties>
</file>