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7" autoAdjust="0"/>
    <p:restoredTop sz="94638" autoAdjust="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8064896" cy="301176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Моральний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розвиток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особистості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(за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Л. </a:t>
            </a:r>
            <a:r>
              <a:rPr lang="ru-RU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Колбергом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)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12"/>
          <p:cNvSpPr>
            <a:spLocks noGrp="1"/>
          </p:cNvSpPr>
          <p:nvPr>
            <p:ph type="body" idx="2"/>
          </p:nvPr>
        </p:nvSpPr>
        <p:spPr>
          <a:xfrm>
            <a:off x="457200" y="188640"/>
            <a:ext cx="3008313" cy="593752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/>
            <a:r>
              <a:rPr lang="ru-RU" dirty="0" smtClean="0"/>
              <a:t>Лоренс </a:t>
            </a:r>
            <a:r>
              <a:rPr lang="ru-RU" dirty="0" err="1" smtClean="0"/>
              <a:t>Кольберг</a:t>
            </a:r>
            <a:r>
              <a:rPr lang="ru-RU" dirty="0" smtClean="0"/>
              <a:t> (англ. </a:t>
            </a:r>
            <a:r>
              <a:rPr lang="en-US" dirty="0" smtClean="0"/>
              <a:t>Lawrence Kohlberg, 1927-1987) -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психолог, </a:t>
            </a:r>
            <a:r>
              <a:rPr lang="ru-RU" dirty="0" err="1" smtClean="0"/>
              <a:t>фахівець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засновників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когнітівізма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моральності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здобув</a:t>
            </a:r>
            <a:r>
              <a:rPr lang="ru-RU" dirty="0" smtClean="0"/>
              <a:t> у </a:t>
            </a:r>
            <a:r>
              <a:rPr lang="ru-RU" dirty="0" err="1" smtClean="0"/>
              <a:t>Чиказькому</a:t>
            </a:r>
            <a:r>
              <a:rPr lang="ru-RU" dirty="0" smtClean="0"/>
              <a:t> </a:t>
            </a:r>
            <a:r>
              <a:rPr lang="ru-RU" dirty="0" err="1" smtClean="0"/>
              <a:t>університеті</a:t>
            </a:r>
            <a:r>
              <a:rPr lang="ru-RU" dirty="0" smtClean="0"/>
              <a:t> (бакалавр, 1949; д-р </a:t>
            </a:r>
            <a:r>
              <a:rPr lang="ru-RU" dirty="0" err="1" smtClean="0"/>
              <a:t>філософії</a:t>
            </a:r>
            <a:r>
              <a:rPr lang="ru-RU" dirty="0" smtClean="0"/>
              <a:t>, 1958). У 1958-59 </a:t>
            </a:r>
            <a:r>
              <a:rPr lang="ru-RU" dirty="0" err="1" smtClean="0"/>
              <a:t>рр</a:t>
            </a:r>
            <a:r>
              <a:rPr lang="ru-RU" dirty="0" smtClean="0"/>
              <a:t>.. </a:t>
            </a:r>
            <a:r>
              <a:rPr lang="ru-RU" dirty="0" err="1" smtClean="0"/>
              <a:t>працював</a:t>
            </a:r>
            <a:r>
              <a:rPr lang="ru-RU" dirty="0" smtClean="0"/>
              <a:t> в </a:t>
            </a:r>
            <a:r>
              <a:rPr lang="ru-RU" dirty="0" err="1" smtClean="0"/>
              <a:t>Бостонському</a:t>
            </a:r>
            <a:r>
              <a:rPr lang="ru-RU" dirty="0" smtClean="0"/>
              <a:t> </a:t>
            </a:r>
            <a:r>
              <a:rPr lang="ru-RU" dirty="0" err="1" smtClean="0"/>
              <a:t>дитячому</a:t>
            </a:r>
            <a:r>
              <a:rPr lang="ru-RU" dirty="0" smtClean="0"/>
              <a:t> </a:t>
            </a:r>
            <a:r>
              <a:rPr lang="ru-RU" dirty="0" err="1" smtClean="0"/>
              <a:t>медичному</a:t>
            </a:r>
            <a:r>
              <a:rPr lang="ru-RU" dirty="0" smtClean="0"/>
              <a:t> </a:t>
            </a:r>
            <a:r>
              <a:rPr lang="ru-RU" dirty="0" err="1" smtClean="0"/>
              <a:t>центрі</a:t>
            </a:r>
            <a:r>
              <a:rPr lang="ru-RU" dirty="0" smtClean="0"/>
              <a:t>. У 1959-61 </a:t>
            </a:r>
            <a:r>
              <a:rPr lang="ru-RU" dirty="0" err="1" smtClean="0"/>
              <a:t>рр</a:t>
            </a:r>
            <a:r>
              <a:rPr lang="ru-RU" dirty="0" smtClean="0"/>
              <a:t>.. - </a:t>
            </a:r>
            <a:r>
              <a:rPr lang="ru-RU" dirty="0" err="1" smtClean="0"/>
              <a:t>Ад'юнкт-професор</a:t>
            </a:r>
            <a:r>
              <a:rPr lang="ru-RU" dirty="0" smtClean="0"/>
              <a:t> </a:t>
            </a:r>
            <a:r>
              <a:rPr lang="ru-RU" dirty="0" err="1" smtClean="0"/>
              <a:t>Єльського</a:t>
            </a:r>
            <a:r>
              <a:rPr lang="ru-RU" dirty="0" smtClean="0"/>
              <a:t> ун-ту, в 1961-62 - </a:t>
            </a:r>
            <a:r>
              <a:rPr lang="ru-RU" dirty="0" err="1" smtClean="0"/>
              <a:t>завідував</a:t>
            </a:r>
            <a:r>
              <a:rPr lang="ru-RU" dirty="0" smtClean="0"/>
              <a:t> кафедрою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Чиказького</a:t>
            </a:r>
            <a:r>
              <a:rPr lang="ru-RU" dirty="0" smtClean="0"/>
              <a:t> ун-ту, 1968-87 - </a:t>
            </a:r>
            <a:r>
              <a:rPr lang="ru-RU" dirty="0" err="1" smtClean="0"/>
              <a:t>професор</a:t>
            </a:r>
            <a:r>
              <a:rPr lang="ru-RU" dirty="0" smtClean="0"/>
              <a:t> </a:t>
            </a:r>
            <a:r>
              <a:rPr lang="ru-RU" dirty="0" err="1" smtClean="0"/>
              <a:t>Гарвардського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Содержимое 5" descr="InJinMoon-110731_c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355976" y="1340768"/>
            <a:ext cx="3528391" cy="4320480"/>
          </a:xfrm>
        </p:spPr>
      </p:pic>
    </p:spTree>
  </p:cSld>
  <p:clrMapOvr>
    <a:masterClrMapping/>
  </p:clrMapOvr>
  <p:transition spd="med">
    <p:zoom dir="in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8064" y="404664"/>
            <a:ext cx="3872409" cy="64533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К. </a:t>
            </a:r>
            <a:r>
              <a:rPr lang="ru-RU" dirty="0" err="1" smtClean="0"/>
              <a:t>виходив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психічному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про </a:t>
            </a:r>
            <a:r>
              <a:rPr lang="ru-RU" dirty="0" err="1" smtClean="0"/>
              <a:t>навколишній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моральних</a:t>
            </a:r>
            <a:r>
              <a:rPr lang="ru-RU" dirty="0" smtClean="0"/>
              <a:t> </a:t>
            </a:r>
            <a:r>
              <a:rPr lang="ru-RU" dirty="0" err="1" smtClean="0"/>
              <a:t>критеріях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емоційний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,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статевої</a:t>
            </a:r>
            <a:r>
              <a:rPr lang="ru-RU" dirty="0" smtClean="0"/>
              <a:t> </a:t>
            </a:r>
            <a:r>
              <a:rPr lang="ru-RU" dirty="0" err="1" smtClean="0"/>
              <a:t>ідентифікації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пізнавальними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. </a:t>
            </a:r>
            <a:r>
              <a:rPr lang="ru-RU" dirty="0" err="1" smtClean="0"/>
              <a:t>Слідом</a:t>
            </a:r>
            <a:r>
              <a:rPr lang="ru-RU" dirty="0" smtClean="0"/>
              <a:t> за Ж. </a:t>
            </a:r>
            <a:r>
              <a:rPr lang="ru-RU" dirty="0" err="1" smtClean="0"/>
              <a:t>Піаже</a:t>
            </a:r>
            <a:r>
              <a:rPr lang="ru-RU" dirty="0" smtClean="0"/>
              <a:t> </a:t>
            </a:r>
            <a:r>
              <a:rPr lang="ru-RU" dirty="0" err="1" smtClean="0"/>
              <a:t>досліджував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моральності</a:t>
            </a:r>
            <a:r>
              <a:rPr lang="ru-RU" dirty="0" smtClean="0"/>
              <a:t> у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розширивши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поглибивши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.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експериментах</a:t>
            </a:r>
            <a:r>
              <a:rPr lang="ru-RU" dirty="0" smtClean="0"/>
              <a:t>, поставивши перед </a:t>
            </a:r>
            <a:r>
              <a:rPr lang="ru-RU" dirty="0" err="1" smtClean="0"/>
              <a:t>дітьми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оцінити</a:t>
            </a:r>
            <a:r>
              <a:rPr lang="ru-RU" dirty="0" smtClean="0"/>
              <a:t> </a:t>
            </a:r>
            <a:r>
              <a:rPr lang="ru-RU" dirty="0" err="1" smtClean="0"/>
              <a:t>моральну</a:t>
            </a:r>
            <a:r>
              <a:rPr lang="ru-RU" dirty="0" smtClean="0"/>
              <a:t> сторону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(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завідомо</a:t>
            </a:r>
            <a:r>
              <a:rPr lang="ru-RU" dirty="0" smtClean="0"/>
              <a:t> неоднозначного), </a:t>
            </a:r>
            <a:r>
              <a:rPr lang="ru-RU" dirty="0" err="1" smtClean="0"/>
              <a:t>аналізував</a:t>
            </a:r>
            <a:r>
              <a:rPr lang="ru-RU" dirty="0" smtClean="0"/>
              <a:t> систему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міркувань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дало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три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моральних</a:t>
            </a:r>
            <a:r>
              <a:rPr lang="ru-RU" dirty="0" smtClean="0"/>
              <a:t> </a:t>
            </a:r>
            <a:r>
              <a:rPr lang="ru-RU" dirty="0" err="1" smtClean="0"/>
              <a:t>суджень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b="1" dirty="0" err="1" smtClean="0"/>
              <a:t>двох</a:t>
            </a:r>
            <a:r>
              <a:rPr lang="ru-RU" b="1" dirty="0" smtClean="0"/>
              <a:t> </a:t>
            </a:r>
            <a:r>
              <a:rPr lang="ru-RU" b="1" dirty="0" err="1" smtClean="0"/>
              <a:t>стадій</a:t>
            </a:r>
            <a:r>
              <a:rPr lang="ru-RU" b="1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- </a:t>
            </a:r>
            <a:r>
              <a:rPr lang="ru-RU" b="1" dirty="0" err="1" smtClean="0"/>
              <a:t>доусловний</a:t>
            </a:r>
            <a:r>
              <a:rPr lang="ru-RU" b="1" dirty="0" smtClean="0"/>
              <a:t> </a:t>
            </a:r>
            <a:r>
              <a:rPr lang="ru-RU" b="1" dirty="0" err="1" smtClean="0"/>
              <a:t>рівень</a:t>
            </a:r>
            <a:r>
              <a:rPr lang="ru-RU" dirty="0" smtClean="0"/>
              <a:t>, 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оцінюють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; </a:t>
            </a:r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традиційної</a:t>
            </a:r>
            <a:r>
              <a:rPr lang="ru-RU" b="1" dirty="0" smtClean="0"/>
              <a:t> </a:t>
            </a:r>
            <a:r>
              <a:rPr lang="ru-RU" b="1" dirty="0" err="1" smtClean="0"/>
              <a:t>моральності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суспільно</a:t>
            </a:r>
            <a:r>
              <a:rPr lang="ru-RU" dirty="0" smtClean="0"/>
              <a:t> </a:t>
            </a:r>
            <a:r>
              <a:rPr lang="ru-RU" dirty="0" err="1" smtClean="0"/>
              <a:t>визнані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превалюють</a:t>
            </a:r>
            <a:r>
              <a:rPr lang="ru-RU" dirty="0" smtClean="0"/>
              <a:t> над </a:t>
            </a:r>
            <a:r>
              <a:rPr lang="ru-RU" dirty="0" err="1" smtClean="0"/>
              <a:t>особистими</a:t>
            </a:r>
            <a:r>
              <a:rPr lang="ru-RU" dirty="0" smtClean="0"/>
              <a:t> </a:t>
            </a:r>
            <a:r>
              <a:rPr lang="ru-RU" dirty="0" err="1" smtClean="0"/>
              <a:t>інтересами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b="1" dirty="0" err="1" smtClean="0"/>
              <a:t>посттрадіціонних</a:t>
            </a:r>
            <a:r>
              <a:rPr lang="ru-RU" b="1" dirty="0" smtClean="0"/>
              <a:t> </a:t>
            </a:r>
            <a:r>
              <a:rPr lang="ru-RU" b="1" dirty="0" err="1" smtClean="0"/>
              <a:t>рівень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люди </a:t>
            </a:r>
            <a:r>
              <a:rPr lang="ru-RU" dirty="0" err="1" smtClean="0"/>
              <a:t>обгрунтовують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 </a:t>
            </a:r>
            <a:r>
              <a:rPr lang="ru-RU" dirty="0" err="1" smtClean="0"/>
              <a:t>судження</a:t>
            </a:r>
            <a:r>
              <a:rPr lang="ru-RU" dirty="0" smtClean="0"/>
              <a:t> на принципах,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створили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прийняли</a:t>
            </a:r>
            <a:r>
              <a:rPr lang="ru-RU" dirty="0" smtClean="0"/>
              <a:t>. К.,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Піаже</a:t>
            </a:r>
            <a:r>
              <a:rPr lang="ru-RU" dirty="0" smtClean="0"/>
              <a:t>, припускав,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стадій</a:t>
            </a:r>
            <a:r>
              <a:rPr lang="ru-RU" dirty="0" smtClean="0"/>
              <a:t> морального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загальними</a:t>
            </a:r>
            <a:r>
              <a:rPr lang="ru-RU" dirty="0" smtClean="0"/>
              <a:t> </a:t>
            </a:r>
            <a:r>
              <a:rPr lang="ru-RU" dirty="0" err="1" smtClean="0"/>
              <a:t>когнітивними</a:t>
            </a:r>
            <a:r>
              <a:rPr lang="ru-RU" dirty="0" smtClean="0"/>
              <a:t> </a:t>
            </a:r>
            <a:r>
              <a:rPr lang="ru-RU" dirty="0" err="1" smtClean="0"/>
              <a:t>віковими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децентрації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формуванням</a:t>
            </a:r>
            <a:r>
              <a:rPr lang="ru-RU" dirty="0" smtClean="0"/>
              <a:t> </a:t>
            </a:r>
            <a:r>
              <a:rPr lang="ru-RU" dirty="0" err="1" smtClean="0"/>
              <a:t>логічних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К. </a:t>
            </a:r>
            <a:r>
              <a:rPr lang="ru-RU" dirty="0" err="1" smtClean="0"/>
              <a:t>виходив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моральний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як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дорослими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однолітками</a:t>
            </a:r>
            <a:r>
              <a:rPr lang="ru-RU" dirty="0" smtClean="0"/>
              <a:t>,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нагороду</a:t>
            </a:r>
            <a:r>
              <a:rPr lang="ru-RU" dirty="0" smtClean="0"/>
              <a:t> за </a:t>
            </a:r>
            <a:r>
              <a:rPr lang="ru-RU" dirty="0" err="1" smtClean="0"/>
              <a:t>хорошу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останній</a:t>
            </a:r>
            <a:r>
              <a:rPr lang="ru-RU" dirty="0" smtClean="0"/>
              <a:t> фактор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найбільшу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критичних</a:t>
            </a:r>
            <a:r>
              <a:rPr lang="ru-RU" dirty="0" smtClean="0"/>
              <a:t> </a:t>
            </a:r>
            <a:r>
              <a:rPr lang="ru-RU" dirty="0" err="1" smtClean="0"/>
              <a:t>зауважень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дослідників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 </a:t>
            </a:r>
            <a:r>
              <a:rPr lang="ru-RU" dirty="0" err="1" smtClean="0"/>
              <a:t>приймають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</a:t>
            </a:r>
            <a:r>
              <a:rPr lang="ru-RU" dirty="0" err="1" smtClean="0"/>
              <a:t>етапів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моральності</a:t>
            </a:r>
            <a:r>
              <a:rPr lang="ru-RU" dirty="0" smtClean="0"/>
              <a:t>, </a:t>
            </a:r>
            <a:r>
              <a:rPr lang="ru-RU" dirty="0" err="1" smtClean="0"/>
              <a:t>розроблену</a:t>
            </a:r>
            <a:r>
              <a:rPr lang="ru-RU" dirty="0" smtClean="0"/>
              <a:t> К.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когнітивного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(в </a:t>
            </a:r>
            <a:r>
              <a:rPr lang="ru-RU" dirty="0" err="1" smtClean="0"/>
              <a:t>руслі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до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) </a:t>
            </a:r>
            <a:r>
              <a:rPr lang="ru-RU" dirty="0" err="1" smtClean="0"/>
              <a:t>досить</a:t>
            </a:r>
            <a:r>
              <a:rPr lang="ru-RU" dirty="0" smtClean="0"/>
              <a:t> рано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сімейного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 </a:t>
            </a:r>
            <a:r>
              <a:rPr lang="ru-RU" dirty="0" err="1" smtClean="0"/>
              <a:t>дізнаються</a:t>
            </a:r>
            <a:r>
              <a:rPr lang="ru-RU" dirty="0" smtClean="0"/>
              <a:t> про </a:t>
            </a:r>
            <a:r>
              <a:rPr lang="ru-RU" dirty="0" err="1" smtClean="0"/>
              <a:t>статеві</a:t>
            </a:r>
            <a:r>
              <a:rPr lang="ru-RU" dirty="0" smtClean="0"/>
              <a:t> стереотипах.</a:t>
            </a:r>
            <a:endParaRPr lang="ru-RU" dirty="0"/>
          </a:p>
        </p:txBody>
      </p:sp>
      <p:pic>
        <p:nvPicPr>
          <p:cNvPr id="5" name="Содержимое 4" descr="bc839ca8fc1b1c26c5ba01826bde2fe8_shutterstock_113312266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980728"/>
            <a:ext cx="3960440" cy="4824536"/>
          </a:xfrm>
        </p:spPr>
      </p:pic>
    </p:spTree>
  </p:cSld>
  <p:clrMapOvr>
    <a:masterClrMapping/>
  </p:clrMapOvr>
  <p:transition spd="med">
    <p:wheel spokes="8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3933056"/>
            <a:ext cx="7715200" cy="2592288"/>
          </a:xfrm>
        </p:spPr>
        <p:txBody>
          <a:bodyPr/>
          <a:lstStyle/>
          <a:p>
            <a:pPr algn="just"/>
            <a:r>
              <a:rPr lang="ru-RU" dirty="0" err="1" smtClean="0"/>
              <a:t>Це</a:t>
            </a:r>
            <a:r>
              <a:rPr lang="ru-RU" dirty="0" smtClean="0"/>
              <a:t> приводить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пошуку</a:t>
            </a:r>
            <a:r>
              <a:rPr lang="ru-RU" dirty="0" smtClean="0"/>
              <a:t> </a:t>
            </a:r>
            <a:r>
              <a:rPr lang="ru-RU" dirty="0" err="1" smtClean="0"/>
              <a:t>додаткової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те,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 та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хлопчиків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дівчаток</a:t>
            </a:r>
            <a:r>
              <a:rPr lang="ru-RU" dirty="0" smtClean="0"/>
              <a:t> один </a:t>
            </a:r>
            <a:r>
              <a:rPr lang="ru-RU" dirty="0" err="1" smtClean="0"/>
              <a:t>від</a:t>
            </a:r>
            <a:r>
              <a:rPr lang="ru-RU" dirty="0" smtClean="0"/>
              <a:t> одного. </a:t>
            </a:r>
            <a:r>
              <a:rPr lang="ru-RU" dirty="0" err="1" smtClean="0"/>
              <a:t>Отримавши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про </a:t>
            </a:r>
            <a:r>
              <a:rPr lang="ru-RU" dirty="0" err="1" smtClean="0"/>
              <a:t>мужність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жіночності</a:t>
            </a:r>
            <a:r>
              <a:rPr lang="ru-RU" dirty="0" smtClean="0"/>
              <a:t>, </a:t>
            </a:r>
            <a:r>
              <a:rPr lang="ru-RU" dirty="0" err="1" smtClean="0"/>
              <a:t>діти</a:t>
            </a:r>
            <a:r>
              <a:rPr lang="ru-RU" dirty="0" smtClean="0"/>
              <a:t>, в силу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категоричності</a:t>
            </a:r>
            <a:r>
              <a:rPr lang="ru-RU" dirty="0" smtClean="0"/>
              <a:t>,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негнучкі</a:t>
            </a:r>
            <a:r>
              <a:rPr lang="ru-RU" dirty="0" smtClean="0"/>
              <a:t> </a:t>
            </a:r>
            <a:r>
              <a:rPr lang="ru-RU" dirty="0" err="1" smtClean="0"/>
              <a:t>стереотипи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стереотипи</a:t>
            </a:r>
            <a:r>
              <a:rPr lang="ru-RU" dirty="0" smtClean="0"/>
              <a:t> </a:t>
            </a:r>
            <a:r>
              <a:rPr lang="ru-RU" dirty="0" err="1" smtClean="0"/>
              <a:t>враховуються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інтерпретації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моральності</a:t>
            </a:r>
            <a:r>
              <a:rPr lang="ru-RU" dirty="0" smtClean="0"/>
              <a:t>. </a:t>
            </a:r>
            <a:r>
              <a:rPr lang="ru-RU" dirty="0" err="1" smtClean="0"/>
              <a:t>Теорія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моральності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відкриттів</a:t>
            </a:r>
            <a:r>
              <a:rPr lang="ru-RU" dirty="0" smtClean="0"/>
              <a:t> К. («</a:t>
            </a:r>
            <a:r>
              <a:rPr lang="en-US" dirty="0" smtClean="0"/>
              <a:t>The Philosophy of Moral Development», Harper and Row, 1981). </a:t>
            </a:r>
            <a:r>
              <a:rPr lang="ru-RU" dirty="0" smtClean="0"/>
              <a:t>Вона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підтвердження</a:t>
            </a:r>
            <a:r>
              <a:rPr lang="ru-RU" dirty="0" smtClean="0"/>
              <a:t> в </a:t>
            </a:r>
            <a:r>
              <a:rPr lang="ru-RU" dirty="0" err="1" smtClean="0"/>
              <a:t>експериментальних</a:t>
            </a:r>
            <a:r>
              <a:rPr lang="ru-RU" dirty="0" smtClean="0"/>
              <a:t> </a:t>
            </a:r>
            <a:r>
              <a:rPr lang="ru-RU" dirty="0" err="1" smtClean="0"/>
              <a:t>дослідженнях</a:t>
            </a:r>
            <a:r>
              <a:rPr lang="ru-RU" dirty="0" smtClean="0"/>
              <a:t>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послідовників</a:t>
            </a:r>
            <a:r>
              <a:rPr lang="ru-RU" dirty="0" smtClean="0"/>
              <a:t> К.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кросскультурних</a:t>
            </a:r>
            <a:r>
              <a:rPr lang="ru-RU" dirty="0" smtClean="0"/>
              <a:t> </a:t>
            </a:r>
            <a:r>
              <a:rPr lang="ru-RU" dirty="0" err="1" smtClean="0"/>
              <a:t>дослідженнях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Razlichiya-v-vospitanii-malchika-i-devochki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2123728" y="764704"/>
            <a:ext cx="4464496" cy="3024336"/>
          </a:xfrm>
        </p:spPr>
      </p:pic>
    </p:spTree>
  </p:cSld>
  <p:clrMapOvr>
    <a:masterClrMapping/>
  </p:clrMapOvr>
  <p:transition spd="med">
    <p:wheel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79512" y="0"/>
            <a:ext cx="8964488" cy="2852936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	</a:t>
            </a:r>
            <a:r>
              <a:rPr lang="ru-RU" dirty="0" smtClean="0"/>
              <a:t>Фрейд </a:t>
            </a:r>
            <a:r>
              <a:rPr lang="ru-RU" dirty="0" err="1" smtClean="0"/>
              <a:t>вважав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Суперего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моральну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, </a:t>
            </a:r>
            <a:r>
              <a:rPr lang="ru-RU" dirty="0" err="1" smtClean="0"/>
              <a:t>заохочує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карає</a:t>
            </a:r>
            <a:r>
              <a:rPr lang="ru-RU" dirty="0" smtClean="0"/>
              <a:t> Его 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вчинки</a:t>
            </a:r>
            <a:r>
              <a:rPr lang="ru-RU" dirty="0" smtClean="0"/>
              <a:t>. </a:t>
            </a:r>
            <a:r>
              <a:rPr lang="ru-RU" dirty="0" err="1" smtClean="0"/>
              <a:t>Гарвардський</a:t>
            </a:r>
            <a:r>
              <a:rPr lang="ru-RU" dirty="0" smtClean="0"/>
              <a:t> психолог Лоренс </a:t>
            </a:r>
            <a:r>
              <a:rPr lang="ru-RU" dirty="0" err="1" smtClean="0"/>
              <a:t>Колберг</a:t>
            </a:r>
            <a:r>
              <a:rPr lang="ru-RU" dirty="0" smtClean="0"/>
              <a:t> (1963), </a:t>
            </a:r>
            <a:r>
              <a:rPr lang="ru-RU" dirty="0" err="1" smtClean="0"/>
              <a:t>що</a:t>
            </a:r>
            <a:r>
              <a:rPr lang="ru-RU" dirty="0" smtClean="0"/>
              <a:t> надавав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моральному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розробив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один </a:t>
            </a:r>
            <a:r>
              <a:rPr lang="ru-RU" dirty="0" err="1" smtClean="0"/>
              <a:t>підхід</a:t>
            </a:r>
            <a:r>
              <a:rPr lang="ru-RU" dirty="0" smtClean="0"/>
              <a:t> до </a:t>
            </a:r>
            <a:r>
              <a:rPr lang="ru-RU" dirty="0" err="1" smtClean="0"/>
              <a:t>проблеми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відчувається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Піаже</a:t>
            </a:r>
            <a:r>
              <a:rPr lang="ru-RU" dirty="0" smtClean="0"/>
              <a:t>.</a:t>
            </a:r>
          </a:p>
          <a:p>
            <a:pPr algn="just"/>
            <a:r>
              <a:rPr lang="en-US" dirty="0" smtClean="0"/>
              <a:t>	</a:t>
            </a:r>
            <a:r>
              <a:rPr lang="ru-RU" dirty="0" err="1" smtClean="0"/>
              <a:t>Колберг</a:t>
            </a:r>
            <a:r>
              <a:rPr lang="ru-RU" dirty="0" smtClean="0"/>
              <a:t> </a:t>
            </a:r>
            <a:r>
              <a:rPr lang="ru-RU" dirty="0" err="1" smtClean="0"/>
              <a:t>виділив</a:t>
            </a:r>
            <a:r>
              <a:rPr lang="ru-RU" dirty="0" smtClean="0"/>
              <a:t> </a:t>
            </a:r>
            <a:r>
              <a:rPr lang="ru-RU" b="1" dirty="0" err="1" smtClean="0"/>
              <a:t>шість</a:t>
            </a:r>
            <a:r>
              <a:rPr lang="ru-RU" b="1" dirty="0" smtClean="0"/>
              <a:t> </a:t>
            </a:r>
            <a:r>
              <a:rPr lang="ru-RU" b="1" dirty="0" err="1" smtClean="0"/>
              <a:t>стадій</a:t>
            </a:r>
            <a:r>
              <a:rPr lang="ru-RU" b="1" dirty="0" smtClean="0"/>
              <a:t> морального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змінюють</a:t>
            </a:r>
            <a:r>
              <a:rPr lang="ru-RU" dirty="0" smtClean="0"/>
              <a:t> одна одну в </a:t>
            </a:r>
            <a:r>
              <a:rPr lang="ru-RU" dirty="0" err="1" smtClean="0"/>
              <a:t>суворій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</a:t>
            </a:r>
            <a:r>
              <a:rPr lang="ru-RU" dirty="0" err="1" smtClean="0"/>
              <a:t>аналогічно</a:t>
            </a:r>
            <a:r>
              <a:rPr lang="ru-RU" dirty="0" smtClean="0"/>
              <a:t> </a:t>
            </a:r>
            <a:r>
              <a:rPr lang="ru-RU" dirty="0" err="1" smtClean="0"/>
              <a:t>пізнавальним</a:t>
            </a:r>
            <a:r>
              <a:rPr lang="ru-RU" dirty="0" smtClean="0"/>
              <a:t> </a:t>
            </a:r>
            <a:r>
              <a:rPr lang="ru-RU" dirty="0" err="1" smtClean="0"/>
              <a:t>стадіям</a:t>
            </a:r>
            <a:r>
              <a:rPr lang="ru-RU" dirty="0" smtClean="0"/>
              <a:t> у </a:t>
            </a:r>
            <a:r>
              <a:rPr lang="ru-RU" dirty="0" err="1" smtClean="0"/>
              <a:t>Піаже</a:t>
            </a:r>
            <a:r>
              <a:rPr lang="ru-RU" dirty="0" smtClean="0"/>
              <a:t>.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стадії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вдосконалення</a:t>
            </a:r>
            <a:r>
              <a:rPr lang="ru-RU" dirty="0" smtClean="0"/>
              <a:t> </a:t>
            </a:r>
            <a:r>
              <a:rPr lang="ru-RU" dirty="0" err="1" smtClean="0"/>
              <a:t>когнітивних</a:t>
            </a:r>
            <a:r>
              <a:rPr lang="ru-RU" dirty="0" smtClean="0"/>
              <a:t> </a:t>
            </a:r>
            <a:r>
              <a:rPr lang="ru-RU" dirty="0" err="1" smtClean="0"/>
              <a:t>навичок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здатності</a:t>
            </a:r>
            <a:r>
              <a:rPr lang="ru-RU" dirty="0" smtClean="0"/>
              <a:t> до </a:t>
            </a:r>
            <a:r>
              <a:rPr lang="ru-RU" dirty="0" err="1" smtClean="0"/>
              <a:t>співпереживання</a:t>
            </a:r>
            <a:r>
              <a:rPr lang="ru-RU" dirty="0" smtClean="0"/>
              <a:t> </a:t>
            </a:r>
            <a:r>
              <a:rPr lang="ru-RU" dirty="0" err="1" smtClean="0"/>
              <a:t>емпатії</a:t>
            </a:r>
            <a:r>
              <a:rPr lang="ru-RU" dirty="0" smtClean="0"/>
              <a:t>.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Піаже</a:t>
            </a:r>
            <a:r>
              <a:rPr lang="ru-RU" dirty="0" smtClean="0"/>
              <a:t> </a:t>
            </a:r>
            <a:r>
              <a:rPr lang="ru-RU" dirty="0" err="1" smtClean="0"/>
              <a:t>Колберг</a:t>
            </a:r>
            <a:r>
              <a:rPr lang="ru-RU" dirty="0" smtClean="0"/>
              <a:t> не </a:t>
            </a:r>
            <a:r>
              <a:rPr lang="ru-RU" dirty="0" err="1" smtClean="0"/>
              <a:t>пов'язує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ru-RU" dirty="0" smtClean="0"/>
              <a:t> морального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. У той час як </a:t>
            </a:r>
            <a:r>
              <a:rPr lang="ru-RU" dirty="0" err="1" smtClean="0"/>
              <a:t>більшість</a:t>
            </a:r>
            <a:r>
              <a:rPr lang="ru-RU" dirty="0" smtClean="0"/>
              <a:t> людей </a:t>
            </a:r>
            <a:r>
              <a:rPr lang="ru-RU" dirty="0" err="1" smtClean="0"/>
              <a:t>досягають</a:t>
            </a:r>
            <a:r>
              <a:rPr lang="ru-RU" dirty="0" smtClean="0"/>
              <a:t> по </a:t>
            </a:r>
            <a:r>
              <a:rPr lang="ru-RU" dirty="0" err="1" smtClean="0"/>
              <a:t>украй</a:t>
            </a:r>
            <a:r>
              <a:rPr lang="ru-RU" dirty="0" smtClean="0"/>
              <a:t> </a:t>
            </a:r>
            <a:r>
              <a:rPr lang="ru-RU" dirty="0" err="1" smtClean="0"/>
              <a:t>мірі</a:t>
            </a:r>
            <a:r>
              <a:rPr lang="ru-RU" dirty="0" smtClean="0"/>
              <a:t> </a:t>
            </a:r>
            <a:r>
              <a:rPr lang="ru-RU" dirty="0" err="1" smtClean="0"/>
              <a:t>третьої</a:t>
            </a:r>
            <a:r>
              <a:rPr lang="ru-RU" dirty="0" smtClean="0"/>
              <a:t> </a:t>
            </a:r>
            <a:r>
              <a:rPr lang="ru-RU" dirty="0" err="1" smtClean="0"/>
              <a:t>стадії</a:t>
            </a:r>
            <a:r>
              <a:rPr lang="ru-RU" dirty="0" smtClean="0"/>
              <a:t>, </a:t>
            </a:r>
            <a:r>
              <a:rPr lang="ru-RU" dirty="0" err="1" smtClean="0"/>
              <a:t>деякі</a:t>
            </a:r>
            <a:r>
              <a:rPr lang="ru-RU" dirty="0" smtClean="0"/>
              <a:t> на все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морально </a:t>
            </a:r>
            <a:r>
              <a:rPr lang="ru-RU" dirty="0" err="1" smtClean="0"/>
              <a:t>незрілими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super_ego.pn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8638" b="8638"/>
          <a:stretch>
            <a:fillRect/>
          </a:stretch>
        </p:blipFill>
        <p:spPr>
          <a:xfrm rot="420000">
            <a:off x="3830647" y="2734250"/>
            <a:ext cx="4171950" cy="3451225"/>
          </a:xfrm>
        </p:spPr>
      </p:pic>
    </p:spTree>
  </p:cSld>
  <p:clrMapOvr>
    <a:masterClrMapping/>
  </p:clrMapOvr>
  <p:transition spd="med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16632"/>
            <a:ext cx="8435280" cy="2952328"/>
          </a:xfrm>
        </p:spPr>
        <p:txBody>
          <a:bodyPr>
            <a:normAutofit/>
          </a:bodyPr>
          <a:lstStyle/>
          <a:p>
            <a:pPr algn="just"/>
            <a:r>
              <a:rPr lang="ru-RU" sz="1050" dirty="0" err="1" smtClean="0">
                <a:solidFill>
                  <a:schemeClr val="tx1"/>
                </a:solidFill>
              </a:rPr>
              <a:t>Дві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 err="1" smtClean="0">
                <a:solidFill>
                  <a:schemeClr val="tx1"/>
                </a:solidFill>
              </a:rPr>
              <a:t>перші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 err="1" smtClean="0">
                <a:solidFill>
                  <a:schemeClr val="tx1"/>
                </a:solidFill>
              </a:rPr>
              <a:t>стадії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відносяться</a:t>
            </a:r>
            <a:r>
              <a:rPr lang="ru-RU" sz="1050" b="0" dirty="0" smtClean="0">
                <a:solidFill>
                  <a:schemeClr val="tx1"/>
                </a:solidFill>
              </a:rPr>
              <a:t> до </a:t>
            </a:r>
            <a:r>
              <a:rPr lang="ru-RU" sz="1050" b="0" dirty="0" err="1" smtClean="0">
                <a:solidFill>
                  <a:schemeClr val="tx1"/>
                </a:solidFill>
              </a:rPr>
              <a:t>дітей</a:t>
            </a:r>
            <a:r>
              <a:rPr lang="ru-RU" sz="1050" b="0" dirty="0" smtClean="0">
                <a:solidFill>
                  <a:schemeClr val="tx1"/>
                </a:solidFill>
              </a:rPr>
              <a:t>, </a:t>
            </a:r>
            <a:r>
              <a:rPr lang="ru-RU" sz="1050" b="0" dirty="0" err="1" smtClean="0">
                <a:solidFill>
                  <a:schemeClr val="tx1"/>
                </a:solidFill>
              </a:rPr>
              <a:t>які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ще</a:t>
            </a:r>
            <a:r>
              <a:rPr lang="ru-RU" sz="1050" b="0" dirty="0" smtClean="0">
                <a:solidFill>
                  <a:schemeClr val="tx1"/>
                </a:solidFill>
              </a:rPr>
              <a:t> не </a:t>
            </a:r>
            <a:r>
              <a:rPr lang="ru-RU" sz="1050" b="0" dirty="0" err="1" smtClean="0">
                <a:solidFill>
                  <a:schemeClr val="tx1"/>
                </a:solidFill>
              </a:rPr>
              <a:t>засвоїли</a:t>
            </a:r>
            <a:r>
              <a:rPr lang="ru-RU" sz="1050" b="0" dirty="0" smtClean="0">
                <a:solidFill>
                  <a:schemeClr val="tx1"/>
                </a:solidFill>
              </a:rPr>
              <a:t> понять про </a:t>
            </a:r>
            <a:r>
              <a:rPr lang="ru-RU" sz="1050" b="0" dirty="0" err="1" smtClean="0">
                <a:solidFill>
                  <a:schemeClr val="tx1"/>
                </a:solidFill>
              </a:rPr>
              <a:t>хороше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погане</a:t>
            </a:r>
            <a:r>
              <a:rPr lang="ru-RU" sz="1050" b="0" dirty="0" smtClean="0">
                <a:solidFill>
                  <a:schemeClr val="tx1"/>
                </a:solidFill>
              </a:rPr>
              <a:t>. Вони </a:t>
            </a:r>
            <a:r>
              <a:rPr lang="ru-RU" sz="1050" b="0" dirty="0" err="1" smtClean="0">
                <a:solidFill>
                  <a:schemeClr val="tx1"/>
                </a:solidFill>
              </a:rPr>
              <a:t>прагнуть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уникнути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покарання</a:t>
            </a:r>
            <a:r>
              <a:rPr lang="ru-RU" sz="1050" b="0" dirty="0" smtClean="0">
                <a:solidFill>
                  <a:schemeClr val="tx1"/>
                </a:solidFill>
              </a:rPr>
              <a:t> (перша </a:t>
            </a:r>
            <a:r>
              <a:rPr lang="ru-RU" sz="1050" b="0" dirty="0" err="1" smtClean="0">
                <a:solidFill>
                  <a:schemeClr val="tx1"/>
                </a:solidFill>
              </a:rPr>
              <a:t>стадія</a:t>
            </a:r>
            <a:r>
              <a:rPr lang="ru-RU" sz="1050" b="0" dirty="0" smtClean="0">
                <a:solidFill>
                  <a:schemeClr val="tx1"/>
                </a:solidFill>
              </a:rPr>
              <a:t>) </a:t>
            </a:r>
            <a:r>
              <a:rPr lang="ru-RU" sz="1050" b="0" dirty="0" err="1" smtClean="0">
                <a:solidFill>
                  <a:schemeClr val="tx1"/>
                </a:solidFill>
              </a:rPr>
              <a:t>або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заслужити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заохочення</a:t>
            </a:r>
            <a:r>
              <a:rPr lang="ru-RU" sz="1050" b="0" dirty="0" smtClean="0">
                <a:solidFill>
                  <a:schemeClr val="tx1"/>
                </a:solidFill>
              </a:rPr>
              <a:t> (друга </a:t>
            </a:r>
            <a:r>
              <a:rPr lang="ru-RU" sz="1050" b="0" dirty="0" err="1" smtClean="0">
                <a:solidFill>
                  <a:schemeClr val="tx1"/>
                </a:solidFill>
              </a:rPr>
              <a:t>стадія</a:t>
            </a:r>
            <a:r>
              <a:rPr lang="ru-RU" sz="1050" b="0" dirty="0" smtClean="0">
                <a:solidFill>
                  <a:schemeClr val="tx1"/>
                </a:solidFill>
              </a:rPr>
              <a:t>). На </a:t>
            </a:r>
            <a:r>
              <a:rPr lang="ru-RU" sz="1050" dirty="0" err="1" smtClean="0">
                <a:solidFill>
                  <a:schemeClr val="tx1"/>
                </a:solidFill>
              </a:rPr>
              <a:t>третій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 err="1" smtClean="0">
                <a:solidFill>
                  <a:schemeClr val="tx1"/>
                </a:solidFill>
              </a:rPr>
              <a:t>стадії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b="0" dirty="0" smtClean="0">
                <a:solidFill>
                  <a:schemeClr val="tx1"/>
                </a:solidFill>
              </a:rPr>
              <a:t>люди </a:t>
            </a:r>
            <a:r>
              <a:rPr lang="ru-RU" sz="1050" b="0" dirty="0" err="1" smtClean="0">
                <a:solidFill>
                  <a:schemeClr val="tx1"/>
                </a:solidFill>
              </a:rPr>
              <a:t>виразно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усвідомлюють</a:t>
            </a:r>
            <a:r>
              <a:rPr lang="ru-RU" sz="1050" b="0" dirty="0" smtClean="0">
                <a:solidFill>
                  <a:schemeClr val="tx1"/>
                </a:solidFill>
              </a:rPr>
              <a:t> думки </a:t>
            </a:r>
            <a:r>
              <a:rPr lang="ru-RU" sz="1050" b="0" dirty="0" err="1" smtClean="0">
                <a:solidFill>
                  <a:schemeClr val="tx1"/>
                </a:solidFill>
              </a:rPr>
              <a:t>інших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прагнуть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діяти</a:t>
            </a:r>
            <a:r>
              <a:rPr lang="ru-RU" sz="1050" b="0" dirty="0" smtClean="0">
                <a:solidFill>
                  <a:schemeClr val="tx1"/>
                </a:solidFill>
              </a:rPr>
              <a:t> так, </a:t>
            </a:r>
            <a:r>
              <a:rPr lang="ru-RU" sz="1050" b="0" dirty="0" err="1" smtClean="0">
                <a:solidFill>
                  <a:schemeClr val="tx1"/>
                </a:solidFill>
              </a:rPr>
              <a:t>щоб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завоювати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їх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схвалення</a:t>
            </a:r>
            <a:r>
              <a:rPr lang="ru-RU" sz="1050" b="0" dirty="0" smtClean="0">
                <a:solidFill>
                  <a:schemeClr val="tx1"/>
                </a:solidFill>
              </a:rPr>
              <a:t>. </a:t>
            </a:r>
            <a:r>
              <a:rPr lang="ru-RU" sz="1050" b="0" dirty="0" err="1" smtClean="0">
                <a:solidFill>
                  <a:schemeClr val="tx1"/>
                </a:solidFill>
              </a:rPr>
              <a:t>Хоча</a:t>
            </a:r>
            <a:r>
              <a:rPr lang="ru-RU" sz="1050" b="0" dirty="0" smtClean="0">
                <a:solidFill>
                  <a:schemeClr val="tx1"/>
                </a:solidFill>
              </a:rPr>
              <a:t> на </a:t>
            </a:r>
            <a:r>
              <a:rPr lang="ru-RU" sz="1050" b="0" dirty="0" err="1" smtClean="0">
                <a:solidFill>
                  <a:schemeClr val="tx1"/>
                </a:solidFill>
              </a:rPr>
              <a:t>даній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стадії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починають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формуватися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власні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поняття</a:t>
            </a:r>
            <a:r>
              <a:rPr lang="ru-RU" sz="1050" b="0" dirty="0" smtClean="0">
                <a:solidFill>
                  <a:schemeClr val="tx1"/>
                </a:solidFill>
              </a:rPr>
              <a:t> про добре </a:t>
            </a:r>
            <a:r>
              <a:rPr lang="ru-RU" sz="1050" b="0" dirty="0" err="1" smtClean="0">
                <a:solidFill>
                  <a:schemeClr val="tx1"/>
                </a:solidFill>
              </a:rPr>
              <a:t>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погане</a:t>
            </a:r>
            <a:r>
              <a:rPr lang="ru-RU" sz="1050" b="0" dirty="0" smtClean="0">
                <a:solidFill>
                  <a:schemeClr val="tx1"/>
                </a:solidFill>
              </a:rPr>
              <a:t>, люди в основному </a:t>
            </a:r>
            <a:r>
              <a:rPr lang="ru-RU" sz="1050" b="0" dirty="0" err="1" smtClean="0">
                <a:solidFill>
                  <a:schemeClr val="tx1"/>
                </a:solidFill>
              </a:rPr>
              <a:t>прагнуть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пристосовуватися</a:t>
            </a:r>
            <a:r>
              <a:rPr lang="ru-RU" sz="1050" b="0" dirty="0" smtClean="0">
                <a:solidFill>
                  <a:schemeClr val="tx1"/>
                </a:solidFill>
              </a:rPr>
              <a:t> до </a:t>
            </a:r>
            <a:r>
              <a:rPr lang="ru-RU" sz="1050" b="0" dirty="0" err="1" smtClean="0">
                <a:solidFill>
                  <a:schemeClr val="tx1"/>
                </a:solidFill>
              </a:rPr>
              <a:t>оточуючих</a:t>
            </a:r>
            <a:r>
              <a:rPr lang="ru-RU" sz="1050" b="0" dirty="0" smtClean="0">
                <a:solidFill>
                  <a:schemeClr val="tx1"/>
                </a:solidFill>
              </a:rPr>
              <a:t>, </a:t>
            </a:r>
            <a:r>
              <a:rPr lang="ru-RU" sz="1050" b="0" dirty="0" err="1" smtClean="0">
                <a:solidFill>
                  <a:schemeClr val="tx1"/>
                </a:solidFill>
              </a:rPr>
              <a:t>щоб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заслужити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соціальне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схвалення</a:t>
            </a:r>
            <a:r>
              <a:rPr lang="ru-RU" sz="1050" b="0" dirty="0" smtClean="0">
                <a:solidFill>
                  <a:schemeClr val="tx1"/>
                </a:solidFill>
              </a:rPr>
              <a:t>. На </a:t>
            </a:r>
            <a:r>
              <a:rPr lang="ru-RU" sz="1050" dirty="0" err="1" smtClean="0">
                <a:solidFill>
                  <a:schemeClr val="tx1"/>
                </a:solidFill>
              </a:rPr>
              <a:t>четвертій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 err="1" smtClean="0">
                <a:solidFill>
                  <a:schemeClr val="tx1"/>
                </a:solidFill>
              </a:rPr>
              <a:t>стадії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b="0" dirty="0" smtClean="0">
                <a:solidFill>
                  <a:schemeClr val="tx1"/>
                </a:solidFill>
              </a:rPr>
              <a:t>люди </a:t>
            </a:r>
            <a:r>
              <a:rPr lang="ru-RU" sz="1050" b="0" dirty="0" err="1" smtClean="0">
                <a:solidFill>
                  <a:schemeClr val="tx1"/>
                </a:solidFill>
              </a:rPr>
              <a:t>усвідомлюють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інтереси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суспільства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і</a:t>
            </a:r>
            <a:r>
              <a:rPr lang="ru-RU" sz="1050" b="0" dirty="0" smtClean="0">
                <a:solidFill>
                  <a:schemeClr val="tx1"/>
                </a:solidFill>
              </a:rPr>
              <a:t> правила </a:t>
            </a:r>
            <a:r>
              <a:rPr lang="ru-RU" sz="1050" b="0" dirty="0" err="1" smtClean="0">
                <a:solidFill>
                  <a:schemeClr val="tx1"/>
                </a:solidFill>
              </a:rPr>
              <a:t>поведінки</a:t>
            </a:r>
            <a:r>
              <a:rPr lang="ru-RU" sz="1050" b="0" dirty="0" smtClean="0">
                <a:solidFill>
                  <a:schemeClr val="tx1"/>
                </a:solidFill>
              </a:rPr>
              <a:t> в </a:t>
            </a:r>
            <a:r>
              <a:rPr lang="ru-RU" sz="1050" b="0" dirty="0" err="1" smtClean="0">
                <a:solidFill>
                  <a:schemeClr val="tx1"/>
                </a:solidFill>
              </a:rPr>
              <a:t>ньому</a:t>
            </a:r>
            <a:r>
              <a:rPr lang="ru-RU" sz="1050" b="0" dirty="0" smtClean="0">
                <a:solidFill>
                  <a:schemeClr val="tx1"/>
                </a:solidFill>
              </a:rPr>
              <a:t>. </a:t>
            </a:r>
            <a:r>
              <a:rPr lang="ru-RU" sz="1050" b="0" dirty="0" err="1" smtClean="0">
                <a:solidFill>
                  <a:schemeClr val="tx1"/>
                </a:solidFill>
              </a:rPr>
              <a:t>Саме</a:t>
            </a:r>
            <a:r>
              <a:rPr lang="ru-RU" sz="1050" b="0" dirty="0" smtClean="0">
                <a:solidFill>
                  <a:schemeClr val="tx1"/>
                </a:solidFill>
              </a:rPr>
              <a:t> на </a:t>
            </a:r>
            <a:r>
              <a:rPr lang="ru-RU" sz="1050" b="0" dirty="0" err="1" smtClean="0">
                <a:solidFill>
                  <a:schemeClr val="tx1"/>
                </a:solidFill>
              </a:rPr>
              <a:t>цій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стадії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формується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моральне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свідомість</a:t>
            </a:r>
            <a:r>
              <a:rPr lang="ru-RU" sz="1050" b="0" dirty="0" smtClean="0">
                <a:solidFill>
                  <a:schemeClr val="tx1"/>
                </a:solidFill>
              </a:rPr>
              <a:t>: </a:t>
            </a:r>
            <a:r>
              <a:rPr lang="ru-RU" sz="1050" b="0" dirty="0" err="1" smtClean="0">
                <a:solidFill>
                  <a:schemeClr val="tx1"/>
                </a:solidFill>
              </a:rPr>
              <a:t>людина</a:t>
            </a:r>
            <a:r>
              <a:rPr lang="ru-RU" sz="1050" b="0" dirty="0" smtClean="0">
                <a:solidFill>
                  <a:schemeClr val="tx1"/>
                </a:solidFill>
              </a:rPr>
              <a:t>, </a:t>
            </a:r>
            <a:r>
              <a:rPr lang="ru-RU" sz="1050" b="0" dirty="0" err="1" smtClean="0">
                <a:solidFill>
                  <a:schemeClr val="tx1"/>
                </a:solidFill>
              </a:rPr>
              <a:t>якій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касир</a:t>
            </a:r>
            <a:r>
              <a:rPr lang="ru-RU" sz="1050" b="0" dirty="0" smtClean="0">
                <a:solidFill>
                  <a:schemeClr val="tx1"/>
                </a:solidFill>
              </a:rPr>
              <a:t> дав </a:t>
            </a:r>
            <a:r>
              <a:rPr lang="ru-RU" sz="1050" b="0" dirty="0" err="1" smtClean="0">
                <a:solidFill>
                  <a:schemeClr val="tx1"/>
                </a:solidFill>
              </a:rPr>
              <a:t>надто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багато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здачі</a:t>
            </a:r>
            <a:r>
              <a:rPr lang="ru-RU" sz="1050" b="0" dirty="0" smtClean="0">
                <a:solidFill>
                  <a:schemeClr val="tx1"/>
                </a:solidFill>
              </a:rPr>
              <a:t>, </a:t>
            </a:r>
            <a:r>
              <a:rPr lang="ru-RU" sz="1050" b="0" dirty="0" err="1" smtClean="0">
                <a:solidFill>
                  <a:schemeClr val="tx1"/>
                </a:solidFill>
              </a:rPr>
              <a:t>повертає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її</a:t>
            </a:r>
            <a:r>
              <a:rPr lang="ru-RU" sz="1050" b="0" dirty="0" smtClean="0">
                <a:solidFill>
                  <a:schemeClr val="tx1"/>
                </a:solidFill>
              </a:rPr>
              <a:t>, </a:t>
            </a:r>
            <a:r>
              <a:rPr lang="ru-RU" sz="1050" b="0" dirty="0" err="1" smtClean="0">
                <a:solidFill>
                  <a:schemeClr val="tx1"/>
                </a:solidFill>
              </a:rPr>
              <a:t>бо</a:t>
            </a:r>
            <a:r>
              <a:rPr lang="ru-RU" sz="1050" b="0" dirty="0" smtClean="0">
                <a:solidFill>
                  <a:schemeClr val="tx1"/>
                </a:solidFill>
              </a:rPr>
              <a:t> "</a:t>
            </a:r>
            <a:r>
              <a:rPr lang="ru-RU" sz="1050" b="0" dirty="0" err="1" smtClean="0">
                <a:solidFill>
                  <a:schemeClr val="tx1"/>
                </a:solidFill>
              </a:rPr>
              <a:t>це</a:t>
            </a:r>
            <a:r>
              <a:rPr lang="ru-RU" sz="1050" b="0" dirty="0" smtClean="0">
                <a:solidFill>
                  <a:schemeClr val="tx1"/>
                </a:solidFill>
              </a:rPr>
              <a:t> правильно". Як </a:t>
            </a:r>
            <a:r>
              <a:rPr lang="ru-RU" sz="1050" b="0" dirty="0" err="1" smtClean="0">
                <a:solidFill>
                  <a:schemeClr val="tx1"/>
                </a:solidFill>
              </a:rPr>
              <a:t>вважає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Колберг</a:t>
            </a:r>
            <a:r>
              <a:rPr lang="ru-RU" sz="1050" b="0" dirty="0" smtClean="0">
                <a:solidFill>
                  <a:schemeClr val="tx1"/>
                </a:solidFill>
              </a:rPr>
              <a:t>, на </a:t>
            </a:r>
            <a:r>
              <a:rPr lang="ru-RU" sz="1050" b="0" dirty="0" err="1" smtClean="0">
                <a:solidFill>
                  <a:schemeClr val="tx1"/>
                </a:solidFill>
              </a:rPr>
              <a:t>останніх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двох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стадіях</a:t>
            </a:r>
            <a:r>
              <a:rPr lang="ru-RU" sz="1050" b="0" dirty="0" smtClean="0">
                <a:solidFill>
                  <a:schemeClr val="tx1"/>
                </a:solidFill>
              </a:rPr>
              <a:t> люди </a:t>
            </a:r>
            <a:r>
              <a:rPr lang="ru-RU" sz="1050" b="0" dirty="0" err="1" smtClean="0">
                <a:solidFill>
                  <a:schemeClr val="tx1"/>
                </a:solidFill>
              </a:rPr>
              <a:t>здатні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здійснювати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високоморальні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вчинки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незалежно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від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загальноприйнятих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цінностей</a:t>
            </a:r>
            <a:r>
              <a:rPr lang="ru-RU" sz="1050" b="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050" b="0" dirty="0" smtClean="0">
                <a:solidFill>
                  <a:schemeClr val="tx1"/>
                </a:solidFill>
              </a:rPr>
              <a:t>На </a:t>
            </a:r>
            <a:r>
              <a:rPr lang="ru-RU" sz="1050" dirty="0" err="1" smtClean="0">
                <a:solidFill>
                  <a:schemeClr val="tx1"/>
                </a:solidFill>
              </a:rPr>
              <a:t>п'ятій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 err="1" smtClean="0">
                <a:solidFill>
                  <a:schemeClr val="tx1"/>
                </a:solidFill>
              </a:rPr>
              <a:t>стадії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b="0" dirty="0" smtClean="0">
                <a:solidFill>
                  <a:schemeClr val="tx1"/>
                </a:solidFill>
              </a:rPr>
              <a:t>люди </a:t>
            </a:r>
            <a:r>
              <a:rPr lang="ru-RU" sz="1050" b="0" dirty="0" err="1" smtClean="0">
                <a:solidFill>
                  <a:schemeClr val="tx1"/>
                </a:solidFill>
              </a:rPr>
              <a:t>осмислюють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можливі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суперечності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між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різними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моральними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переконаннями</a:t>
            </a:r>
            <a:r>
              <a:rPr lang="ru-RU" sz="1050" b="0" dirty="0" smtClean="0">
                <a:solidFill>
                  <a:schemeClr val="tx1"/>
                </a:solidFill>
              </a:rPr>
              <a:t>. На </a:t>
            </a:r>
            <a:r>
              <a:rPr lang="ru-RU" sz="1050" b="0" dirty="0" err="1" smtClean="0">
                <a:solidFill>
                  <a:schemeClr val="tx1"/>
                </a:solidFill>
              </a:rPr>
              <a:t>цій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стадії</a:t>
            </a:r>
            <a:r>
              <a:rPr lang="ru-RU" sz="1050" b="0" dirty="0" smtClean="0">
                <a:solidFill>
                  <a:schemeClr val="tx1"/>
                </a:solidFill>
              </a:rPr>
              <a:t> вони </a:t>
            </a:r>
            <a:r>
              <a:rPr lang="ru-RU" sz="1050" b="0" dirty="0" err="1" smtClean="0">
                <a:solidFill>
                  <a:schemeClr val="tx1"/>
                </a:solidFill>
              </a:rPr>
              <a:t>здатні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робити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узагальнення</a:t>
            </a:r>
            <a:r>
              <a:rPr lang="ru-RU" sz="1050" b="0" dirty="0" smtClean="0">
                <a:solidFill>
                  <a:schemeClr val="tx1"/>
                </a:solidFill>
              </a:rPr>
              <a:t>, </a:t>
            </a:r>
            <a:r>
              <a:rPr lang="ru-RU" sz="1050" b="0" dirty="0" err="1" smtClean="0">
                <a:solidFill>
                  <a:schemeClr val="tx1"/>
                </a:solidFill>
              </a:rPr>
              <a:t>уявляти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собі</a:t>
            </a:r>
            <a:r>
              <a:rPr lang="ru-RU" sz="1050" b="0" dirty="0" smtClean="0">
                <a:solidFill>
                  <a:schemeClr val="tx1"/>
                </a:solidFill>
              </a:rPr>
              <a:t>, </a:t>
            </a:r>
            <a:r>
              <a:rPr lang="ru-RU" sz="1050" b="0" dirty="0" err="1" smtClean="0">
                <a:solidFill>
                  <a:schemeClr val="tx1"/>
                </a:solidFill>
              </a:rPr>
              <a:t>що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станеться</a:t>
            </a:r>
            <a:r>
              <a:rPr lang="ru-RU" sz="1050" b="0" dirty="0" smtClean="0">
                <a:solidFill>
                  <a:schemeClr val="tx1"/>
                </a:solidFill>
              </a:rPr>
              <a:t>, </a:t>
            </a:r>
            <a:r>
              <a:rPr lang="ru-RU" sz="1050" b="0" dirty="0" err="1" smtClean="0">
                <a:solidFill>
                  <a:schemeClr val="tx1"/>
                </a:solidFill>
              </a:rPr>
              <a:t>якщо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всі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будуть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поступати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певним</a:t>
            </a:r>
            <a:r>
              <a:rPr lang="ru-RU" sz="1050" b="0" dirty="0" smtClean="0">
                <a:solidFill>
                  <a:schemeClr val="tx1"/>
                </a:solidFill>
              </a:rPr>
              <a:t> чином. Так </a:t>
            </a:r>
            <a:r>
              <a:rPr lang="ru-RU" sz="1050" b="0" dirty="0" err="1" smtClean="0">
                <a:solidFill>
                  <a:schemeClr val="tx1"/>
                </a:solidFill>
              </a:rPr>
              <a:t>формуються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власні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судження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особистості</a:t>
            </a:r>
            <a:r>
              <a:rPr lang="ru-RU" sz="1050" b="0" dirty="0" smtClean="0">
                <a:solidFill>
                  <a:schemeClr val="tx1"/>
                </a:solidFill>
              </a:rPr>
              <a:t> про те, </a:t>
            </a:r>
            <a:r>
              <a:rPr lang="ru-RU" sz="1050" b="0" dirty="0" err="1" smtClean="0">
                <a:solidFill>
                  <a:schemeClr val="tx1"/>
                </a:solidFill>
              </a:rPr>
              <a:t>що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таке</a:t>
            </a:r>
            <a:r>
              <a:rPr lang="ru-RU" sz="1050" b="0" dirty="0" smtClean="0">
                <a:solidFill>
                  <a:schemeClr val="tx1"/>
                </a:solidFill>
              </a:rPr>
              <a:t> "добре" </a:t>
            </a:r>
            <a:r>
              <a:rPr lang="ru-RU" sz="1050" b="0" dirty="0" err="1" smtClean="0">
                <a:solidFill>
                  <a:schemeClr val="tx1"/>
                </a:solidFill>
              </a:rPr>
              <a:t>і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що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таке</a:t>
            </a:r>
            <a:r>
              <a:rPr lang="ru-RU" sz="1050" b="0" dirty="0" smtClean="0">
                <a:solidFill>
                  <a:schemeClr val="tx1"/>
                </a:solidFill>
              </a:rPr>
              <a:t> "погано". </a:t>
            </a:r>
            <a:r>
              <a:rPr lang="ru-RU" sz="1050" b="0" dirty="0" err="1" smtClean="0">
                <a:solidFill>
                  <a:schemeClr val="tx1"/>
                </a:solidFill>
              </a:rPr>
              <a:t>Наприклад</a:t>
            </a:r>
            <a:r>
              <a:rPr lang="ru-RU" sz="1050" b="0" dirty="0" smtClean="0">
                <a:solidFill>
                  <a:schemeClr val="tx1"/>
                </a:solidFill>
              </a:rPr>
              <a:t>, не </a:t>
            </a:r>
            <a:r>
              <a:rPr lang="ru-RU" sz="1050" b="0" dirty="0" err="1" smtClean="0">
                <a:solidFill>
                  <a:schemeClr val="tx1"/>
                </a:solidFill>
              </a:rPr>
              <a:t>можна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обманювати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податкове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управління</a:t>
            </a:r>
            <a:r>
              <a:rPr lang="ru-RU" sz="1050" b="0" dirty="0" smtClean="0">
                <a:solidFill>
                  <a:schemeClr val="tx1"/>
                </a:solidFill>
              </a:rPr>
              <a:t>, </a:t>
            </a:r>
            <a:r>
              <a:rPr lang="ru-RU" sz="1050" b="0" dirty="0" err="1" smtClean="0">
                <a:solidFill>
                  <a:schemeClr val="tx1"/>
                </a:solidFill>
              </a:rPr>
              <a:t>адже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якби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всі</a:t>
            </a:r>
            <a:r>
              <a:rPr lang="ru-RU" sz="1050" b="0" dirty="0" smtClean="0">
                <a:solidFill>
                  <a:schemeClr val="tx1"/>
                </a:solidFill>
              </a:rPr>
              <a:t> так поступали, наша </a:t>
            </a:r>
            <a:r>
              <a:rPr lang="ru-RU" sz="1050" b="0" dirty="0" err="1" smtClean="0">
                <a:solidFill>
                  <a:schemeClr val="tx1"/>
                </a:solidFill>
              </a:rPr>
              <a:t>економічна</a:t>
            </a:r>
            <a:r>
              <a:rPr lang="ru-RU" sz="1050" b="0" dirty="0" smtClean="0">
                <a:solidFill>
                  <a:schemeClr val="tx1"/>
                </a:solidFill>
              </a:rPr>
              <a:t> система </a:t>
            </a:r>
            <a:r>
              <a:rPr lang="ru-RU" sz="1050" b="0" dirty="0" err="1" smtClean="0">
                <a:solidFill>
                  <a:schemeClr val="tx1"/>
                </a:solidFill>
              </a:rPr>
              <a:t>розвалилася</a:t>
            </a:r>
            <a:r>
              <a:rPr lang="ru-RU" sz="1050" b="0" dirty="0" smtClean="0">
                <a:solidFill>
                  <a:schemeClr val="tx1"/>
                </a:solidFill>
              </a:rPr>
              <a:t> б. Але в </a:t>
            </a:r>
            <a:r>
              <a:rPr lang="ru-RU" sz="1050" b="0" dirty="0" err="1" smtClean="0">
                <a:solidFill>
                  <a:schemeClr val="tx1"/>
                </a:solidFill>
              </a:rPr>
              <a:t>деяких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випадках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може</a:t>
            </a:r>
            <a:r>
              <a:rPr lang="ru-RU" sz="1050" b="0" dirty="0" smtClean="0">
                <a:solidFill>
                  <a:schemeClr val="tx1"/>
                </a:solidFill>
              </a:rPr>
              <a:t> бути </a:t>
            </a:r>
            <a:r>
              <a:rPr lang="ru-RU" sz="1050" b="0" dirty="0" err="1" smtClean="0">
                <a:solidFill>
                  <a:schemeClr val="tx1"/>
                </a:solidFill>
              </a:rPr>
              <a:t>виправдана</a:t>
            </a:r>
            <a:r>
              <a:rPr lang="ru-RU" sz="1050" b="0" dirty="0" smtClean="0">
                <a:solidFill>
                  <a:schemeClr val="tx1"/>
                </a:solidFill>
              </a:rPr>
              <a:t> "</a:t>
            </a:r>
            <a:r>
              <a:rPr lang="ru-RU" sz="1050" b="0" dirty="0" err="1" smtClean="0">
                <a:solidFill>
                  <a:schemeClr val="tx1"/>
                </a:solidFill>
              </a:rPr>
              <a:t>брехня</a:t>
            </a:r>
            <a:r>
              <a:rPr lang="ru-RU" sz="1050" b="0" dirty="0" smtClean="0">
                <a:solidFill>
                  <a:schemeClr val="tx1"/>
                </a:solidFill>
              </a:rPr>
              <a:t> в </a:t>
            </a:r>
            <a:r>
              <a:rPr lang="ru-RU" sz="1050" b="0" dirty="0" err="1" smtClean="0">
                <a:solidFill>
                  <a:schemeClr val="tx1"/>
                </a:solidFill>
              </a:rPr>
              <a:t>порятунок</a:t>
            </a:r>
            <a:r>
              <a:rPr lang="ru-RU" sz="1050" b="0" dirty="0" smtClean="0">
                <a:solidFill>
                  <a:schemeClr val="tx1"/>
                </a:solidFill>
              </a:rPr>
              <a:t>", </a:t>
            </a:r>
            <a:r>
              <a:rPr lang="ru-RU" sz="1050" b="0" dirty="0" err="1" smtClean="0">
                <a:solidFill>
                  <a:schemeClr val="tx1"/>
                </a:solidFill>
              </a:rPr>
              <a:t>щадна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почуття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іншої</a:t>
            </a:r>
            <a:r>
              <a:rPr lang="ru-RU" sz="1050" b="0" dirty="0" smtClean="0">
                <a:solidFill>
                  <a:schemeClr val="tx1"/>
                </a:solidFill>
              </a:rPr>
              <a:t> </a:t>
            </a:r>
            <a:r>
              <a:rPr lang="ru-RU" sz="1050" b="0" dirty="0" err="1" smtClean="0">
                <a:solidFill>
                  <a:schemeClr val="tx1"/>
                </a:solidFill>
              </a:rPr>
              <a:t>людини</a:t>
            </a:r>
            <a:r>
              <a:rPr lang="ru-RU" sz="1050" b="0" dirty="0" smtClean="0">
                <a:solidFill>
                  <a:schemeClr val="tx1"/>
                </a:solidFill>
              </a:rPr>
              <a:t>.</a:t>
            </a:r>
            <a:endParaRPr lang="ru-RU" sz="1050" b="0" dirty="0">
              <a:solidFill>
                <a:schemeClr val="tx1"/>
              </a:solidFill>
            </a:endParaRPr>
          </a:p>
        </p:txBody>
      </p:sp>
      <p:pic>
        <p:nvPicPr>
          <p:cNvPr id="5" name="Содержимое 4" descr="gud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3212976"/>
            <a:ext cx="3795522" cy="2913063"/>
          </a:xfrm>
        </p:spPr>
      </p:pic>
      <p:pic>
        <p:nvPicPr>
          <p:cNvPr id="8" name="Содержимое 7" descr="общество2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395288" y="3267644"/>
            <a:ext cx="4041775" cy="2732537"/>
          </a:xfrm>
        </p:spPr>
      </p:pic>
    </p:spTree>
  </p:cSld>
  <p:clrMapOvr>
    <a:masterClrMapping/>
  </p:clrMapOvr>
  <p:transition spd="med">
    <p:randomBar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3789040"/>
            <a:ext cx="9144000" cy="3068960"/>
          </a:xfrm>
        </p:spPr>
        <p:txBody>
          <a:bodyPr>
            <a:normAutofit/>
          </a:bodyPr>
          <a:lstStyle/>
          <a:p>
            <a:pPr algn="just"/>
            <a:r>
              <a:rPr lang="ru-RU" sz="1800" b="0" dirty="0" err="1" smtClean="0">
                <a:solidFill>
                  <a:schemeClr val="tx1"/>
                </a:solidFill>
              </a:rPr>
              <a:t>Експериментальні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дослідження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виявили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деякі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недоліки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теорії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Колберга</a:t>
            </a:r>
            <a:r>
              <a:rPr lang="ru-RU" sz="1800" b="0" dirty="0" smtClean="0">
                <a:solidFill>
                  <a:schemeClr val="tx1"/>
                </a:solidFill>
              </a:rPr>
              <a:t>. </a:t>
            </a:r>
            <a:r>
              <a:rPr lang="ru-RU" sz="1800" b="0" dirty="0" err="1" smtClean="0">
                <a:solidFill>
                  <a:schemeClr val="tx1"/>
                </a:solidFill>
              </a:rPr>
              <a:t>Поведінка</a:t>
            </a:r>
            <a:r>
              <a:rPr lang="ru-RU" sz="1800" b="0" dirty="0" smtClean="0">
                <a:solidFill>
                  <a:schemeClr val="tx1"/>
                </a:solidFill>
              </a:rPr>
              <a:t> людей часто не </a:t>
            </a:r>
            <a:r>
              <a:rPr lang="ru-RU" sz="1800" b="0" dirty="0" err="1" smtClean="0">
                <a:solidFill>
                  <a:schemeClr val="tx1"/>
                </a:solidFill>
              </a:rPr>
              <a:t>цілком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відповідає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тій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чи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іншій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стадії</a:t>
            </a:r>
            <a:r>
              <a:rPr lang="ru-RU" sz="1800" b="0" dirty="0" smtClean="0">
                <a:solidFill>
                  <a:schemeClr val="tx1"/>
                </a:solidFill>
              </a:rPr>
              <a:t>: </a:t>
            </a:r>
            <a:r>
              <a:rPr lang="ru-RU" sz="1800" b="0" dirty="0" err="1" smtClean="0">
                <a:solidFill>
                  <a:schemeClr val="tx1"/>
                </a:solidFill>
              </a:rPr>
              <a:t>навіть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перебуваючи</a:t>
            </a:r>
            <a:r>
              <a:rPr lang="ru-RU" sz="1800" b="0" dirty="0" smtClean="0">
                <a:solidFill>
                  <a:schemeClr val="tx1"/>
                </a:solidFill>
              </a:rPr>
              <a:t> на </a:t>
            </a:r>
            <a:r>
              <a:rPr lang="ru-RU" sz="1800" b="0" dirty="0" err="1" smtClean="0">
                <a:solidFill>
                  <a:schemeClr val="tx1"/>
                </a:solidFill>
              </a:rPr>
              <a:t>одній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і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тій</a:t>
            </a:r>
            <a:r>
              <a:rPr lang="ru-RU" sz="1800" b="0" dirty="0" smtClean="0">
                <a:solidFill>
                  <a:schemeClr val="tx1"/>
                </a:solidFill>
              </a:rPr>
              <a:t> же </a:t>
            </a:r>
            <a:r>
              <a:rPr lang="ru-RU" sz="1800" b="0" dirty="0" err="1" smtClean="0">
                <a:solidFill>
                  <a:schemeClr val="tx1"/>
                </a:solidFill>
              </a:rPr>
              <a:t>стадії</a:t>
            </a:r>
            <a:r>
              <a:rPr lang="ru-RU" sz="1800" b="0" dirty="0" smtClean="0">
                <a:solidFill>
                  <a:schemeClr val="tx1"/>
                </a:solidFill>
              </a:rPr>
              <a:t>, вони </a:t>
            </a:r>
            <a:r>
              <a:rPr lang="ru-RU" sz="1800" b="0" dirty="0" err="1" smtClean="0">
                <a:solidFill>
                  <a:schemeClr val="tx1"/>
                </a:solidFill>
              </a:rPr>
              <a:t>можуть</a:t>
            </a:r>
            <a:r>
              <a:rPr lang="ru-RU" sz="1800" b="0" dirty="0" smtClean="0">
                <a:solidFill>
                  <a:schemeClr val="tx1"/>
                </a:solidFill>
              </a:rPr>
              <a:t> вести себе </a:t>
            </a:r>
            <a:r>
              <a:rPr lang="ru-RU" sz="1800" b="0" dirty="0" err="1" smtClean="0">
                <a:solidFill>
                  <a:schemeClr val="tx1"/>
                </a:solidFill>
              </a:rPr>
              <a:t>по-різному</a:t>
            </a:r>
            <a:r>
              <a:rPr lang="ru-RU" sz="1800" b="0" dirty="0" smtClean="0">
                <a:solidFill>
                  <a:schemeClr val="tx1"/>
                </a:solidFill>
              </a:rPr>
              <a:t> в </a:t>
            </a:r>
            <a:r>
              <a:rPr lang="ru-RU" sz="1800" b="0" dirty="0" err="1" smtClean="0">
                <a:solidFill>
                  <a:schemeClr val="tx1"/>
                </a:solidFill>
              </a:rPr>
              <a:t>подібних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ситуаціях</a:t>
            </a:r>
            <a:r>
              <a:rPr lang="ru-RU" sz="1800" b="0" dirty="0" smtClean="0">
                <a:solidFill>
                  <a:schemeClr val="tx1"/>
                </a:solidFill>
              </a:rPr>
              <a:t>. </a:t>
            </a:r>
            <a:r>
              <a:rPr lang="ru-RU" sz="1800" b="0" dirty="0" err="1" smtClean="0">
                <a:solidFill>
                  <a:schemeClr val="tx1"/>
                </a:solidFill>
              </a:rPr>
              <a:t>Крім</a:t>
            </a:r>
            <a:r>
              <a:rPr lang="ru-RU" sz="1800" b="0" dirty="0" smtClean="0">
                <a:solidFill>
                  <a:schemeClr val="tx1"/>
                </a:solidFill>
              </a:rPr>
              <a:t> того, </a:t>
            </a:r>
            <a:r>
              <a:rPr lang="ru-RU" sz="1800" b="0" dirty="0" err="1" smtClean="0">
                <a:solidFill>
                  <a:schemeClr val="tx1"/>
                </a:solidFill>
              </a:rPr>
              <a:t>виникли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питання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щодо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шостий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стадії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розвитку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особистості</a:t>
            </a:r>
            <a:r>
              <a:rPr lang="ru-RU" sz="1800" b="0" dirty="0" smtClean="0">
                <a:solidFill>
                  <a:schemeClr val="tx1"/>
                </a:solidFill>
              </a:rPr>
              <a:t>: </a:t>
            </a:r>
            <a:r>
              <a:rPr lang="ru-RU" sz="1800" b="0" dirty="0" err="1" smtClean="0">
                <a:solidFill>
                  <a:schemeClr val="tx1"/>
                </a:solidFill>
              </a:rPr>
              <a:t>чи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правомірно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вважати</a:t>
            </a:r>
            <a:r>
              <a:rPr lang="ru-RU" sz="1800" b="0" dirty="0" smtClean="0">
                <a:solidFill>
                  <a:schemeClr val="tx1"/>
                </a:solidFill>
              </a:rPr>
              <a:t>, </a:t>
            </a:r>
            <a:r>
              <a:rPr lang="ru-RU" sz="1800" b="0" dirty="0" err="1" smtClean="0">
                <a:solidFill>
                  <a:schemeClr val="tx1"/>
                </a:solidFill>
              </a:rPr>
              <a:t>що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кілька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видатних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діячів</a:t>
            </a:r>
            <a:r>
              <a:rPr lang="ru-RU" sz="1800" b="0" dirty="0" smtClean="0">
                <a:solidFill>
                  <a:schemeClr val="tx1"/>
                </a:solidFill>
              </a:rPr>
              <a:t> в </a:t>
            </a:r>
            <a:r>
              <a:rPr lang="ru-RU" sz="1800" b="0" dirty="0" err="1" smtClean="0">
                <a:solidFill>
                  <a:schemeClr val="tx1"/>
                </a:solidFill>
              </a:rPr>
              <a:t>історії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людства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досягли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якогось</a:t>
            </a:r>
            <a:r>
              <a:rPr lang="ru-RU" sz="1800" b="0" dirty="0" smtClean="0">
                <a:solidFill>
                  <a:schemeClr val="tx1"/>
                </a:solidFill>
              </a:rPr>
              <a:t> особливого </a:t>
            </a:r>
            <a:r>
              <a:rPr lang="ru-RU" sz="1800" b="0" dirty="0" err="1" smtClean="0">
                <a:solidFill>
                  <a:schemeClr val="tx1"/>
                </a:solidFill>
              </a:rPr>
              <a:t>рівня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розвитку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своєї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особистості</a:t>
            </a:r>
            <a:r>
              <a:rPr lang="ru-RU" sz="1800" b="0" dirty="0" smtClean="0">
                <a:solidFill>
                  <a:schemeClr val="tx1"/>
                </a:solidFill>
              </a:rPr>
              <a:t>? Бути </a:t>
            </a:r>
            <a:r>
              <a:rPr lang="ru-RU" sz="1800" b="0" dirty="0" err="1" smtClean="0">
                <a:solidFill>
                  <a:schemeClr val="tx1"/>
                </a:solidFill>
              </a:rPr>
              <a:t>може</a:t>
            </a:r>
            <a:r>
              <a:rPr lang="ru-RU" sz="1800" b="0" dirty="0" smtClean="0">
                <a:solidFill>
                  <a:schemeClr val="tx1"/>
                </a:solidFill>
              </a:rPr>
              <a:t>, справа </a:t>
            </a:r>
            <a:r>
              <a:rPr lang="ru-RU" sz="1800" b="0" dirty="0" err="1" smtClean="0">
                <a:solidFill>
                  <a:schemeClr val="tx1"/>
                </a:solidFill>
              </a:rPr>
              <a:t>скоріше</a:t>
            </a:r>
            <a:r>
              <a:rPr lang="ru-RU" sz="1800" b="0" dirty="0" smtClean="0">
                <a:solidFill>
                  <a:schemeClr val="tx1"/>
                </a:solidFill>
              </a:rPr>
              <a:t> в тому, </a:t>
            </a:r>
            <a:r>
              <a:rPr lang="ru-RU" sz="1800" b="0" dirty="0" err="1" smtClean="0">
                <a:solidFill>
                  <a:schemeClr val="tx1"/>
                </a:solidFill>
              </a:rPr>
              <a:t>що</a:t>
            </a:r>
            <a:r>
              <a:rPr lang="ru-RU" sz="1800" b="0" dirty="0" smtClean="0">
                <a:solidFill>
                  <a:schemeClr val="tx1"/>
                </a:solidFill>
              </a:rPr>
              <a:t> вони </a:t>
            </a:r>
            <a:r>
              <a:rPr lang="ru-RU" sz="1800" b="0" dirty="0" err="1" smtClean="0">
                <a:solidFill>
                  <a:schemeClr val="tx1"/>
                </a:solidFill>
              </a:rPr>
              <a:t>з'явилися</a:t>
            </a:r>
            <a:r>
              <a:rPr lang="ru-RU" sz="1800" b="0" dirty="0" smtClean="0">
                <a:solidFill>
                  <a:schemeClr val="tx1"/>
                </a:solidFill>
              </a:rPr>
              <a:t> на </a:t>
            </a:r>
            <a:r>
              <a:rPr lang="ru-RU" sz="1800" b="0" dirty="0" err="1" smtClean="0">
                <a:solidFill>
                  <a:schemeClr val="tx1"/>
                </a:solidFill>
              </a:rPr>
              <a:t>певному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історичному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етапі</a:t>
            </a:r>
            <a:r>
              <a:rPr lang="ru-RU" sz="1800" b="0" dirty="0" smtClean="0">
                <a:solidFill>
                  <a:schemeClr val="tx1"/>
                </a:solidFill>
              </a:rPr>
              <a:t>, коли </a:t>
            </a:r>
            <a:r>
              <a:rPr lang="ru-RU" sz="1800" b="0" dirty="0" err="1" smtClean="0">
                <a:solidFill>
                  <a:schemeClr val="tx1"/>
                </a:solidFill>
              </a:rPr>
              <a:t>їх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ідеї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набули</a:t>
            </a:r>
            <a:r>
              <a:rPr lang="ru-RU" sz="1800" b="0" dirty="0" smtClean="0">
                <a:solidFill>
                  <a:schemeClr val="tx1"/>
                </a:solidFill>
              </a:rPr>
              <a:t> особливого </a:t>
            </a:r>
            <a:r>
              <a:rPr lang="ru-RU" sz="1800" b="0" dirty="0" err="1" smtClean="0">
                <a:solidFill>
                  <a:schemeClr val="tx1"/>
                </a:solidFill>
              </a:rPr>
              <a:t>значення</a:t>
            </a:r>
            <a:r>
              <a:rPr lang="ru-RU" sz="1800" b="0" dirty="0" smtClean="0">
                <a:solidFill>
                  <a:schemeClr val="tx1"/>
                </a:solidFill>
              </a:rPr>
              <a:t>. </a:t>
            </a:r>
            <a:r>
              <a:rPr lang="ru-RU" sz="1800" b="0" dirty="0" err="1" smtClean="0">
                <a:solidFill>
                  <a:schemeClr val="tx1"/>
                </a:solidFill>
              </a:rPr>
              <a:t>Однак</a:t>
            </a:r>
            <a:r>
              <a:rPr lang="ru-RU" sz="1800" b="0" dirty="0" smtClean="0">
                <a:solidFill>
                  <a:schemeClr val="tx1"/>
                </a:solidFill>
              </a:rPr>
              <a:t>, </a:t>
            </a:r>
            <a:r>
              <a:rPr lang="ru-RU" sz="1800" b="0" dirty="0" err="1" smtClean="0">
                <a:solidFill>
                  <a:schemeClr val="tx1"/>
                </a:solidFill>
              </a:rPr>
              <a:t>незважаючи</a:t>
            </a:r>
            <a:r>
              <a:rPr lang="ru-RU" sz="1800" b="0" dirty="0" smtClean="0">
                <a:solidFill>
                  <a:schemeClr val="tx1"/>
                </a:solidFill>
              </a:rPr>
              <a:t> на критику, </a:t>
            </a:r>
            <a:r>
              <a:rPr lang="ru-RU" sz="1800" b="0" dirty="0" err="1" smtClean="0">
                <a:solidFill>
                  <a:schemeClr val="tx1"/>
                </a:solidFill>
              </a:rPr>
              <a:t>працю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Колберга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збагатив</a:t>
            </a:r>
            <a:r>
              <a:rPr lang="ru-RU" sz="1800" b="0" dirty="0" smtClean="0">
                <a:solidFill>
                  <a:schemeClr val="tx1"/>
                </a:solidFill>
              </a:rPr>
              <a:t> наше </a:t>
            </a:r>
            <a:r>
              <a:rPr lang="ru-RU" sz="1800" b="0" dirty="0" err="1" smtClean="0">
                <a:solidFill>
                  <a:schemeClr val="tx1"/>
                </a:solidFill>
              </a:rPr>
              <a:t>розуміння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розвитку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моральності</a:t>
            </a:r>
            <a:r>
              <a:rPr lang="ru-RU" sz="1800" b="0" dirty="0" smtClean="0">
                <a:solidFill>
                  <a:schemeClr val="tx1"/>
                </a:solidFill>
              </a:rPr>
              <a:t>.</a:t>
            </a:r>
            <a:endParaRPr lang="ru-RU" sz="1800" b="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1335368164_preimuschestva-i-nedostatki-investirovaniya-sredstv-v-nedvizhimost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2411760" y="836712"/>
            <a:ext cx="4041775" cy="3031331"/>
          </a:xfrm>
        </p:spPr>
      </p:pic>
    </p:spTree>
  </p:cSld>
  <p:clrMapOvr>
    <a:masterClrMapping/>
  </p:clrMapOvr>
  <p:transition spd="med">
    <p:strips dir="ru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/>
          <p:cNvSpPr>
            <a:spLocks noGrp="1"/>
          </p:cNvSpPr>
          <p:nvPr>
            <p:ph type="body" idx="2"/>
          </p:nvPr>
        </p:nvSpPr>
        <p:spPr>
          <a:xfrm>
            <a:off x="0" y="0"/>
            <a:ext cx="3707904" cy="68580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Лоренс </a:t>
            </a:r>
            <a:r>
              <a:rPr lang="ru-RU" dirty="0" err="1" smtClean="0"/>
              <a:t>Колберг</a:t>
            </a:r>
            <a:r>
              <a:rPr lang="ru-RU" dirty="0" smtClean="0"/>
              <a:t> </a:t>
            </a:r>
            <a:r>
              <a:rPr lang="ru-RU" dirty="0" err="1" smtClean="0"/>
              <a:t>розглядає</a:t>
            </a:r>
            <a:r>
              <a:rPr lang="ru-RU" dirty="0" smtClean="0"/>
              <a:t> </a:t>
            </a:r>
            <a:r>
              <a:rPr lang="ru-RU" dirty="0" err="1" smtClean="0"/>
              <a:t>моральний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як </a:t>
            </a:r>
            <a:r>
              <a:rPr lang="ru-RU" dirty="0" err="1" smtClean="0"/>
              <a:t>прогресивний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.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моральної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6 </a:t>
            </a:r>
            <a:r>
              <a:rPr lang="ru-RU" dirty="0" err="1" smtClean="0"/>
              <a:t>стадій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об'єднуються</a:t>
            </a:r>
            <a:r>
              <a:rPr lang="ru-RU" dirty="0" smtClean="0"/>
              <a:t> в 3 </a:t>
            </a:r>
            <a:r>
              <a:rPr lang="ru-RU" dirty="0" err="1" smtClean="0"/>
              <a:t>рівня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 </a:t>
            </a:r>
            <a:r>
              <a:rPr lang="en-US" dirty="0" smtClean="0"/>
              <a:t>	</a:t>
            </a:r>
            <a:r>
              <a:rPr lang="ru-RU" b="1" dirty="0" smtClean="0"/>
              <a:t>1.Доморальний </a:t>
            </a:r>
            <a:r>
              <a:rPr lang="ru-RU" b="1" dirty="0" err="1" smtClean="0"/>
              <a:t>рівень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 </a:t>
            </a:r>
            <a:r>
              <a:rPr lang="ru-RU" dirty="0" err="1" smtClean="0"/>
              <a:t>дитячого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.</a:t>
            </a:r>
          </a:p>
          <a:p>
            <a:pPr algn="just"/>
            <a:r>
              <a:rPr lang="en-US" dirty="0" smtClean="0"/>
              <a:t>	</a:t>
            </a:r>
            <a:r>
              <a:rPr lang="ru-RU" dirty="0" smtClean="0"/>
              <a:t>1 </a:t>
            </a:r>
            <a:r>
              <a:rPr lang="ru-RU" b="1" dirty="0" err="1" smtClean="0"/>
              <a:t>стадія</a:t>
            </a:r>
            <a:r>
              <a:rPr lang="ru-RU" b="1" dirty="0" smtClean="0"/>
              <a:t> - </a:t>
            </a:r>
            <a:r>
              <a:rPr lang="ru-RU" b="1" dirty="0" err="1" smtClean="0"/>
              <a:t>поведінка</a:t>
            </a:r>
            <a:r>
              <a:rPr lang="ru-RU" b="1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мотивовано</a:t>
            </a:r>
            <a:r>
              <a:rPr lang="ru-RU" dirty="0" smtClean="0"/>
              <a:t> </a:t>
            </a:r>
            <a:r>
              <a:rPr lang="ru-RU" dirty="0" err="1" smtClean="0"/>
              <a:t>прагненням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</a:t>
            </a:r>
            <a:r>
              <a:rPr lang="ru-RU" dirty="0" err="1" smtClean="0"/>
              <a:t>покарання</a:t>
            </a:r>
            <a:r>
              <a:rPr lang="ru-RU" dirty="0" smtClean="0"/>
              <a:t>.</a:t>
            </a:r>
          </a:p>
          <a:p>
            <a:pPr algn="just"/>
            <a:r>
              <a:rPr lang="en-US" dirty="0" smtClean="0"/>
              <a:t>	</a:t>
            </a:r>
            <a:r>
              <a:rPr lang="ru-RU" dirty="0" smtClean="0"/>
              <a:t>2 </a:t>
            </a:r>
            <a:r>
              <a:rPr lang="ru-RU" b="1" dirty="0" err="1" smtClean="0"/>
              <a:t>стадія</a:t>
            </a:r>
            <a:r>
              <a:rPr lang="ru-RU" b="1" dirty="0" smtClean="0"/>
              <a:t> - </a:t>
            </a:r>
            <a:r>
              <a:rPr lang="ru-RU" b="1" dirty="0" err="1" smtClean="0"/>
              <a:t>поведінка</a:t>
            </a:r>
            <a:r>
              <a:rPr lang="ru-RU" b="1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мотивовано</a:t>
            </a:r>
            <a:r>
              <a:rPr lang="ru-RU" dirty="0" smtClean="0"/>
              <a:t> </a:t>
            </a:r>
            <a:r>
              <a:rPr lang="ru-RU" dirty="0" err="1" smtClean="0"/>
              <a:t>заслужити</a:t>
            </a:r>
            <a:r>
              <a:rPr lang="ru-RU" dirty="0" smtClean="0"/>
              <a:t> </a:t>
            </a:r>
            <a:r>
              <a:rPr lang="ru-RU" dirty="0" err="1" smtClean="0"/>
              <a:t>заохочення</a:t>
            </a:r>
            <a:endParaRPr lang="ru-RU" dirty="0" smtClean="0"/>
          </a:p>
          <a:p>
            <a:pPr algn="just"/>
            <a:r>
              <a:rPr lang="ru-RU" dirty="0" smtClean="0"/>
              <a:t>  </a:t>
            </a:r>
            <a:r>
              <a:rPr lang="en-US" dirty="0" smtClean="0"/>
              <a:t>	</a:t>
            </a:r>
            <a:r>
              <a:rPr lang="ru-RU" b="1" dirty="0" smtClean="0"/>
              <a:t>2.Конвенціальная мораль </a:t>
            </a:r>
            <a:r>
              <a:rPr lang="ru-RU" dirty="0" smtClean="0"/>
              <a:t>(</a:t>
            </a:r>
            <a:r>
              <a:rPr lang="ru-RU" dirty="0" err="1" smtClean="0"/>
              <a:t>конвенція-домовленість</a:t>
            </a:r>
            <a:r>
              <a:rPr lang="ru-RU" dirty="0" smtClean="0"/>
              <a:t>, угода).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моральних</a:t>
            </a:r>
            <a:r>
              <a:rPr lang="ru-RU" dirty="0" smtClean="0"/>
              <a:t> </a:t>
            </a:r>
            <a:r>
              <a:rPr lang="ru-RU" dirty="0" err="1" smtClean="0"/>
              <a:t>приписів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зовнішнім</a:t>
            </a:r>
            <a:r>
              <a:rPr lang="ru-RU" dirty="0" smtClean="0"/>
              <a:t>.</a:t>
            </a:r>
          </a:p>
          <a:p>
            <a:pPr algn="just"/>
            <a:r>
              <a:rPr lang="en-US" dirty="0" smtClean="0"/>
              <a:t>	</a:t>
            </a:r>
            <a:r>
              <a:rPr lang="ru-RU" dirty="0" smtClean="0"/>
              <a:t>3. </a:t>
            </a:r>
            <a:r>
              <a:rPr lang="ru-RU" b="1" dirty="0" smtClean="0"/>
              <a:t>Автономна мораль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, </a:t>
            </a:r>
            <a:r>
              <a:rPr lang="ru-RU" dirty="0" err="1" smtClean="0"/>
              <a:t>внутрішнім</a:t>
            </a:r>
            <a:r>
              <a:rPr lang="ru-RU" dirty="0" smtClean="0"/>
              <a:t> </a:t>
            </a:r>
            <a:r>
              <a:rPr lang="ru-RU" dirty="0" err="1" smtClean="0"/>
              <a:t>надбанням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endParaRPr lang="ru-RU" dirty="0" smtClean="0"/>
          </a:p>
          <a:p>
            <a:pPr algn="just"/>
            <a:r>
              <a:rPr lang="en-US" dirty="0" smtClean="0"/>
              <a:t>	</a:t>
            </a:r>
            <a:r>
              <a:rPr lang="ru-RU" dirty="0" smtClean="0"/>
              <a:t>4 </a:t>
            </a:r>
            <a:r>
              <a:rPr lang="ru-RU" b="1" dirty="0" err="1" smtClean="0"/>
              <a:t>стадія</a:t>
            </a:r>
            <a:r>
              <a:rPr lang="ru-RU" b="1" dirty="0" smtClean="0"/>
              <a:t> - люди </a:t>
            </a:r>
            <a:r>
              <a:rPr lang="ru-RU" dirty="0" err="1" smtClean="0"/>
              <a:t>усвідомлюють</a:t>
            </a:r>
            <a:r>
              <a:rPr lang="ru-RU" b="1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правила </a:t>
            </a:r>
            <a:r>
              <a:rPr lang="ru-RU" dirty="0" err="1" smtClean="0"/>
              <a:t>поведінки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.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моральну</a:t>
            </a:r>
            <a:r>
              <a:rPr lang="ru-RU" dirty="0" smtClean="0"/>
              <a:t> </a:t>
            </a:r>
            <a:r>
              <a:rPr lang="ru-RU" dirty="0" err="1" smtClean="0"/>
              <a:t>свідомість</a:t>
            </a:r>
            <a:r>
              <a:rPr lang="ru-RU" dirty="0" smtClean="0"/>
              <a:t>.</a:t>
            </a:r>
          </a:p>
          <a:p>
            <a:pPr algn="just"/>
            <a:r>
              <a:rPr lang="en-US" dirty="0" smtClean="0"/>
              <a:t>	</a:t>
            </a:r>
            <a:r>
              <a:rPr lang="ru-RU" dirty="0" smtClean="0"/>
              <a:t>5 </a:t>
            </a:r>
            <a:r>
              <a:rPr lang="ru-RU" b="1" dirty="0" err="1" smtClean="0"/>
              <a:t>стадія</a:t>
            </a:r>
            <a:r>
              <a:rPr lang="ru-RU" b="1" dirty="0" smtClean="0"/>
              <a:t> - люди </a:t>
            </a:r>
            <a:r>
              <a:rPr lang="ru-RU" dirty="0" err="1" smtClean="0"/>
              <a:t>осмислюють</a:t>
            </a:r>
            <a:r>
              <a:rPr lang="ru-RU" b="1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протиріччя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моральними</a:t>
            </a:r>
            <a:r>
              <a:rPr lang="ru-RU" dirty="0" smtClean="0"/>
              <a:t> </a:t>
            </a:r>
            <a:r>
              <a:rPr lang="ru-RU" dirty="0" err="1" smtClean="0"/>
              <a:t>переконаннями</a:t>
            </a:r>
            <a:r>
              <a:rPr lang="ru-RU" dirty="0" smtClean="0"/>
              <a:t>. Вони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узагальнення</a:t>
            </a:r>
            <a:r>
              <a:rPr lang="ru-RU" dirty="0" smtClean="0"/>
              <a:t>, </a:t>
            </a:r>
            <a:r>
              <a:rPr lang="ru-RU" dirty="0" err="1" smtClean="0"/>
              <a:t>уявляти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станеться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поступати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чином.</a:t>
            </a:r>
          </a:p>
          <a:p>
            <a:pPr algn="just"/>
            <a:r>
              <a:rPr lang="en-US" dirty="0" smtClean="0"/>
              <a:t>	</a:t>
            </a:r>
            <a:r>
              <a:rPr lang="ru-RU" b="1" dirty="0" smtClean="0"/>
              <a:t>6 </a:t>
            </a:r>
            <a:r>
              <a:rPr lang="ru-RU" b="1" dirty="0" err="1" smtClean="0"/>
              <a:t>стадія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етичне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, </a:t>
            </a:r>
            <a:r>
              <a:rPr lang="ru-RU" b="1" dirty="0" smtClean="0"/>
              <a:t>у людей </a:t>
            </a:r>
            <a:r>
              <a:rPr lang="ru-RU" dirty="0" err="1" smtClean="0"/>
              <a:t>універсальні</a:t>
            </a:r>
            <a:r>
              <a:rPr lang="ru-RU" dirty="0" smtClean="0"/>
              <a:t> </a:t>
            </a:r>
            <a:r>
              <a:rPr lang="ru-RU" dirty="0" err="1" smtClean="0"/>
              <a:t>послідовні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. Люди </a:t>
            </a:r>
            <a:r>
              <a:rPr lang="ru-RU" dirty="0" err="1" smtClean="0"/>
              <a:t>позбавлені</a:t>
            </a:r>
            <a:r>
              <a:rPr lang="ru-RU" dirty="0" smtClean="0"/>
              <a:t> </a:t>
            </a:r>
            <a:r>
              <a:rPr lang="ru-RU" dirty="0" err="1" smtClean="0"/>
              <a:t>егоцентризму</a:t>
            </a:r>
            <a:r>
              <a:rPr lang="ru-RU" dirty="0" smtClean="0"/>
              <a:t>, </a:t>
            </a:r>
            <a:r>
              <a:rPr lang="ru-RU" dirty="0" err="1" smtClean="0"/>
              <a:t>пред'являють</a:t>
            </a:r>
            <a:r>
              <a:rPr lang="ru-RU" dirty="0" smtClean="0"/>
              <a:t> до себе </a:t>
            </a:r>
            <a:r>
              <a:rPr lang="ru-RU" dirty="0" err="1" smtClean="0"/>
              <a:t>такі</a:t>
            </a:r>
            <a:r>
              <a:rPr lang="ru-RU" dirty="0" smtClean="0"/>
              <a:t> ж </a:t>
            </a:r>
            <a:r>
              <a:rPr lang="ru-RU" dirty="0" err="1" smtClean="0"/>
              <a:t>вимоги</a:t>
            </a:r>
            <a:r>
              <a:rPr lang="ru-RU" dirty="0" smtClean="0"/>
              <a:t>, як до </a:t>
            </a:r>
            <a:r>
              <a:rPr lang="ru-RU" dirty="0" err="1" smtClean="0"/>
              <a:t>інших</a:t>
            </a:r>
            <a:r>
              <a:rPr lang="ru-RU" dirty="0" smtClean="0"/>
              <a:t>.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досягли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- І. Христос, І. </a:t>
            </a:r>
            <a:r>
              <a:rPr lang="ru-RU" dirty="0" err="1" smtClean="0"/>
              <a:t>Ганді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short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923928" y="980728"/>
            <a:ext cx="4824536" cy="5256584"/>
          </a:xfrm>
        </p:spPr>
      </p:pic>
    </p:spTree>
  </p:cSld>
  <p:clrMapOvr>
    <a:masterClrMapping/>
  </p:clrMapOvr>
  <p:transition spd="med">
    <p:comb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797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Моральний розвиток особистості  (за Л. Колбергом)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Привет</dc:creator>
  <cp:lastModifiedBy>kulik</cp:lastModifiedBy>
  <cp:revision>12</cp:revision>
  <dcterms:created xsi:type="dcterms:W3CDTF">2013-05-13T20:22:40Z</dcterms:created>
  <dcterms:modified xsi:type="dcterms:W3CDTF">2020-08-30T17:08:54Z</dcterms:modified>
</cp:coreProperties>
</file>