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8" r:id="rId2"/>
    <p:sldId id="272" r:id="rId3"/>
    <p:sldId id="273" r:id="rId4"/>
    <p:sldId id="274" r:id="rId5"/>
    <p:sldId id="275" r:id="rId6"/>
    <p:sldId id="276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732" r:id="rId17"/>
    <p:sldId id="271" r:id="rId18"/>
  </p:sldIdLst>
  <p:sldSz cx="12192000" cy="6858000"/>
  <p:notesSz cx="6858000" cy="9144000"/>
  <p:embeddedFontLst>
    <p:embeddedFont>
      <p:font typeface="Mabry Pro" panose="020D0503040002040303" pitchFamily="34" charset="0"/>
      <p:regular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732"/>
    <a:srgbClr val="EBE8E3"/>
    <a:srgbClr val="0AA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84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36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DE9EA-85F5-41EC-A8C7-1A42BCF59B96}" type="datetimeFigureOut">
              <a:rPr lang="en-US" smtClean="0"/>
              <a:t>3/20/25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0B6BD-A398-4F96-925F-7A596700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33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27A1B-3308-49B4-BD17-506D77D08C27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8F79D-7EAC-41B1-93E8-ED2B4D72F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6853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INFO@LCF.UA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INFO@LCF.UA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solidFill>
          <a:srgbClr val="EBE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ctr">
              <a:defRPr sz="6000" b="0">
                <a:solidFill>
                  <a:srgbClr val="134732"/>
                </a:solidFill>
                <a:latin typeface="Mabry Pro" panose="020D0303040002040303" pitchFamily="34" charset="0"/>
              </a:defRPr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134732"/>
                </a:solidFill>
                <a:latin typeface="Mabry Pro" panose="020D03030400020403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dirty="0"/>
              <a:t>Клацніть, щоб редагувати стиль зразка підзаголовка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146FD8-3547-4895-8E74-B3556C7CF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584" y="748665"/>
            <a:ext cx="1061415" cy="64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7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bg>
      <p:bgPr>
        <a:solidFill>
          <a:srgbClr val="EBE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1C91C9-B821-42EA-BFA2-3F403DFB90B2}"/>
              </a:ext>
            </a:extLst>
          </p:cNvPr>
          <p:cNvSpPr txBox="1"/>
          <p:nvPr userDrawn="1"/>
        </p:nvSpPr>
        <p:spPr>
          <a:xfrm>
            <a:off x="3876231" y="2455657"/>
            <a:ext cx="4439538" cy="194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uk-UA" sz="1800" b="0" dirty="0">
                <a:solidFill>
                  <a:schemeClr val="tx1"/>
                </a:solidFill>
                <a:latin typeface="Mabry Pro" panose="020D0303040002040303" pitchFamily="34" charset="0"/>
              </a:rPr>
              <a:t>Юридична група </a:t>
            </a:r>
            <a:r>
              <a:rPr lang="en-US" sz="1800" b="0" dirty="0">
                <a:solidFill>
                  <a:schemeClr val="tx1"/>
                </a:solidFill>
                <a:latin typeface="Mabry Pro" panose="020D0303040002040303" pitchFamily="34" charset="0"/>
              </a:rPr>
              <a:t>LCF</a:t>
            </a:r>
          </a:p>
          <a:p>
            <a:pPr algn="ctr">
              <a:spcBef>
                <a:spcPts val="300"/>
              </a:spcBef>
            </a:pPr>
            <a:r>
              <a:rPr lang="uk-UA" sz="1800" b="0" dirty="0">
                <a:solidFill>
                  <a:schemeClr val="tx1"/>
                </a:solidFill>
                <a:latin typeface="Mabry Pro" panose="020D0303040002040303" pitchFamily="34" charset="0"/>
              </a:rPr>
              <a:t>Вул. Володимирська 47, офіс 3</a:t>
            </a:r>
            <a:endParaRPr lang="en-US" sz="1800" b="0" dirty="0">
              <a:solidFill>
                <a:schemeClr val="tx1"/>
              </a:solidFill>
              <a:latin typeface="Mabry Pro" panose="020D0303040002040303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uk-UA" sz="1800" b="0" dirty="0">
                <a:solidFill>
                  <a:schemeClr val="tx1"/>
                </a:solidFill>
                <a:latin typeface="Mabry Pro" panose="020D0303040002040303" pitchFamily="34" charset="0"/>
              </a:rPr>
              <a:t>м. Київ, 01001, Україна</a:t>
            </a:r>
            <a:endParaRPr lang="en-US" sz="1800" b="0" dirty="0">
              <a:solidFill>
                <a:schemeClr val="tx1"/>
              </a:solidFill>
              <a:latin typeface="Mabry Pro" panose="020D0303040002040303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en-US" sz="1800" b="0" dirty="0">
                <a:solidFill>
                  <a:schemeClr val="tx1"/>
                </a:solidFill>
                <a:latin typeface="Mabry Pro" panose="020D0303040002040303" pitchFamily="34" charset="0"/>
              </a:rPr>
              <a:t>+380 44 455 88 87</a:t>
            </a:r>
          </a:p>
          <a:p>
            <a:pPr algn="ctr">
              <a:spcBef>
                <a:spcPts val="300"/>
              </a:spcBef>
            </a:pPr>
            <a:r>
              <a:rPr lang="en-US" sz="1800" b="0" dirty="0">
                <a:solidFill>
                  <a:schemeClr val="tx1"/>
                </a:solidFill>
                <a:latin typeface="Mabry Pro" panose="020D03030400020403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info@lcf.ua</a:t>
            </a:r>
            <a:endParaRPr lang="en-US" sz="1800" b="0" dirty="0">
              <a:solidFill>
                <a:schemeClr val="tx1"/>
              </a:solidFill>
              <a:latin typeface="Mabry Pro" panose="020D0303040002040303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en-US" sz="1800" b="0" dirty="0">
                <a:solidFill>
                  <a:schemeClr val="tx1"/>
                </a:solidFill>
                <a:latin typeface="Mabry Pro" panose="020D0303040002040303" pitchFamily="34" charset="0"/>
              </a:rPr>
              <a:t>lcf.ua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033" y="5034011"/>
            <a:ext cx="1289785" cy="12897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83" y="5034011"/>
            <a:ext cx="1289786" cy="12897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958DC4-3A64-49D2-A099-6CB5720E63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584" y="748665"/>
            <a:ext cx="1061415" cy="64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9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равнение">
    <p:bg>
      <p:bgPr>
        <a:solidFill>
          <a:srgbClr val="EBE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1C91C9-B821-42EA-BFA2-3F403DFB90B2}"/>
              </a:ext>
            </a:extLst>
          </p:cNvPr>
          <p:cNvSpPr txBox="1"/>
          <p:nvPr userDrawn="1"/>
        </p:nvSpPr>
        <p:spPr>
          <a:xfrm>
            <a:off x="4369183" y="2455657"/>
            <a:ext cx="3453635" cy="194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800" b="0" dirty="0">
                <a:solidFill>
                  <a:schemeClr val="tx1"/>
                </a:solidFill>
                <a:latin typeface="Mabry Pro" panose="020D0303040002040303" pitchFamily="34" charset="0"/>
              </a:rPr>
              <a:t>LCF</a:t>
            </a:r>
            <a:r>
              <a:rPr lang="uk-UA" sz="1800" b="0" dirty="0">
                <a:solidFill>
                  <a:schemeClr val="tx1"/>
                </a:solidFill>
                <a:latin typeface="Mabry Pro" panose="020D0303040002040303" pitchFamily="34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Mabry Pro" panose="020D0303040002040303" pitchFamily="34" charset="0"/>
              </a:rPr>
              <a:t>Law Group</a:t>
            </a:r>
          </a:p>
          <a:p>
            <a:pPr algn="ctr">
              <a:spcBef>
                <a:spcPts val="300"/>
              </a:spcBef>
            </a:pPr>
            <a:r>
              <a:rPr lang="en-US" sz="1800" b="0" dirty="0" err="1">
                <a:solidFill>
                  <a:schemeClr val="tx1"/>
                </a:solidFill>
                <a:latin typeface="Mabry Pro" panose="020D0303040002040303" pitchFamily="34" charset="0"/>
              </a:rPr>
              <a:t>Volodymyrska</a:t>
            </a:r>
            <a:r>
              <a:rPr lang="en-US" sz="1800" b="0" dirty="0">
                <a:solidFill>
                  <a:schemeClr val="tx1"/>
                </a:solidFill>
                <a:latin typeface="Mabry Pro" panose="020D0303040002040303" pitchFamily="34" charset="0"/>
              </a:rPr>
              <a:t> </a:t>
            </a:r>
            <a:r>
              <a:rPr lang="uk-UA" sz="1800" b="0" dirty="0">
                <a:solidFill>
                  <a:schemeClr val="tx1"/>
                </a:solidFill>
                <a:latin typeface="Mabry Pro" panose="020D0303040002040303" pitchFamily="34" charset="0"/>
              </a:rPr>
              <a:t>47, </a:t>
            </a:r>
            <a:r>
              <a:rPr lang="en-US" sz="1800" b="0" dirty="0">
                <a:solidFill>
                  <a:schemeClr val="tx1"/>
                </a:solidFill>
                <a:latin typeface="Mabry Pro" panose="020D0303040002040303" pitchFamily="34" charset="0"/>
              </a:rPr>
              <a:t>of.</a:t>
            </a:r>
            <a:r>
              <a:rPr lang="uk-UA" sz="1800" b="0" dirty="0">
                <a:solidFill>
                  <a:schemeClr val="tx1"/>
                </a:solidFill>
                <a:latin typeface="Mabry Pro" panose="020D0303040002040303" pitchFamily="34" charset="0"/>
              </a:rPr>
              <a:t> 3</a:t>
            </a:r>
            <a:endParaRPr lang="en-US" sz="1800" b="0" dirty="0">
              <a:solidFill>
                <a:schemeClr val="tx1"/>
              </a:solidFill>
              <a:latin typeface="Mabry Pro" panose="020D0303040002040303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en-US" sz="1800" b="0" dirty="0">
                <a:solidFill>
                  <a:schemeClr val="tx1"/>
                </a:solidFill>
                <a:latin typeface="Mabry Pro" panose="020D0303040002040303" pitchFamily="34" charset="0"/>
              </a:rPr>
              <a:t>Kyiv</a:t>
            </a:r>
            <a:r>
              <a:rPr lang="uk-UA" sz="1800" b="0" dirty="0">
                <a:solidFill>
                  <a:schemeClr val="tx1"/>
                </a:solidFill>
                <a:latin typeface="Mabry Pro" panose="020D0303040002040303" pitchFamily="34" charset="0"/>
              </a:rPr>
              <a:t>, </a:t>
            </a:r>
            <a:r>
              <a:rPr lang="en-US" sz="1800" b="0" dirty="0">
                <a:solidFill>
                  <a:schemeClr val="tx1"/>
                </a:solidFill>
                <a:latin typeface="Mabry Pro" panose="020D0303040002040303" pitchFamily="34" charset="0"/>
              </a:rPr>
              <a:t>Ukraine</a:t>
            </a:r>
            <a:r>
              <a:rPr lang="uk-UA" sz="1800" b="0" dirty="0">
                <a:solidFill>
                  <a:schemeClr val="tx1"/>
                </a:solidFill>
                <a:latin typeface="Mabry Pro" panose="020D0303040002040303" pitchFamily="34" charset="0"/>
              </a:rPr>
              <a:t>, 01001</a:t>
            </a:r>
            <a:endParaRPr lang="en-US" sz="1800" b="0" dirty="0">
              <a:solidFill>
                <a:schemeClr val="tx1"/>
              </a:solidFill>
              <a:latin typeface="Mabry Pro" panose="020D0303040002040303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en-US" sz="1800" b="0" dirty="0">
                <a:solidFill>
                  <a:schemeClr val="tx1"/>
                </a:solidFill>
                <a:latin typeface="Mabry Pro" panose="020D0303040002040303" pitchFamily="34" charset="0"/>
              </a:rPr>
              <a:t>+380 44 455 88 87</a:t>
            </a:r>
          </a:p>
          <a:p>
            <a:pPr algn="ctr">
              <a:spcBef>
                <a:spcPts val="300"/>
              </a:spcBef>
            </a:pPr>
            <a:r>
              <a:rPr lang="en-US" sz="1800" b="0" dirty="0">
                <a:solidFill>
                  <a:schemeClr val="tx1"/>
                </a:solidFill>
                <a:latin typeface="Mabry Pro" panose="020D03030400020403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info@lcf.ua</a:t>
            </a:r>
            <a:endParaRPr lang="en-US" sz="1800" b="0" dirty="0">
              <a:solidFill>
                <a:schemeClr val="tx1"/>
              </a:solidFill>
              <a:latin typeface="Mabry Pro" panose="020D0303040002040303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en-US" sz="1800" b="0" dirty="0">
                <a:solidFill>
                  <a:schemeClr val="tx1"/>
                </a:solidFill>
                <a:latin typeface="Mabry Pro" panose="020D0303040002040303" pitchFamily="34" charset="0"/>
              </a:rPr>
              <a:t>lcf.ua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033" y="5034011"/>
            <a:ext cx="1289785" cy="12897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83" y="5034011"/>
            <a:ext cx="1289786" cy="12897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E29276-F429-4F2B-BF20-3F3AE446188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584" y="748665"/>
            <a:ext cx="1061415" cy="64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1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68840" cy="1325563"/>
          </a:xfrm>
        </p:spPr>
        <p:txBody>
          <a:bodyPr>
            <a:noAutofit/>
          </a:bodyPr>
          <a:lstStyle>
            <a:lvl1pPr>
              <a:defRPr sz="4000">
                <a:solidFill>
                  <a:srgbClr val="134732"/>
                </a:solidFill>
                <a:latin typeface="Mabry Pro" panose="020D0303040002040303" pitchFamily="34" charset="0"/>
              </a:defRPr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9768840" cy="4351338"/>
          </a:xfrm>
        </p:spPr>
        <p:txBody>
          <a:bodyPr>
            <a:noAutofit/>
          </a:bodyPr>
          <a:lstStyle>
            <a:lvl1pPr marL="228600" indent="-228600">
              <a:buClr>
                <a:srgbClr val="0AA7A5"/>
              </a:buClr>
              <a:buFont typeface="Mabry Pro" panose="020D0303040002040303" pitchFamily="34" charset="0"/>
              <a:buChar char="–"/>
              <a:defRPr sz="2000">
                <a:latin typeface="Mabry Pro" panose="020D0303040002040303" pitchFamily="34" charset="0"/>
              </a:defRPr>
            </a:lvl1pPr>
            <a:lvl2pPr marL="685800" indent="-228600">
              <a:buClr>
                <a:srgbClr val="0AA7A5"/>
              </a:buClr>
              <a:buFont typeface="Mabry Pro" panose="020D0303040002040303" pitchFamily="34" charset="0"/>
              <a:buChar char="–"/>
              <a:defRPr sz="1800">
                <a:latin typeface="Mabry Pro" panose="020D0303040002040303" pitchFamily="34" charset="0"/>
              </a:defRPr>
            </a:lvl2pPr>
            <a:lvl3pPr marL="1143000" indent="-228600">
              <a:buClr>
                <a:srgbClr val="0AA7A5"/>
              </a:buClr>
              <a:buFont typeface="Mabry Pro" panose="020D0303040002040303" pitchFamily="34" charset="0"/>
              <a:buChar char="–"/>
              <a:defRPr sz="1600">
                <a:latin typeface="Mabry Pro" panose="020D0303040002040303" pitchFamily="34" charset="0"/>
              </a:defRPr>
            </a:lvl3pPr>
            <a:lvl4pPr marL="1600200" indent="-228600">
              <a:buClr>
                <a:srgbClr val="0AA7A5"/>
              </a:buClr>
              <a:buFont typeface="Mabry Pro" panose="020D0303040002040303" pitchFamily="34" charset="0"/>
              <a:buChar char="–"/>
              <a:defRPr sz="1400">
                <a:latin typeface="Mabry Pro" panose="020D0303040002040303" pitchFamily="34" charset="0"/>
              </a:defRPr>
            </a:lvl4pPr>
            <a:lvl5pPr marL="2057400" indent="-228600">
              <a:buClr>
                <a:srgbClr val="0AA7A5"/>
              </a:buClr>
              <a:buFont typeface="Mabry Pro" panose="020D0303040002040303" pitchFamily="34" charset="0"/>
              <a:buChar char="–"/>
              <a:defRPr sz="1400">
                <a:latin typeface="Mabry Pro" panose="020D0303040002040303" pitchFamily="34" charset="0"/>
              </a:defRPr>
            </a:lvl5pPr>
          </a:lstStyle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7" name="Прямокутник 6"/>
          <p:cNvSpPr/>
          <p:nvPr userDrawn="1"/>
        </p:nvSpPr>
        <p:spPr>
          <a:xfrm>
            <a:off x="10922000" y="0"/>
            <a:ext cx="1270000" cy="6858000"/>
          </a:xfrm>
          <a:prstGeom prst="rect">
            <a:avLst/>
          </a:prstGeom>
          <a:solidFill>
            <a:srgbClr val="EB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Місце для номера слайда 4"/>
          <p:cNvSpPr txBox="1">
            <a:spLocks/>
          </p:cNvSpPr>
          <p:nvPr userDrawn="1"/>
        </p:nvSpPr>
        <p:spPr>
          <a:xfrm>
            <a:off x="11019576" y="6187440"/>
            <a:ext cx="1074847" cy="592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Mabry Pro" panose="020D03030400020403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537714-83D7-4E8E-9136-52224DB53C12}" type="slidenum">
              <a:rPr lang="ru-RU" smtClean="0">
                <a:latin typeface="Mabry Pro" panose="020D0303040002040303" pitchFamily="34" charset="0"/>
              </a:rPr>
              <a:pPr/>
              <a:t>‹#›</a:t>
            </a:fld>
            <a:endParaRPr lang="ru-RU">
              <a:latin typeface="Mabry Pro" panose="020D0303040002040303" pitchFamily="34" charset="0"/>
            </a:endParaRPr>
          </a:p>
        </p:txBody>
      </p:sp>
      <p:cxnSp>
        <p:nvCxnSpPr>
          <p:cNvPr id="10" name="Пряма сполучна лінія 9"/>
          <p:cNvCxnSpPr>
            <a:stCxn id="9" idx="0"/>
          </p:cNvCxnSpPr>
          <p:nvPr userDrawn="1"/>
        </p:nvCxnSpPr>
        <p:spPr>
          <a:xfrm>
            <a:off x="11557000" y="6187440"/>
            <a:ext cx="635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374BEC-06A9-4F98-9683-B4B540B7B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584" y="748665"/>
            <a:ext cx="1061415" cy="64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2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 userDrawn="1"/>
        </p:nvSpPr>
        <p:spPr>
          <a:xfrm>
            <a:off x="10922000" y="0"/>
            <a:ext cx="1270000" cy="6858000"/>
          </a:xfrm>
          <a:prstGeom prst="rect">
            <a:avLst/>
          </a:prstGeom>
          <a:solidFill>
            <a:srgbClr val="EB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11019576" y="6187440"/>
            <a:ext cx="1074847" cy="59245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abry Pro" panose="020D0303040002040303" pitchFamily="34" charset="0"/>
              </a:defRPr>
            </a:lvl1pPr>
          </a:lstStyle>
          <a:p>
            <a:fld id="{FD537714-83D7-4E8E-9136-52224DB53C1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" name="Пряма сполучна лінія 2"/>
          <p:cNvCxnSpPr>
            <a:stCxn id="10" idx="0"/>
          </p:cNvCxnSpPr>
          <p:nvPr userDrawn="1"/>
        </p:nvCxnSpPr>
        <p:spPr>
          <a:xfrm>
            <a:off x="11557000" y="6187440"/>
            <a:ext cx="635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68840" cy="1325563"/>
          </a:xfrm>
        </p:spPr>
        <p:txBody>
          <a:bodyPr>
            <a:noAutofit/>
          </a:bodyPr>
          <a:lstStyle>
            <a:lvl1pPr>
              <a:defRPr sz="4000">
                <a:solidFill>
                  <a:srgbClr val="134732"/>
                </a:solidFill>
                <a:latin typeface="Mabry Pro" panose="020D0303040002040303" pitchFamily="34" charset="0"/>
              </a:defRPr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5598BA-490A-4528-94C7-D87485309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584" y="748665"/>
            <a:ext cx="1061415" cy="64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9596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9768840" cy="1325563"/>
          </a:xfrm>
        </p:spPr>
        <p:txBody>
          <a:bodyPr>
            <a:noAutofit/>
          </a:bodyPr>
          <a:lstStyle>
            <a:lvl1pPr>
              <a:defRPr sz="4000">
                <a:solidFill>
                  <a:srgbClr val="134732"/>
                </a:solidFill>
                <a:latin typeface="Mabry Pro" panose="020D0303040002040303" pitchFamily="34" charset="0"/>
              </a:defRPr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38575" cy="4351338"/>
          </a:xfrm>
        </p:spPr>
        <p:txBody>
          <a:bodyPr>
            <a:noAutofit/>
          </a:bodyPr>
          <a:lstStyle>
            <a:lvl1pPr marL="228600" indent="-228600">
              <a:buClr>
                <a:srgbClr val="0AA7A5"/>
              </a:buClr>
              <a:buFont typeface="Mabry Pro" panose="020D0303040002040303" pitchFamily="34" charset="0"/>
              <a:buChar char="–"/>
              <a:defRPr sz="2000">
                <a:latin typeface="Mabry Pro" panose="020D0303040002040303" pitchFamily="34" charset="0"/>
              </a:defRPr>
            </a:lvl1pPr>
            <a:lvl2pPr marL="685800" indent="-228600">
              <a:buClr>
                <a:srgbClr val="0AA7A5"/>
              </a:buClr>
              <a:buFont typeface="Mabry Pro" panose="020D0303040002040303" pitchFamily="34" charset="0"/>
              <a:buChar char="–"/>
              <a:defRPr sz="1800">
                <a:latin typeface="Mabry Pro" panose="020D0303040002040303" pitchFamily="34" charset="0"/>
              </a:defRPr>
            </a:lvl2pPr>
            <a:lvl3pPr marL="1143000" indent="-228600">
              <a:buClr>
                <a:srgbClr val="0AA7A5"/>
              </a:buClr>
              <a:buFont typeface="Mabry Pro" panose="020D0303040002040303" pitchFamily="34" charset="0"/>
              <a:buChar char="–"/>
              <a:defRPr sz="1600">
                <a:latin typeface="Mabry Pro" panose="020D0303040002040303" pitchFamily="34" charset="0"/>
              </a:defRPr>
            </a:lvl3pPr>
            <a:lvl4pPr marL="1600200" indent="-228600">
              <a:buClr>
                <a:srgbClr val="0AA7A5"/>
              </a:buClr>
              <a:buFont typeface="Mabry Pro" panose="020D0303040002040303" pitchFamily="34" charset="0"/>
              <a:buChar char="–"/>
              <a:defRPr sz="1400">
                <a:latin typeface="Mabry Pro" panose="020D0303040002040303" pitchFamily="34" charset="0"/>
              </a:defRPr>
            </a:lvl4pPr>
            <a:lvl5pPr marL="2057400" indent="-228600">
              <a:buClr>
                <a:srgbClr val="0AA7A5"/>
              </a:buClr>
              <a:buFont typeface="Mabry Pro" panose="020D0303040002040303" pitchFamily="34" charset="0"/>
              <a:buChar char="–"/>
              <a:defRPr sz="1400">
                <a:latin typeface="Mabry Pro" panose="020D0303040002040303" pitchFamily="34" charset="0"/>
              </a:defRPr>
            </a:lvl5pPr>
          </a:lstStyle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659655" y="1825625"/>
            <a:ext cx="4947385" cy="4351338"/>
          </a:xfrm>
        </p:spPr>
        <p:txBody>
          <a:bodyPr>
            <a:noAutofit/>
          </a:bodyPr>
          <a:lstStyle>
            <a:lvl1pPr marL="228600" indent="-228600">
              <a:buClr>
                <a:srgbClr val="0AA7A5"/>
              </a:buClr>
              <a:buFont typeface="Mabry Pro" panose="020D0303040002040303" pitchFamily="34" charset="0"/>
              <a:buChar char="–"/>
              <a:defRPr sz="2000">
                <a:latin typeface="Mabry Pro" panose="020D0303040002040303" pitchFamily="34" charset="0"/>
              </a:defRPr>
            </a:lvl1pPr>
            <a:lvl2pPr marL="685800" indent="-228600">
              <a:buClr>
                <a:srgbClr val="0AA7A5"/>
              </a:buClr>
              <a:buFont typeface="Mabry Pro" panose="020D0303040002040303" pitchFamily="34" charset="0"/>
              <a:buChar char="–"/>
              <a:defRPr sz="1800">
                <a:latin typeface="Mabry Pro" panose="020D0303040002040303" pitchFamily="34" charset="0"/>
              </a:defRPr>
            </a:lvl2pPr>
            <a:lvl3pPr marL="1143000" indent="-228600">
              <a:buClr>
                <a:srgbClr val="0AA7A5"/>
              </a:buClr>
              <a:buFont typeface="Mabry Pro" panose="020D0303040002040303" pitchFamily="34" charset="0"/>
              <a:buChar char="–"/>
              <a:defRPr sz="1600">
                <a:latin typeface="Mabry Pro" panose="020D0303040002040303" pitchFamily="34" charset="0"/>
              </a:defRPr>
            </a:lvl3pPr>
            <a:lvl4pPr marL="1600200" indent="-228600">
              <a:buClr>
                <a:srgbClr val="0AA7A5"/>
              </a:buClr>
              <a:buFont typeface="Mabry Pro" panose="020D0303040002040303" pitchFamily="34" charset="0"/>
              <a:buChar char="–"/>
              <a:defRPr sz="1400">
                <a:latin typeface="Mabry Pro" panose="020D0303040002040303" pitchFamily="34" charset="0"/>
              </a:defRPr>
            </a:lvl4pPr>
            <a:lvl5pPr marL="2057400" indent="-228600">
              <a:buClr>
                <a:srgbClr val="0AA7A5"/>
              </a:buClr>
              <a:buFont typeface="Mabry Pro" panose="020D0303040002040303" pitchFamily="34" charset="0"/>
              <a:buChar char="–"/>
              <a:defRPr sz="1400">
                <a:latin typeface="Mabry Pro" panose="020D0303040002040303" pitchFamily="34" charset="0"/>
              </a:defRPr>
            </a:lvl5pPr>
          </a:lstStyle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8" name="Прямокутник 7"/>
          <p:cNvSpPr/>
          <p:nvPr userDrawn="1"/>
        </p:nvSpPr>
        <p:spPr>
          <a:xfrm>
            <a:off x="10922000" y="0"/>
            <a:ext cx="1270000" cy="6858000"/>
          </a:xfrm>
          <a:prstGeom prst="rect">
            <a:avLst/>
          </a:prstGeom>
          <a:solidFill>
            <a:srgbClr val="EB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Місце для номера слайда 4"/>
          <p:cNvSpPr txBox="1">
            <a:spLocks/>
          </p:cNvSpPr>
          <p:nvPr userDrawn="1"/>
        </p:nvSpPr>
        <p:spPr>
          <a:xfrm>
            <a:off x="11019576" y="6187440"/>
            <a:ext cx="1074847" cy="592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Mabry Pro" panose="020D03030400020403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537714-83D7-4E8E-9136-52224DB53C12}" type="slidenum">
              <a:rPr lang="ru-RU" smtClean="0">
                <a:latin typeface="Mabry Pro" panose="020D0303040002040303" pitchFamily="34" charset="0"/>
              </a:rPr>
              <a:pPr/>
              <a:t>‹#›</a:t>
            </a:fld>
            <a:endParaRPr lang="ru-RU">
              <a:latin typeface="Mabry Pro" panose="020D0303040002040303" pitchFamily="34" charset="0"/>
            </a:endParaRPr>
          </a:p>
        </p:txBody>
      </p:sp>
      <p:cxnSp>
        <p:nvCxnSpPr>
          <p:cNvPr id="11" name="Пряма сполучна лінія 10"/>
          <p:cNvCxnSpPr>
            <a:stCxn id="10" idx="0"/>
          </p:cNvCxnSpPr>
          <p:nvPr userDrawn="1"/>
        </p:nvCxnSpPr>
        <p:spPr>
          <a:xfrm>
            <a:off x="11557000" y="6187440"/>
            <a:ext cx="635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ECEECE-302E-459E-AE10-62D8710206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584" y="748665"/>
            <a:ext cx="1061415" cy="64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8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767252" cy="1325563"/>
          </a:xfrm>
        </p:spPr>
        <p:txBody>
          <a:bodyPr>
            <a:noAutofit/>
          </a:bodyPr>
          <a:lstStyle>
            <a:lvl1pPr>
              <a:defRPr sz="4000">
                <a:solidFill>
                  <a:srgbClr val="134732"/>
                </a:solidFill>
                <a:latin typeface="Mabry Pro" panose="020D0303040002040303" pitchFamily="34" charset="0"/>
              </a:defRPr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12662" cy="823912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134732"/>
                </a:solidFill>
                <a:latin typeface="Mabry Pro" panose="020D03030400020403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712663" cy="3684588"/>
          </a:xfrm>
        </p:spPr>
        <p:txBody>
          <a:bodyPr>
            <a:noAutofit/>
          </a:bodyPr>
          <a:lstStyle>
            <a:lvl1pPr marL="228600" indent="-228600">
              <a:buClr>
                <a:srgbClr val="0AA7A5"/>
              </a:buClr>
              <a:buFont typeface="Calibri" panose="020F0502020204030204" pitchFamily="34" charset="0"/>
              <a:buChar char="–"/>
              <a:defRPr sz="2000">
                <a:latin typeface="Mabry Pro" panose="020D0303040002040303" pitchFamily="34" charset="0"/>
              </a:defRPr>
            </a:lvl1pPr>
            <a:lvl2pPr marL="685800" indent="-228600">
              <a:buClr>
                <a:srgbClr val="0AA7A5"/>
              </a:buClr>
              <a:buFont typeface="Calibri" panose="020F0502020204030204" pitchFamily="34" charset="0"/>
              <a:buChar char="–"/>
              <a:defRPr sz="1800">
                <a:latin typeface="Mabry Pro" panose="020D0303040002040303" pitchFamily="34" charset="0"/>
              </a:defRPr>
            </a:lvl2pPr>
            <a:lvl3pPr marL="1143000" indent="-228600">
              <a:buClr>
                <a:srgbClr val="0AA7A5"/>
              </a:buClr>
              <a:buFont typeface="Calibri" panose="020F0502020204030204" pitchFamily="34" charset="0"/>
              <a:buChar char="–"/>
              <a:defRPr sz="1600">
                <a:latin typeface="Mabry Pro" panose="020D0303040002040303" pitchFamily="34" charset="0"/>
              </a:defRPr>
            </a:lvl3pPr>
            <a:lvl4pPr marL="1600200" indent="-228600">
              <a:buClr>
                <a:srgbClr val="0AA7A5"/>
              </a:buClr>
              <a:buFont typeface="Calibri" panose="020F0502020204030204" pitchFamily="34" charset="0"/>
              <a:buChar char="–"/>
              <a:defRPr sz="1400">
                <a:latin typeface="Mabry Pro" panose="020D0303040002040303" pitchFamily="34" charset="0"/>
              </a:defRPr>
            </a:lvl4pPr>
            <a:lvl5pPr marL="2057400" indent="-228600">
              <a:buClr>
                <a:srgbClr val="0AA7A5"/>
              </a:buClr>
              <a:buFont typeface="Calibri" panose="020F0502020204030204" pitchFamily="34" charset="0"/>
              <a:buChar char="–"/>
              <a:defRPr sz="1400">
                <a:latin typeface="Mabry Pro" panose="020D0303040002040303" pitchFamily="34" charset="0"/>
              </a:defRPr>
            </a:lvl5pPr>
          </a:lstStyle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014199" y="1681163"/>
            <a:ext cx="4592841" cy="823912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134732"/>
                </a:solidFill>
                <a:latin typeface="Mabry Pro" panose="020D03030400020403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014199" y="2505075"/>
            <a:ext cx="4592841" cy="3684588"/>
          </a:xfrm>
        </p:spPr>
        <p:txBody>
          <a:bodyPr>
            <a:noAutofit/>
          </a:bodyPr>
          <a:lstStyle>
            <a:lvl1pPr marL="228600" indent="-228600">
              <a:buClr>
                <a:srgbClr val="0AA7A5"/>
              </a:buClr>
              <a:buFont typeface="Calibri" panose="020F0502020204030204" pitchFamily="34" charset="0"/>
              <a:buChar char="–"/>
              <a:defRPr sz="2000">
                <a:latin typeface="Mabry Pro" panose="020D0303040002040303" pitchFamily="34" charset="0"/>
              </a:defRPr>
            </a:lvl1pPr>
            <a:lvl2pPr marL="685800" indent="-228600">
              <a:buClr>
                <a:srgbClr val="0AA7A5"/>
              </a:buClr>
              <a:buFont typeface="Calibri" panose="020F0502020204030204" pitchFamily="34" charset="0"/>
              <a:buChar char="–"/>
              <a:defRPr sz="1800">
                <a:latin typeface="Mabry Pro" panose="020D0303040002040303" pitchFamily="34" charset="0"/>
              </a:defRPr>
            </a:lvl2pPr>
            <a:lvl3pPr marL="1143000" indent="-228600">
              <a:buClr>
                <a:srgbClr val="0AA7A5"/>
              </a:buClr>
              <a:buFont typeface="Calibri" panose="020F0502020204030204" pitchFamily="34" charset="0"/>
              <a:buChar char="–"/>
              <a:defRPr sz="1600">
                <a:latin typeface="Mabry Pro" panose="020D0303040002040303" pitchFamily="34" charset="0"/>
              </a:defRPr>
            </a:lvl3pPr>
            <a:lvl4pPr marL="1600200" indent="-228600">
              <a:buClr>
                <a:srgbClr val="0AA7A5"/>
              </a:buClr>
              <a:buFont typeface="Calibri" panose="020F0502020204030204" pitchFamily="34" charset="0"/>
              <a:buChar char="–"/>
              <a:defRPr sz="1400">
                <a:latin typeface="Mabry Pro" panose="020D0303040002040303" pitchFamily="34" charset="0"/>
              </a:defRPr>
            </a:lvl4pPr>
            <a:lvl5pPr marL="2057400" indent="-228600">
              <a:buClr>
                <a:srgbClr val="0AA7A5"/>
              </a:buClr>
              <a:buFont typeface="Calibri" panose="020F0502020204030204" pitchFamily="34" charset="0"/>
              <a:buChar char="–"/>
              <a:defRPr sz="1400">
                <a:latin typeface="Mabry Pro" panose="020D0303040002040303" pitchFamily="34" charset="0"/>
              </a:defRPr>
            </a:lvl5pPr>
          </a:lstStyle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10" name="Прямокутник 9"/>
          <p:cNvSpPr/>
          <p:nvPr userDrawn="1"/>
        </p:nvSpPr>
        <p:spPr>
          <a:xfrm>
            <a:off x="10922000" y="0"/>
            <a:ext cx="1270000" cy="6858000"/>
          </a:xfrm>
          <a:prstGeom prst="rect">
            <a:avLst/>
          </a:prstGeom>
          <a:solidFill>
            <a:srgbClr val="EB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Місце для номера слайда 4"/>
          <p:cNvSpPr txBox="1">
            <a:spLocks/>
          </p:cNvSpPr>
          <p:nvPr userDrawn="1"/>
        </p:nvSpPr>
        <p:spPr>
          <a:xfrm>
            <a:off x="11019576" y="6187440"/>
            <a:ext cx="1074847" cy="592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Mabry Pro" panose="020D03030400020403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537714-83D7-4E8E-9136-52224DB53C12}" type="slidenum">
              <a:rPr lang="ru-RU" smtClean="0">
                <a:latin typeface="Mabry Pro" panose="020D0303040002040303" pitchFamily="34" charset="0"/>
              </a:rPr>
              <a:pPr/>
              <a:t>‹#›</a:t>
            </a:fld>
            <a:endParaRPr lang="ru-RU">
              <a:latin typeface="Mabry Pro" panose="020D0303040002040303" pitchFamily="34" charset="0"/>
            </a:endParaRPr>
          </a:p>
        </p:txBody>
      </p:sp>
      <p:cxnSp>
        <p:nvCxnSpPr>
          <p:cNvPr id="13" name="Пряма сполучна лінія 12"/>
          <p:cNvCxnSpPr>
            <a:stCxn id="12" idx="0"/>
          </p:cNvCxnSpPr>
          <p:nvPr userDrawn="1"/>
        </p:nvCxnSpPr>
        <p:spPr>
          <a:xfrm>
            <a:off x="11557000" y="6187440"/>
            <a:ext cx="635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51BEB2-F828-4D58-9EB7-4D3A5A543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584" y="748665"/>
            <a:ext cx="1061415" cy="64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3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767252" cy="1325563"/>
          </a:xfrm>
        </p:spPr>
        <p:txBody>
          <a:bodyPr>
            <a:noAutofit/>
          </a:bodyPr>
          <a:lstStyle>
            <a:lvl1pPr>
              <a:defRPr sz="4000">
                <a:solidFill>
                  <a:srgbClr val="134732"/>
                </a:solidFill>
                <a:latin typeface="Mabry Pro" panose="020D0303040002040303" pitchFamily="34" charset="0"/>
              </a:defRPr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9767251" cy="823912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134732"/>
                </a:solidFill>
                <a:latin typeface="Mabry Pro" panose="020D03030400020403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712663" cy="3684588"/>
          </a:xfrm>
        </p:spPr>
        <p:txBody>
          <a:bodyPr>
            <a:noAutofit/>
          </a:bodyPr>
          <a:lstStyle>
            <a:lvl1pPr marL="228600" indent="-228600">
              <a:buClr>
                <a:srgbClr val="0AA7A5"/>
              </a:buClr>
              <a:buFont typeface="Calibri" panose="020F0502020204030204" pitchFamily="34" charset="0"/>
              <a:buChar char="–"/>
              <a:defRPr sz="2000">
                <a:latin typeface="Mabry Pro" panose="020D0303040002040303" pitchFamily="34" charset="0"/>
              </a:defRPr>
            </a:lvl1pPr>
            <a:lvl2pPr marL="685800" indent="-228600">
              <a:buClr>
                <a:srgbClr val="0AA7A5"/>
              </a:buClr>
              <a:buFont typeface="Calibri" panose="020F0502020204030204" pitchFamily="34" charset="0"/>
              <a:buChar char="–"/>
              <a:defRPr sz="1800">
                <a:latin typeface="Mabry Pro" panose="020D0303040002040303" pitchFamily="34" charset="0"/>
              </a:defRPr>
            </a:lvl2pPr>
            <a:lvl3pPr marL="1143000" indent="-228600">
              <a:buClr>
                <a:srgbClr val="0AA7A5"/>
              </a:buClr>
              <a:buFont typeface="Calibri" panose="020F0502020204030204" pitchFamily="34" charset="0"/>
              <a:buChar char="–"/>
              <a:defRPr sz="1600">
                <a:latin typeface="Mabry Pro" panose="020D0303040002040303" pitchFamily="34" charset="0"/>
              </a:defRPr>
            </a:lvl3pPr>
            <a:lvl4pPr marL="1600200" indent="-228600">
              <a:buClr>
                <a:srgbClr val="0AA7A5"/>
              </a:buClr>
              <a:buFont typeface="Calibri" panose="020F0502020204030204" pitchFamily="34" charset="0"/>
              <a:buChar char="–"/>
              <a:defRPr sz="1400">
                <a:latin typeface="Mabry Pro" panose="020D0303040002040303" pitchFamily="34" charset="0"/>
              </a:defRPr>
            </a:lvl4pPr>
            <a:lvl5pPr marL="2057400" indent="-228600">
              <a:buClr>
                <a:srgbClr val="0AA7A5"/>
              </a:buClr>
              <a:buFont typeface="Calibri" panose="020F0502020204030204" pitchFamily="34" charset="0"/>
              <a:buChar char="–"/>
              <a:defRPr sz="1400">
                <a:latin typeface="Mabry Pro" panose="020D0303040002040303" pitchFamily="34" charset="0"/>
              </a:defRPr>
            </a:lvl5pPr>
          </a:lstStyle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014199" y="2505075"/>
            <a:ext cx="4592841" cy="3684588"/>
          </a:xfrm>
        </p:spPr>
        <p:txBody>
          <a:bodyPr>
            <a:noAutofit/>
          </a:bodyPr>
          <a:lstStyle>
            <a:lvl1pPr marL="228600" indent="-228600">
              <a:buClr>
                <a:srgbClr val="0AA7A5"/>
              </a:buClr>
              <a:buFont typeface="Calibri" panose="020F0502020204030204" pitchFamily="34" charset="0"/>
              <a:buChar char="–"/>
              <a:defRPr sz="2000">
                <a:latin typeface="Mabry Pro" panose="020D0303040002040303" pitchFamily="34" charset="0"/>
              </a:defRPr>
            </a:lvl1pPr>
            <a:lvl2pPr marL="685800" indent="-228600">
              <a:buClr>
                <a:srgbClr val="0AA7A5"/>
              </a:buClr>
              <a:buFont typeface="Calibri" panose="020F0502020204030204" pitchFamily="34" charset="0"/>
              <a:buChar char="–"/>
              <a:defRPr sz="1800">
                <a:latin typeface="Mabry Pro" panose="020D0303040002040303" pitchFamily="34" charset="0"/>
              </a:defRPr>
            </a:lvl2pPr>
            <a:lvl3pPr marL="1143000" indent="-228600">
              <a:buClr>
                <a:srgbClr val="0AA7A5"/>
              </a:buClr>
              <a:buFont typeface="Calibri" panose="020F0502020204030204" pitchFamily="34" charset="0"/>
              <a:buChar char="–"/>
              <a:defRPr sz="1600">
                <a:latin typeface="Mabry Pro" panose="020D0303040002040303" pitchFamily="34" charset="0"/>
              </a:defRPr>
            </a:lvl3pPr>
            <a:lvl4pPr marL="1600200" indent="-228600">
              <a:buClr>
                <a:srgbClr val="0AA7A5"/>
              </a:buClr>
              <a:buFont typeface="Calibri" panose="020F0502020204030204" pitchFamily="34" charset="0"/>
              <a:buChar char="–"/>
              <a:defRPr sz="1400">
                <a:latin typeface="Mabry Pro" panose="020D0303040002040303" pitchFamily="34" charset="0"/>
              </a:defRPr>
            </a:lvl4pPr>
            <a:lvl5pPr marL="2057400" indent="-228600">
              <a:buClr>
                <a:srgbClr val="0AA7A5"/>
              </a:buClr>
              <a:buFont typeface="Calibri" panose="020F0502020204030204" pitchFamily="34" charset="0"/>
              <a:buChar char="–"/>
              <a:defRPr sz="1400">
                <a:latin typeface="Mabry Pro" panose="020D0303040002040303" pitchFamily="34" charset="0"/>
              </a:defRPr>
            </a:lvl5pPr>
          </a:lstStyle>
          <a:p>
            <a:pPr lvl="0"/>
            <a:r>
              <a:rPr lang="uk-UA" dirty="0"/>
              <a:t>Редагувати стиль зразка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10" name="Прямокутник 9"/>
          <p:cNvSpPr/>
          <p:nvPr userDrawn="1"/>
        </p:nvSpPr>
        <p:spPr>
          <a:xfrm>
            <a:off x="10922000" y="0"/>
            <a:ext cx="1270000" cy="6858000"/>
          </a:xfrm>
          <a:prstGeom prst="rect">
            <a:avLst/>
          </a:prstGeom>
          <a:solidFill>
            <a:srgbClr val="EB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Місце для номера слайда 4"/>
          <p:cNvSpPr txBox="1">
            <a:spLocks/>
          </p:cNvSpPr>
          <p:nvPr userDrawn="1"/>
        </p:nvSpPr>
        <p:spPr>
          <a:xfrm>
            <a:off x="11019576" y="6187440"/>
            <a:ext cx="1074847" cy="592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Mabry Pro" panose="020D03030400020403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537714-83D7-4E8E-9136-52224DB53C12}" type="slidenum">
              <a:rPr lang="ru-RU" smtClean="0">
                <a:latin typeface="Mabry Pro" panose="020D0303040002040303" pitchFamily="34" charset="0"/>
              </a:rPr>
              <a:pPr/>
              <a:t>‹#›</a:t>
            </a:fld>
            <a:endParaRPr lang="ru-RU">
              <a:latin typeface="Mabry Pro" panose="020D0303040002040303" pitchFamily="34" charset="0"/>
            </a:endParaRPr>
          </a:p>
        </p:txBody>
      </p:sp>
      <p:cxnSp>
        <p:nvCxnSpPr>
          <p:cNvPr id="13" name="Пряма сполучна лінія 12"/>
          <p:cNvCxnSpPr>
            <a:stCxn id="12" idx="0"/>
          </p:cNvCxnSpPr>
          <p:nvPr userDrawn="1"/>
        </p:nvCxnSpPr>
        <p:spPr>
          <a:xfrm>
            <a:off x="11557000" y="6187440"/>
            <a:ext cx="635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00E1C26-2C88-4C0D-B68F-926BA8AB3A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584" y="748665"/>
            <a:ext cx="1061415" cy="64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2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 userDrawn="1"/>
        </p:nvSpPr>
        <p:spPr>
          <a:xfrm>
            <a:off x="10922000" y="0"/>
            <a:ext cx="1270000" cy="6858000"/>
          </a:xfrm>
          <a:prstGeom prst="rect">
            <a:avLst/>
          </a:prstGeom>
          <a:solidFill>
            <a:srgbClr val="EB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11019576" y="6187440"/>
            <a:ext cx="1074847" cy="59245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abry Pro" panose="020D0303040002040303" pitchFamily="34" charset="0"/>
              </a:defRPr>
            </a:lvl1pPr>
          </a:lstStyle>
          <a:p>
            <a:fld id="{FD537714-83D7-4E8E-9136-52224DB53C1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 сполучна лінія 10"/>
          <p:cNvCxnSpPr>
            <a:stCxn id="10" idx="0"/>
          </p:cNvCxnSpPr>
          <p:nvPr userDrawn="1"/>
        </p:nvCxnSpPr>
        <p:spPr>
          <a:xfrm>
            <a:off x="11557000" y="6187440"/>
            <a:ext cx="635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34E835-55A7-44FF-AA9C-4B02B351AC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584" y="748665"/>
            <a:ext cx="1061415" cy="64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solidFill>
          <a:srgbClr val="EBE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Місце для вмісту 2"/>
          <p:cNvSpPr>
            <a:spLocks noGrp="1"/>
          </p:cNvSpPr>
          <p:nvPr>
            <p:ph idx="13" hasCustomPrompt="1"/>
          </p:nvPr>
        </p:nvSpPr>
        <p:spPr>
          <a:xfrm>
            <a:off x="0" y="656406"/>
            <a:ext cx="3983644" cy="554518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A7A5"/>
              </a:buClr>
              <a:buSzTx/>
              <a:buFont typeface="Mabry Pro" panose="020D0303040002040303" pitchFamily="34" charset="0"/>
              <a:buNone/>
              <a:tabLst/>
              <a:defRPr sz="1050" baseline="0">
                <a:solidFill>
                  <a:schemeClr val="tx1"/>
                </a:solidFill>
                <a:latin typeface="Mabry Pro" panose="020D0303040002040303" pitchFamily="34" charset="0"/>
              </a:defRPr>
            </a:lvl1pPr>
            <a:lvl2pPr marL="685800" indent="-228600">
              <a:buClr>
                <a:srgbClr val="0AA7A5"/>
              </a:buClr>
              <a:buFont typeface="Mabry Pro" panose="020D0303040002040303" pitchFamily="34" charset="0"/>
              <a:buChar char="–"/>
              <a:defRPr>
                <a:latin typeface="Mabry Pro" panose="020D0303040002040303" pitchFamily="34" charset="0"/>
              </a:defRPr>
            </a:lvl2pPr>
            <a:lvl3pPr marL="1143000" indent="-228600">
              <a:buClr>
                <a:srgbClr val="0AA7A5"/>
              </a:buClr>
              <a:buFont typeface="Mabry Pro" panose="020D0303040002040303" pitchFamily="34" charset="0"/>
              <a:buChar char="–"/>
              <a:defRPr>
                <a:latin typeface="Mabry Pro" panose="020D0303040002040303" pitchFamily="34" charset="0"/>
              </a:defRPr>
            </a:lvl3pPr>
            <a:lvl4pPr marL="1600200" indent="-228600">
              <a:buClr>
                <a:srgbClr val="0AA7A5"/>
              </a:buClr>
              <a:buFont typeface="Mabry Pro" panose="020D0303040002040303" pitchFamily="34" charset="0"/>
              <a:buChar char="–"/>
              <a:defRPr>
                <a:latin typeface="Mabry Pro" panose="020D0303040002040303" pitchFamily="34" charset="0"/>
              </a:defRPr>
            </a:lvl4pPr>
            <a:lvl5pPr marL="2057400" indent="-228600">
              <a:buClr>
                <a:srgbClr val="0AA7A5"/>
              </a:buClr>
              <a:buFont typeface="Mabry Pro" panose="020D0303040002040303" pitchFamily="34" charset="0"/>
              <a:buChar char="–"/>
              <a:defRPr>
                <a:latin typeface="Mabry Pro" panose="020D03030400020403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A7A5"/>
              </a:buClr>
              <a:buSzTx/>
              <a:buFont typeface="Mabry Pro" panose="020D0303040002040303" pitchFamily="34" charset="0"/>
              <a:buNone/>
              <a:tabLst/>
              <a:defRPr/>
            </a:pPr>
            <a:r>
              <a:rPr lang="uk-UA" dirty="0"/>
              <a:t>МІСЦЕ ДЛЯ ФОТО</a:t>
            </a:r>
          </a:p>
          <a:p>
            <a:pPr lvl="0"/>
            <a:endParaRPr lang="uk-UA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12118" y="336249"/>
            <a:ext cx="6294922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34732"/>
                </a:solidFill>
                <a:latin typeface="Mabry Pro" panose="020D0303040002040303" pitchFamily="34" charset="0"/>
              </a:defRPr>
            </a:lvl1pPr>
          </a:lstStyle>
          <a:p>
            <a:r>
              <a:rPr lang="uk-UA" dirty="0"/>
              <a:t>ІМ’Я ПРІЗВИЩЕ</a:t>
            </a:r>
            <a:endParaRPr lang="en-US" dirty="0"/>
          </a:p>
        </p:txBody>
      </p:sp>
      <p:sp>
        <p:nvSpPr>
          <p:cNvPr id="12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4312116" y="1775818"/>
            <a:ext cx="6294924" cy="243807"/>
          </a:xfrm>
        </p:spPr>
        <p:txBody>
          <a:bodyPr>
            <a:noAutofit/>
          </a:bodyPr>
          <a:lstStyle>
            <a:lvl1pPr marL="0" indent="0">
              <a:buClr>
                <a:srgbClr val="0AA7A5"/>
              </a:buClr>
              <a:buFont typeface="Mabry Pro" panose="020D0303040002040303" pitchFamily="34" charset="0"/>
              <a:buNone/>
              <a:defRPr sz="1050" baseline="0">
                <a:solidFill>
                  <a:srgbClr val="134732"/>
                </a:solidFill>
                <a:latin typeface="Mabry Pro" panose="020D0303040002040303" pitchFamily="34" charset="0"/>
              </a:defRPr>
            </a:lvl1pPr>
            <a:lvl2pPr marL="685800" indent="-228600">
              <a:buClr>
                <a:srgbClr val="0AA7A5"/>
              </a:buClr>
              <a:buFont typeface="Mabry Pro" panose="020D0303040002040303" pitchFamily="34" charset="0"/>
              <a:buChar char="–"/>
              <a:defRPr>
                <a:latin typeface="Mabry Pro" panose="020D0303040002040303" pitchFamily="34" charset="0"/>
              </a:defRPr>
            </a:lvl2pPr>
            <a:lvl3pPr marL="1143000" indent="-228600">
              <a:buClr>
                <a:srgbClr val="0AA7A5"/>
              </a:buClr>
              <a:buFont typeface="Mabry Pro" panose="020D0303040002040303" pitchFamily="34" charset="0"/>
              <a:buChar char="–"/>
              <a:defRPr>
                <a:latin typeface="Mabry Pro" panose="020D0303040002040303" pitchFamily="34" charset="0"/>
              </a:defRPr>
            </a:lvl3pPr>
            <a:lvl4pPr marL="1600200" indent="-228600">
              <a:buClr>
                <a:srgbClr val="0AA7A5"/>
              </a:buClr>
              <a:buFont typeface="Mabry Pro" panose="020D0303040002040303" pitchFamily="34" charset="0"/>
              <a:buChar char="–"/>
              <a:defRPr>
                <a:latin typeface="Mabry Pro" panose="020D0303040002040303" pitchFamily="34" charset="0"/>
              </a:defRPr>
            </a:lvl4pPr>
            <a:lvl5pPr marL="2057400" indent="-228600">
              <a:buClr>
                <a:srgbClr val="0AA7A5"/>
              </a:buClr>
              <a:buFont typeface="Mabry Pro" panose="020D0303040002040303" pitchFamily="34" charset="0"/>
              <a:buChar char="–"/>
              <a:defRPr>
                <a:latin typeface="Mabry Pro" panose="020D0303040002040303" pitchFamily="34" charset="0"/>
              </a:defRPr>
            </a:lvl5pPr>
          </a:lstStyle>
          <a:p>
            <a:pPr lvl="0"/>
            <a:r>
              <a:rPr lang="uk-UA" dirty="0"/>
              <a:t>Посада</a:t>
            </a:r>
          </a:p>
        </p:txBody>
      </p:sp>
      <p:sp>
        <p:nvSpPr>
          <p:cNvPr id="16" name="Місце для вмісту 2"/>
          <p:cNvSpPr>
            <a:spLocks noGrp="1"/>
          </p:cNvSpPr>
          <p:nvPr>
            <p:ph idx="10" hasCustomPrompt="1"/>
          </p:nvPr>
        </p:nvSpPr>
        <p:spPr>
          <a:xfrm>
            <a:off x="4312116" y="2133631"/>
            <a:ext cx="6294924" cy="899450"/>
          </a:xfrm>
        </p:spPr>
        <p:txBody>
          <a:bodyPr>
            <a:noAutofit/>
          </a:bodyPr>
          <a:lstStyle>
            <a:lvl1pPr marL="0" indent="0">
              <a:buClr>
                <a:srgbClr val="0AA7A5"/>
              </a:buClr>
              <a:buFont typeface="Mabry Pro" panose="020D0303040002040303" pitchFamily="34" charset="0"/>
              <a:buNone/>
              <a:defRPr sz="1050" baseline="0">
                <a:solidFill>
                  <a:srgbClr val="0AA7A5"/>
                </a:solidFill>
                <a:latin typeface="Mabry Pro" panose="020D0303040002040303" pitchFamily="34" charset="0"/>
              </a:defRPr>
            </a:lvl1pPr>
            <a:lvl2pPr marL="685800" indent="-228600">
              <a:buClr>
                <a:srgbClr val="0AA7A5"/>
              </a:buClr>
              <a:buFont typeface="Mabry Pro" panose="020D0303040002040303" pitchFamily="34" charset="0"/>
              <a:buChar char="–"/>
              <a:defRPr>
                <a:latin typeface="Mabry Pro" panose="020D0303040002040303" pitchFamily="34" charset="0"/>
              </a:defRPr>
            </a:lvl2pPr>
            <a:lvl3pPr marL="1143000" indent="-228600">
              <a:buClr>
                <a:srgbClr val="0AA7A5"/>
              </a:buClr>
              <a:buFont typeface="Mabry Pro" panose="020D0303040002040303" pitchFamily="34" charset="0"/>
              <a:buChar char="–"/>
              <a:defRPr>
                <a:latin typeface="Mabry Pro" panose="020D0303040002040303" pitchFamily="34" charset="0"/>
              </a:defRPr>
            </a:lvl3pPr>
            <a:lvl4pPr marL="1600200" indent="-228600">
              <a:buClr>
                <a:srgbClr val="0AA7A5"/>
              </a:buClr>
              <a:buFont typeface="Mabry Pro" panose="020D0303040002040303" pitchFamily="34" charset="0"/>
              <a:buChar char="–"/>
              <a:defRPr>
                <a:latin typeface="Mabry Pro" panose="020D0303040002040303" pitchFamily="34" charset="0"/>
              </a:defRPr>
            </a:lvl4pPr>
            <a:lvl5pPr marL="2057400" indent="-228600">
              <a:buClr>
                <a:srgbClr val="0AA7A5"/>
              </a:buClr>
              <a:buFont typeface="Mabry Pro" panose="020D0303040002040303" pitchFamily="34" charset="0"/>
              <a:buChar char="–"/>
              <a:defRPr>
                <a:latin typeface="Mabry Pro" panose="020D0303040002040303" pitchFamily="34" charset="0"/>
              </a:defRPr>
            </a:lvl5pPr>
          </a:lstStyle>
          <a:p>
            <a:pPr lvl="0"/>
            <a:r>
              <a:rPr lang="uk-UA" dirty="0"/>
              <a:t>Членства</a:t>
            </a:r>
          </a:p>
        </p:txBody>
      </p:sp>
      <p:sp>
        <p:nvSpPr>
          <p:cNvPr id="17" name="Місце для вмісту 2"/>
          <p:cNvSpPr>
            <a:spLocks noGrp="1"/>
          </p:cNvSpPr>
          <p:nvPr>
            <p:ph idx="11" hasCustomPrompt="1"/>
          </p:nvPr>
        </p:nvSpPr>
        <p:spPr>
          <a:xfrm>
            <a:off x="4312116" y="3129332"/>
            <a:ext cx="6294924" cy="1538921"/>
          </a:xfrm>
        </p:spPr>
        <p:txBody>
          <a:bodyPr>
            <a:noAutofit/>
          </a:bodyPr>
          <a:lstStyle>
            <a:lvl1pPr marL="0" indent="0">
              <a:buClr>
                <a:srgbClr val="0AA7A5"/>
              </a:buClr>
              <a:buFont typeface="Mabry Pro" panose="020D0303040002040303" pitchFamily="34" charset="0"/>
              <a:buNone/>
              <a:defRPr sz="1050" baseline="0">
                <a:solidFill>
                  <a:schemeClr val="tx1"/>
                </a:solidFill>
                <a:latin typeface="Mabry Pro" panose="020D0303040002040303" pitchFamily="34" charset="0"/>
              </a:defRPr>
            </a:lvl1pPr>
            <a:lvl2pPr marL="685800" indent="-228600">
              <a:buClr>
                <a:srgbClr val="0AA7A5"/>
              </a:buClr>
              <a:buFont typeface="Mabry Pro" panose="020D0303040002040303" pitchFamily="34" charset="0"/>
              <a:buChar char="–"/>
              <a:defRPr>
                <a:latin typeface="Mabry Pro" panose="020D0303040002040303" pitchFamily="34" charset="0"/>
              </a:defRPr>
            </a:lvl2pPr>
            <a:lvl3pPr marL="1143000" indent="-228600">
              <a:buClr>
                <a:srgbClr val="0AA7A5"/>
              </a:buClr>
              <a:buFont typeface="Mabry Pro" panose="020D0303040002040303" pitchFamily="34" charset="0"/>
              <a:buChar char="–"/>
              <a:defRPr>
                <a:latin typeface="Mabry Pro" panose="020D0303040002040303" pitchFamily="34" charset="0"/>
              </a:defRPr>
            </a:lvl3pPr>
            <a:lvl4pPr marL="1600200" indent="-228600">
              <a:buClr>
                <a:srgbClr val="0AA7A5"/>
              </a:buClr>
              <a:buFont typeface="Mabry Pro" panose="020D0303040002040303" pitchFamily="34" charset="0"/>
              <a:buChar char="–"/>
              <a:defRPr>
                <a:latin typeface="Mabry Pro" panose="020D0303040002040303" pitchFamily="34" charset="0"/>
              </a:defRPr>
            </a:lvl4pPr>
            <a:lvl5pPr marL="2057400" indent="-228600">
              <a:buClr>
                <a:srgbClr val="0AA7A5"/>
              </a:buClr>
              <a:buFont typeface="Mabry Pro" panose="020D0303040002040303" pitchFamily="34" charset="0"/>
              <a:buChar char="–"/>
              <a:defRPr>
                <a:latin typeface="Mabry Pro" panose="020D0303040002040303" pitchFamily="34" charset="0"/>
              </a:defRPr>
            </a:lvl5pPr>
          </a:lstStyle>
          <a:p>
            <a:pPr lvl="0"/>
            <a:r>
              <a:rPr lang="uk-UA" dirty="0" err="1"/>
              <a:t>Біо</a:t>
            </a:r>
            <a:endParaRPr lang="uk-UA" dirty="0"/>
          </a:p>
        </p:txBody>
      </p:sp>
      <p:sp>
        <p:nvSpPr>
          <p:cNvPr id="18" name="Місце для вмісту 2"/>
          <p:cNvSpPr>
            <a:spLocks noGrp="1"/>
          </p:cNvSpPr>
          <p:nvPr>
            <p:ph idx="12" hasCustomPrompt="1"/>
          </p:nvPr>
        </p:nvSpPr>
        <p:spPr>
          <a:xfrm>
            <a:off x="4312116" y="4764504"/>
            <a:ext cx="6294924" cy="143309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A7A5"/>
              </a:buClr>
              <a:buSzTx/>
              <a:buFont typeface="Mabry Pro" panose="020D0303040002040303" pitchFamily="34" charset="0"/>
              <a:buNone/>
              <a:tabLst/>
              <a:defRPr sz="1050" baseline="0">
                <a:solidFill>
                  <a:schemeClr val="tx1"/>
                </a:solidFill>
                <a:latin typeface="Mabry Pro" panose="020D0303040002040303" pitchFamily="34" charset="0"/>
              </a:defRPr>
            </a:lvl1pPr>
            <a:lvl2pPr marL="685800" indent="-228600">
              <a:buClr>
                <a:srgbClr val="0AA7A5"/>
              </a:buClr>
              <a:buFont typeface="Mabry Pro" panose="020D0303040002040303" pitchFamily="34" charset="0"/>
              <a:buChar char="–"/>
              <a:defRPr>
                <a:latin typeface="Mabry Pro" panose="020D0303040002040303" pitchFamily="34" charset="0"/>
              </a:defRPr>
            </a:lvl2pPr>
            <a:lvl3pPr marL="1143000" indent="-228600">
              <a:buClr>
                <a:srgbClr val="0AA7A5"/>
              </a:buClr>
              <a:buFont typeface="Mabry Pro" panose="020D0303040002040303" pitchFamily="34" charset="0"/>
              <a:buChar char="–"/>
              <a:defRPr>
                <a:latin typeface="Mabry Pro" panose="020D0303040002040303" pitchFamily="34" charset="0"/>
              </a:defRPr>
            </a:lvl3pPr>
            <a:lvl4pPr marL="1600200" indent="-228600">
              <a:buClr>
                <a:srgbClr val="0AA7A5"/>
              </a:buClr>
              <a:buFont typeface="Mabry Pro" panose="020D0303040002040303" pitchFamily="34" charset="0"/>
              <a:buChar char="–"/>
              <a:defRPr>
                <a:latin typeface="Mabry Pro" panose="020D0303040002040303" pitchFamily="34" charset="0"/>
              </a:defRPr>
            </a:lvl4pPr>
            <a:lvl5pPr marL="2057400" indent="-228600">
              <a:buClr>
                <a:srgbClr val="0AA7A5"/>
              </a:buClr>
              <a:buFont typeface="Mabry Pro" panose="020D0303040002040303" pitchFamily="34" charset="0"/>
              <a:buChar char="–"/>
              <a:defRPr>
                <a:latin typeface="Mabry Pro" panose="020D03030400020403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A7A5"/>
              </a:buClr>
              <a:buSzTx/>
              <a:buFont typeface="Mabry Pro" panose="020D0303040002040303" pitchFamily="34" charset="0"/>
              <a:buNone/>
              <a:tabLst/>
              <a:defRPr/>
            </a:pPr>
            <a:r>
              <a:rPr lang="uk-UA" dirty="0"/>
              <a:t>ВИЗНАННЯ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A7A5"/>
              </a:buClr>
              <a:buSzTx/>
              <a:buFont typeface="Mabry Pro" panose="020D0303040002040303" pitchFamily="34" charset="0"/>
              <a:buNone/>
              <a:tabLst/>
              <a:defRPr/>
            </a:pPr>
            <a:r>
              <a:rPr lang="uk-UA" dirty="0"/>
              <a:t>Рейтинг – визнання</a:t>
            </a:r>
          </a:p>
          <a:p>
            <a:pPr lvl="0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EDB956-BA78-490D-A87B-1A2B643A76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584" y="748665"/>
            <a:ext cx="1061415" cy="64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2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solidFill>
          <a:srgbClr val="EBE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3DA995-5030-4746-8102-86A90BA5B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95" t="7112" r="14308"/>
          <a:stretch/>
        </p:blipFill>
        <p:spPr>
          <a:xfrm>
            <a:off x="0" y="384175"/>
            <a:ext cx="4900700" cy="60896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02426C-DC0E-4198-BD12-CA4ACB9B26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79360" y="5831840"/>
            <a:ext cx="1021340" cy="641985"/>
          </a:xfrm>
          <a:prstGeom prst="rect">
            <a:avLst/>
          </a:prstGeom>
        </p:spPr>
      </p:pic>
      <p:sp>
        <p:nvSpPr>
          <p:cNvPr id="3" name="Прямокутник 2"/>
          <p:cNvSpPr/>
          <p:nvPr userDrawn="1"/>
        </p:nvSpPr>
        <p:spPr>
          <a:xfrm>
            <a:off x="5281692" y="384175"/>
            <a:ext cx="5069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chemeClr val="tx1"/>
                </a:solidFill>
                <a:latin typeface="Mabry Pro" panose="020D0303040002040303" pitchFamily="34" charset="0"/>
              </a:rPr>
              <a:t>ОЛЕНА ВОЛЯНСЬКА</a:t>
            </a:r>
          </a:p>
        </p:txBody>
      </p:sp>
      <p:sp>
        <p:nvSpPr>
          <p:cNvPr id="27" name="Прямокутник 26"/>
          <p:cNvSpPr/>
          <p:nvPr userDrawn="1"/>
        </p:nvSpPr>
        <p:spPr>
          <a:xfrm>
            <a:off x="5281692" y="141352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dirty="0" err="1">
                <a:latin typeface="Mabry Pro" panose="020D0303040002040303" pitchFamily="34" charset="0"/>
              </a:rPr>
              <a:t>Партнерка</a:t>
            </a:r>
            <a:r>
              <a:rPr lang="ru-RU" sz="2000" dirty="0">
                <a:latin typeface="Mabry Pro" panose="020D0303040002040303" pitchFamily="34" charset="0"/>
              </a:rPr>
              <a:t>, </a:t>
            </a:r>
            <a:r>
              <a:rPr lang="ru-RU" sz="2000" dirty="0" err="1">
                <a:latin typeface="Mabry Pro" panose="020D0303040002040303" pitchFamily="34" charset="0"/>
              </a:rPr>
              <a:t>керівниця</a:t>
            </a:r>
            <a:r>
              <a:rPr lang="ru-RU" sz="2000" dirty="0">
                <a:latin typeface="Mabry Pro" panose="020D0303040002040303" pitchFamily="34" charset="0"/>
              </a:rPr>
              <a:t> практики </a:t>
            </a:r>
            <a:r>
              <a:rPr lang="ru-RU" sz="2000" dirty="0" err="1">
                <a:latin typeface="Mabry Pro" panose="020D0303040002040303" pitchFamily="34" charset="0"/>
              </a:rPr>
              <a:t>банкрутства</a:t>
            </a:r>
            <a:endParaRPr lang="ru-RU" sz="2000" dirty="0">
              <a:latin typeface="Mabry Pro" panose="020D0303040002040303" pitchFamily="34" charset="0"/>
            </a:endParaRPr>
          </a:p>
          <a:p>
            <a:pPr lvl="0"/>
            <a:r>
              <a:rPr lang="ru-RU" sz="2000" dirty="0">
                <a:latin typeface="Mabry Pro" panose="020D0303040002040303" pitchFamily="34" charset="0"/>
              </a:rPr>
              <a:t>та </a:t>
            </a:r>
            <a:r>
              <a:rPr lang="ru-RU" sz="2000" dirty="0" err="1">
                <a:latin typeface="Mabry Pro" panose="020D0303040002040303" pitchFamily="34" charset="0"/>
              </a:rPr>
              <a:t>реструктуризації</a:t>
            </a:r>
            <a:r>
              <a:rPr lang="ru-RU" sz="2000" dirty="0">
                <a:latin typeface="Mabry Pro" panose="020D0303040002040303" pitchFamily="34" charset="0"/>
              </a:rPr>
              <a:t>, </a:t>
            </a:r>
            <a:r>
              <a:rPr lang="ru-RU" sz="2000" dirty="0" err="1">
                <a:latin typeface="Mabry Pro" panose="020D0303040002040303" pitchFamily="34" charset="0"/>
              </a:rPr>
              <a:t>адвокатка</a:t>
            </a:r>
            <a:r>
              <a:rPr lang="ru-RU" sz="2000" dirty="0">
                <a:latin typeface="Mabry Pro" panose="020D0303040002040303" pitchFamily="34" charset="0"/>
              </a:rPr>
              <a:t>, </a:t>
            </a:r>
            <a:r>
              <a:rPr lang="ru-RU" sz="2000" dirty="0" err="1">
                <a:latin typeface="Mabry Pro" panose="020D0303040002040303" pitchFamily="34" charset="0"/>
              </a:rPr>
              <a:t>арбітражна</a:t>
            </a:r>
            <a:r>
              <a:rPr lang="ru-RU" sz="2000" dirty="0">
                <a:latin typeface="Mabry Pro" panose="020D0303040002040303" pitchFamily="34" charset="0"/>
              </a:rPr>
              <a:t> </a:t>
            </a:r>
            <a:r>
              <a:rPr lang="ru-RU" sz="2000" dirty="0" err="1">
                <a:latin typeface="Mabry Pro" panose="020D0303040002040303" pitchFamily="34" charset="0"/>
              </a:rPr>
              <a:t>керуюч</a:t>
            </a:r>
            <a:r>
              <a:rPr lang="uk-UA" sz="2000" dirty="0">
                <a:latin typeface="Mabry Pro" panose="020D0303040002040303" pitchFamily="34" charset="0"/>
              </a:rPr>
              <a:t>а</a:t>
            </a:r>
            <a:endParaRPr lang="ru-RU" sz="2000" dirty="0">
              <a:latin typeface="Mabry Pro" panose="020D03030400020403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92" y="2504420"/>
            <a:ext cx="1258808" cy="125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6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7A87E-CC54-47AE-BB71-DB0B5D4FA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4F7892-041C-4CDB-89A6-3319AFE0B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29D61-3365-42E6-8FE1-7796CF06C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EB959-2291-44D6-B9DE-C186E90C330F}" type="datetime1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9E2287-0EEA-468F-9070-36EDCD22B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C3AD0A-4635-414A-9BC8-A49AADEA5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37714-83D7-4E8E-9136-52224DB53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3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00" r:id="rId2"/>
    <p:sldLayoutId id="2147483650" r:id="rId3"/>
    <p:sldLayoutId id="2147483701" r:id="rId4"/>
    <p:sldLayoutId id="2147483702" r:id="rId5"/>
    <p:sldLayoutId id="2147483703" r:id="rId6"/>
    <p:sldLayoutId id="2147483655" r:id="rId7"/>
    <p:sldLayoutId id="2147483685" r:id="rId8"/>
    <p:sldLayoutId id="2147483687" r:id="rId9"/>
    <p:sldLayoutId id="2147483682" r:id="rId10"/>
    <p:sldLayoutId id="214748371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udarikova@lcf.u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34B674-6144-406B-9404-2452DAD5A81B}"/>
              </a:ext>
            </a:extLst>
          </p:cNvPr>
          <p:cNvSpPr txBox="1"/>
          <p:nvPr/>
        </p:nvSpPr>
        <p:spPr>
          <a:xfrm>
            <a:off x="1600401" y="2151728"/>
            <a:ext cx="939087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Mabry Pro" panose="020D0503040002040303" pitchFamily="34" charset="0"/>
              </a:rPr>
              <a:t>СКАСУВАННЯ ГОСПОДАРСЬКОГО КОДЕКСУ:</a:t>
            </a:r>
          </a:p>
          <a:p>
            <a:pPr algn="ctr">
              <a:spcBef>
                <a:spcPts val="1200"/>
              </a:spcBef>
            </a:pPr>
            <a:r>
              <a:rPr lang="uk-UA" sz="3600" dirty="0">
                <a:latin typeface="Mabry Pro" panose="020D0503040002040303" pitchFamily="34" charset="0"/>
              </a:rPr>
              <a:t>наслідки та можливі зміни для агробізнесу</a:t>
            </a:r>
            <a:endParaRPr lang="uk-UA" sz="2400" dirty="0">
              <a:latin typeface="Mabry Pro" panose="020D050304000204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23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B02ECA-CCD6-4FC0-B810-58AD43786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9768840" cy="58118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uk-UA" b="1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uk-UA" b="1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uk-UA" b="1" dirty="0"/>
              <a:t>Документи дозвільного характеру, дозволи, ліцензії, сертифікати, декларації, погодження, повідомлення та інші публічні послуги, видані (погоджені, надані) підприємству, щодо якого прийнято рішення про його перетворення, </a:t>
            </a:r>
            <a:r>
              <a:rPr lang="uk-UA" b="1" dirty="0">
                <a:solidFill>
                  <a:srgbClr val="134732"/>
                </a:solidFill>
              </a:rPr>
              <a:t>залишаються чинними </a:t>
            </a:r>
            <a:r>
              <a:rPr lang="uk-UA" b="1" dirty="0"/>
              <a:t>для юридичної особи – правонаступника такого підприємства.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uk-UA" dirty="0"/>
              <a:t>Однак, рекомендуємо звертати особливу увагу на вимоги щодо порядку внесення змін, що стосуються документів дозвільного характеру.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uk-UA" dirty="0"/>
              <a:t>Наприклад, орган ліцензування необхідно обов’язково повідомляти про зміну даних щодо організаційно-правової форми ліцензіата: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uk-UA" sz="2000" dirty="0"/>
              <a:t>протягом строку, встановленого ліцензійними умовами;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uk-UA" sz="2000" dirty="0"/>
              <a:t>у  разі відсутності ліцензійних умов – протягом одного місяця з дня, наступного за днем їх настання (проведення відповідних реєстраційних дій).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4123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6CCF18E-D5A7-4407-9F67-1496C6C42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9768840" cy="5811838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uk-UA" dirty="0"/>
          </a:p>
          <a:p>
            <a:pPr>
              <a:lnSpc>
                <a:spcPct val="100000"/>
              </a:lnSpc>
            </a:pPr>
            <a:endParaRPr lang="uk-UA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uk-UA" sz="1800" dirty="0"/>
              <a:t>Для всіх підприємств діятимуть обмеження на укладання значних правочинів та правочинів із заінтересованістю.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uk-UA" sz="1800" b="1" dirty="0"/>
              <a:t>Значним правочином є правочин, що вчиняється підприємством, якщо вартість майна, робіт або послуг, що є предметом такого правочину, перевищує 50 відсотків вартості чистих активів товариства відповідно до останньої затвердженої фінансової звітності.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uk-UA" sz="1800" b="1" dirty="0"/>
              <a:t>Правочином із заінтересованістю вважається правочин, щодо якого є заінтересованість, укладений підприємством з особами визначеними Законом України «Про товариства з обмеженою та додатковою відповідальністю».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uk-UA" sz="1800" dirty="0"/>
              <a:t>На даний час таке обмеження встановлено лише для окремих юридичних осіб певних організаційно-правових форм, а саме: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uk-UA" dirty="0"/>
              <a:t>товариств з обмеженою відповідальністю;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uk-UA" dirty="0"/>
              <a:t>товариств з додатковою відповідальністю;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uk-UA" dirty="0"/>
              <a:t>акціонерних товариств.</a:t>
            </a:r>
          </a:p>
        </p:txBody>
      </p:sp>
    </p:spTree>
    <p:extLst>
      <p:ext uri="{BB962C8B-B14F-4D97-AF65-F5344CB8AC3E}">
        <p14:creationId xmlns:p14="http://schemas.microsoft.com/office/powerpoint/2010/main" val="169637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3571850-8933-4FA8-8650-3F166ACD8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9768840" cy="581183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endParaRPr lang="uk-UA" dirty="0"/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endParaRPr lang="uk-UA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uk-UA" sz="2400" b="1" dirty="0"/>
              <a:t>Після перетворення в ТОВ статутом можливо буде врегулювати питання значних правочинів та правочинів із заінтересованістю: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uk-UA" sz="2000" dirty="0"/>
              <a:t>встановити інші вимоги до цих правочинів (наприклад обмежити значний правочин сумою, прописати інші підходи до визначення поняття значного правочину/правочину із заінтересованістю);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uk-UA" sz="2000" dirty="0"/>
              <a:t>виключити за рішенням учасників застосування положень, які стосуються значних правочинів/ правочинів із заінтересованістю.</a:t>
            </a:r>
          </a:p>
        </p:txBody>
      </p:sp>
    </p:spTree>
    <p:extLst>
      <p:ext uri="{BB962C8B-B14F-4D97-AF65-F5344CB8AC3E}">
        <p14:creationId xmlns:p14="http://schemas.microsoft.com/office/powerpoint/2010/main" val="2542283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443444-E1B0-4885-A148-3AA14D977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9768840" cy="58118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uk-UA" b="1" dirty="0"/>
          </a:p>
          <a:p>
            <a:pPr marL="0" indent="0">
              <a:lnSpc>
                <a:spcPct val="100000"/>
              </a:lnSpc>
              <a:buNone/>
            </a:pPr>
            <a:endParaRPr lang="uk-UA" b="1"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uk-UA" sz="2400" b="1" dirty="0"/>
              <a:t>Зміни, внесені Законом 4196-IX, що стосуються договірних зобов’язань</a:t>
            </a:r>
            <a:endParaRPr lang="uk-UA" sz="24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uk-UA" sz="2000" dirty="0"/>
              <a:t>Скасовується, встановлений в 1 рік, строк після підписання попереднього договору для укладення основного договору</a:t>
            </a:r>
            <a:r>
              <a:rPr lang="en-US" sz="2000" dirty="0"/>
              <a:t>;</a:t>
            </a:r>
            <a:endParaRPr lang="uk-UA" sz="20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uk-UA" sz="2000" dirty="0"/>
              <a:t>Договір контрактації сільськогосподарської продукції буде регулюватися Цивільним кодексом України, відповідно будуть застосовуватися загальні положення про купівлю-продаж та положення про договір поставки</a:t>
            </a:r>
            <a:r>
              <a:rPr lang="en-US" sz="2000" dirty="0"/>
              <a:t>;</a:t>
            </a:r>
            <a:endParaRPr lang="uk-UA" sz="20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uk-UA" sz="2000" dirty="0"/>
              <a:t>До договору поставки будуть застосовуватися загальні положення про купівлю-продаж, встановлені Цивільним кодексом України</a:t>
            </a:r>
            <a:r>
              <a:rPr lang="en-US" sz="2000" dirty="0"/>
              <a:t>;</a:t>
            </a:r>
            <a:endParaRPr lang="uk-UA" sz="20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uk-UA" sz="2000" dirty="0"/>
              <a:t>Скасовуються спеціальні строки позовної давності, встановлені Господарським кодексом України: щодо позовів, що випливають з поставки товарів неналежної якості, спорів, пов'язаних з міждержавними перевезеннями вантажів, вимог, що випливають з неналежної якості робіт за договором </a:t>
            </a:r>
            <a:r>
              <a:rPr lang="uk-UA" sz="2000" dirty="0" err="1"/>
              <a:t>підряду</a:t>
            </a:r>
            <a:r>
              <a:rPr lang="uk-UA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7264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24AF1F-EFB3-4406-AD95-9C4F7C37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9768840" cy="58118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uk-UA" b="1" dirty="0"/>
          </a:p>
          <a:p>
            <a:pPr marL="0" indent="0">
              <a:lnSpc>
                <a:spcPct val="100000"/>
              </a:lnSpc>
              <a:buNone/>
            </a:pPr>
            <a:endParaRPr lang="uk-UA" b="1"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uk-UA" sz="2400" b="1" dirty="0"/>
              <a:t>Статус фермерських господарств після прийняття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/>
              <a:t>Закону 4196-IX</a:t>
            </a:r>
            <a:endParaRPr lang="uk-UA" sz="2400"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uk-UA" dirty="0"/>
              <a:t>Фермерські господарства, які займають ключове місце в українському агросекторі, продовжать свою роботу за наявними правилами.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uk-UA" dirty="0"/>
              <a:t>У процесі доопрацювання законопроекту №6013, який скасовує Господарський кодекс України, вдалося виключити норму про ліквідацію фермерських господарств.</a:t>
            </a:r>
          </a:p>
          <a:p>
            <a:pPr>
              <a:lnSpc>
                <a:spcPct val="100000"/>
              </a:lnSpc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8945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D644DDF-97E2-46B4-B0CF-51A8C95DC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9768840" cy="5811838"/>
          </a:xfrm>
        </p:spPr>
        <p:txBody>
          <a:bodyPr/>
          <a:lstStyle/>
          <a:p>
            <a:endParaRPr lang="uk-UA" b="1" dirty="0"/>
          </a:p>
          <a:p>
            <a:endParaRPr lang="uk-UA" b="1"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uk-UA" sz="2400" b="1" dirty="0"/>
              <a:t>Скасування Господарського кодексу України не призведе до позбавлення аграрного бізнесу можливості отримувати податкові, інвестиційні пільги та інші державні гарантії.</a:t>
            </a:r>
            <a:endParaRPr lang="uk-UA" sz="2400"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uk-UA" dirty="0"/>
              <a:t>Надання таких пільг та державних гарантій буде здійснюватися відповідно до інших норм чинного законодавства України.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8461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Місце для вмісту 9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0" y="784400"/>
            <a:ext cx="3960947" cy="5281262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13C2372-2A86-40D7-BB5E-E60E2532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ЄВГЕНІЯ СУДАРІКОВА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A1174B-7AC2-4322-98CB-112F63AD8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uk-UA" sz="1400" dirty="0"/>
              <a:t>Старша юристка, </a:t>
            </a:r>
            <a:r>
              <a:rPr lang="uk-UA" sz="1400" dirty="0" err="1"/>
              <a:t>адвокатка</a:t>
            </a:r>
            <a:endParaRPr lang="en-US" sz="1400" dirty="0"/>
          </a:p>
          <a:p>
            <a:r>
              <a:rPr lang="en-US" sz="1400" dirty="0">
                <a:hlinkClick r:id="rId3"/>
              </a:rPr>
              <a:t>sudarikova@lcf.ua</a:t>
            </a:r>
            <a:r>
              <a:rPr lang="en-US" sz="1400" dirty="0"/>
              <a:t>  </a:t>
            </a:r>
            <a:endParaRPr lang="ru-RU" sz="14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2ADDA8A-9825-4CEA-B566-7A48C189483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12116" y="2230257"/>
            <a:ext cx="6294924" cy="899450"/>
          </a:xfrm>
        </p:spPr>
        <p:txBody>
          <a:bodyPr anchor="ctr"/>
          <a:lstStyle/>
          <a:p>
            <a:pPr>
              <a:spcBef>
                <a:spcPts val="600"/>
              </a:spcBef>
            </a:pPr>
            <a:r>
              <a:rPr lang="ru-RU" sz="1400" dirty="0"/>
              <a:t>ЧЛЕНКИНЯ АСОЦІАЦІЇ ПРАВНИКІВ УКРАЇНИ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B5CF9E-77FE-49B2-BD0C-107B353B0D85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algn="just"/>
            <a:r>
              <a:rPr lang="uk-UA" sz="1400" dirty="0"/>
              <a:t>Євгенія – </a:t>
            </a:r>
            <a:r>
              <a:rPr lang="uk-UA" sz="1400" dirty="0" err="1"/>
              <a:t>адвокатка</a:t>
            </a:r>
            <a:r>
              <a:rPr lang="uk-UA" sz="1400" dirty="0"/>
              <a:t> зі значним досвідом роботи в галузі корпоративної та судової практики, а також у сфері енергетики. </a:t>
            </a:r>
          </a:p>
          <a:p>
            <a:pPr algn="just"/>
            <a:r>
              <a:rPr lang="uk-UA" sz="1400" dirty="0"/>
              <a:t>До приєднання до команди </a:t>
            </a:r>
            <a:r>
              <a:rPr lang="en-US" sz="1400" dirty="0"/>
              <a:t>LCF Law Group </a:t>
            </a:r>
            <a:r>
              <a:rPr lang="uk-UA" sz="1400" dirty="0"/>
              <a:t>вона понад 10 років очолювала юридичний відділ гідроенергетичного холдингу в якості </a:t>
            </a:r>
            <a:r>
              <a:rPr lang="en-US" sz="1400" dirty="0"/>
              <a:t>in-house </a:t>
            </a:r>
            <a:r>
              <a:rPr lang="uk-UA" sz="1400" dirty="0"/>
              <a:t>та супроводжувала енергетичні </a:t>
            </a:r>
            <a:r>
              <a:rPr lang="uk-UA" sz="1400" dirty="0" err="1"/>
              <a:t>проєкти</a:t>
            </a:r>
            <a:r>
              <a:rPr lang="uk-UA" sz="1400" dirty="0"/>
              <a:t> – зокрема, гідро та сонячної генерації – з питань кредитування, будівництва об’єктів енергетики, участі в нормотворчій діяльності галузі відновлюваної енергетики. Крім того здійснювала структурування та надавала юридичні послуги у процесі імплементації інвестиційних </a:t>
            </a:r>
            <a:r>
              <a:rPr lang="uk-UA" sz="1400" dirty="0" err="1"/>
              <a:t>проєктів</a:t>
            </a:r>
            <a:r>
              <a:rPr lang="uk-UA" sz="1400" dirty="0"/>
              <a:t>, у тому числі, за участі іноземних інвесторів, а також успішно представляла інтереси інвесторів галузі в судових процесах.</a:t>
            </a:r>
          </a:p>
          <a:p>
            <a:pPr algn="just"/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3523840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889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3FDDBAA-C1EA-49A0-9418-9980FFB3B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9768840" cy="58118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uk-UA" dirty="0"/>
          </a:p>
          <a:p>
            <a:pPr marL="0" indent="0">
              <a:lnSpc>
                <a:spcPct val="100000"/>
              </a:lnSpc>
              <a:buNone/>
            </a:pPr>
            <a:endParaRPr lang="uk-UA" dirty="0"/>
          </a:p>
          <a:p>
            <a:pPr marL="0" indent="0">
              <a:lnSpc>
                <a:spcPct val="100000"/>
              </a:lnSpc>
              <a:buNone/>
            </a:pPr>
            <a:r>
              <a:rPr lang="uk-UA" dirty="0"/>
              <a:t>Закон 4196-IX </a:t>
            </a:r>
            <a:r>
              <a:rPr lang="uk-UA" b="1" dirty="0"/>
              <a:t>«Про особливості регулювання діяльності юридичних осіб окремих організаційно-правових форм у перехідний період та об'єднань юридичних осіб»</a:t>
            </a:r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B34055EB-6BAA-4128-81C4-483E65758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317871"/>
              </p:ext>
            </p:extLst>
          </p:nvPr>
        </p:nvGraphicFramePr>
        <p:xfrm>
          <a:off x="838199" y="2826327"/>
          <a:ext cx="9768841" cy="2595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6254">
                  <a:extLst>
                    <a:ext uri="{9D8B030D-6E8A-4147-A177-3AD203B41FA5}">
                      <a16:colId xmlns:a16="http://schemas.microsoft.com/office/drawing/2014/main" val="3890728092"/>
                    </a:ext>
                  </a:extLst>
                </a:gridCol>
                <a:gridCol w="3852587">
                  <a:extLst>
                    <a:ext uri="{9D8B030D-6E8A-4147-A177-3AD203B41FA5}">
                      <a16:colId xmlns:a16="http://schemas.microsoft.com/office/drawing/2014/main" val="4165273091"/>
                    </a:ext>
                  </a:extLst>
                </a:gridCol>
              </a:tblGrid>
              <a:tr h="523702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uk-UA" b="1" dirty="0">
                          <a:solidFill>
                            <a:srgbClr val="134732"/>
                          </a:solidFill>
                          <a:latin typeface="Mabry Pro" panose="020D0503040002040303" pitchFamily="34" charset="0"/>
                        </a:rPr>
                        <a:t>ПРИЙНЯТО</a:t>
                      </a:r>
                      <a:endParaRPr lang="uk-UA" dirty="0">
                        <a:solidFill>
                          <a:srgbClr val="134732"/>
                        </a:solidFill>
                        <a:latin typeface="Mabry Pro" panose="020D0503040002040303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dirty="0">
                          <a:solidFill>
                            <a:sysClr val="windowText" lastClr="000000"/>
                          </a:solidFill>
                          <a:latin typeface="Mabry Pro" panose="020D0503040002040303" pitchFamily="34" charset="0"/>
                        </a:rPr>
                        <a:t>09.01.2025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430129"/>
                  </a:ext>
                </a:extLst>
              </a:tr>
              <a:tr h="556953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rgbClr val="134732"/>
                          </a:solidFill>
                          <a:latin typeface="Mabry Pro" panose="020D0503040002040303" pitchFamily="34" charset="0"/>
                        </a:rPr>
                        <a:t>ОПУБЛІКОВАНО</a:t>
                      </a:r>
                      <a:endParaRPr lang="uk-UA" dirty="0">
                        <a:solidFill>
                          <a:srgbClr val="134732"/>
                        </a:solidFill>
                        <a:latin typeface="Mabry Pro" panose="020D0503040002040303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dirty="0">
                          <a:latin typeface="Mabry Pro" panose="020D0503040002040303" pitchFamily="34" charset="0"/>
                        </a:rPr>
                        <a:t>27.02.2025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038315"/>
                  </a:ext>
                </a:extLst>
              </a:tr>
              <a:tr h="598516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rgbClr val="134732"/>
                          </a:solidFill>
                          <a:latin typeface="Mabry Pro" panose="020D0503040002040303" pitchFamily="34" charset="0"/>
                        </a:rPr>
                        <a:t>НАБРАННЯ ЧИННОСТІ </a:t>
                      </a:r>
                      <a:endParaRPr lang="uk-UA" dirty="0">
                        <a:solidFill>
                          <a:srgbClr val="134732"/>
                        </a:solidFill>
                        <a:latin typeface="Mabry Pro" panose="020D0503040002040303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uk-UA" sz="1800" b="0" dirty="0">
                          <a:latin typeface="Mabry Pro" panose="020D0503040002040303" pitchFamily="34" charset="0"/>
                        </a:rPr>
                        <a:t>28.02.2025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228941"/>
                  </a:ext>
                </a:extLst>
              </a:tr>
              <a:tr h="916552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rgbClr val="134732"/>
                          </a:solidFill>
                          <a:latin typeface="Mabry Pro" panose="020D0503040002040303" pitchFamily="34" charset="0"/>
                        </a:rPr>
                        <a:t>ВВЕДЕННЯ В ДІЮ</a:t>
                      </a:r>
                      <a:r>
                        <a:rPr lang="uk-UA" dirty="0">
                          <a:solidFill>
                            <a:srgbClr val="134732"/>
                          </a:solidFill>
                          <a:latin typeface="Mabry Pro" panose="020D0503040002040303" pitchFamily="34" charset="0"/>
                        </a:rPr>
                        <a:t> </a:t>
                      </a:r>
                    </a:p>
                    <a:p>
                      <a:r>
                        <a:rPr lang="uk-UA" sz="1400" dirty="0">
                          <a:latin typeface="Mabry Pro" panose="020D0503040002040303" pitchFamily="34" charset="0"/>
                        </a:rPr>
                        <a:t>момент втрати чинності Господарським кодексом України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dirty="0">
                          <a:latin typeface="Mabry Pro" panose="020D0503040002040303" pitchFamily="34" charset="0"/>
                        </a:rPr>
                        <a:t>28.08.2025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540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42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F8B9CB-DDDD-4F41-82E1-069347A54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9768840" cy="5811838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b="1" dirty="0"/>
          </a:p>
          <a:p>
            <a:pPr>
              <a:lnSpc>
                <a:spcPct val="100000"/>
              </a:lnSpc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r>
              <a:rPr lang="uk-UA" sz="2400" b="1" dirty="0"/>
              <a:t>ПЕРЕХІДНИЙ ПЕРІОД</a:t>
            </a:r>
            <a:endParaRPr lang="en-US" sz="2400" b="1" dirty="0"/>
          </a:p>
          <a:p>
            <a:pPr marL="0" indent="0">
              <a:lnSpc>
                <a:spcPct val="100000"/>
              </a:lnSpc>
              <a:buNone/>
            </a:pPr>
            <a:r>
              <a:rPr lang="uk-UA" dirty="0"/>
              <a:t>визначається як:</a:t>
            </a:r>
          </a:p>
          <a:p>
            <a:pPr>
              <a:lnSpc>
                <a:spcPct val="100000"/>
              </a:lnSpc>
            </a:pPr>
            <a:r>
              <a:rPr lang="uk-UA" b="1" dirty="0"/>
              <a:t>трирічний строк</a:t>
            </a:r>
            <a:r>
              <a:rPr lang="uk-UA" dirty="0"/>
              <a:t> з 28.08.2025 по 28.08.2028, що надається підприємствам</a:t>
            </a:r>
            <a:r>
              <a:rPr lang="en-US" dirty="0"/>
              <a:t> </a:t>
            </a:r>
            <a:r>
              <a:rPr lang="uk-UA" dirty="0"/>
              <a:t>для приведення у відповідність до Закону 4196-IX статутів та внутрішніх положень підприємств</a:t>
            </a:r>
          </a:p>
          <a:p>
            <a:pPr>
              <a:lnSpc>
                <a:spcPct val="100000"/>
              </a:lnSpc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108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B07731-21AD-4A99-A897-ED9DB9C2C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9768840" cy="58118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r>
              <a:rPr lang="uk-UA" sz="2400" b="1" dirty="0"/>
              <a:t>З </a:t>
            </a:r>
            <a:r>
              <a:rPr lang="uk-UA" sz="2400" b="1" dirty="0">
                <a:solidFill>
                  <a:srgbClr val="134732"/>
                </a:solidFill>
              </a:rPr>
              <a:t>28.08.2025</a:t>
            </a:r>
            <a:r>
              <a:rPr lang="uk-UA" sz="2400" dirty="0"/>
              <a:t> </a:t>
            </a:r>
            <a:r>
              <a:rPr lang="uk-UA" sz="2400" b="1" dirty="0"/>
              <a:t>ЗАБОРОНЯЄТЬСЯ </a:t>
            </a:r>
            <a:r>
              <a:rPr lang="uk-UA" sz="2400" dirty="0"/>
              <a:t>створення юридичних осіб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/>
              <a:t>в таких організаційно-правових формах: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uk-UA" sz="2000" b="1" dirty="0"/>
              <a:t>державне підприємство</a:t>
            </a:r>
            <a:r>
              <a:rPr lang="uk-UA" sz="2000" dirty="0"/>
              <a:t> (державне комерційне підприємство, державне некомерційне підприємство, казенне підприємство);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uk-UA" sz="2000" b="1" dirty="0"/>
              <a:t>комунальне підприємство</a:t>
            </a:r>
            <a:r>
              <a:rPr lang="uk-UA" sz="2000" dirty="0"/>
              <a:t> (комунальне комерційне підприємство, комунальне некомерційне підприємство);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uk-UA" sz="2000" b="1" dirty="0"/>
              <a:t>спільне комунальне підприємство;</a:t>
            </a:r>
            <a:endParaRPr lang="uk-UA" sz="20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uk-UA" sz="2000" b="1" dirty="0"/>
              <a:t>приватне підприємство;</a:t>
            </a:r>
            <a:endParaRPr lang="uk-UA" sz="20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uk-UA" sz="2000" b="1" dirty="0"/>
              <a:t>дочірнє підприємство;</a:t>
            </a:r>
            <a:endParaRPr lang="uk-UA" sz="20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uk-UA" sz="2000" b="1" dirty="0"/>
              <a:t>іноземне підприємство</a:t>
            </a:r>
            <a:r>
              <a:rPr lang="uk-UA" sz="2000" dirty="0"/>
              <a:t>;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uk-UA" sz="2000" b="1" dirty="0"/>
              <a:t>підприємство об’єднання громадян</a:t>
            </a:r>
            <a:r>
              <a:rPr lang="uk-UA" sz="2000" dirty="0"/>
              <a:t> (релігійної організації, профспілки);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uk-UA" sz="2000" dirty="0"/>
              <a:t>підприємство споживчої кооперації.</a:t>
            </a:r>
          </a:p>
        </p:txBody>
      </p:sp>
    </p:spTree>
    <p:extLst>
      <p:ext uri="{BB962C8B-B14F-4D97-AF65-F5344CB8AC3E}">
        <p14:creationId xmlns:p14="http://schemas.microsoft.com/office/powerpoint/2010/main" val="301544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1DA6BD-3910-4586-9374-D8E876915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9768840" cy="58118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r>
              <a:rPr lang="uk-UA" sz="2400" b="1" dirty="0"/>
              <a:t>ОСОБЛИВОСТІ ДІЯЛЬНОСТІ приватних, дочірніх, іноземних підприємств, підприємств об’єднання громадян, підприємств споживчої кооперації </a:t>
            </a:r>
            <a:r>
              <a:rPr lang="uk-UA" sz="2400" b="1" dirty="0">
                <a:solidFill>
                  <a:srgbClr val="134732"/>
                </a:solidFill>
              </a:rPr>
              <a:t>у період з 28.08.2025 по 28.08.2028 рік:</a:t>
            </a:r>
            <a:endParaRPr lang="uk-UA" sz="2400" dirty="0">
              <a:solidFill>
                <a:srgbClr val="134732"/>
              </a:solidFill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uk-UA" sz="2000" dirty="0"/>
              <a:t>власник </a:t>
            </a:r>
            <a:r>
              <a:rPr lang="uk-UA" sz="2000" b="1" dirty="0"/>
              <a:t>може</a:t>
            </a:r>
            <a:r>
              <a:rPr lang="uk-UA" sz="2000" dirty="0"/>
              <a:t> прийняти рішення про перетворення цих підприємств в іншу організаційно-правову форму;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uk-UA" sz="2000" dirty="0"/>
              <a:t>діяльність ведеться на підставі статутів цих підприємств;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uk-UA" sz="2000" dirty="0"/>
              <a:t>до неврегульованих статутом питань застосовується Закон України «Про товариства з обмеженою та додатковою відповідальністю».</a:t>
            </a:r>
          </a:p>
        </p:txBody>
      </p:sp>
    </p:spTree>
    <p:extLst>
      <p:ext uri="{BB962C8B-B14F-4D97-AF65-F5344CB8AC3E}">
        <p14:creationId xmlns:p14="http://schemas.microsoft.com/office/powerpoint/2010/main" val="2112307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5F07993-A342-4729-A1FA-D6619341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9768840" cy="58118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uk-UA" b="1" dirty="0"/>
          </a:p>
          <a:p>
            <a:pPr marL="0" indent="0">
              <a:lnSpc>
                <a:spcPct val="100000"/>
              </a:lnSpc>
              <a:buNone/>
            </a:pPr>
            <a:endParaRPr lang="uk-UA" b="1" dirty="0"/>
          </a:p>
          <a:p>
            <a:pPr marL="0" indent="0">
              <a:lnSpc>
                <a:spcPct val="100000"/>
              </a:lnSpc>
              <a:buNone/>
            </a:pPr>
            <a:r>
              <a:rPr lang="uk-UA" sz="2400" b="1" dirty="0"/>
              <a:t>ОСОБЛИВОСТІ ДІЯЛЬНОСТІ приватних,  дочірніх, іноземних підприємств, підприємств об’єднання громадян, підприємств споживчої кооперації </a:t>
            </a:r>
            <a:r>
              <a:rPr lang="uk-UA" sz="2400" b="1" dirty="0">
                <a:solidFill>
                  <a:srgbClr val="134732"/>
                </a:solidFill>
              </a:rPr>
              <a:t>після 28.08.2028 року</a:t>
            </a:r>
            <a:r>
              <a:rPr lang="uk-UA" sz="2400" b="1" dirty="0"/>
              <a:t>: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uk-UA" sz="2000" b="1" dirty="0"/>
              <a:t>такі підприємства не ліквідовуються;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uk-UA" sz="2000" dirty="0"/>
              <a:t>до регулювання діяльності цих підприємств застосовуються положення законодавства, що регулюють діяльність </a:t>
            </a:r>
            <a:r>
              <a:rPr lang="uk-UA" sz="2000" b="1" dirty="0"/>
              <a:t>товариств з обмеженою відповідальністю</a:t>
            </a:r>
            <a:r>
              <a:rPr lang="uk-UA" sz="2000" dirty="0"/>
              <a:t>;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uk-UA" sz="2000" dirty="0"/>
              <a:t>статути таких підприємств у частині, що суперечить Закону України «Про товариства з обмеженою та додатковою відповідальністю», будуть визнаватися недійсними.</a:t>
            </a:r>
          </a:p>
        </p:txBody>
      </p:sp>
    </p:spTree>
    <p:extLst>
      <p:ext uri="{BB962C8B-B14F-4D97-AF65-F5344CB8AC3E}">
        <p14:creationId xmlns:p14="http://schemas.microsoft.com/office/powerpoint/2010/main" val="3624466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82E867-5CDC-477A-BC41-6FC1568A2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65125"/>
            <a:ext cx="9719734" cy="58118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uk-UA" b="1" dirty="0"/>
          </a:p>
          <a:p>
            <a:pPr marL="0" indent="0">
              <a:lnSpc>
                <a:spcPct val="100000"/>
              </a:lnSpc>
              <a:buNone/>
            </a:pPr>
            <a:endParaRPr lang="uk-UA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/>
              <a:t>Негативним наслідком не проведення процедури перетворення стане правова невизначеність та ускладнення ведення господарської діяльності для цих підприємств.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b="1" dirty="0"/>
              <a:t>З метою недопущення негативних наслідків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b="1" dirty="0">
                <a:solidFill>
                  <a:srgbClr val="134732"/>
                </a:solidFill>
              </a:rPr>
              <a:t>ДО 28.08.2028 РЕКОМЕНДОВАНО:</a:t>
            </a:r>
            <a:endParaRPr lang="uk-UA" dirty="0">
              <a:solidFill>
                <a:srgbClr val="134732"/>
              </a:solidFill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uk-UA" dirty="0"/>
              <a:t>провести зміну організаційно-правової форми та обрати одну із форм  господарських товариств, передбачену чинним законодавством (найбільш релевантною формою є ТОВ або ПАТ);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uk-UA" dirty="0"/>
              <a:t>привести установчі документи (статути та внутрішні положення)</a:t>
            </a:r>
          </a:p>
          <a:p>
            <a:pPr marL="719138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/>
              <a:t>у відповідність до Закону 4196-IX та законодавчих вимог до обраної організаційно-правової форми;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uk-UA" dirty="0"/>
              <a:t>провести необхідні реєстраційні дії у зв’язку з приведенням їхньої діяльності у відповідність до цього Закону 4196-IX. </a:t>
            </a:r>
            <a:endParaRPr lang="uk-UA" sz="1600" i="1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uk-UA" sz="1800" i="1" dirty="0"/>
              <a:t>підприємства та їхні правонаступники звільняються від сплати адміністративного збору за проведення реєстраційних дій у зв’язку з приведенням їхньої діяльності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i="1" dirty="0"/>
              <a:t>у відповідність до цього Закону (пункт 10 статті 17 Закону 4196-IX).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207357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7C6DDE4-223F-4148-818A-3BFEDFB63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9768840" cy="58118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uk-UA" b="1" u="sng" dirty="0"/>
          </a:p>
          <a:p>
            <a:pPr marL="0" indent="0">
              <a:lnSpc>
                <a:spcPct val="100000"/>
              </a:lnSpc>
              <a:buNone/>
            </a:pPr>
            <a:endParaRPr lang="uk-UA" b="1" u="sng" dirty="0"/>
          </a:p>
          <a:p>
            <a:pPr marL="0" indent="0">
              <a:lnSpc>
                <a:spcPct val="100000"/>
              </a:lnSpc>
              <a:buNone/>
            </a:pPr>
            <a:r>
              <a:rPr lang="uk-UA" sz="2400" b="1" dirty="0"/>
              <a:t>ПРАВОНАСТУПНИЦТВО </a:t>
            </a:r>
            <a:r>
              <a:rPr lang="uk-UA" sz="2400" dirty="0"/>
              <a:t>в процесі реорганізації шляхом перетворення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uk-UA" sz="2000" b="1" dirty="0"/>
              <a:t>кредитор підприємства не має права вимагати припинення або дострокового виконання зобов’язань</a:t>
            </a:r>
            <a:r>
              <a:rPr lang="uk-UA" sz="2000" dirty="0"/>
              <a:t> (стаття 14 Закону 4196-IX);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uk-UA" sz="2000" b="1" dirty="0"/>
              <a:t>майно, права та обов’язки підприємства, що припиняється в результаті реорганізації, переходять до правонаступників</a:t>
            </a:r>
            <a:r>
              <a:rPr lang="uk-UA" sz="2000" dirty="0"/>
              <a:t> (стаття 14 Закону 4196-IX);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uk-UA" sz="2000" b="1" dirty="0"/>
              <a:t>Реорганізація (перетворення) юридичної особи-орендаря</a:t>
            </a:r>
            <a:r>
              <a:rPr lang="uk-UA" sz="2000" dirty="0"/>
              <a:t> не є підставою для зміни умов або припинення договору, </a:t>
            </a:r>
            <a:r>
              <a:rPr lang="uk-UA" sz="2000" b="1" dirty="0"/>
              <a:t>якщо інше не передбачено договором оренди землі</a:t>
            </a:r>
            <a:r>
              <a:rPr lang="uk-UA" sz="2000" dirty="0"/>
              <a:t> (стаття 32 Закону України «Про оренду землі»).</a:t>
            </a:r>
          </a:p>
          <a:p>
            <a:pPr>
              <a:lnSpc>
                <a:spcPct val="100000"/>
              </a:lnSpc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311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F3BC26A-E0EE-4DA2-91EC-6F8B876FF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9711267" cy="5811838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uk-UA" b="1" u="sng" dirty="0"/>
          </a:p>
          <a:p>
            <a:pPr>
              <a:lnSpc>
                <a:spcPct val="100000"/>
              </a:lnSpc>
            </a:pPr>
            <a:endParaRPr lang="uk-UA" b="1" u="sng" dirty="0"/>
          </a:p>
          <a:p>
            <a:pPr marL="0" indent="0">
              <a:lnSpc>
                <a:spcPct val="100000"/>
              </a:lnSpc>
              <a:buNone/>
            </a:pPr>
            <a:r>
              <a:rPr lang="uk-UA" sz="2400" b="1" dirty="0"/>
              <a:t>ПОДАТКОВІ НАСЛІДКИ </a:t>
            </a:r>
            <a:r>
              <a:rPr lang="uk-UA" sz="2400" dirty="0"/>
              <a:t>в процесі перетворення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uk-UA" sz="2000" b="1" dirty="0"/>
              <a:t>для реєстрації реорганізації не є перепоною:</a:t>
            </a:r>
            <a:r>
              <a:rPr lang="uk-UA" sz="2000" dirty="0"/>
              <a:t> заборона проведення реєстраційних дій, </a:t>
            </a:r>
            <a:r>
              <a:rPr lang="uk-UA" sz="2000" b="1" dirty="0"/>
              <a:t>наявність заборгованості</a:t>
            </a:r>
            <a:r>
              <a:rPr lang="uk-UA" sz="2000" dirty="0"/>
              <a:t> </a:t>
            </a:r>
            <a:r>
              <a:rPr lang="uk-UA" sz="2000" b="1" dirty="0"/>
              <a:t>із сплати податків і зборів</a:t>
            </a:r>
            <a:r>
              <a:rPr lang="uk-UA" sz="2000" dirty="0"/>
              <a:t>, єдиного внеску на загальнообов’язкове державне соціальне страхування, страхових коштів до Пенсійного фонду України та фондів соціального страхування;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uk-UA" sz="2000" b="1" dirty="0"/>
              <a:t>органи державної податкової служби не зможуть перешкоджати процесу перетворення:</a:t>
            </a:r>
            <a:r>
              <a:rPr lang="uk-UA" sz="2000" dirty="0"/>
              <a:t> проведення планової податкової перевірки</a:t>
            </a:r>
          </a:p>
          <a:p>
            <a:pPr marL="719138" lvl="1" indent="-1588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/>
              <a:t>у випадках перетворення не передбачено статтею 78.1.7. Податкового кодексу України.</a:t>
            </a:r>
          </a:p>
          <a:p>
            <a:pPr>
              <a:lnSpc>
                <a:spcPct val="100000"/>
              </a:lnSpc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0808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3671</TotalTime>
  <Words>1115</Words>
  <Application>Microsoft Macintosh PowerPoint</Application>
  <PresentationFormat>Широкоэкранный</PresentationFormat>
  <Paragraphs>110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 Light</vt:lpstr>
      <vt:lpstr>Arial</vt:lpstr>
      <vt:lpstr>Calibri</vt:lpstr>
      <vt:lpstr>Mabry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ЄВГЕНІЯ СУДАРІКОВА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Mosunova Anastasiia</dc:creator>
  <cp:lastModifiedBy>Евгения Сударикова</cp:lastModifiedBy>
  <cp:revision>358</cp:revision>
  <dcterms:created xsi:type="dcterms:W3CDTF">2021-07-01T08:15:24Z</dcterms:created>
  <dcterms:modified xsi:type="dcterms:W3CDTF">2025-03-20T13:32:46Z</dcterms:modified>
</cp:coreProperties>
</file>