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27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141" y="2802577"/>
            <a:ext cx="10723418" cy="2611136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Комунікативна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лінгвістика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новий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напрям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сучасних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мовознавчих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досліджень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Основні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категорії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комунікаитивної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лінгвістики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Комунікація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як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центральне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поняття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комуніктивної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лінгвістики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3.Мовна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особистість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,: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комунікативна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компетенція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мовленнєва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поведінка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4.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Комунікативні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стратегії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і тактики як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комунікативні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категорії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555179"/>
            <a:ext cx="7766936" cy="302821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99409" y="1122971"/>
            <a:ext cx="9666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КОМУНІКАТИВНА ЛІНГВІСТИКА</a:t>
            </a: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ЯК НОВІТНЯ ГАЛУЗЬ</a:t>
            </a:r>
            <a:r>
              <a:rPr lang="uk-UA" sz="3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МОВОЗНАВЧОЇ НАУКИ</a:t>
            </a: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250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7334" y="468922"/>
            <a:ext cx="11295835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>
                <a:solidFill>
                  <a:srgbClr val="7030A0"/>
                </a:solidFill>
              </a:rPr>
              <a:t>Поняття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комунікативної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компетенції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7030A0"/>
                </a:solidFill>
              </a:rPr>
              <a:t>особливо </a:t>
            </a:r>
            <a:r>
              <a:rPr lang="ru-RU" sz="2400" dirty="0" err="1">
                <a:solidFill>
                  <a:srgbClr val="7030A0"/>
                </a:solidFill>
              </a:rPr>
              <a:t>важливе</a:t>
            </a:r>
            <a:r>
              <a:rPr lang="ru-RU" sz="2400" dirty="0">
                <a:solidFill>
                  <a:srgbClr val="7030A0"/>
                </a:solidFill>
              </a:rPr>
              <a:t> для </a:t>
            </a:r>
            <a:r>
              <a:rPr lang="ru-RU" sz="2400" dirty="0" err="1">
                <a:solidFill>
                  <a:srgbClr val="7030A0"/>
                </a:solidFill>
              </a:rPr>
              <a:t>міжмовних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досліджень</a:t>
            </a:r>
            <a:r>
              <a:rPr lang="ru-RU" sz="2400" dirty="0">
                <a:solidFill>
                  <a:srgbClr val="7030A0"/>
                </a:solidFill>
              </a:rPr>
              <a:t>. </a:t>
            </a:r>
            <a:r>
              <a:rPr lang="ru-RU" sz="2400" dirty="0" err="1">
                <a:solidFill>
                  <a:srgbClr val="7030A0"/>
                </a:solidFill>
              </a:rPr>
              <a:t>Впроваджено</a:t>
            </a:r>
            <a:r>
              <a:rPr lang="ru-RU" sz="2400" dirty="0">
                <a:solidFill>
                  <a:srgbClr val="7030A0"/>
                </a:solidFill>
              </a:rPr>
              <a:t> до </a:t>
            </a:r>
            <a:r>
              <a:rPr lang="ru-RU" sz="2400" dirty="0" err="1">
                <a:solidFill>
                  <a:srgbClr val="7030A0"/>
                </a:solidFill>
              </a:rPr>
              <a:t>наукового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обігу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американським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вченим</a:t>
            </a:r>
            <a:r>
              <a:rPr lang="ru-RU" sz="2400" dirty="0">
                <a:solidFill>
                  <a:srgbClr val="7030A0"/>
                </a:solidFill>
              </a:rPr>
              <a:t> Д. </a:t>
            </a:r>
            <a:r>
              <a:rPr lang="ru-RU" sz="2400" dirty="0" err="1">
                <a:solidFill>
                  <a:srgbClr val="7030A0"/>
                </a:solidFill>
              </a:rPr>
              <a:t>Хаймсом</a:t>
            </a:r>
            <a:r>
              <a:rPr lang="ru-RU" sz="2400" dirty="0">
                <a:solidFill>
                  <a:srgbClr val="7030A0"/>
                </a:solidFill>
              </a:rPr>
              <a:t>, </a:t>
            </a:r>
            <a:r>
              <a:rPr lang="ru-RU" sz="2400" dirty="0" err="1">
                <a:solidFill>
                  <a:srgbClr val="7030A0"/>
                </a:solidFill>
              </a:rPr>
              <a:t>який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визначив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його</a:t>
            </a:r>
            <a:r>
              <a:rPr lang="ru-RU" sz="2400" dirty="0">
                <a:solidFill>
                  <a:srgbClr val="7030A0"/>
                </a:solidFill>
              </a:rPr>
              <a:t> як </a:t>
            </a:r>
            <a:r>
              <a:rPr lang="ru-RU" sz="2400" dirty="0" err="1">
                <a:solidFill>
                  <a:srgbClr val="7030A0"/>
                </a:solidFill>
              </a:rPr>
              <a:t>приховану</a:t>
            </a:r>
            <a:r>
              <a:rPr lang="ru-RU" sz="2400" dirty="0">
                <a:solidFill>
                  <a:srgbClr val="7030A0"/>
                </a:solidFill>
              </a:rPr>
              <a:t> систему </a:t>
            </a:r>
            <a:r>
              <a:rPr lang="ru-RU" sz="2400" dirty="0" err="1">
                <a:solidFill>
                  <a:srgbClr val="7030A0"/>
                </a:solidFill>
              </a:rPr>
              <a:t>знань</a:t>
            </a:r>
            <a:r>
              <a:rPr lang="ru-RU" sz="2400" dirty="0">
                <a:solidFill>
                  <a:srgbClr val="7030A0"/>
                </a:solidFill>
              </a:rPr>
              <a:t> і </a:t>
            </a:r>
            <a:r>
              <a:rPr lang="ru-RU" sz="2400" dirty="0" err="1">
                <a:solidFill>
                  <a:srgbClr val="7030A0"/>
                </a:solidFill>
              </a:rPr>
              <a:t>умінь</a:t>
            </a:r>
            <a:r>
              <a:rPr lang="ru-RU" sz="2400" dirty="0">
                <a:solidFill>
                  <a:srgbClr val="7030A0"/>
                </a:solidFill>
              </a:rPr>
              <a:t>, </a:t>
            </a:r>
            <a:r>
              <a:rPr lang="ru-RU" sz="2400" dirty="0" err="1">
                <a:solidFill>
                  <a:srgbClr val="7030A0"/>
                </a:solidFill>
              </a:rPr>
              <a:t>що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необхідні</a:t>
            </a:r>
            <a:r>
              <a:rPr lang="ru-RU" sz="2400" dirty="0">
                <a:solidFill>
                  <a:srgbClr val="7030A0"/>
                </a:solidFill>
              </a:rPr>
              <a:t> для </a:t>
            </a:r>
            <a:r>
              <a:rPr lang="ru-RU" sz="2400" dirty="0" err="1">
                <a:solidFill>
                  <a:srgbClr val="7030A0"/>
                </a:solidFill>
              </a:rPr>
              <a:t>комунікації</a:t>
            </a:r>
            <a:r>
              <a:rPr lang="ru-RU" sz="2400" dirty="0">
                <a:solidFill>
                  <a:srgbClr val="7030A0"/>
                </a:solidFill>
              </a:rPr>
              <a:t>. </a:t>
            </a:r>
          </a:p>
          <a:p>
            <a:pPr algn="just"/>
            <a:r>
              <a:rPr lang="ru-RU" sz="2400" dirty="0" err="1">
                <a:solidFill>
                  <a:srgbClr val="7030A0"/>
                </a:solidFill>
              </a:rPr>
              <a:t>Комунікативна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компетенція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включає</a:t>
            </a:r>
            <a:r>
              <a:rPr lang="ru-RU" sz="2400" dirty="0">
                <a:solidFill>
                  <a:srgbClr val="7030A0"/>
                </a:solidFill>
              </a:rPr>
              <a:t> як </a:t>
            </a:r>
            <a:r>
              <a:rPr lang="ru-RU" sz="2400" dirty="0" err="1">
                <a:solidFill>
                  <a:srgbClr val="7030A0"/>
                </a:solidFill>
              </a:rPr>
              <a:t>знання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мови</a:t>
            </a:r>
            <a:r>
              <a:rPr lang="ru-RU" sz="2400" dirty="0">
                <a:solidFill>
                  <a:srgbClr val="7030A0"/>
                </a:solidFill>
              </a:rPr>
              <a:t>, так і </a:t>
            </a:r>
            <a:r>
              <a:rPr lang="ru-RU" sz="2400" dirty="0" err="1">
                <a:solidFill>
                  <a:srgbClr val="7030A0"/>
                </a:solidFill>
              </a:rPr>
              <a:t>вміння</a:t>
            </a:r>
            <a:r>
              <a:rPr lang="ru-RU" sz="2400" dirty="0">
                <a:solidFill>
                  <a:srgbClr val="7030A0"/>
                </a:solidFill>
              </a:rPr>
              <a:t> ними </a:t>
            </a:r>
            <a:r>
              <a:rPr lang="ru-RU" sz="2400" dirty="0" err="1">
                <a:solidFill>
                  <a:srgbClr val="7030A0"/>
                </a:solidFill>
              </a:rPr>
              <a:t>користуватися</a:t>
            </a:r>
            <a:r>
              <a:rPr lang="ru-RU" sz="2400" dirty="0">
                <a:solidFill>
                  <a:srgbClr val="7030A0"/>
                </a:solidFill>
              </a:rPr>
              <a:t> за умов </a:t>
            </a:r>
            <a:r>
              <a:rPr lang="ru-RU" sz="2400" dirty="0" err="1">
                <a:solidFill>
                  <a:srgbClr val="7030A0"/>
                </a:solidFill>
              </a:rPr>
              <a:t>актуальної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комунікації</a:t>
            </a:r>
            <a:r>
              <a:rPr lang="ru-RU" sz="2400" dirty="0">
                <a:solidFill>
                  <a:srgbClr val="7030A0"/>
                </a:solidFill>
              </a:rPr>
              <a:t>. </a:t>
            </a:r>
          </a:p>
          <a:p>
            <a:pPr algn="just"/>
            <a:r>
              <a:rPr lang="ru-RU" sz="2400" dirty="0">
                <a:solidFill>
                  <a:srgbClr val="7030A0"/>
                </a:solidFill>
              </a:rPr>
              <a:t>У </a:t>
            </a:r>
            <a:r>
              <a:rPr lang="ru-RU" sz="2400" dirty="0" err="1">
                <a:solidFill>
                  <a:srgbClr val="7030A0"/>
                </a:solidFill>
              </a:rPr>
              <a:t>комунікативній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компетенції</a:t>
            </a:r>
            <a:r>
              <a:rPr lang="ru-RU" sz="2400" dirty="0">
                <a:solidFill>
                  <a:srgbClr val="7030A0"/>
                </a:solidFill>
              </a:rPr>
              <a:t>, за Д. </a:t>
            </a:r>
            <a:r>
              <a:rPr lang="ru-RU" sz="2400" dirty="0" err="1">
                <a:solidFill>
                  <a:srgbClr val="7030A0"/>
                </a:solidFill>
              </a:rPr>
              <a:t>Хаймсом</a:t>
            </a:r>
            <a:r>
              <a:rPr lang="ru-RU" sz="2400" dirty="0">
                <a:solidFill>
                  <a:srgbClr val="7030A0"/>
                </a:solidFill>
              </a:rPr>
              <a:t>, </a:t>
            </a:r>
            <a:r>
              <a:rPr lang="ru-RU" sz="2400" dirty="0" err="1">
                <a:solidFill>
                  <a:srgbClr val="7030A0"/>
                </a:solidFill>
              </a:rPr>
              <a:t>виділяється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чотири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типи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знань</a:t>
            </a:r>
            <a:r>
              <a:rPr lang="ru-RU" sz="2400" dirty="0">
                <a:solidFill>
                  <a:srgbClr val="7030A0"/>
                </a:solidFill>
              </a:rPr>
              <a:t> і </a:t>
            </a:r>
            <a:r>
              <a:rPr lang="ru-RU" sz="2400" dirty="0" err="1">
                <a:solidFill>
                  <a:srgbClr val="7030A0"/>
                </a:solidFill>
              </a:rPr>
              <a:t>умінь</a:t>
            </a:r>
            <a:r>
              <a:rPr lang="ru-RU" sz="2400" dirty="0">
                <a:solidFill>
                  <a:srgbClr val="7030A0"/>
                </a:solidFill>
              </a:rPr>
              <a:t>:</a:t>
            </a:r>
            <a:endParaRPr lang="en-US" sz="2400" dirty="0">
              <a:solidFill>
                <a:srgbClr val="7030A0"/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sz="2400" dirty="0" err="1">
                <a:solidFill>
                  <a:srgbClr val="7030A0"/>
                </a:solidFill>
              </a:rPr>
              <a:t>граматична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компетенція</a:t>
            </a:r>
            <a:r>
              <a:rPr lang="ru-RU" sz="2400" dirty="0">
                <a:solidFill>
                  <a:srgbClr val="7030A0"/>
                </a:solidFill>
              </a:rPr>
              <a:t> (</a:t>
            </a:r>
            <a:r>
              <a:rPr lang="ru-RU" sz="2400" dirty="0" err="1">
                <a:solidFill>
                  <a:srgbClr val="7030A0"/>
                </a:solidFill>
              </a:rPr>
              <a:t>володіння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мовним</a:t>
            </a:r>
            <a:r>
              <a:rPr lang="ru-RU" sz="2400" dirty="0">
                <a:solidFill>
                  <a:srgbClr val="7030A0"/>
                </a:solidFill>
              </a:rPr>
              <a:t> кодом);</a:t>
            </a:r>
            <a:endParaRPr lang="en-US" sz="2400" dirty="0">
              <a:solidFill>
                <a:srgbClr val="7030A0"/>
              </a:solidFill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sz="2400" dirty="0" err="1">
                <a:solidFill>
                  <a:srgbClr val="7030A0"/>
                </a:solidFill>
              </a:rPr>
              <a:t>соціолінгвістична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компетенція</a:t>
            </a:r>
            <a:r>
              <a:rPr lang="ru-RU" sz="2400" dirty="0">
                <a:solidFill>
                  <a:srgbClr val="7030A0"/>
                </a:solidFill>
              </a:rPr>
              <a:t> (</a:t>
            </a:r>
            <a:r>
              <a:rPr lang="ru-RU" sz="2400" dirty="0" err="1">
                <a:solidFill>
                  <a:srgbClr val="7030A0"/>
                </a:solidFill>
              </a:rPr>
              <a:t>вміння</a:t>
            </a:r>
            <a:r>
              <a:rPr lang="ru-RU" sz="2400" dirty="0">
                <a:solidFill>
                  <a:srgbClr val="7030A0"/>
                </a:solidFill>
              </a:rPr>
              <a:t> правильно </a:t>
            </a:r>
            <a:r>
              <a:rPr lang="ru-RU" sz="2400" dirty="0" err="1">
                <a:solidFill>
                  <a:srgbClr val="7030A0"/>
                </a:solidFill>
              </a:rPr>
              <a:t>проду</a:t>
            </a:r>
            <a:r>
              <a:rPr lang="ru-RU" sz="2400" dirty="0">
                <a:solidFill>
                  <a:srgbClr val="7030A0"/>
                </a:solidFill>
              </a:rPr>
              <a:t>- </a:t>
            </a:r>
            <a:r>
              <a:rPr lang="ru-RU" sz="2400" dirty="0" err="1">
                <a:solidFill>
                  <a:srgbClr val="7030A0"/>
                </a:solidFill>
              </a:rPr>
              <a:t>кувати</a:t>
            </a:r>
            <a:r>
              <a:rPr lang="ru-RU" sz="2400" dirty="0">
                <a:solidFill>
                  <a:srgbClr val="7030A0"/>
                </a:solidFill>
              </a:rPr>
              <a:t> та </a:t>
            </a:r>
            <a:r>
              <a:rPr lang="ru-RU" sz="2400" dirty="0" err="1">
                <a:solidFill>
                  <a:srgbClr val="7030A0"/>
                </a:solidFill>
              </a:rPr>
              <a:t>розуміти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висловлення</a:t>
            </a:r>
            <a:r>
              <a:rPr lang="ru-RU" sz="2400" dirty="0">
                <a:solidFill>
                  <a:srgbClr val="7030A0"/>
                </a:solidFill>
              </a:rPr>
              <a:t> в </a:t>
            </a:r>
            <a:r>
              <a:rPr lang="ru-RU" sz="2400" dirty="0" err="1">
                <a:solidFill>
                  <a:srgbClr val="7030A0"/>
                </a:solidFill>
              </a:rPr>
              <a:t>різних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соціолінгвістичних</a:t>
            </a:r>
            <a:endParaRPr lang="ru-RU" sz="2400" dirty="0">
              <a:solidFill>
                <a:srgbClr val="7030A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7030A0"/>
                </a:solidFill>
              </a:rPr>
              <a:t>контекстах, </a:t>
            </a:r>
            <a:r>
              <a:rPr lang="ru-RU" sz="2400" dirty="0" err="1">
                <a:solidFill>
                  <a:srgbClr val="7030A0"/>
                </a:solidFill>
              </a:rPr>
              <a:t>враховуючи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такі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фактори</a:t>
            </a:r>
            <a:r>
              <a:rPr lang="ru-RU" sz="2400" dirty="0">
                <a:solidFill>
                  <a:srgbClr val="7030A0"/>
                </a:solidFill>
              </a:rPr>
              <a:t>, як </a:t>
            </a:r>
            <a:r>
              <a:rPr lang="ru-RU" sz="2400" dirty="0" err="1">
                <a:solidFill>
                  <a:srgbClr val="7030A0"/>
                </a:solidFill>
              </a:rPr>
              <a:t>соціальний</a:t>
            </a:r>
            <a:r>
              <a:rPr lang="ru-RU" sz="2400" dirty="0">
                <a:solidFill>
                  <a:srgbClr val="7030A0"/>
                </a:solidFill>
              </a:rPr>
              <a:t> статус ко- </a:t>
            </a:r>
            <a:r>
              <a:rPr lang="ru-RU" sz="2400" dirty="0" err="1">
                <a:solidFill>
                  <a:srgbClr val="7030A0"/>
                </a:solidFill>
              </a:rPr>
              <a:t>мунікантів</a:t>
            </a:r>
            <a:r>
              <a:rPr lang="ru-RU" sz="2400" dirty="0">
                <a:solidFill>
                  <a:srgbClr val="7030A0"/>
                </a:solidFill>
              </a:rPr>
              <a:t> та сфера </a:t>
            </a:r>
            <a:r>
              <a:rPr lang="ru-RU" sz="2400" dirty="0" err="1">
                <a:solidFill>
                  <a:srgbClr val="7030A0"/>
                </a:solidFill>
              </a:rPr>
              <a:t>спілкування</a:t>
            </a:r>
            <a:r>
              <a:rPr lang="ru-RU" sz="2400" dirty="0">
                <a:solidFill>
                  <a:srgbClr val="7030A0"/>
                </a:solidFill>
              </a:rPr>
              <a:t>);</a:t>
            </a:r>
            <a:endParaRPr lang="en-US" sz="2400" dirty="0">
              <a:solidFill>
                <a:srgbClr val="7030A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7030A0"/>
                </a:solidFill>
              </a:rPr>
              <a:t>дискурсивна </a:t>
            </a:r>
            <a:r>
              <a:rPr lang="ru-RU" sz="2400" dirty="0" err="1">
                <a:solidFill>
                  <a:srgbClr val="7030A0"/>
                </a:solidFill>
              </a:rPr>
              <a:t>компетенція</a:t>
            </a:r>
            <a:r>
              <a:rPr lang="ru-RU" sz="2400" dirty="0">
                <a:solidFill>
                  <a:srgbClr val="7030A0"/>
                </a:solidFill>
              </a:rPr>
              <a:t> (</a:t>
            </a:r>
            <a:r>
              <a:rPr lang="ru-RU" sz="2400" dirty="0" err="1">
                <a:solidFill>
                  <a:srgbClr val="7030A0"/>
                </a:solidFill>
              </a:rPr>
              <a:t>вміння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поєднувати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граматичні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форми</a:t>
            </a:r>
            <a:r>
              <a:rPr lang="ru-RU" sz="2400" dirty="0">
                <a:solidFill>
                  <a:srgbClr val="7030A0"/>
                </a:solidFill>
              </a:rPr>
              <a:t> та </a:t>
            </a:r>
            <a:r>
              <a:rPr lang="ru-RU" sz="2400" dirty="0" err="1">
                <a:solidFill>
                  <a:srgbClr val="7030A0"/>
                </a:solidFill>
              </a:rPr>
              <a:t>значення</a:t>
            </a:r>
            <a:r>
              <a:rPr lang="ru-RU" sz="2400" dirty="0">
                <a:solidFill>
                  <a:srgbClr val="7030A0"/>
                </a:solidFill>
              </a:rPr>
              <a:t> для </a:t>
            </a:r>
            <a:r>
              <a:rPr lang="ru-RU" sz="2400" dirty="0" err="1">
                <a:solidFill>
                  <a:srgbClr val="7030A0"/>
                </a:solidFill>
              </a:rPr>
              <a:t>побудови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безперервного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письмового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чи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усного</a:t>
            </a:r>
            <a:r>
              <a:rPr lang="ru-RU" sz="2400" dirty="0">
                <a:solidFill>
                  <a:srgbClr val="7030A0"/>
                </a:solidFill>
              </a:rPr>
              <a:t> тексту);</a:t>
            </a:r>
            <a:endParaRPr lang="en-US" sz="2400" dirty="0">
              <a:solidFill>
                <a:srgbClr val="7030A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2400" dirty="0" err="1">
                <a:solidFill>
                  <a:srgbClr val="7030A0"/>
                </a:solidFill>
              </a:rPr>
              <a:t>стратегічна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компетенція</a:t>
            </a:r>
            <a:r>
              <a:rPr lang="ru-RU" sz="2400" dirty="0">
                <a:solidFill>
                  <a:srgbClr val="7030A0"/>
                </a:solidFill>
              </a:rPr>
              <a:t> (</a:t>
            </a:r>
            <a:r>
              <a:rPr lang="ru-RU" sz="2400" dirty="0" err="1">
                <a:solidFill>
                  <a:srgbClr val="7030A0"/>
                </a:solidFill>
              </a:rPr>
              <a:t>вміння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пристосовувати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комунікативні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стратегії</a:t>
            </a:r>
            <a:r>
              <a:rPr lang="ru-RU" sz="2400" dirty="0">
                <a:solidFill>
                  <a:srgbClr val="7030A0"/>
                </a:solidFill>
              </a:rPr>
              <a:t> до </a:t>
            </a:r>
            <a:r>
              <a:rPr lang="ru-RU" sz="2400" dirty="0" err="1">
                <a:solidFill>
                  <a:srgbClr val="7030A0"/>
                </a:solidFill>
              </a:rPr>
              <a:t>конкретної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ситуації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спілкування</a:t>
            </a:r>
            <a:r>
              <a:rPr lang="ru-RU" sz="2400" dirty="0">
                <a:solidFill>
                  <a:srgbClr val="7030A0"/>
                </a:solidFill>
              </a:rPr>
              <a:t>).</a:t>
            </a:r>
            <a:endParaRPr lang="en-US" sz="2400" dirty="0">
              <a:solidFill>
                <a:srgbClr val="7030A0"/>
              </a:solidFill>
            </a:endParaRPr>
          </a:p>
          <a:p>
            <a:r>
              <a:rPr lang="uk-UA" sz="2400" dirty="0">
                <a:solidFill>
                  <a:srgbClr val="7030A0"/>
                </a:solidFill>
              </a:rPr>
              <a:t> </a:t>
            </a:r>
            <a:endParaRPr lang="en-US" sz="2400" dirty="0">
              <a:solidFill>
                <a:srgbClr val="7030A0"/>
              </a:solidFill>
            </a:endParaRPr>
          </a:p>
          <a:p>
            <a:endParaRPr lang="en-US" sz="2400" dirty="0">
              <a:solidFill>
                <a:srgbClr val="7030A0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854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0185" y="461108"/>
            <a:ext cx="1154332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</a:rPr>
              <a:t>На думку В.І. Карасика, </a:t>
            </a:r>
            <a:r>
              <a:rPr lang="ru-RU" sz="2400" dirty="0" err="1">
                <a:solidFill>
                  <a:srgbClr val="002060"/>
                </a:solidFill>
              </a:rPr>
              <a:t>ситуація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непорозуміння</a:t>
            </a:r>
            <a:r>
              <a:rPr lang="ru-RU" sz="2400" dirty="0">
                <a:solidFill>
                  <a:srgbClr val="002060"/>
                </a:solidFill>
              </a:rPr>
              <a:t> при </a:t>
            </a:r>
            <a:r>
              <a:rPr lang="ru-RU" sz="2400" dirty="0" err="1">
                <a:solidFill>
                  <a:srgbClr val="002060"/>
                </a:solidFill>
              </a:rPr>
              <a:t>міжкультурному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спілкуванні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може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пояснюватися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тим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що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учасники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спілкування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будують</a:t>
            </a:r>
            <a:r>
              <a:rPr lang="ru-RU" sz="2400" dirty="0">
                <a:solidFill>
                  <a:srgbClr val="002060"/>
                </a:solidFill>
              </a:rPr>
              <a:t> свою </a:t>
            </a:r>
            <a:r>
              <a:rPr lang="ru-RU" sz="2400" dirty="0" err="1">
                <a:solidFill>
                  <a:srgbClr val="002060"/>
                </a:solidFill>
              </a:rPr>
              <a:t>мовленнєву</a:t>
            </a:r>
            <a:r>
              <a:rPr lang="ru-RU" sz="2400" dirty="0">
                <a:solidFill>
                  <a:srgbClr val="002060"/>
                </a:solidFill>
              </a:rPr>
              <a:t> і </a:t>
            </a:r>
            <a:r>
              <a:rPr lang="ru-RU" sz="2400" dirty="0" err="1">
                <a:solidFill>
                  <a:srgbClr val="002060"/>
                </a:solidFill>
              </a:rPr>
              <a:t>немовленнєву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поведінку</a:t>
            </a:r>
            <a:r>
              <a:rPr lang="ru-RU" sz="2400" dirty="0">
                <a:solidFill>
                  <a:srgbClr val="002060"/>
                </a:solidFill>
              </a:rPr>
              <a:t> на </a:t>
            </a:r>
            <a:r>
              <a:rPr lang="ru-RU" sz="2400" dirty="0" err="1">
                <a:solidFill>
                  <a:srgbClr val="002060"/>
                </a:solidFill>
              </a:rPr>
              <a:t>підставі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різних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культурних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аксіом</a:t>
            </a:r>
            <a:r>
              <a:rPr lang="ru-RU" sz="2400" dirty="0">
                <a:solidFill>
                  <a:srgbClr val="002060"/>
                </a:solidFill>
              </a:rPr>
              <a:t> [Карасик 2005, с. 6]. </a:t>
            </a:r>
          </a:p>
          <a:p>
            <a:pPr algn="just"/>
            <a:r>
              <a:rPr lang="ru-RU" sz="2400" b="1" u="sng" dirty="0">
                <a:solidFill>
                  <a:srgbClr val="C00000"/>
                </a:solidFill>
              </a:rPr>
              <a:t>Культурна </a:t>
            </a:r>
            <a:r>
              <a:rPr lang="ru-RU" sz="2400" b="1" u="sng" dirty="0" err="1">
                <a:solidFill>
                  <a:srgbClr val="C00000"/>
                </a:solidFill>
              </a:rPr>
              <a:t>аксіома</a:t>
            </a:r>
            <a:r>
              <a:rPr lang="ru-RU" sz="2400" b="1" u="sng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– </a:t>
            </a:r>
            <a:r>
              <a:rPr lang="ru-RU" sz="2400" dirty="0" err="1">
                <a:solidFill>
                  <a:srgbClr val="002060"/>
                </a:solidFill>
              </a:rPr>
              <a:t>це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ціннісна</a:t>
            </a:r>
            <a:r>
              <a:rPr lang="ru-RU" sz="2400" dirty="0">
                <a:solidFill>
                  <a:srgbClr val="002060"/>
                </a:solidFill>
              </a:rPr>
              <a:t> установка, яка не </a:t>
            </a:r>
            <a:r>
              <a:rPr lang="ru-RU" sz="2400" dirty="0" err="1">
                <a:solidFill>
                  <a:srgbClr val="002060"/>
                </a:solidFill>
              </a:rPr>
              <a:t>потребує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додаткових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пояснень</a:t>
            </a:r>
            <a:r>
              <a:rPr lang="ru-RU" sz="2400" dirty="0">
                <a:solidFill>
                  <a:srgbClr val="002060"/>
                </a:solidFill>
              </a:rPr>
              <a:t>, будучи природною і правильною у межах </a:t>
            </a:r>
            <a:r>
              <a:rPr lang="ru-RU" sz="2400" dirty="0" err="1">
                <a:solidFill>
                  <a:srgbClr val="002060"/>
                </a:solidFill>
              </a:rPr>
              <a:t>певної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лінгвокультури</a:t>
            </a:r>
            <a:r>
              <a:rPr lang="ru-RU" sz="2400" dirty="0">
                <a:solidFill>
                  <a:srgbClr val="002060"/>
                </a:solidFill>
              </a:rPr>
              <a:t> [Карасик 2005, с. 6].</a:t>
            </a:r>
          </a:p>
          <a:p>
            <a:pPr algn="just"/>
            <a:r>
              <a:rPr lang="ru-RU" sz="2400" dirty="0" err="1">
                <a:solidFill>
                  <a:srgbClr val="002060"/>
                </a:solidFill>
              </a:rPr>
              <a:t>Культурні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аксіоми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яскраво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демонструє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мовленнєва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поведінка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людини</a:t>
            </a:r>
            <a:r>
              <a:rPr lang="ru-RU" sz="2400" dirty="0">
                <a:solidFill>
                  <a:srgbClr val="002060"/>
                </a:solidFill>
              </a:rPr>
              <a:t>, яка </a:t>
            </a:r>
            <a:r>
              <a:rPr lang="ru-RU" sz="2400" dirty="0" err="1">
                <a:solidFill>
                  <a:srgbClr val="002060"/>
                </a:solidFill>
              </a:rPr>
              <a:t>завжди</a:t>
            </a:r>
            <a:r>
              <a:rPr lang="ru-RU" sz="2400" dirty="0">
                <a:solidFill>
                  <a:srgbClr val="002060"/>
                </a:solidFill>
              </a:rPr>
              <a:t> є </a:t>
            </a:r>
            <a:r>
              <a:rPr lang="ru-RU" sz="2400" dirty="0" err="1">
                <a:solidFill>
                  <a:srgbClr val="002060"/>
                </a:solidFill>
              </a:rPr>
              <a:t>національно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забарвленою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оскільки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комунікація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крім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власне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лінгвістичного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має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ще</a:t>
            </a:r>
            <a:r>
              <a:rPr lang="ru-RU" sz="2400" dirty="0">
                <a:solidFill>
                  <a:srgbClr val="002060"/>
                </a:solidFill>
              </a:rPr>
              <a:t> й </a:t>
            </a:r>
            <a:r>
              <a:rPr lang="ru-RU" sz="2400" dirty="0" err="1">
                <a:solidFill>
                  <a:srgbClr val="002060"/>
                </a:solidFill>
              </a:rPr>
              <a:t>лінгвокогнітивний</a:t>
            </a:r>
            <a:r>
              <a:rPr lang="ru-RU" sz="2400" dirty="0">
                <a:solidFill>
                  <a:srgbClr val="002060"/>
                </a:solidFill>
              </a:rPr>
              <a:t> план, </a:t>
            </a:r>
            <a:r>
              <a:rPr lang="ru-RU" sz="2400" dirty="0" err="1">
                <a:solidFill>
                  <a:srgbClr val="002060"/>
                </a:solidFill>
              </a:rPr>
              <a:t>котрий</a:t>
            </a:r>
            <a:r>
              <a:rPr lang="ru-RU" sz="2400" dirty="0">
                <a:solidFill>
                  <a:srgbClr val="002060"/>
                </a:solidFill>
              </a:rPr>
              <a:t> і </a:t>
            </a:r>
            <a:r>
              <a:rPr lang="ru-RU" sz="2400" dirty="0" err="1">
                <a:solidFill>
                  <a:srgbClr val="002060"/>
                </a:solidFill>
              </a:rPr>
              <a:t>визначає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її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національну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специфіку</a:t>
            </a:r>
            <a:r>
              <a:rPr lang="ru-RU" sz="2400" dirty="0">
                <a:solidFill>
                  <a:srgbClr val="002060"/>
                </a:solidFill>
              </a:rPr>
              <a:t> [Красных 2004, с. 244–245].</a:t>
            </a:r>
          </a:p>
          <a:p>
            <a:pPr algn="just"/>
            <a:r>
              <a:rPr lang="ru-RU" sz="2400" dirty="0" err="1">
                <a:solidFill>
                  <a:srgbClr val="002060"/>
                </a:solidFill>
              </a:rPr>
              <a:t>Дослідження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лінгвокогнітивного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виміру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комунікації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передбачає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звернення</a:t>
            </a:r>
            <a:r>
              <a:rPr lang="ru-RU" sz="2400" dirty="0">
                <a:solidFill>
                  <a:srgbClr val="002060"/>
                </a:solidFill>
              </a:rPr>
              <a:t> до </a:t>
            </a:r>
            <a:r>
              <a:rPr lang="ru-RU" sz="2400" b="1" u="sng" dirty="0" err="1">
                <a:solidFill>
                  <a:srgbClr val="C00000"/>
                </a:solidFill>
              </a:rPr>
              <a:t>прецедентних</a:t>
            </a:r>
            <a:r>
              <a:rPr lang="ru-RU" sz="2400" b="1" u="sng" dirty="0">
                <a:solidFill>
                  <a:srgbClr val="C00000"/>
                </a:solidFill>
              </a:rPr>
              <a:t> </a:t>
            </a:r>
            <a:r>
              <a:rPr lang="ru-RU" sz="2400" b="1" u="sng" dirty="0" err="1">
                <a:solidFill>
                  <a:srgbClr val="C00000"/>
                </a:solidFill>
              </a:rPr>
              <a:t>феноменів</a:t>
            </a:r>
            <a:r>
              <a:rPr lang="ru-RU" sz="2400" b="1" u="sng" dirty="0">
                <a:solidFill>
                  <a:srgbClr val="C00000"/>
                </a:solidFill>
              </a:rPr>
              <a:t>,</a:t>
            </a:r>
            <a:r>
              <a:rPr lang="ru-RU" dirty="0"/>
              <a:t> </a:t>
            </a:r>
            <a:r>
              <a:rPr lang="ru-RU" sz="2400" dirty="0" err="1">
                <a:solidFill>
                  <a:srgbClr val="002060"/>
                </a:solidFill>
              </a:rPr>
              <a:t>які</a:t>
            </a:r>
            <a:r>
              <a:rPr lang="ru-RU" sz="2400" dirty="0">
                <a:solidFill>
                  <a:srgbClr val="002060"/>
                </a:solidFill>
              </a:rPr>
              <a:t> разом </a:t>
            </a:r>
            <a:r>
              <a:rPr lang="ru-RU" sz="2400" dirty="0" err="1">
                <a:solidFill>
                  <a:srgbClr val="002060"/>
                </a:solidFill>
              </a:rPr>
              <a:t>із</a:t>
            </a:r>
            <a:r>
              <a:rPr lang="ru-RU" sz="2400" dirty="0">
                <a:solidFill>
                  <a:srgbClr val="002060"/>
                </a:solidFill>
              </a:rPr>
              <a:t> стереотипами </a:t>
            </a:r>
            <a:r>
              <a:rPr lang="ru-RU" sz="2400" dirty="0" err="1">
                <a:solidFill>
                  <a:srgbClr val="002060"/>
                </a:solidFill>
              </a:rPr>
              <a:t>відіграють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важливу</a:t>
            </a:r>
            <a:r>
              <a:rPr lang="ru-RU" sz="2400" dirty="0">
                <a:solidFill>
                  <a:srgbClr val="002060"/>
                </a:solidFill>
              </a:rPr>
              <a:t> роль у </a:t>
            </a:r>
            <a:r>
              <a:rPr lang="ru-RU" sz="2400" dirty="0" err="1">
                <a:solidFill>
                  <a:srgbClr val="002060"/>
                </a:solidFill>
              </a:rPr>
              <a:t>структурації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національної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мовної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свідомості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виступаючи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певними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ментальними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еталонами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етнічного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світосприйняття</a:t>
            </a:r>
            <a:r>
              <a:rPr lang="ru-RU" sz="2400" dirty="0">
                <a:solidFill>
                  <a:srgbClr val="002060"/>
                </a:solidFill>
              </a:rPr>
              <a:t> та </a:t>
            </a:r>
            <a:r>
              <a:rPr lang="ru-RU" sz="2400" dirty="0" err="1">
                <a:solidFill>
                  <a:srgbClr val="002060"/>
                </a:solidFill>
              </a:rPr>
              <a:t>світооцінки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  <a:p>
            <a:pPr algn="just"/>
            <a:endParaRPr lang="en-US" sz="2400" dirty="0">
              <a:solidFill>
                <a:srgbClr val="00206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57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609600"/>
            <a:ext cx="111212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rgbClr val="002060"/>
                </a:solidFill>
              </a:rPr>
              <a:t>Красних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поділяє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прецедентні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феномени</a:t>
            </a:r>
            <a:r>
              <a:rPr lang="ru-RU" sz="2400" dirty="0">
                <a:solidFill>
                  <a:srgbClr val="002060"/>
                </a:solidFill>
              </a:rPr>
              <a:t> на </a:t>
            </a:r>
            <a:r>
              <a:rPr lang="ru-RU" sz="2400" b="1" i="1" u="sng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універсальні</a:t>
            </a:r>
            <a:r>
              <a:rPr lang="ru-RU" sz="24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i="1" u="sng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запозичені</a:t>
            </a:r>
            <a:r>
              <a:rPr lang="ru-RU" sz="24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sz="2400" b="1" i="1" u="sng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національні</a:t>
            </a:r>
            <a:r>
              <a:rPr lang="ru-RU" sz="24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Д.Б. Гудков до </a:t>
            </a:r>
            <a:r>
              <a:rPr lang="ru-RU" sz="2400" dirty="0" err="1">
                <a:solidFill>
                  <a:srgbClr val="002060"/>
                </a:solidFill>
              </a:rPr>
              <a:t>прецедентних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феноменів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відносить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прецедентний</a:t>
            </a:r>
            <a:r>
              <a:rPr lang="ru-RU" sz="2400" dirty="0">
                <a:solidFill>
                  <a:srgbClr val="002060"/>
                </a:solidFill>
              </a:rPr>
              <a:t> текст, </a:t>
            </a:r>
            <a:r>
              <a:rPr lang="ru-RU" sz="2400" dirty="0" err="1">
                <a:solidFill>
                  <a:srgbClr val="002060"/>
                </a:solidFill>
              </a:rPr>
              <a:t>прецедентну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ситуацію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прецедентний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вислів</a:t>
            </a:r>
            <a:r>
              <a:rPr lang="ru-RU" sz="2400" dirty="0">
                <a:solidFill>
                  <a:srgbClr val="002060"/>
                </a:solidFill>
              </a:rPr>
              <a:t> та </a:t>
            </a:r>
            <a:r>
              <a:rPr lang="ru-RU" sz="2400" dirty="0" err="1">
                <a:solidFill>
                  <a:srgbClr val="002060"/>
                </a:solidFill>
              </a:rPr>
              <a:t>прецедентне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ім'я</a:t>
            </a:r>
            <a:r>
              <a:rPr lang="ru-RU" sz="2400" dirty="0">
                <a:solidFill>
                  <a:srgbClr val="002060"/>
                </a:solidFill>
              </a:rPr>
              <a:t> [Гудков 2004, с. 251], </a:t>
            </a:r>
            <a:r>
              <a:rPr lang="ru-RU" sz="2400" dirty="0" err="1">
                <a:solidFill>
                  <a:srgbClr val="002060"/>
                </a:solidFill>
              </a:rPr>
              <a:t>вважаючи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всі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ці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явища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належними</a:t>
            </a:r>
            <a:r>
              <a:rPr lang="ru-RU" sz="2400" dirty="0">
                <a:solidFill>
                  <a:srgbClr val="002060"/>
                </a:solidFill>
              </a:rPr>
              <a:t> до </a:t>
            </a:r>
            <a:r>
              <a:rPr lang="ru-RU" sz="2400" dirty="0" err="1">
                <a:solidFill>
                  <a:srgbClr val="002060"/>
                </a:solidFill>
              </a:rPr>
              <a:t>національного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рівня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прецедентності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9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7334" y="609600"/>
            <a:ext cx="1073485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Даний </a:t>
            </a:r>
            <a:r>
              <a:rPr lang="ru-RU" sz="2400" dirty="0" err="1"/>
              <a:t>напрямок</a:t>
            </a:r>
            <a:r>
              <a:rPr lang="ru-RU" sz="2400" dirty="0"/>
              <a:t>: </a:t>
            </a:r>
            <a:r>
              <a:rPr lang="ru-RU" sz="2400" dirty="0" err="1"/>
              <a:t>вивчаються</a:t>
            </a:r>
            <a:r>
              <a:rPr lang="ru-RU" dirty="0"/>
              <a:t> </a:t>
            </a:r>
            <a:r>
              <a:rPr lang="ru-RU" sz="2400" dirty="0" err="1"/>
              <a:t>процеси</a:t>
            </a:r>
            <a:r>
              <a:rPr lang="ru-RU" sz="2400" dirty="0"/>
              <a:t> </a:t>
            </a:r>
            <a:r>
              <a:rPr lang="ru-RU" sz="2400" dirty="0" err="1"/>
              <a:t>спілкування</a:t>
            </a:r>
            <a:r>
              <a:rPr lang="ru-RU" sz="2400" dirty="0"/>
              <a:t> людей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урахуванням</a:t>
            </a:r>
            <a:r>
              <a:rPr lang="ru-RU" sz="2400" dirty="0"/>
              <a:t> </a:t>
            </a:r>
            <a:r>
              <a:rPr lang="ru-RU" sz="2400" dirty="0" err="1"/>
              <a:t>всіх</a:t>
            </a:r>
            <a:r>
              <a:rPr lang="ru-RU" sz="2400" dirty="0"/>
              <a:t> </a:t>
            </a:r>
            <a:r>
              <a:rPr lang="ru-RU" sz="2400" dirty="0" err="1"/>
              <a:t>вербальних</a:t>
            </a:r>
            <a:r>
              <a:rPr lang="ru-RU" sz="2400" dirty="0"/>
              <a:t> та </a:t>
            </a:r>
            <a:r>
              <a:rPr lang="ru-RU" sz="2400" dirty="0" err="1"/>
              <a:t>невербальних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</a:t>
            </a:r>
            <a:r>
              <a:rPr lang="ru-RU" sz="2400" dirty="0" err="1"/>
              <a:t>комунікації</a:t>
            </a:r>
            <a:r>
              <a:rPr lang="ru-RU" sz="2400" dirty="0"/>
              <a:t>. </a:t>
            </a:r>
          </a:p>
          <a:p>
            <a:r>
              <a:rPr lang="ru-RU" sz="2400" b="1" i="1" dirty="0" err="1">
                <a:solidFill>
                  <a:srgbClr val="C00000"/>
                </a:solidFill>
              </a:rPr>
              <a:t>Комунікативна</a:t>
            </a:r>
            <a:r>
              <a:rPr lang="ru-RU" sz="2400" b="1" i="1" dirty="0">
                <a:solidFill>
                  <a:srgbClr val="C00000"/>
                </a:solidFill>
              </a:rPr>
              <a:t> </a:t>
            </a:r>
            <a:r>
              <a:rPr lang="ru-RU" sz="2400" b="1" i="1" dirty="0" err="1">
                <a:solidFill>
                  <a:srgbClr val="C00000"/>
                </a:solidFill>
              </a:rPr>
              <a:t>лінгвістика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C00000"/>
                </a:solidFill>
              </a:rPr>
              <a:t>пов'язана</a:t>
            </a:r>
            <a:r>
              <a:rPr lang="ru-RU" sz="2400" dirty="0"/>
              <a:t> з </a:t>
            </a:r>
            <a:r>
              <a:rPr lang="ru-RU" sz="2400" dirty="0" err="1"/>
              <a:t>суміжними</a:t>
            </a:r>
            <a:r>
              <a:rPr lang="ru-RU" sz="2400" dirty="0"/>
              <a:t> за предметом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напрямками</a:t>
            </a:r>
            <a:r>
              <a:rPr lang="ru-RU" sz="2400" dirty="0"/>
              <a:t> </a:t>
            </a:r>
            <a:r>
              <a:rPr lang="ru-RU" sz="2400" dirty="0" err="1"/>
              <a:t>наукового</a:t>
            </a:r>
            <a:r>
              <a:rPr lang="ru-RU" sz="2400" dirty="0"/>
              <a:t> </a:t>
            </a:r>
            <a:r>
              <a:rPr lang="ru-RU" sz="2400" dirty="0" err="1"/>
              <a:t>пошуку</a:t>
            </a:r>
            <a:r>
              <a:rPr lang="ru-RU" sz="2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/>
              <a:t>теорією</a:t>
            </a:r>
            <a:r>
              <a:rPr lang="ru-RU" sz="2400" dirty="0"/>
              <a:t> </a:t>
            </a:r>
            <a:r>
              <a:rPr lang="ru-RU" sz="2400" dirty="0" err="1"/>
              <a:t>мовленнєвої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/>
              <a:t>теорією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(</a:t>
            </a:r>
            <a:r>
              <a:rPr lang="ru-RU" sz="2400" dirty="0" err="1"/>
              <a:t>інформатикою</a:t>
            </a:r>
            <a:r>
              <a:rPr lang="ru-RU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/>
              <a:t>когнітивною</a:t>
            </a:r>
            <a:r>
              <a:rPr lang="ru-RU" sz="2400" dirty="0"/>
              <a:t> </a:t>
            </a:r>
            <a:r>
              <a:rPr lang="ru-RU" sz="2400" dirty="0" err="1"/>
              <a:t>лінгвістикою</a:t>
            </a:r>
            <a:r>
              <a:rPr lang="ru-RU" sz="24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/>
              <a:t>функціональною</a:t>
            </a:r>
            <a:r>
              <a:rPr lang="ru-RU" sz="2400" dirty="0"/>
              <a:t> </a:t>
            </a:r>
            <a:r>
              <a:rPr lang="ru-RU" sz="2400" dirty="0" err="1"/>
              <a:t>лінгвістикою</a:t>
            </a:r>
            <a:r>
              <a:rPr lang="ru-RU" sz="24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/>
              <a:t>психолінгвістикою</a:t>
            </a:r>
            <a:r>
              <a:rPr lang="ru-RU" sz="24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/>
              <a:t>соціолінгвістикою</a:t>
            </a:r>
            <a:r>
              <a:rPr lang="ru-RU" sz="2400" dirty="0"/>
              <a:t>. </a:t>
            </a:r>
          </a:p>
          <a:p>
            <a:pPr algn="just"/>
            <a:r>
              <a:rPr lang="ru-RU" sz="2200" dirty="0" err="1"/>
              <a:t>Існує</a:t>
            </a:r>
            <a:r>
              <a:rPr lang="ru-RU" sz="2200" dirty="0"/>
              <a:t> </a:t>
            </a:r>
            <a:r>
              <a:rPr lang="ru-RU" sz="2200" dirty="0" err="1"/>
              <a:t>тенденція</a:t>
            </a:r>
            <a:r>
              <a:rPr lang="ru-RU" sz="2200" dirty="0"/>
              <a:t> до </a:t>
            </a:r>
            <a:r>
              <a:rPr lang="ru-RU" sz="2200" dirty="0" err="1"/>
              <a:t>синонімічного</a:t>
            </a:r>
            <a:r>
              <a:rPr lang="ru-RU" sz="2200" dirty="0"/>
              <a:t> </a:t>
            </a:r>
            <a:r>
              <a:rPr lang="ru-RU" sz="2200" dirty="0" err="1"/>
              <a:t>використання</a:t>
            </a:r>
            <a:r>
              <a:rPr lang="ru-RU" sz="2200" dirty="0"/>
              <a:t> понять </a:t>
            </a:r>
            <a:r>
              <a:rPr lang="ru-RU" sz="2200" dirty="0">
                <a:solidFill>
                  <a:srgbClr val="C00000"/>
                </a:solidFill>
              </a:rPr>
              <a:t>"</a:t>
            </a:r>
            <a:r>
              <a:rPr lang="ru-RU" sz="2200" dirty="0" err="1">
                <a:solidFill>
                  <a:srgbClr val="C00000"/>
                </a:solidFill>
              </a:rPr>
              <a:t>комунікативна</a:t>
            </a:r>
            <a:r>
              <a:rPr lang="ru-RU" sz="2200" dirty="0">
                <a:solidFill>
                  <a:srgbClr val="C00000"/>
                </a:solidFill>
              </a:rPr>
              <a:t> </a:t>
            </a:r>
            <a:r>
              <a:rPr lang="ru-RU" sz="2200" dirty="0" err="1">
                <a:solidFill>
                  <a:srgbClr val="C00000"/>
                </a:solidFill>
              </a:rPr>
              <a:t>лінгвістика</a:t>
            </a:r>
            <a:r>
              <a:rPr lang="ru-RU" sz="2200" dirty="0">
                <a:solidFill>
                  <a:srgbClr val="C00000"/>
                </a:solidFill>
              </a:rPr>
              <a:t>", "</a:t>
            </a:r>
            <a:r>
              <a:rPr lang="ru-RU" sz="2200" dirty="0" err="1">
                <a:solidFill>
                  <a:srgbClr val="C00000"/>
                </a:solidFill>
              </a:rPr>
              <a:t>прагмалінгвістика</a:t>
            </a:r>
            <a:r>
              <a:rPr lang="ru-RU" sz="2200" dirty="0">
                <a:solidFill>
                  <a:srgbClr val="C00000"/>
                </a:solidFill>
              </a:rPr>
              <a:t>»</a:t>
            </a:r>
            <a:r>
              <a:rPr lang="ru-RU" sz="2200" dirty="0"/>
              <a:t>. </a:t>
            </a:r>
            <a:r>
              <a:rPr lang="ru-RU" sz="2200" dirty="0" err="1"/>
              <a:t>Правильніше</a:t>
            </a:r>
            <a:r>
              <a:rPr lang="ru-RU" sz="2200" dirty="0"/>
              <a:t> </a:t>
            </a:r>
            <a:r>
              <a:rPr lang="ru-RU" sz="2200" dirty="0" err="1"/>
              <a:t>розглядати</a:t>
            </a:r>
            <a:r>
              <a:rPr lang="ru-RU" sz="2200" dirty="0"/>
              <a:t> </a:t>
            </a:r>
            <a:r>
              <a:rPr lang="ru-RU" sz="2200" dirty="0" err="1"/>
              <a:t>останню</a:t>
            </a:r>
            <a:r>
              <a:rPr lang="ru-RU" sz="2200" dirty="0"/>
              <a:t> як </a:t>
            </a:r>
            <a:r>
              <a:rPr lang="ru-RU" sz="2200" dirty="0" err="1"/>
              <a:t>частину</a:t>
            </a:r>
            <a:r>
              <a:rPr lang="ru-RU" sz="2200" dirty="0"/>
              <a:t> </a:t>
            </a:r>
            <a:r>
              <a:rPr lang="ru-RU" sz="2200" dirty="0" err="1"/>
              <a:t>першої</a:t>
            </a:r>
            <a:r>
              <a:rPr lang="ru-RU" sz="2200" dirty="0"/>
              <a:t>, </a:t>
            </a:r>
            <a:r>
              <a:rPr lang="ru-RU" sz="2200" dirty="0" err="1"/>
              <a:t>оскільки</a:t>
            </a:r>
            <a:r>
              <a:rPr lang="ru-RU" sz="2200" dirty="0"/>
              <a:t> </a:t>
            </a:r>
            <a:r>
              <a:rPr lang="ru-RU" sz="2200" dirty="0" err="1"/>
              <a:t>комунікативна</a:t>
            </a:r>
            <a:r>
              <a:rPr lang="ru-RU" sz="2200" dirty="0"/>
              <a:t> </a:t>
            </a:r>
            <a:r>
              <a:rPr lang="ru-RU" sz="2200" dirty="0" err="1"/>
              <a:t>лінгвістика</a:t>
            </a:r>
            <a:r>
              <a:rPr lang="ru-RU" sz="2200" dirty="0"/>
              <a:t> </a:t>
            </a:r>
            <a:r>
              <a:rPr lang="ru-RU" sz="2200" dirty="0" err="1"/>
              <a:t>досліджує</a:t>
            </a:r>
            <a:r>
              <a:rPr lang="ru-RU" sz="2200" dirty="0"/>
              <a:t> не </a:t>
            </a:r>
            <a:r>
              <a:rPr lang="ru-RU" sz="2200" dirty="0" err="1"/>
              <a:t>тільки</a:t>
            </a:r>
            <a:r>
              <a:rPr lang="ru-RU" sz="2200" dirty="0"/>
              <a:t> </a:t>
            </a:r>
            <a:r>
              <a:rPr lang="ru-RU" sz="2200" dirty="0" err="1"/>
              <a:t>когнітивно</a:t>
            </a:r>
            <a:r>
              <a:rPr lang="ru-RU" sz="2200" dirty="0"/>
              <a:t>- </a:t>
            </a:r>
            <a:r>
              <a:rPr lang="ru-RU" sz="2200" dirty="0" err="1"/>
              <a:t>психологічні</a:t>
            </a:r>
            <a:r>
              <a:rPr lang="ru-RU" sz="2200" dirty="0"/>
              <a:t> характеристики </a:t>
            </a:r>
            <a:r>
              <a:rPr lang="ru-RU" sz="2200" dirty="0" err="1"/>
              <a:t>комунікантів</a:t>
            </a:r>
            <a:r>
              <a:rPr lang="ru-RU" sz="2200" dirty="0"/>
              <a:t> (прагматична </a:t>
            </a:r>
            <a:r>
              <a:rPr lang="ru-RU" sz="2200" dirty="0" err="1"/>
              <a:t>скла</a:t>
            </a:r>
            <a:r>
              <a:rPr lang="ru-RU" sz="2200" dirty="0"/>
              <a:t> </a:t>
            </a:r>
            <a:r>
              <a:rPr lang="ru-RU" sz="2200" dirty="0" err="1"/>
              <a:t>дова</a:t>
            </a:r>
            <a:r>
              <a:rPr lang="ru-RU" sz="2200" dirty="0"/>
              <a:t>), а й </a:t>
            </a:r>
            <a:r>
              <a:rPr lang="ru-RU" sz="2200" dirty="0" err="1"/>
              <a:t>також</a:t>
            </a:r>
            <a:r>
              <a:rPr lang="ru-RU" sz="2200" dirty="0"/>
              <a:t> семантико-</a:t>
            </a:r>
            <a:r>
              <a:rPr lang="ru-RU" sz="2200" dirty="0" err="1"/>
              <a:t>синтаксичні</a:t>
            </a:r>
            <a:r>
              <a:rPr lang="ru-RU" sz="2200" dirty="0"/>
              <a:t> </a:t>
            </a:r>
            <a:r>
              <a:rPr lang="ru-RU" sz="2200" dirty="0" err="1"/>
              <a:t>засоби</a:t>
            </a:r>
            <a:r>
              <a:rPr lang="ru-RU" sz="2200" dirty="0"/>
              <a:t> </a:t>
            </a:r>
            <a:r>
              <a:rPr lang="ru-RU" sz="2200" dirty="0" err="1"/>
              <a:t>мовного</a:t>
            </a:r>
            <a:r>
              <a:rPr lang="ru-RU" sz="2200" dirty="0"/>
              <a:t> коду, </a:t>
            </a:r>
            <a:r>
              <a:rPr lang="ru-RU" sz="2200" dirty="0" err="1"/>
              <a:t>тобто</a:t>
            </a:r>
            <a:r>
              <a:rPr lang="ru-RU" sz="2200" dirty="0"/>
              <a:t> </a:t>
            </a:r>
            <a:r>
              <a:rPr lang="ru-RU" sz="2200" dirty="0" err="1"/>
              <a:t>має</a:t>
            </a:r>
            <a:r>
              <a:rPr lang="ru-RU" sz="2200" dirty="0"/>
              <a:t> </a:t>
            </a:r>
            <a:r>
              <a:rPr lang="ru-RU" sz="2200" dirty="0" err="1"/>
              <a:t>ширшу</a:t>
            </a:r>
            <a:r>
              <a:rPr lang="ru-RU" sz="2200" dirty="0"/>
              <a:t> сферу </a:t>
            </a:r>
            <a:r>
              <a:rPr lang="ru-RU" sz="2200" dirty="0" err="1"/>
              <a:t>досліджень</a:t>
            </a:r>
            <a:r>
              <a:rPr lang="ru-RU" sz="2200" dirty="0"/>
              <a:t>.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541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1202051" cy="773723"/>
          </a:xfrm>
        </p:spPr>
        <p:txBody>
          <a:bodyPr>
            <a:normAutofit fontScale="90000"/>
          </a:bodyPr>
          <a:lstStyle/>
          <a:p>
            <a:r>
              <a:rPr lang="ru-RU" b="1" u="sng" dirty="0" err="1">
                <a:solidFill>
                  <a:srgbClr val="C00000"/>
                </a:solidFill>
              </a:rPr>
              <a:t>Базові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 err="1">
                <a:solidFill>
                  <a:srgbClr val="C00000"/>
                </a:solidFill>
              </a:rPr>
              <a:t>поняття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 err="1">
                <a:solidFill>
                  <a:srgbClr val="C00000"/>
                </a:solidFill>
              </a:rPr>
              <a:t>комунікативної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 err="1">
                <a:solidFill>
                  <a:srgbClr val="C00000"/>
                </a:solidFill>
              </a:rPr>
              <a:t>лінгвістики</a:t>
            </a:r>
            <a:br>
              <a:rPr lang="ru-RU" b="1" u="sng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96534" y="138332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комунікація</a:t>
            </a:r>
            <a:r>
              <a:rPr lang="ru-RU" sz="2400" b="1" i="1" dirty="0"/>
              <a:t>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комунікативний</a:t>
            </a:r>
            <a:r>
              <a:rPr lang="ru-RU" sz="2400" b="1" i="1" dirty="0"/>
              <a:t> акт,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комунікативна</a:t>
            </a:r>
            <a:r>
              <a:rPr lang="ru-RU" sz="2400" b="1" i="1" dirty="0"/>
              <a:t> </a:t>
            </a:r>
            <a:r>
              <a:rPr lang="ru-RU" sz="2400" b="1" i="1" dirty="0" err="1"/>
              <a:t>ситуація</a:t>
            </a:r>
            <a:r>
              <a:rPr lang="ru-RU" sz="2400" b="1" i="1" dirty="0"/>
              <a:t>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комунікативна</a:t>
            </a:r>
            <a:r>
              <a:rPr lang="ru-RU" sz="2400" b="1" i="1" dirty="0"/>
              <a:t> </a:t>
            </a:r>
            <a:r>
              <a:rPr lang="ru-RU" sz="2400" b="1" i="1" dirty="0" err="1"/>
              <a:t>стратегія</a:t>
            </a:r>
            <a:r>
              <a:rPr lang="ru-RU" sz="2400" b="1" i="1" dirty="0"/>
              <a:t>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комунікативна</a:t>
            </a:r>
            <a:r>
              <a:rPr lang="ru-RU" sz="2400" b="1" i="1" dirty="0"/>
              <a:t> тактика,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мовний</a:t>
            </a:r>
            <a:r>
              <a:rPr lang="ru-RU" sz="2400" b="1" i="1" dirty="0"/>
              <a:t> код,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/>
              <a:t> </a:t>
            </a:r>
            <a:r>
              <a:rPr lang="ru-RU" sz="2400" b="1" i="1" dirty="0" err="1"/>
              <a:t>вербальні</a:t>
            </a:r>
            <a:r>
              <a:rPr lang="ru-RU" sz="2400" b="1" i="1" dirty="0"/>
              <a:t> й </a:t>
            </a:r>
            <a:r>
              <a:rPr lang="ru-RU" sz="2400" b="1" i="1" dirty="0" err="1"/>
              <a:t>невербальні</a:t>
            </a:r>
            <a:r>
              <a:rPr lang="ru-RU" sz="2400" b="1" i="1" dirty="0"/>
              <a:t> </a:t>
            </a:r>
            <a:r>
              <a:rPr lang="ru-RU" sz="2400" b="1" i="1" dirty="0" err="1"/>
              <a:t>засоби</a:t>
            </a:r>
            <a:r>
              <a:rPr lang="ru-RU" sz="2400" b="1" i="1" dirty="0"/>
              <a:t> </a:t>
            </a:r>
            <a:r>
              <a:rPr lang="ru-RU" sz="2400" b="1" i="1" dirty="0" err="1"/>
              <a:t>спілкування</a:t>
            </a:r>
            <a:r>
              <a:rPr lang="ru-RU" sz="2400" b="1" i="1" dirty="0"/>
              <a:t>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інтеракція</a:t>
            </a:r>
            <a:r>
              <a:rPr lang="ru-RU" sz="2400" b="1" i="1" dirty="0"/>
              <a:t>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err="1"/>
              <a:t>трансакція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338" y="203200"/>
            <a:ext cx="11183816" cy="1125415"/>
          </a:xfrm>
        </p:spPr>
        <p:txBody>
          <a:bodyPr>
            <a:noAutofit/>
          </a:bodyPr>
          <a:lstStyle/>
          <a:p>
            <a:r>
              <a:rPr lang="ru-RU" sz="2800" b="1" dirty="0"/>
              <a:t>КОМУНІКАЦІЯ ЯК ЦЕНТРАЛЬНЕ ПОНЯТТЯ КОМУНІКАТИВНОЇ ЛІНГВІСТИКИ</a:t>
            </a:r>
            <a:br>
              <a:rPr lang="en-US" sz="2800" b="1" dirty="0"/>
            </a:br>
            <a:endParaRPr lang="en-US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7909" y="1055077"/>
            <a:ext cx="11668368" cy="54551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C00000"/>
                </a:solidFill>
              </a:rPr>
              <a:t>Комунікація</a:t>
            </a:r>
            <a:r>
              <a:rPr lang="ru-RU" sz="2400" dirty="0"/>
              <a:t> в </a:t>
            </a:r>
            <a:r>
              <a:rPr lang="ru-RU" sz="2400" dirty="0" err="1"/>
              <a:t>сучасному</a:t>
            </a:r>
            <a:r>
              <a:rPr lang="ru-RU" sz="2400" dirty="0"/>
              <a:t> </a:t>
            </a:r>
            <a:r>
              <a:rPr lang="ru-RU" sz="2400" dirty="0" err="1"/>
              <a:t>контексті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лінгвістики</a:t>
            </a:r>
            <a:r>
              <a:rPr lang="ru-RU" sz="2400" dirty="0"/>
              <a:t> </a:t>
            </a:r>
            <a:r>
              <a:rPr lang="ru-RU" sz="2400" dirty="0" err="1"/>
              <a:t>вивчається</a:t>
            </a:r>
            <a:r>
              <a:rPr lang="ru-RU" sz="2400" dirty="0"/>
              <a:t> на </a:t>
            </a:r>
            <a:r>
              <a:rPr lang="ru-RU" sz="2400" dirty="0" err="1"/>
              <a:t>тлі</a:t>
            </a:r>
            <a:r>
              <a:rPr lang="ru-RU" sz="2400" dirty="0"/>
              <a:t> </a:t>
            </a:r>
            <a:r>
              <a:rPr lang="ru-RU" sz="2400" dirty="0" err="1"/>
              <a:t>взаємодії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, </a:t>
            </a:r>
            <a:r>
              <a:rPr lang="ru-RU" sz="2400" dirty="0" err="1"/>
              <a:t>навколишнього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/>
              <a:t> й </a:t>
            </a:r>
            <a:r>
              <a:rPr lang="ru-RU" sz="2400" dirty="0" err="1"/>
              <a:t>культури</a:t>
            </a:r>
            <a:r>
              <a:rPr lang="ru-RU" sz="2400" dirty="0"/>
              <a:t>, </a:t>
            </a:r>
            <a:r>
              <a:rPr lang="ru-RU" sz="2400" dirty="0" err="1"/>
              <a:t>притаманній</a:t>
            </a:r>
            <a:r>
              <a:rPr lang="ru-RU" sz="2400" dirty="0"/>
              <a:t> </a:t>
            </a:r>
            <a:r>
              <a:rPr lang="ru-RU" sz="2400" dirty="0" err="1"/>
              <a:t>певному</a:t>
            </a:r>
            <a:r>
              <a:rPr lang="ru-RU" sz="2400" dirty="0"/>
              <a:t> </a:t>
            </a:r>
            <a:r>
              <a:rPr lang="ru-RU" sz="2400" dirty="0" err="1"/>
              <a:t>етносу</a:t>
            </a:r>
            <a:r>
              <a:rPr lang="ru-RU" sz="2400" dirty="0"/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C00000"/>
                </a:solidFill>
              </a:rPr>
              <a:t>Комунікація</a:t>
            </a:r>
            <a:r>
              <a:rPr lang="ru-RU" sz="2400" dirty="0"/>
              <a:t> </a:t>
            </a:r>
            <a:r>
              <a:rPr lang="ru-RU" sz="2400" dirty="0" err="1"/>
              <a:t>розглядається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урахуванням</a:t>
            </a:r>
            <a:r>
              <a:rPr lang="ru-RU" sz="2400" dirty="0"/>
              <a:t> </a:t>
            </a:r>
            <a:r>
              <a:rPr lang="ru-RU" sz="2400" dirty="0" err="1"/>
              <a:t>когнітивних</a:t>
            </a:r>
            <a:r>
              <a:rPr lang="ru-RU" sz="2400" dirty="0"/>
              <a:t>, </a:t>
            </a:r>
            <a:r>
              <a:rPr lang="ru-RU" sz="2400" dirty="0" err="1"/>
              <a:t>етнопсихологічних</a:t>
            </a:r>
            <a:r>
              <a:rPr lang="ru-RU" sz="2400" dirty="0"/>
              <a:t>, </a:t>
            </a:r>
            <a:r>
              <a:rPr lang="ru-RU" sz="2400" dirty="0" err="1"/>
              <a:t>ку</a:t>
            </a:r>
            <a:r>
              <a:rPr lang="ru-RU" sz="2400" i="1" dirty="0" err="1"/>
              <a:t>льтурних</a:t>
            </a:r>
            <a:r>
              <a:rPr lang="ru-RU" sz="2400" i="1" dirty="0"/>
              <a:t>, </a:t>
            </a:r>
            <a:r>
              <a:rPr lang="ru-RU" sz="2400" i="1" dirty="0" err="1"/>
              <a:t>соціальних</a:t>
            </a:r>
            <a:r>
              <a:rPr lang="ru-RU" sz="2400" i="1" dirty="0"/>
              <a:t>, </a:t>
            </a:r>
            <a:r>
              <a:rPr lang="ru-RU" sz="2400" i="1" dirty="0" err="1"/>
              <a:t>політичних</a:t>
            </a:r>
            <a:r>
              <a:rPr lang="ru-RU" sz="2400" i="1" dirty="0"/>
              <a:t> та </a:t>
            </a:r>
            <a:r>
              <a:rPr lang="ru-RU" sz="2400" i="1" dirty="0" err="1"/>
              <a:t>інших</a:t>
            </a:r>
            <a:r>
              <a:rPr lang="ru-RU" sz="2400" i="1" dirty="0"/>
              <a:t> </a:t>
            </a:r>
            <a:r>
              <a:rPr lang="ru-RU" sz="2400" i="1" dirty="0" err="1"/>
              <a:t>факторів</a:t>
            </a:r>
            <a:r>
              <a:rPr lang="ru-RU" sz="2400" i="1" dirty="0"/>
              <a:t>.</a:t>
            </a:r>
            <a:endParaRPr lang="en-US" sz="2400" i="1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/>
              <a:t>… на думку Дж. </a:t>
            </a:r>
            <a:r>
              <a:rPr lang="ru-RU" sz="2400" i="1" dirty="0" err="1"/>
              <a:t>Ньюмена</a:t>
            </a:r>
            <a:r>
              <a:rPr lang="ru-RU" sz="2400" i="1" dirty="0"/>
              <a:t>, як А. </a:t>
            </a:r>
            <a:r>
              <a:rPr lang="ru-RU" sz="2400" i="1" dirty="0" err="1"/>
              <a:t>Ейнштейн</a:t>
            </a:r>
            <a:r>
              <a:rPr lang="ru-RU" sz="2400" i="1" dirty="0"/>
              <a:t> не </a:t>
            </a:r>
            <a:r>
              <a:rPr lang="ru-RU" sz="2400" i="1" dirty="0" err="1"/>
              <a:t>змінив</a:t>
            </a:r>
            <a:r>
              <a:rPr lang="ru-RU" sz="2400" i="1" dirty="0"/>
              <a:t> "</a:t>
            </a:r>
            <a:r>
              <a:rPr lang="ru-RU" sz="2400" i="1" dirty="0" err="1"/>
              <a:t>закони</a:t>
            </a:r>
            <a:r>
              <a:rPr lang="ru-RU" sz="2400" i="1" dirty="0"/>
              <a:t> </a:t>
            </a:r>
            <a:r>
              <a:rPr lang="ru-RU" sz="2400" i="1" dirty="0" err="1"/>
              <a:t>всесвіту</a:t>
            </a:r>
            <a:r>
              <a:rPr lang="ru-RU" sz="2400" i="1" dirty="0"/>
              <a:t>", так і будь-яке </a:t>
            </a:r>
            <a:r>
              <a:rPr lang="ru-RU" sz="2400" i="1" dirty="0" err="1"/>
              <a:t>визначення</a:t>
            </a:r>
            <a:r>
              <a:rPr lang="ru-RU" sz="2400" i="1" dirty="0"/>
              <a:t> не </a:t>
            </a:r>
            <a:r>
              <a:rPr lang="ru-RU" sz="2400" i="1" dirty="0" err="1"/>
              <a:t>змінить</a:t>
            </a:r>
            <a:r>
              <a:rPr lang="ru-RU" sz="2400" i="1" dirty="0"/>
              <a:t> "</a:t>
            </a:r>
            <a:r>
              <a:rPr lang="ru-RU" sz="2400" i="1" dirty="0" err="1"/>
              <a:t>закони</a:t>
            </a:r>
            <a:r>
              <a:rPr lang="ru-RU" sz="2400" i="1" dirty="0"/>
              <a:t> </a:t>
            </a:r>
            <a:r>
              <a:rPr lang="ru-RU" sz="2400" i="1" dirty="0" err="1"/>
              <a:t>комунікації</a:t>
            </a:r>
            <a:r>
              <a:rPr lang="ru-RU" sz="2400" i="1" dirty="0"/>
              <a:t>" [</a:t>
            </a:r>
            <a:r>
              <a:rPr lang="ru-RU" sz="2400" i="1" dirty="0" err="1"/>
              <a:t>Почепцов</a:t>
            </a:r>
            <a:r>
              <a:rPr lang="ru-RU" sz="2400" i="1" dirty="0"/>
              <a:t>].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/>
              <a:t>Г</a:t>
            </a:r>
            <a:r>
              <a:rPr lang="en-US" sz="2400" i="1" dirty="0" err="1"/>
              <a:t>оловн</a:t>
            </a:r>
            <a:r>
              <a:rPr lang="uk-UA" sz="2400" i="1" dirty="0"/>
              <a:t>і</a:t>
            </a:r>
            <a:r>
              <a:rPr lang="en-US" sz="2400" i="1" dirty="0"/>
              <a:t> </a:t>
            </a:r>
            <a:r>
              <a:rPr lang="en-US" sz="2400" i="1" dirty="0" err="1"/>
              <a:t>ознак</a:t>
            </a:r>
            <a:r>
              <a:rPr lang="uk-UA" sz="2400" i="1" dirty="0"/>
              <a:t>и</a:t>
            </a:r>
            <a:r>
              <a:rPr lang="en-US" sz="2400" i="1" dirty="0"/>
              <a:t> </a:t>
            </a:r>
            <a:r>
              <a:rPr lang="en-US" sz="2400" i="1" dirty="0" err="1"/>
              <a:t>комунікації</a:t>
            </a:r>
            <a:r>
              <a:rPr lang="uk-UA" sz="2400" i="1" dirty="0"/>
              <a:t>: </a:t>
            </a:r>
            <a:r>
              <a:rPr lang="en-US" sz="2400" i="1" dirty="0" err="1"/>
              <a:t>цілеспрямованість</a:t>
            </a:r>
            <a:r>
              <a:rPr lang="en-US" sz="2400" i="1" dirty="0"/>
              <a:t>, </a:t>
            </a:r>
            <a:r>
              <a:rPr lang="en-US" sz="2400" i="1" dirty="0" err="1"/>
              <a:t>конвенційність</a:t>
            </a:r>
            <a:r>
              <a:rPr lang="en-US" sz="2400" i="1" dirty="0"/>
              <a:t>, </a:t>
            </a:r>
            <a:r>
              <a:rPr lang="en-US" sz="2400" i="1" dirty="0" err="1"/>
              <a:t>наявність</a:t>
            </a:r>
            <a:r>
              <a:rPr lang="en-US" sz="2400" i="1" dirty="0"/>
              <a:t> </a:t>
            </a:r>
            <a:r>
              <a:rPr lang="en-US" sz="2400" i="1" dirty="0" err="1"/>
              <a:t>коду</a:t>
            </a:r>
            <a:r>
              <a:rPr lang="en-US" sz="2400" i="1" dirty="0"/>
              <a:t> </a:t>
            </a:r>
            <a:r>
              <a:rPr lang="en-US" sz="2400" i="1" dirty="0" err="1"/>
              <a:t>повідомлення</a:t>
            </a:r>
            <a:r>
              <a:rPr lang="en-US" sz="2400" i="1" dirty="0"/>
              <a:t>. </a:t>
            </a:r>
            <a:endParaRPr lang="uk-UA" sz="2400" i="1" dirty="0"/>
          </a:p>
          <a:p>
            <a:pPr marL="0" indent="0" algn="just">
              <a:spcBef>
                <a:spcPts val="0"/>
              </a:spcBef>
              <a:buNone/>
            </a:pPr>
            <a:endParaRPr lang="uk-UA" sz="24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i="1" dirty="0" err="1"/>
              <a:t>Комунікація</a:t>
            </a:r>
            <a:r>
              <a:rPr lang="en-US" sz="2400" i="1" dirty="0"/>
              <a:t> </a:t>
            </a:r>
            <a:r>
              <a:rPr lang="en-US" sz="2400" i="1" dirty="0" err="1"/>
              <a:t>імплікує</a:t>
            </a:r>
            <a:r>
              <a:rPr lang="en-US" sz="2400" i="1" dirty="0"/>
              <a:t> </a:t>
            </a:r>
            <a:r>
              <a:rPr lang="en-US" sz="2400" i="1" dirty="0" err="1"/>
              <a:t>спілкування</a:t>
            </a:r>
            <a:r>
              <a:rPr lang="en-US" sz="2400" i="1" dirty="0"/>
              <a:t>, </a:t>
            </a:r>
            <a:r>
              <a:rPr lang="en-US" sz="2400" i="1" dirty="0" err="1"/>
              <a:t>обмін</a:t>
            </a:r>
            <a:r>
              <a:rPr lang="en-US" sz="2400" i="1" dirty="0"/>
              <a:t> </a:t>
            </a:r>
            <a:r>
              <a:rPr lang="en-US" sz="2400" i="1" dirty="0" err="1"/>
              <a:t>думками</a:t>
            </a:r>
            <a:r>
              <a:rPr lang="en-US" sz="2400" i="1" dirty="0"/>
              <a:t>, </a:t>
            </a:r>
            <a:r>
              <a:rPr lang="en-US" sz="2400" i="1" dirty="0" err="1"/>
              <a:t>знаннями</a:t>
            </a:r>
            <a:r>
              <a:rPr lang="en-US" sz="2400" i="1" dirty="0"/>
              <a:t>, </a:t>
            </a:r>
            <a:r>
              <a:rPr lang="en-US" sz="2400" i="1" dirty="0" err="1"/>
              <a:t>ідеями</a:t>
            </a:r>
            <a:r>
              <a:rPr lang="en-US" sz="2400" i="1" dirty="0"/>
              <a:t>. </a:t>
            </a:r>
            <a:endParaRPr lang="uk-UA" sz="24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400" i="1" dirty="0"/>
              <a:t>С.Г. </a:t>
            </a:r>
            <a:r>
              <a:rPr lang="en-US" sz="2400" i="1" dirty="0" err="1"/>
              <a:t>Тер-Мінасова</a:t>
            </a:r>
            <a:r>
              <a:rPr lang="uk-UA" sz="2400" i="1" dirty="0"/>
              <a:t>: Це </a:t>
            </a:r>
            <a:r>
              <a:rPr lang="en-US" sz="2400" i="1" dirty="0"/>
              <a:t> </a:t>
            </a:r>
            <a:r>
              <a:rPr lang="en-US" sz="2400" i="1" dirty="0" err="1"/>
              <a:t>не</a:t>
            </a:r>
            <a:r>
              <a:rPr lang="en-US" sz="2400" i="1" dirty="0"/>
              <a:t> </a:t>
            </a:r>
            <a:r>
              <a:rPr lang="en-US" sz="2400" i="1" dirty="0" err="1"/>
              <a:t>тільки</a:t>
            </a:r>
            <a:r>
              <a:rPr lang="en-US" sz="2400" i="1" dirty="0"/>
              <a:t> </a:t>
            </a:r>
            <a:r>
              <a:rPr lang="en-US" sz="2400" i="1" dirty="0" err="1"/>
              <a:t>процес</a:t>
            </a:r>
            <a:r>
              <a:rPr lang="en-US" sz="2400" i="1" dirty="0"/>
              <a:t> </a:t>
            </a:r>
            <a:r>
              <a:rPr lang="en-US" sz="2400" i="1" dirty="0" err="1"/>
              <a:t>спілкування</a:t>
            </a:r>
            <a:r>
              <a:rPr lang="en-US" sz="2400" i="1" dirty="0"/>
              <a:t>, а й </a:t>
            </a:r>
            <a:r>
              <a:rPr lang="en-US" sz="2400" i="1" dirty="0" err="1"/>
              <a:t>ті</a:t>
            </a:r>
            <a:r>
              <a:rPr lang="en-US" sz="2400" i="1" dirty="0"/>
              <a:t> </a:t>
            </a:r>
            <a:r>
              <a:rPr lang="en-US" sz="2400" i="1" dirty="0" err="1"/>
              <a:t>системи</a:t>
            </a:r>
            <a:r>
              <a:rPr lang="en-US" sz="2400" i="1" dirty="0"/>
              <a:t>, </a:t>
            </a:r>
            <a:r>
              <a:rPr lang="en-US" sz="2400" i="1" dirty="0" err="1"/>
              <a:t>що</a:t>
            </a:r>
            <a:r>
              <a:rPr lang="en-US" sz="2400" i="1" dirty="0"/>
              <a:t> </a:t>
            </a:r>
            <a:r>
              <a:rPr lang="en-US" sz="2400" i="1" dirty="0" err="1"/>
              <a:t>використовуються</a:t>
            </a:r>
            <a:r>
              <a:rPr lang="en-US" sz="2400" i="1" dirty="0"/>
              <a:t> </a:t>
            </a:r>
            <a:r>
              <a:rPr lang="en-US" sz="2400" i="1" dirty="0" err="1"/>
              <a:t>задля</a:t>
            </a:r>
            <a:r>
              <a:rPr lang="en-US" sz="2400" i="1" dirty="0"/>
              <a:t> </a:t>
            </a:r>
            <a:r>
              <a:rPr lang="en-US" sz="2400" i="1" dirty="0" err="1"/>
              <a:t>його</a:t>
            </a:r>
            <a:r>
              <a:rPr lang="en-US" sz="2400" i="1" dirty="0"/>
              <a:t> </a:t>
            </a:r>
            <a:r>
              <a:rPr lang="en-US" sz="2400" i="1" dirty="0" err="1"/>
              <a:t>забезпечення</a:t>
            </a:r>
            <a:r>
              <a:rPr lang="en-US" sz="2400" i="1" dirty="0"/>
              <a:t> (</a:t>
            </a:r>
            <a:r>
              <a:rPr lang="en-US" sz="2400" i="1" dirty="0" err="1"/>
              <a:t>особливо</a:t>
            </a:r>
            <a:r>
              <a:rPr lang="en-US" sz="2400" i="1" dirty="0"/>
              <a:t> </a:t>
            </a:r>
            <a:r>
              <a:rPr lang="en-US" sz="2400" i="1" dirty="0" err="1"/>
              <a:t>офіційні</a:t>
            </a:r>
            <a:r>
              <a:rPr lang="en-US" sz="2400" i="1" dirty="0"/>
              <a:t> </a:t>
            </a:r>
            <a:r>
              <a:rPr lang="en-US" sz="2400" i="1" dirty="0" err="1"/>
              <a:t>системи</a:t>
            </a:r>
            <a:r>
              <a:rPr lang="en-US" sz="2400" i="1" dirty="0"/>
              <a:t> – </a:t>
            </a:r>
            <a:r>
              <a:rPr lang="en-US" sz="2400" i="1" dirty="0" err="1"/>
              <a:t>пошта</a:t>
            </a:r>
            <a:r>
              <a:rPr lang="en-US" sz="2400" i="1" dirty="0"/>
              <a:t>, </a:t>
            </a:r>
            <a:r>
              <a:rPr lang="en-US" sz="2400" i="1" dirty="0" err="1"/>
              <a:t>радіо</a:t>
            </a:r>
            <a:r>
              <a:rPr lang="en-US" sz="2400" i="1" dirty="0"/>
              <a:t>, </a:t>
            </a:r>
            <a:r>
              <a:rPr lang="en-US" sz="2400" i="1" dirty="0" err="1"/>
              <a:t>телефон</a:t>
            </a:r>
            <a:r>
              <a:rPr lang="en-US" sz="2400" i="1" dirty="0"/>
              <a:t> і т. д.) </a:t>
            </a:r>
            <a:r>
              <a:rPr lang="ru-RU" sz="2400" i="1" dirty="0"/>
              <a:t>[Тер-Минасова 2000, с. 7].</a:t>
            </a:r>
            <a:endParaRPr lang="en-US" sz="2400" i="1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i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i="1" dirty="0" err="1">
                <a:solidFill>
                  <a:srgbClr val="C00000"/>
                </a:solidFill>
              </a:rPr>
              <a:t>Комунікація</a:t>
            </a:r>
            <a:r>
              <a:rPr lang="ru-RU" sz="2400" b="1" i="1" dirty="0">
                <a:solidFill>
                  <a:srgbClr val="C00000"/>
                </a:solidFill>
              </a:rPr>
              <a:t> – </a:t>
            </a:r>
            <a:r>
              <a:rPr lang="ru-RU" sz="2400" b="1" i="1" dirty="0" err="1">
                <a:solidFill>
                  <a:srgbClr val="C00000"/>
                </a:solidFill>
              </a:rPr>
              <a:t>вербальна</a:t>
            </a:r>
            <a:r>
              <a:rPr lang="ru-RU" sz="2400" b="1" i="1" dirty="0">
                <a:solidFill>
                  <a:srgbClr val="C00000"/>
                </a:solidFill>
              </a:rPr>
              <a:t> та </a:t>
            </a:r>
            <a:r>
              <a:rPr lang="ru-RU" sz="2400" b="1" i="1" dirty="0" err="1">
                <a:solidFill>
                  <a:srgbClr val="C00000"/>
                </a:solidFill>
              </a:rPr>
              <a:t>невербальна</a:t>
            </a:r>
            <a:r>
              <a:rPr lang="ru-RU" sz="2400" b="1" i="1" dirty="0">
                <a:solidFill>
                  <a:srgbClr val="C00000"/>
                </a:solidFill>
              </a:rPr>
              <a:t>.</a:t>
            </a:r>
            <a:endParaRPr lang="en-US" sz="2400" b="1" i="1" dirty="0">
              <a:solidFill>
                <a:srgbClr val="C00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31072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3005" y="1117600"/>
            <a:ext cx="1086598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Невербальна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комунікація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err="1"/>
              <a:t>комунікація</a:t>
            </a:r>
            <a:r>
              <a:rPr lang="ru-RU" sz="2400" dirty="0"/>
              <a:t> </a:t>
            </a:r>
            <a:r>
              <a:rPr lang="ru-RU" sz="2400" dirty="0" err="1"/>
              <a:t>тварин</a:t>
            </a:r>
            <a:r>
              <a:rPr lang="ru-RU" sz="2400" dirty="0"/>
              <a:t> (</a:t>
            </a:r>
            <a:r>
              <a:rPr lang="ru-RU" sz="2400" dirty="0" err="1"/>
              <a:t>фактично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біологічно</a:t>
            </a:r>
            <a:r>
              <a:rPr lang="ru-RU" sz="2400" dirty="0"/>
              <a:t> </a:t>
            </a:r>
            <a:r>
              <a:rPr lang="ru-RU" sz="2400" dirty="0" err="1"/>
              <a:t>цілеспрямована</a:t>
            </a:r>
            <a:r>
              <a:rPr lang="ru-RU" sz="2400" dirty="0"/>
              <a:t> </a:t>
            </a:r>
            <a:r>
              <a:rPr lang="ru-RU" sz="2400" dirty="0" err="1"/>
              <a:t>спільна</a:t>
            </a:r>
            <a:r>
              <a:rPr lang="ru-RU" sz="2400" dirty="0"/>
              <a:t> </a:t>
            </a:r>
            <a:r>
              <a:rPr lang="ru-RU" sz="2400" dirty="0" err="1"/>
              <a:t>поведінка</a:t>
            </a:r>
            <a:r>
              <a:rPr lang="ru-RU" sz="2400" dirty="0"/>
              <a:t>, направлена на </a:t>
            </a:r>
            <a:r>
              <a:rPr lang="ru-RU" sz="2400" dirty="0" err="1"/>
              <a:t>адаптацію</a:t>
            </a:r>
            <a:r>
              <a:rPr lang="ru-RU" sz="2400" dirty="0"/>
              <a:t> до </a:t>
            </a:r>
            <a:r>
              <a:rPr lang="ru-RU" sz="2400" dirty="0" err="1"/>
              <a:t>середовища</a:t>
            </a:r>
            <a:r>
              <a:rPr lang="ru-RU" sz="2400" dirty="0"/>
              <a:t>);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err="1"/>
              <a:t>мова</a:t>
            </a:r>
            <a:r>
              <a:rPr lang="ru-RU" sz="2400" dirty="0"/>
              <a:t> </a:t>
            </a:r>
            <a:r>
              <a:rPr lang="ru-RU" sz="2400" dirty="0" err="1"/>
              <a:t>жестів</a:t>
            </a:r>
            <a:r>
              <a:rPr lang="ru-RU" sz="2400" dirty="0"/>
              <a:t>, </a:t>
            </a:r>
            <a:r>
              <a:rPr lang="ru-RU" sz="2400" dirty="0" err="1"/>
              <a:t>міміка</a:t>
            </a:r>
            <a:r>
              <a:rPr lang="ru-RU" sz="2400" dirty="0"/>
              <a:t>, </a:t>
            </a:r>
            <a:r>
              <a:rPr lang="ru-RU" sz="2400" dirty="0" err="1"/>
              <a:t>кінесика</a:t>
            </a:r>
            <a:r>
              <a:rPr lang="ru-RU" sz="2400" dirty="0"/>
              <a:t>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err="1"/>
              <a:t>Вторинн</a:t>
            </a:r>
            <a:r>
              <a:rPr lang="uk-UA" sz="2400" dirty="0"/>
              <a:t>і </a:t>
            </a:r>
            <a:r>
              <a:rPr lang="ru-RU" sz="2400" dirty="0" err="1"/>
              <a:t>комунікативні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– </a:t>
            </a:r>
            <a:r>
              <a:rPr lang="ru-RU" sz="2400" dirty="0" err="1"/>
              <a:t>математична</a:t>
            </a:r>
            <a:r>
              <a:rPr lang="ru-RU" sz="2400" dirty="0"/>
              <a:t>, </a:t>
            </a:r>
            <a:r>
              <a:rPr lang="ru-RU" sz="2400" dirty="0" err="1"/>
              <a:t>комп'ютерна</a:t>
            </a:r>
            <a:r>
              <a:rPr lang="ru-RU" sz="2400" dirty="0"/>
              <a:t> </a:t>
            </a:r>
            <a:r>
              <a:rPr lang="ru-RU" sz="2400" dirty="0" err="1"/>
              <a:t>символіка</a:t>
            </a:r>
            <a:r>
              <a:rPr lang="ru-RU" sz="2400" dirty="0"/>
              <a:t>, </a:t>
            </a:r>
            <a:r>
              <a:rPr lang="ru-RU" sz="2400" dirty="0" err="1"/>
              <a:t>мистецтво</a:t>
            </a:r>
            <a:r>
              <a:rPr lang="ru-RU" sz="2400" dirty="0"/>
              <a:t>, </a:t>
            </a:r>
            <a:r>
              <a:rPr lang="ru-RU" sz="2400" dirty="0" err="1"/>
              <a:t>гра</a:t>
            </a:r>
            <a:r>
              <a:rPr lang="ru-RU" sz="2400" dirty="0"/>
              <a:t> та </a:t>
            </a:r>
            <a:r>
              <a:rPr lang="ru-RU" sz="2400" dirty="0" err="1"/>
              <a:t>ін</a:t>
            </a:r>
            <a:r>
              <a:rPr lang="ru-RU" sz="2400" dirty="0"/>
              <a:t>.</a:t>
            </a:r>
          </a:p>
          <a:p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Вербальна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мовленнєва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комунікація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/>
              <a:t>реалізується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мовних</a:t>
            </a:r>
            <a:r>
              <a:rPr lang="ru-RU" sz="2400" dirty="0"/>
              <a:t> </a:t>
            </a:r>
            <a:r>
              <a:rPr lang="ru-RU" sz="2400" dirty="0" err="1"/>
              <a:t>знаків</a:t>
            </a:r>
            <a:r>
              <a:rPr lang="ru-RU" sz="2400" dirty="0"/>
              <a:t> і </a:t>
            </a:r>
            <a:r>
              <a:rPr lang="ru-RU" sz="2400" dirty="0" err="1"/>
              <a:t>вербальний</a:t>
            </a:r>
            <a:r>
              <a:rPr lang="ru-RU" sz="2400" dirty="0"/>
              <a:t> компонент при </a:t>
            </a:r>
            <a:r>
              <a:rPr lang="ru-RU" sz="2400" dirty="0" err="1"/>
              <a:t>інформаційному</a:t>
            </a:r>
            <a:r>
              <a:rPr lang="ru-RU" sz="2400" dirty="0"/>
              <a:t> </a:t>
            </a:r>
            <a:r>
              <a:rPr lang="ru-RU" sz="2400" dirty="0" err="1"/>
              <a:t>обміні</a:t>
            </a:r>
            <a:r>
              <a:rPr lang="ru-RU" sz="2400" dirty="0"/>
              <a:t> </a:t>
            </a:r>
            <a:r>
              <a:rPr lang="ru-RU" sz="2400" dirty="0" err="1"/>
              <a:t>доповнюється</a:t>
            </a:r>
            <a:r>
              <a:rPr lang="ru-RU" sz="2400" dirty="0"/>
              <a:t> </a:t>
            </a:r>
            <a:r>
              <a:rPr lang="ru-RU" sz="2400" dirty="0" err="1"/>
              <a:t>невербальним</a:t>
            </a:r>
            <a:r>
              <a:rPr lang="ru-RU" sz="2400" dirty="0"/>
              <a:t>.</a:t>
            </a:r>
            <a:endParaRPr lang="en-US" sz="2400" dirty="0"/>
          </a:p>
          <a:p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Розуміння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мовного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повідомлення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/>
              <a:t>з боку адресата </a:t>
            </a:r>
            <a:r>
              <a:rPr lang="ru-RU" sz="2400" dirty="0" err="1"/>
              <a:t>зумовлено</a:t>
            </a:r>
            <a:r>
              <a:rPr lang="ru-RU" sz="2400" dirty="0"/>
              <a:t>:</a:t>
            </a:r>
          </a:p>
          <a:p>
            <a:pPr marL="342900" indent="-342900">
              <a:buFontTx/>
              <a:buChar char="-"/>
            </a:pPr>
            <a:r>
              <a:rPr lang="ru-RU" sz="2400" dirty="0" err="1"/>
              <a:t>Знанням</a:t>
            </a:r>
            <a:r>
              <a:rPr lang="ru-RU" sz="2400" dirty="0"/>
              <a:t> </a:t>
            </a:r>
            <a:r>
              <a:rPr lang="ru-RU" sz="2400" dirty="0" err="1"/>
              <a:t>мовного</a:t>
            </a:r>
            <a:r>
              <a:rPr lang="ru-RU" sz="2400" dirty="0"/>
              <a:t> коду, </a:t>
            </a:r>
            <a:r>
              <a:rPr lang="ru-RU" sz="2400" dirty="0" err="1"/>
              <a:t>вміння</a:t>
            </a:r>
            <a:r>
              <a:rPr lang="ru-RU" sz="2400" dirty="0"/>
              <a:t> </a:t>
            </a:r>
            <a:r>
              <a:rPr lang="ru-RU" sz="2400" dirty="0" err="1"/>
              <a:t>розкривати</a:t>
            </a:r>
            <a:r>
              <a:rPr lang="ru-RU" sz="2400" dirty="0"/>
              <a:t> </a:t>
            </a:r>
            <a:r>
              <a:rPr lang="ru-RU" sz="2400" dirty="0" err="1"/>
              <a:t>глибинні</a:t>
            </a:r>
            <a:r>
              <a:rPr lang="ru-RU" sz="2400" dirty="0"/>
              <a:t> </a:t>
            </a:r>
            <a:r>
              <a:rPr lang="ru-RU" sz="2400" dirty="0" err="1"/>
              <a:t>змісти</a:t>
            </a:r>
            <a:r>
              <a:rPr lang="ru-RU" sz="2400" dirty="0"/>
              <a:t> тексту через </a:t>
            </a:r>
            <a:r>
              <a:rPr lang="ru-RU" sz="2400" dirty="0" err="1"/>
              <a:t>апеляцію</a:t>
            </a:r>
            <a:r>
              <a:rPr lang="ru-RU" sz="2400" dirty="0"/>
              <a:t> до </a:t>
            </a:r>
            <a:r>
              <a:rPr lang="ru-RU" sz="2400" dirty="0" err="1"/>
              <a:t>фонових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, </a:t>
            </a:r>
          </a:p>
          <a:p>
            <a:pPr marL="342900" indent="-342900">
              <a:buFontTx/>
              <a:buChar char="-"/>
            </a:pPr>
            <a:r>
              <a:rPr lang="ru-RU" sz="2400" dirty="0" err="1"/>
              <a:t>Вмінням</a:t>
            </a:r>
            <a:r>
              <a:rPr lang="ru-RU" sz="2400" dirty="0"/>
              <a:t> </a:t>
            </a:r>
            <a:r>
              <a:rPr lang="ru-RU" sz="2400" dirty="0" err="1"/>
              <a:t>вилучити</a:t>
            </a:r>
            <a:r>
              <a:rPr lang="ru-RU" sz="2400" dirty="0"/>
              <a:t> </a:t>
            </a:r>
            <a:r>
              <a:rPr lang="ru-RU" sz="2400" dirty="0" err="1"/>
              <a:t>пресупозиції</a:t>
            </a:r>
            <a:r>
              <a:rPr lang="ru-RU" sz="2400" dirty="0"/>
              <a:t>, </a:t>
            </a:r>
            <a:r>
              <a:rPr lang="ru-RU" sz="2400" dirty="0" err="1"/>
              <a:t>розпізнавати</a:t>
            </a:r>
            <a:r>
              <a:rPr lang="ru-RU" sz="2400" dirty="0"/>
              <a:t> </a:t>
            </a:r>
            <a:r>
              <a:rPr lang="ru-RU" sz="2400" dirty="0" err="1"/>
              <a:t>використані</a:t>
            </a:r>
            <a:r>
              <a:rPr lang="ru-RU" sz="2400" dirty="0"/>
              <a:t> адресантом </a:t>
            </a:r>
            <a:r>
              <a:rPr lang="ru-RU" sz="2400" dirty="0" err="1"/>
              <a:t>стратегії</a:t>
            </a:r>
            <a:r>
              <a:rPr lang="ru-RU" sz="2400" dirty="0"/>
              <a:t> і тактики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525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70523" y="70338"/>
            <a:ext cx="11324493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u="sng" dirty="0" err="1">
                <a:solidFill>
                  <a:srgbClr val="C00000"/>
                </a:solidFill>
              </a:rPr>
              <a:t>Види</a:t>
            </a:r>
            <a:r>
              <a:rPr lang="ru-RU" sz="2500" b="1" u="sng" dirty="0">
                <a:solidFill>
                  <a:srgbClr val="C00000"/>
                </a:solidFill>
              </a:rPr>
              <a:t> </a:t>
            </a:r>
            <a:r>
              <a:rPr lang="ru-RU" sz="2500" b="1" u="sng" dirty="0" err="1">
                <a:solidFill>
                  <a:srgbClr val="C00000"/>
                </a:solidFill>
              </a:rPr>
              <a:t>вербальної</a:t>
            </a:r>
            <a:r>
              <a:rPr lang="ru-RU" sz="2500" b="1" u="sng" dirty="0">
                <a:solidFill>
                  <a:srgbClr val="C00000"/>
                </a:solidFill>
              </a:rPr>
              <a:t> </a:t>
            </a:r>
            <a:r>
              <a:rPr lang="ru-RU" sz="2500" b="1" u="sng" dirty="0" err="1">
                <a:solidFill>
                  <a:srgbClr val="C00000"/>
                </a:solidFill>
              </a:rPr>
              <a:t>комунікації</a:t>
            </a:r>
            <a:r>
              <a:rPr lang="ru-RU" sz="2500" b="1" u="sng" dirty="0">
                <a:solidFill>
                  <a:srgbClr val="C00000"/>
                </a:solidFill>
              </a:rPr>
              <a:t> </a:t>
            </a:r>
          </a:p>
          <a:p>
            <a:r>
              <a:rPr lang="ru-RU" sz="2400" b="1" u="sng" dirty="0">
                <a:solidFill>
                  <a:srgbClr val="002060"/>
                </a:solidFill>
              </a:rPr>
              <a:t>За принципом </a:t>
            </a:r>
            <a:r>
              <a:rPr lang="ru-RU" sz="2400" b="1" u="sng" dirty="0" err="1">
                <a:solidFill>
                  <a:srgbClr val="002060"/>
                </a:solidFill>
              </a:rPr>
              <a:t>класифікації</a:t>
            </a:r>
            <a:r>
              <a:rPr lang="ru-RU" sz="2400" dirty="0"/>
              <a:t>: </a:t>
            </a:r>
          </a:p>
          <a:p>
            <a:pPr marL="457200" indent="-457200" algn="just">
              <a:buAutoNum type="arabicParenR"/>
            </a:pPr>
            <a:r>
              <a:rPr lang="ru-RU" sz="2400" dirty="0" err="1"/>
              <a:t>специфіка</a:t>
            </a:r>
            <a:r>
              <a:rPr lang="ru-RU" sz="2400" dirty="0"/>
              <a:t> адресата: </a:t>
            </a:r>
            <a:r>
              <a:rPr lang="ru-RU" sz="2400" dirty="0" err="1"/>
              <a:t>аксіальна</a:t>
            </a:r>
            <a:r>
              <a:rPr lang="ru-RU" sz="2400" dirty="0"/>
              <a:t> (адресована </a:t>
            </a:r>
            <a:r>
              <a:rPr lang="ru-RU" sz="2400" dirty="0" err="1"/>
              <a:t>конкретній</a:t>
            </a:r>
            <a:r>
              <a:rPr lang="ru-RU" sz="2400" dirty="0"/>
              <a:t> </a:t>
            </a:r>
            <a:r>
              <a:rPr lang="ru-RU" sz="2400" dirty="0" err="1"/>
              <a:t>особі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особам), </a:t>
            </a:r>
            <a:r>
              <a:rPr lang="ru-RU" sz="2400" dirty="0" err="1"/>
              <a:t>ретіальна</a:t>
            </a:r>
            <a:r>
              <a:rPr lang="ru-RU" sz="2400" dirty="0"/>
              <a:t> (адресована будь-кому); </a:t>
            </a:r>
          </a:p>
          <a:p>
            <a:pPr marL="457200" indent="-457200" algn="just">
              <a:buAutoNum type="arabicParenR"/>
            </a:pP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учасників</a:t>
            </a:r>
            <a:r>
              <a:rPr lang="ru-RU" sz="2400" dirty="0"/>
              <a:t>: </a:t>
            </a:r>
            <a:r>
              <a:rPr lang="ru-RU" sz="2400" dirty="0" err="1"/>
              <a:t>внутрішня</a:t>
            </a:r>
            <a:r>
              <a:rPr lang="ru-RU" sz="2400" dirty="0"/>
              <a:t> (</a:t>
            </a:r>
            <a:r>
              <a:rPr lang="ru-RU" sz="2400" dirty="0" err="1"/>
              <a:t>спілкування</a:t>
            </a:r>
            <a:r>
              <a:rPr lang="ru-RU" sz="2400" dirty="0"/>
              <a:t> з самим собою), </a:t>
            </a:r>
            <a:r>
              <a:rPr lang="ru-RU" sz="2400" dirty="0" err="1"/>
              <a:t>міжособистісна</a:t>
            </a:r>
            <a:r>
              <a:rPr lang="ru-RU" sz="2400" dirty="0"/>
              <a:t> (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двома</a:t>
            </a:r>
            <a:r>
              <a:rPr lang="ru-RU" sz="2400" dirty="0"/>
              <a:t> особами), у рамках </a:t>
            </a:r>
            <a:r>
              <a:rPr lang="ru-RU" sz="2400" dirty="0" err="1"/>
              <a:t>малої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(3–5 </a:t>
            </a:r>
            <a:r>
              <a:rPr lang="ru-RU" sz="2400" dirty="0" err="1"/>
              <a:t>осіб</a:t>
            </a:r>
            <a:r>
              <a:rPr lang="ru-RU" sz="2400" dirty="0"/>
              <a:t>), </a:t>
            </a:r>
            <a:r>
              <a:rPr lang="ru-RU" sz="2400" dirty="0" err="1"/>
              <a:t>публічна</a:t>
            </a:r>
            <a:r>
              <a:rPr lang="ru-RU" sz="2400" dirty="0"/>
              <a:t> (20–100 </a:t>
            </a:r>
            <a:r>
              <a:rPr lang="ru-RU" sz="2400" dirty="0" err="1"/>
              <a:t>осіб</a:t>
            </a:r>
            <a:r>
              <a:rPr lang="ru-RU" sz="2400" dirty="0"/>
              <a:t>), </a:t>
            </a:r>
            <a:r>
              <a:rPr lang="ru-RU" sz="2400" dirty="0" err="1"/>
              <a:t>організаційна</a:t>
            </a:r>
            <a:r>
              <a:rPr lang="ru-RU" sz="2400" dirty="0"/>
              <a:t> (</a:t>
            </a:r>
            <a:r>
              <a:rPr lang="ru-RU" sz="2400" dirty="0" err="1"/>
              <a:t>від</a:t>
            </a:r>
            <a:r>
              <a:rPr lang="ru-RU" sz="2400" dirty="0"/>
              <a:t> 100 до 1000 </a:t>
            </a:r>
            <a:r>
              <a:rPr lang="ru-RU" sz="2400" dirty="0" err="1"/>
              <a:t>осіб</a:t>
            </a:r>
            <a:r>
              <a:rPr lang="ru-RU" sz="2400" dirty="0"/>
              <a:t>), </a:t>
            </a:r>
            <a:r>
              <a:rPr lang="ru-RU" sz="2400" dirty="0" err="1"/>
              <a:t>масова</a:t>
            </a:r>
            <a:r>
              <a:rPr lang="ru-RU" sz="2400" dirty="0"/>
              <a:t> (</a:t>
            </a:r>
            <a:r>
              <a:rPr lang="ru-RU" sz="2400" dirty="0" err="1"/>
              <a:t>більше</a:t>
            </a:r>
            <a:r>
              <a:rPr lang="ru-RU" sz="2400" dirty="0"/>
              <a:t> 1000 </a:t>
            </a:r>
            <a:r>
              <a:rPr lang="ru-RU" sz="2400" dirty="0" err="1"/>
              <a:t>осіб</a:t>
            </a:r>
            <a:r>
              <a:rPr lang="ru-RU" sz="2400" dirty="0"/>
              <a:t>) [</a:t>
            </a:r>
            <a:r>
              <a:rPr lang="ru-RU" sz="2400" dirty="0" err="1"/>
              <a:t>Селіванова</a:t>
            </a:r>
            <a:r>
              <a:rPr lang="ru-RU" sz="2400" dirty="0"/>
              <a:t> 2006, с. 244]. </a:t>
            </a:r>
          </a:p>
          <a:p>
            <a:r>
              <a:rPr lang="ru-RU" sz="2400" b="1" u="sng" dirty="0">
                <a:solidFill>
                  <a:srgbClr val="002060"/>
                </a:solidFill>
              </a:rPr>
              <a:t>За </a:t>
            </a:r>
            <a:r>
              <a:rPr lang="ru-RU" sz="2400" b="1" u="sng" dirty="0" err="1">
                <a:solidFill>
                  <a:srgbClr val="002060"/>
                </a:solidFill>
              </a:rPr>
              <a:t>функціональним</a:t>
            </a:r>
            <a:r>
              <a:rPr lang="ru-RU" sz="2400" b="1" u="sng" dirty="0">
                <a:solidFill>
                  <a:srgbClr val="002060"/>
                </a:solidFill>
              </a:rPr>
              <a:t> </a:t>
            </a:r>
            <a:r>
              <a:rPr lang="ru-RU" sz="2400" b="1" u="sng" dirty="0" err="1">
                <a:solidFill>
                  <a:srgbClr val="002060"/>
                </a:solidFill>
              </a:rPr>
              <a:t>критерієм</a:t>
            </a:r>
            <a:r>
              <a:rPr lang="ru-RU" sz="2400" b="1" u="sng" dirty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ru-RU" sz="2400" dirty="0" err="1"/>
              <a:t>інформативна</a:t>
            </a:r>
            <a:r>
              <a:rPr lang="ru-RU" sz="2400" dirty="0"/>
              <a:t> (</a:t>
            </a:r>
            <a:r>
              <a:rPr lang="ru-RU" sz="2400" dirty="0" err="1"/>
              <a:t>спрямована</a:t>
            </a:r>
            <a:r>
              <a:rPr lang="ru-RU" sz="2400" dirty="0"/>
              <a:t> на передачу </a:t>
            </a:r>
            <a:r>
              <a:rPr lang="ru-RU" sz="2400" dirty="0" err="1"/>
              <a:t>інформації</a:t>
            </a:r>
            <a:r>
              <a:rPr lang="ru-RU" sz="2400" dirty="0"/>
              <a:t>); </a:t>
            </a:r>
          </a:p>
          <a:p>
            <a:pPr marL="342900" indent="-342900">
              <a:buFontTx/>
              <a:buChar char="-"/>
            </a:pPr>
            <a:r>
              <a:rPr lang="ru-RU" sz="2400" dirty="0" err="1"/>
              <a:t>афективно-оцінна</a:t>
            </a:r>
            <a:r>
              <a:rPr lang="ru-RU" sz="2400" dirty="0"/>
              <a:t> (</a:t>
            </a:r>
            <a:r>
              <a:rPr lang="ru-RU" sz="2400" dirty="0" err="1"/>
              <a:t>спрямована</a:t>
            </a:r>
            <a:r>
              <a:rPr lang="ru-RU" sz="2400" dirty="0"/>
              <a:t> на </a:t>
            </a:r>
            <a:r>
              <a:rPr lang="ru-RU" sz="2400" dirty="0" err="1"/>
              <a:t>вираження</a:t>
            </a:r>
            <a:r>
              <a:rPr lang="ru-RU" sz="2400" dirty="0"/>
              <a:t> </a:t>
            </a:r>
            <a:r>
              <a:rPr lang="ru-RU" sz="2400" dirty="0" err="1"/>
              <a:t>емоцій</a:t>
            </a:r>
            <a:r>
              <a:rPr lang="ru-RU" sz="2400" dirty="0"/>
              <a:t> та </a:t>
            </a:r>
            <a:r>
              <a:rPr lang="ru-RU" sz="2400" dirty="0" err="1"/>
              <a:t>почуттів</a:t>
            </a:r>
            <a:r>
              <a:rPr lang="ru-RU" sz="2400" dirty="0"/>
              <a:t> адресанта); </a:t>
            </a:r>
          </a:p>
          <a:p>
            <a:pPr marL="342900" indent="-342900">
              <a:buFontTx/>
              <a:buChar char="-"/>
            </a:pPr>
            <a:r>
              <a:rPr lang="ru-RU" sz="2400" dirty="0" err="1"/>
              <a:t>рекреативна</a:t>
            </a:r>
            <a:r>
              <a:rPr lang="ru-RU" sz="2400" dirty="0"/>
              <a:t> (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відбувається</a:t>
            </a:r>
            <a:r>
              <a:rPr lang="ru-RU" sz="2400" dirty="0"/>
              <a:t> з метою </a:t>
            </a:r>
            <a:r>
              <a:rPr lang="ru-RU" sz="2400" dirty="0" err="1"/>
              <a:t>розваги</a:t>
            </a:r>
            <a:r>
              <a:rPr lang="ru-RU" sz="2400" dirty="0"/>
              <a:t>); 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ритуальна (яка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спілкування</a:t>
            </a:r>
            <a:r>
              <a:rPr lang="ru-RU" sz="2400" dirty="0"/>
              <a:t> за </a:t>
            </a:r>
            <a:r>
              <a:rPr lang="ru-RU" sz="2400" dirty="0" err="1"/>
              <a:t>соціально</a:t>
            </a:r>
            <a:r>
              <a:rPr lang="ru-RU" sz="2400" dirty="0"/>
              <a:t> </a:t>
            </a:r>
            <a:r>
              <a:rPr lang="ru-RU" sz="2400" dirty="0" err="1"/>
              <a:t>усталеними</a:t>
            </a:r>
            <a:r>
              <a:rPr lang="ru-RU" sz="2400" dirty="0"/>
              <a:t> </a:t>
            </a:r>
            <a:r>
              <a:rPr lang="ru-RU" sz="2400" dirty="0" err="1"/>
              <a:t>сценаріями</a:t>
            </a:r>
            <a:r>
              <a:rPr lang="ru-RU" sz="2400" dirty="0"/>
              <a:t>); </a:t>
            </a:r>
          </a:p>
          <a:p>
            <a:pPr marL="342900" indent="-342900">
              <a:buFontTx/>
              <a:buChar char="-"/>
            </a:pPr>
            <a:r>
              <a:rPr lang="ru-RU" sz="2400" dirty="0" err="1"/>
              <a:t>переконуюча</a:t>
            </a:r>
            <a:r>
              <a:rPr lang="ru-RU" sz="2400" dirty="0"/>
              <a:t> (</a:t>
            </a:r>
            <a:r>
              <a:rPr lang="ru-RU" sz="2400" dirty="0" err="1"/>
              <a:t>спрямована</a:t>
            </a:r>
            <a:r>
              <a:rPr lang="ru-RU" sz="2400" dirty="0"/>
              <a:t> на </a:t>
            </a:r>
            <a:r>
              <a:rPr lang="ru-RU" sz="2400" dirty="0" err="1"/>
              <a:t>зміну</a:t>
            </a:r>
            <a:r>
              <a:rPr lang="ru-RU" sz="2400" dirty="0"/>
              <a:t> </a:t>
            </a:r>
            <a:r>
              <a:rPr lang="ru-RU" sz="2400" dirty="0" err="1"/>
              <a:t>особистісних</a:t>
            </a:r>
            <a:r>
              <a:rPr lang="ru-RU" sz="2400" dirty="0"/>
              <a:t> </a:t>
            </a:r>
            <a:r>
              <a:rPr lang="ru-RU" sz="2400" dirty="0" err="1"/>
              <a:t>психологічних</a:t>
            </a:r>
            <a:r>
              <a:rPr lang="ru-RU" sz="2400" dirty="0"/>
              <a:t> установок).</a:t>
            </a:r>
            <a:endParaRPr lang="en-US" sz="2400" dirty="0"/>
          </a:p>
          <a:p>
            <a:r>
              <a:rPr lang="ru-RU" sz="2400" dirty="0" err="1"/>
              <a:t>Поруч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традиційними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</a:t>
            </a:r>
            <a:r>
              <a:rPr lang="ru-RU" sz="2400" dirty="0" err="1"/>
              <a:t>комунікації</a:t>
            </a:r>
            <a:r>
              <a:rPr lang="ru-RU" sz="2400" dirty="0"/>
              <a:t> </a:t>
            </a:r>
            <a:r>
              <a:rPr lang="ru-RU" sz="2400" dirty="0" err="1"/>
              <a:t>виникли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 </a:t>
            </a:r>
            <a:r>
              <a:rPr lang="ru-RU" sz="2400" dirty="0" err="1"/>
              <a:t>масової</a:t>
            </a:r>
            <a:r>
              <a:rPr lang="ru-RU" sz="2400" dirty="0"/>
              <a:t> </a:t>
            </a:r>
            <a:r>
              <a:rPr lang="ru-RU" sz="2400" dirty="0" err="1"/>
              <a:t>комунікації</a:t>
            </a:r>
            <a:r>
              <a:rPr lang="ru-RU" sz="2400" dirty="0"/>
              <a:t>, </a:t>
            </a:r>
            <a:r>
              <a:rPr lang="ru-RU" sz="2400" dirty="0" err="1"/>
              <a:t>здатні</a:t>
            </a:r>
            <a:r>
              <a:rPr lang="ru-RU" sz="2400" dirty="0"/>
              <a:t> </a:t>
            </a:r>
            <a:r>
              <a:rPr lang="ru-RU" sz="2400" dirty="0" err="1"/>
              <a:t>втягувати</a:t>
            </a:r>
            <a:r>
              <a:rPr lang="ru-RU" sz="2400" dirty="0"/>
              <a:t> в </a:t>
            </a:r>
            <a:r>
              <a:rPr lang="ru-RU" sz="2400" dirty="0" err="1"/>
              <a:t>комунікативний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велику</a:t>
            </a:r>
            <a:r>
              <a:rPr lang="ru-RU" sz="2400" dirty="0"/>
              <a:t> </a:t>
            </a:r>
            <a:r>
              <a:rPr lang="ru-RU" sz="2400" dirty="0" err="1"/>
              <a:t>аудиторію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961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7334" y="289169"/>
            <a:ext cx="1117078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err="1">
                <a:solidFill>
                  <a:srgbClr val="0070C0"/>
                </a:solidFill>
              </a:rPr>
              <a:t>Комунікант</a:t>
            </a:r>
            <a:r>
              <a:rPr lang="ru-RU" dirty="0"/>
              <a:t> -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основний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компонент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комунікації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він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являє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собою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мовну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особистість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яка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детермінована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сукупністю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ментальних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психічних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емоційних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оцінних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прагматичних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та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інших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особливостей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b="1" i="1" u="sng" dirty="0" err="1">
                <a:solidFill>
                  <a:srgbClr val="0070C0"/>
                </a:solidFill>
              </a:rPr>
              <a:t>Взаєморозуміння</a:t>
            </a:r>
            <a:r>
              <a:rPr lang="ru-RU" sz="2400" b="1" i="1" u="sng" dirty="0">
                <a:solidFill>
                  <a:srgbClr val="0070C0"/>
                </a:solidFill>
              </a:rPr>
              <a:t> </a:t>
            </a:r>
            <a:r>
              <a:rPr lang="ru-RU" sz="2400" b="1" i="1" u="sng" dirty="0" err="1">
                <a:solidFill>
                  <a:srgbClr val="0070C0"/>
                </a:solidFill>
              </a:rPr>
              <a:t>комунікантів</a:t>
            </a:r>
            <a:r>
              <a:rPr lang="ru-RU" sz="2400" b="1" i="1" u="sng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передбачає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перетин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їх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знань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які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виражені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у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вербальній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формі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fr-FR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ru-RU" sz="2400" b="1" i="1" u="sng" dirty="0">
                <a:solidFill>
                  <a:srgbClr val="0070C0"/>
                </a:solidFill>
              </a:rPr>
              <a:t>Базою </a:t>
            </a:r>
            <a:r>
              <a:rPr lang="ru-RU" sz="2400" b="1" i="1" u="sng" dirty="0" err="1">
                <a:solidFill>
                  <a:srgbClr val="0070C0"/>
                </a:solidFill>
              </a:rPr>
              <a:t>мовленнєвої</a:t>
            </a:r>
            <a:r>
              <a:rPr lang="ru-RU" sz="2400" b="1" i="1" u="sng" dirty="0">
                <a:solidFill>
                  <a:srgbClr val="0070C0"/>
                </a:solidFill>
              </a:rPr>
              <a:t> </a:t>
            </a:r>
            <a:r>
              <a:rPr lang="ru-RU" sz="2400" b="1" i="1" u="sng" dirty="0" err="1">
                <a:solidFill>
                  <a:srgbClr val="0070C0"/>
                </a:solidFill>
              </a:rPr>
              <a:t>комунікації</a:t>
            </a:r>
            <a:r>
              <a:rPr lang="ru-RU" sz="2400" b="1" i="1" u="sng" dirty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є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відносний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словниковий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запас,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яким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має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володіти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кожний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з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комунікантів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Проте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жива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природна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мова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–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це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тільки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один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із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компонентів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створює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комунікативний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код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спілку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вання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який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формується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внаслідок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складної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взаємодії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вербальних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з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невербальними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(жести,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міміка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постави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тіла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прикраси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запах,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одяг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),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ситуативними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(час і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місце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спілкування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),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соціальними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соціальні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ролі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учасників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спілкування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),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віковими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(старший –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молодший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),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гендерними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чоловік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–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жінка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),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психологічними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та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психічними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настрій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, темперамент,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ментальність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</a:rPr>
              <a:t>чинниками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91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/>
            <a:r>
              <a:rPr lang="en-US" sz="2400" b="1" dirty="0">
                <a:solidFill>
                  <a:srgbClr val="00B050"/>
                </a:solidFill>
              </a:rPr>
              <a:t>МОВНА ОСОБИСТІСТЬ: КОМУНІКАТИВНА КОМПЕТЕНЦІЯ</a:t>
            </a:r>
            <a:br>
              <a:rPr lang="en-US" sz="2400" b="1" dirty="0">
                <a:solidFill>
                  <a:srgbClr val="00B050"/>
                </a:solidFill>
              </a:rPr>
            </a:br>
            <a:r>
              <a:rPr lang="en-US" sz="2400" b="1" dirty="0">
                <a:solidFill>
                  <a:srgbClr val="00B050"/>
                </a:solidFill>
              </a:rPr>
              <a:t>ТА МОВЛЕННЄВА ПОВЕДІНКА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488613"/>
            <a:ext cx="11178604" cy="509194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rgbClr val="7030A0"/>
                </a:solidFill>
              </a:rPr>
              <a:t>Ю.М. </a:t>
            </a:r>
            <a:r>
              <a:rPr lang="en-US" sz="2400" dirty="0" err="1">
                <a:solidFill>
                  <a:srgbClr val="7030A0"/>
                </a:solidFill>
              </a:rPr>
              <a:t>Караулов</a:t>
            </a:r>
            <a:r>
              <a:rPr lang="uk-UA" sz="24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uk-UA" sz="2400" dirty="0">
                <a:solidFill>
                  <a:srgbClr val="7030A0"/>
                </a:solidFill>
              </a:rPr>
              <a:t>(</a:t>
            </a:r>
            <a:r>
              <a:rPr lang="en-US" sz="2400" dirty="0">
                <a:solidFill>
                  <a:srgbClr val="7030A0"/>
                </a:solidFill>
              </a:rPr>
              <a:t>"</a:t>
            </a:r>
            <a:r>
              <a:rPr lang="en-US" sz="2400" dirty="0" err="1">
                <a:solidFill>
                  <a:srgbClr val="7030A0"/>
                </a:solidFill>
              </a:rPr>
              <a:t>Русский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язык</a:t>
            </a:r>
            <a:r>
              <a:rPr lang="en-US" sz="2400" dirty="0">
                <a:solidFill>
                  <a:srgbClr val="7030A0"/>
                </a:solidFill>
              </a:rPr>
              <a:t> и </a:t>
            </a:r>
            <a:r>
              <a:rPr lang="en-US" sz="2400" dirty="0" err="1">
                <a:solidFill>
                  <a:srgbClr val="7030A0"/>
                </a:solidFill>
              </a:rPr>
              <a:t>языковая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личность</a:t>
            </a:r>
            <a:r>
              <a:rPr lang="en-US" sz="2400" dirty="0">
                <a:solidFill>
                  <a:srgbClr val="7030A0"/>
                </a:solidFill>
              </a:rPr>
              <a:t>" (1987) </a:t>
            </a:r>
            <a:r>
              <a:rPr lang="ru-RU" sz="2400" dirty="0">
                <a:solidFill>
                  <a:srgbClr val="7030A0"/>
                </a:solidFill>
              </a:rPr>
              <a:t>вводить терм</a:t>
            </a:r>
            <a:r>
              <a:rPr lang="uk-UA" sz="2400" dirty="0" err="1">
                <a:solidFill>
                  <a:srgbClr val="7030A0"/>
                </a:solidFill>
              </a:rPr>
              <a:t>ін</a:t>
            </a:r>
            <a:r>
              <a:rPr lang="uk-UA" sz="24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"</a:t>
            </a:r>
            <a:r>
              <a:rPr lang="en-US" sz="2400" dirty="0" err="1">
                <a:solidFill>
                  <a:srgbClr val="C00000"/>
                </a:solidFill>
              </a:rPr>
              <a:t>мовна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особистість</a:t>
            </a:r>
            <a:r>
              <a:rPr lang="en-US" sz="2400" dirty="0">
                <a:solidFill>
                  <a:srgbClr val="C00000"/>
                </a:solidFill>
              </a:rPr>
              <a:t>"</a:t>
            </a:r>
            <a:r>
              <a:rPr lang="en-US" sz="2400" dirty="0">
                <a:solidFill>
                  <a:srgbClr val="7030A0"/>
                </a:solidFill>
              </a:rPr>
              <a:t> : "</a:t>
            </a:r>
            <a:r>
              <a:rPr lang="en-US" sz="2400" dirty="0" err="1">
                <a:solidFill>
                  <a:srgbClr val="7030A0"/>
                </a:solidFill>
              </a:rPr>
              <a:t>багатошаровий</a:t>
            </a:r>
            <a:r>
              <a:rPr lang="en-US" sz="2400" dirty="0">
                <a:solidFill>
                  <a:srgbClr val="7030A0"/>
                </a:solidFill>
              </a:rPr>
              <a:t> і </a:t>
            </a:r>
            <a:r>
              <a:rPr lang="en-US" sz="2400" dirty="0" err="1">
                <a:solidFill>
                  <a:srgbClr val="7030A0"/>
                </a:solidFill>
              </a:rPr>
              <a:t>багатокомпонентний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набір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мовних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здібностей</a:t>
            </a:r>
            <a:r>
              <a:rPr lang="en-US" sz="2400" dirty="0">
                <a:solidFill>
                  <a:srgbClr val="7030A0"/>
                </a:solidFill>
              </a:rPr>
              <a:t>, </a:t>
            </a:r>
            <a:r>
              <a:rPr lang="en-US" sz="2400" dirty="0" err="1">
                <a:solidFill>
                  <a:srgbClr val="7030A0"/>
                </a:solidFill>
              </a:rPr>
              <a:t>умінь</a:t>
            </a:r>
            <a:r>
              <a:rPr lang="en-US" sz="2400" dirty="0">
                <a:solidFill>
                  <a:srgbClr val="7030A0"/>
                </a:solidFill>
              </a:rPr>
              <a:t>, </a:t>
            </a:r>
            <a:r>
              <a:rPr lang="en-US" sz="2400" dirty="0" err="1">
                <a:solidFill>
                  <a:srgbClr val="7030A0"/>
                </a:solidFill>
              </a:rPr>
              <a:t>підготовки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до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здійснення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мовленнєвих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учинків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різного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ступеня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складності</a:t>
            </a:r>
            <a:r>
              <a:rPr lang="en-US" sz="2400" dirty="0">
                <a:solidFill>
                  <a:srgbClr val="7030A0"/>
                </a:solidFill>
              </a:rPr>
              <a:t>" [</a:t>
            </a:r>
            <a:r>
              <a:rPr lang="en-US" sz="2400" dirty="0" err="1">
                <a:solidFill>
                  <a:srgbClr val="7030A0"/>
                </a:solidFill>
              </a:rPr>
              <a:t>Караулов</a:t>
            </a:r>
            <a:r>
              <a:rPr lang="en-US" sz="2400" dirty="0">
                <a:solidFill>
                  <a:srgbClr val="7030A0"/>
                </a:solidFill>
              </a:rPr>
              <a:t> 1987, с. 29].</a:t>
            </a:r>
            <a:endParaRPr lang="uk-UA" sz="2400" dirty="0">
              <a:solidFill>
                <a:srgbClr val="7030A0"/>
              </a:solidFill>
            </a:endParaRPr>
          </a:p>
          <a:p>
            <a:pPr algn="just"/>
            <a:r>
              <a:rPr lang="uk-UA" sz="2400" dirty="0">
                <a:solidFill>
                  <a:srgbClr val="7030A0"/>
                </a:solidFill>
              </a:rPr>
              <a:t>Рівні</a:t>
            </a:r>
            <a:r>
              <a:rPr lang="en-US" sz="2400" dirty="0">
                <a:solidFill>
                  <a:srgbClr val="7030A0"/>
                </a:solidFill>
              </a:rPr>
              <a:t>: </a:t>
            </a:r>
            <a:endParaRPr lang="uk-UA" sz="24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rgbClr val="7030A0"/>
                </a:solidFill>
              </a:rPr>
              <a:t>1) </a:t>
            </a:r>
            <a:r>
              <a:rPr lang="en-US" sz="2400" dirty="0" err="1">
                <a:solidFill>
                  <a:srgbClr val="7030A0"/>
                </a:solidFill>
              </a:rPr>
              <a:t>нульов</a:t>
            </a:r>
            <a:r>
              <a:rPr lang="uk-UA" sz="2400" dirty="0" err="1">
                <a:solidFill>
                  <a:srgbClr val="7030A0"/>
                </a:solidFill>
              </a:rPr>
              <a:t>ий</a:t>
            </a:r>
            <a:r>
              <a:rPr lang="en-US" sz="2400" dirty="0">
                <a:solidFill>
                  <a:srgbClr val="7030A0"/>
                </a:solidFill>
              </a:rPr>
              <a:t> – </a:t>
            </a:r>
            <a:r>
              <a:rPr lang="en-US" sz="2400" dirty="0" err="1">
                <a:solidFill>
                  <a:srgbClr val="7030A0"/>
                </a:solidFill>
              </a:rPr>
              <a:t>вербально-семантичн</a:t>
            </a:r>
            <a:r>
              <a:rPr lang="uk-UA" sz="2400" dirty="0" err="1">
                <a:solidFill>
                  <a:srgbClr val="7030A0"/>
                </a:solidFill>
              </a:rPr>
              <a:t>ий</a:t>
            </a:r>
            <a:r>
              <a:rPr lang="en-US" sz="2400" dirty="0">
                <a:solidFill>
                  <a:srgbClr val="7030A0"/>
                </a:solidFill>
              </a:rPr>
              <a:t> (</a:t>
            </a:r>
            <a:r>
              <a:rPr lang="en-US" sz="2400" dirty="0" err="1">
                <a:solidFill>
                  <a:srgbClr val="7030A0"/>
                </a:solidFill>
              </a:rPr>
              <a:t>лексикон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особистості</a:t>
            </a:r>
            <a:r>
              <a:rPr lang="en-US" sz="2400" dirty="0">
                <a:solidFill>
                  <a:srgbClr val="7030A0"/>
                </a:solidFill>
              </a:rPr>
              <a:t>);</a:t>
            </a:r>
            <a:endParaRPr lang="uk-UA" sz="24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rgbClr val="7030A0"/>
                </a:solidFill>
              </a:rPr>
              <a:t>2) </a:t>
            </a:r>
            <a:r>
              <a:rPr lang="en-US" sz="2400" dirty="0" err="1">
                <a:solidFill>
                  <a:srgbClr val="7030A0"/>
                </a:solidFill>
              </a:rPr>
              <a:t>перш</a:t>
            </a:r>
            <a:r>
              <a:rPr lang="uk-UA" sz="2400" dirty="0" err="1">
                <a:solidFill>
                  <a:srgbClr val="7030A0"/>
                </a:solidFill>
              </a:rPr>
              <a:t>ий</a:t>
            </a:r>
            <a:r>
              <a:rPr lang="en-US" sz="2400" dirty="0">
                <a:solidFill>
                  <a:srgbClr val="7030A0"/>
                </a:solidFill>
              </a:rPr>
              <a:t> – </a:t>
            </a:r>
            <a:r>
              <a:rPr lang="en-US" sz="2400" dirty="0" err="1">
                <a:solidFill>
                  <a:srgbClr val="7030A0"/>
                </a:solidFill>
              </a:rPr>
              <a:t>лінгвокогнітивн</a:t>
            </a:r>
            <a:r>
              <a:rPr lang="uk-UA" sz="2400" dirty="0" err="1">
                <a:solidFill>
                  <a:srgbClr val="7030A0"/>
                </a:solidFill>
              </a:rPr>
              <a:t>ий</a:t>
            </a:r>
            <a:r>
              <a:rPr lang="en-US" sz="2400" dirty="0">
                <a:solidFill>
                  <a:srgbClr val="7030A0"/>
                </a:solidFill>
              </a:rPr>
              <a:t> (</a:t>
            </a:r>
            <a:r>
              <a:rPr lang="en-US" sz="2400" dirty="0" err="1">
                <a:solidFill>
                  <a:srgbClr val="7030A0"/>
                </a:solidFill>
              </a:rPr>
              <a:t>тезаурусу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особистості</a:t>
            </a:r>
            <a:r>
              <a:rPr lang="en-US" sz="2400" dirty="0">
                <a:solidFill>
                  <a:srgbClr val="7030A0"/>
                </a:solidFill>
              </a:rPr>
              <a:t>); </a:t>
            </a:r>
            <a:endParaRPr lang="uk-UA" sz="24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rgbClr val="7030A0"/>
                </a:solidFill>
              </a:rPr>
              <a:t>3) </a:t>
            </a:r>
            <a:r>
              <a:rPr lang="en-US" sz="2400" dirty="0" err="1">
                <a:solidFill>
                  <a:srgbClr val="7030A0"/>
                </a:solidFill>
              </a:rPr>
              <a:t>друг</a:t>
            </a:r>
            <a:r>
              <a:rPr lang="uk-UA" sz="2400" dirty="0" err="1">
                <a:solidFill>
                  <a:srgbClr val="7030A0"/>
                </a:solidFill>
              </a:rPr>
              <a:t>ий</a:t>
            </a:r>
            <a:r>
              <a:rPr lang="en-US" sz="2400" dirty="0">
                <a:solidFill>
                  <a:srgbClr val="7030A0"/>
                </a:solidFill>
              </a:rPr>
              <a:t> – </a:t>
            </a:r>
            <a:r>
              <a:rPr lang="en-US" sz="2400" dirty="0" err="1">
                <a:solidFill>
                  <a:srgbClr val="7030A0"/>
                </a:solidFill>
              </a:rPr>
              <a:t>мотиваційн</a:t>
            </a:r>
            <a:r>
              <a:rPr lang="uk-UA" sz="2400" dirty="0" err="1">
                <a:solidFill>
                  <a:srgbClr val="7030A0"/>
                </a:solidFill>
              </a:rPr>
              <a:t>ий</a:t>
            </a:r>
            <a:r>
              <a:rPr lang="en-US" sz="2400" dirty="0">
                <a:solidFill>
                  <a:srgbClr val="7030A0"/>
                </a:solidFill>
              </a:rPr>
              <a:t> (</a:t>
            </a:r>
            <a:r>
              <a:rPr lang="en-US" sz="2400" dirty="0" err="1">
                <a:solidFill>
                  <a:srgbClr val="7030A0"/>
                </a:solidFill>
              </a:rPr>
              <a:t>прагматикон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особистості</a:t>
            </a:r>
            <a:r>
              <a:rPr lang="en-US" sz="2400" dirty="0">
                <a:solidFill>
                  <a:srgbClr val="7030A0"/>
                </a:solidFill>
              </a:rPr>
              <a:t>).</a:t>
            </a:r>
            <a:endParaRPr lang="uk-UA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Проблема </a:t>
            </a:r>
            <a:r>
              <a:rPr lang="ru-RU" sz="2400" dirty="0" err="1">
                <a:solidFill>
                  <a:srgbClr val="7030A0"/>
                </a:solidFill>
              </a:rPr>
              <a:t>співвіднесеності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мови</a:t>
            </a:r>
            <a:r>
              <a:rPr lang="ru-RU" sz="2400" dirty="0">
                <a:solidFill>
                  <a:srgbClr val="7030A0"/>
                </a:solidFill>
              </a:rPr>
              <a:t> й </a:t>
            </a:r>
            <a:r>
              <a:rPr lang="ru-RU" sz="2400" dirty="0" err="1">
                <a:solidFill>
                  <a:srgbClr val="7030A0"/>
                </a:solidFill>
              </a:rPr>
              <a:t>мовлення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спонукала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деяких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дослідників</a:t>
            </a:r>
            <a:r>
              <a:rPr lang="ru-RU" sz="2400" dirty="0">
                <a:solidFill>
                  <a:srgbClr val="7030A0"/>
                </a:solidFill>
              </a:rPr>
              <a:t> до </a:t>
            </a:r>
            <a:r>
              <a:rPr lang="ru-RU" sz="2400" dirty="0" err="1">
                <a:solidFill>
                  <a:srgbClr val="7030A0"/>
                </a:solidFill>
              </a:rPr>
              <a:t>осмислення</a:t>
            </a:r>
            <a:r>
              <a:rPr lang="ru-RU" sz="2400" dirty="0">
                <a:solidFill>
                  <a:srgbClr val="7030A0"/>
                </a:solidFill>
              </a:rPr>
              <a:t> феномена </a:t>
            </a:r>
            <a:r>
              <a:rPr lang="ru-RU" sz="2400" dirty="0" err="1">
                <a:solidFill>
                  <a:srgbClr val="7030A0"/>
                </a:solidFill>
              </a:rPr>
              <a:t>мовної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особистості</a:t>
            </a:r>
            <a:r>
              <a:rPr lang="ru-RU" sz="2400" dirty="0">
                <a:solidFill>
                  <a:srgbClr val="7030A0"/>
                </a:solidFill>
              </a:rPr>
              <a:t> на </a:t>
            </a:r>
            <a:r>
              <a:rPr lang="ru-RU" sz="2400" dirty="0" err="1">
                <a:solidFill>
                  <a:srgbClr val="7030A0"/>
                </a:solidFill>
              </a:rPr>
              <a:t>тлі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диференційних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ознак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langue</a:t>
            </a:r>
            <a:r>
              <a:rPr lang="ru-RU" sz="2400" dirty="0">
                <a:solidFill>
                  <a:srgbClr val="7030A0"/>
                </a:solidFill>
              </a:rPr>
              <a:t> і </a:t>
            </a:r>
            <a:r>
              <a:rPr lang="en-US" sz="2400" dirty="0">
                <a:solidFill>
                  <a:srgbClr val="7030A0"/>
                </a:solidFill>
              </a:rPr>
              <a:t>parole</a:t>
            </a:r>
            <a:r>
              <a:rPr lang="ru-RU" sz="2400" dirty="0">
                <a:solidFill>
                  <a:srgbClr val="7030A0"/>
                </a:solidFill>
              </a:rPr>
              <a:t>, </a:t>
            </a:r>
            <a:r>
              <a:rPr lang="ru-RU" sz="2400" dirty="0" err="1">
                <a:solidFill>
                  <a:srgbClr val="7030A0"/>
                </a:solidFill>
              </a:rPr>
              <a:t>що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зумовило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вирізнення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поняття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мовленнєвої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 err="1">
                <a:solidFill>
                  <a:srgbClr val="C00000"/>
                </a:solidFill>
              </a:rPr>
              <a:t>особистості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7030A0"/>
                </a:solidFill>
              </a:rPr>
              <a:t>як </a:t>
            </a:r>
            <a:r>
              <a:rPr lang="ru-RU" sz="2400" dirty="0" err="1">
                <a:solidFill>
                  <a:srgbClr val="7030A0"/>
                </a:solidFill>
              </a:rPr>
              <a:t>об'єкта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вивчення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лінгводидактики</a:t>
            </a:r>
            <a:r>
              <a:rPr lang="ru-RU" sz="2400" dirty="0">
                <a:solidFill>
                  <a:srgbClr val="7030A0"/>
                </a:solidFill>
              </a:rPr>
              <a:t> та </a:t>
            </a:r>
            <a:r>
              <a:rPr lang="ru-RU" sz="2400" dirty="0" err="1">
                <a:solidFill>
                  <a:srgbClr val="7030A0"/>
                </a:solidFill>
              </a:rPr>
              <a:t>теорії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мовленнєвої</a:t>
            </a:r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 err="1">
                <a:solidFill>
                  <a:srgbClr val="7030A0"/>
                </a:solidFill>
              </a:rPr>
              <a:t>діяльності</a:t>
            </a:r>
            <a:r>
              <a:rPr lang="ru-RU" sz="2400" dirty="0">
                <a:solidFill>
                  <a:srgbClr val="7030A0"/>
                </a:solidFill>
              </a:rPr>
              <a:t>.</a:t>
            </a:r>
            <a:endParaRPr lang="en-US" sz="24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867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7334" y="609600"/>
            <a:ext cx="1116297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В.В. </a:t>
            </a:r>
            <a:r>
              <a:rPr lang="ru-RU" dirty="0" err="1"/>
              <a:t>Красних</a:t>
            </a:r>
            <a:r>
              <a:rPr lang="ru-RU" dirty="0"/>
              <a:t> ("Свой" среди "чужих": миф или реальность? (2003) </a:t>
            </a:r>
            <a:r>
              <a:rPr lang="ru-RU" dirty="0" err="1"/>
              <a:t>порівнює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мовленнєвої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Ф. де Соссюра та О.О. </a:t>
            </a:r>
            <a:r>
              <a:rPr lang="ru-RU" dirty="0" err="1"/>
              <a:t>Леонтьєва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вирізняє</a:t>
            </a:r>
            <a:r>
              <a:rPr lang="ru-RU" dirty="0"/>
              <a:t> з метою теоретичного </a:t>
            </a:r>
            <a:r>
              <a:rPr lang="ru-RU" dirty="0" err="1"/>
              <a:t>осмислення</a:t>
            </a:r>
            <a:r>
              <a:rPr lang="ru-RU" dirty="0"/>
              <a:t> «</a:t>
            </a:r>
            <a:r>
              <a:rPr lang="en-US" dirty="0"/>
              <a:t>homo </a:t>
            </a:r>
            <a:r>
              <a:rPr lang="en-US" dirty="0" err="1"/>
              <a:t>loquens</a:t>
            </a:r>
            <a:r>
              <a:rPr lang="uk-UA" dirty="0"/>
              <a:t>»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понять,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іпостасями</a:t>
            </a:r>
            <a:r>
              <a:rPr lang="ru-RU" dirty="0"/>
              <a:t>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: </a:t>
            </a:r>
          </a:p>
          <a:p>
            <a:pPr marL="342900" indent="-342900">
              <a:buAutoNum type="arabicParenR"/>
            </a:pPr>
            <a:r>
              <a:rPr lang="ru-RU" b="1" i="1" dirty="0"/>
              <a:t>"</a:t>
            </a:r>
            <a:r>
              <a:rPr lang="ru-RU" b="1" i="1" dirty="0" err="1"/>
              <a:t>людина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говорить" </a:t>
            </a:r>
            <a:r>
              <a:rPr lang="ru-RU" dirty="0"/>
              <a:t>– </a:t>
            </a:r>
            <a:r>
              <a:rPr lang="ru-RU" dirty="0" err="1"/>
              <a:t>особистість</a:t>
            </a:r>
            <a:r>
              <a:rPr lang="ru-RU" dirty="0"/>
              <a:t>,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мовленнєва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як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породження</a:t>
            </a:r>
            <a:r>
              <a:rPr lang="ru-RU" dirty="0"/>
              <a:t>, так і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мовленнєвих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; </a:t>
            </a:r>
          </a:p>
          <a:p>
            <a:pPr marL="342900" indent="-342900">
              <a:buAutoNum type="arabicParenR"/>
            </a:pPr>
            <a:r>
              <a:rPr lang="ru-RU" b="1" i="1" dirty="0" err="1"/>
              <a:t>мовна</a:t>
            </a:r>
            <a:r>
              <a:rPr lang="ru-RU" b="1" i="1" dirty="0"/>
              <a:t> </a:t>
            </a:r>
            <a:r>
              <a:rPr lang="ru-RU" b="1" i="1" dirty="0" err="1"/>
              <a:t>особистість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себе у </a:t>
            </a:r>
            <a:r>
              <a:rPr lang="ru-RU" dirty="0" err="1"/>
              <a:t>мовленнєвій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уявлень</a:t>
            </a:r>
            <a:r>
              <a:rPr lang="ru-RU" dirty="0"/>
              <a:t>; </a:t>
            </a:r>
          </a:p>
          <a:p>
            <a:pPr marL="342900" indent="-342900">
              <a:buAutoNum type="arabicParenR"/>
            </a:pPr>
            <a:r>
              <a:rPr lang="ru-RU" b="1" i="1" dirty="0" err="1"/>
              <a:t>мовленнєва</a:t>
            </a:r>
            <a:r>
              <a:rPr lang="ru-RU" b="1" i="1" dirty="0"/>
              <a:t> </a:t>
            </a:r>
            <a:r>
              <a:rPr lang="ru-RU" b="1" i="1" dirty="0" err="1"/>
              <a:t>особистість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себе у </a:t>
            </a:r>
            <a:r>
              <a:rPr lang="ru-RU" dirty="0" err="1"/>
              <a:t>комунікації</a:t>
            </a:r>
            <a:r>
              <a:rPr lang="ru-RU" dirty="0"/>
              <a:t>, </a:t>
            </a:r>
            <a:r>
              <a:rPr lang="ru-RU" dirty="0" err="1"/>
              <a:t>обираючи</a:t>
            </a:r>
            <a:r>
              <a:rPr lang="ru-RU" dirty="0"/>
              <a:t> та </a:t>
            </a:r>
            <a:r>
              <a:rPr lang="ru-RU" dirty="0" err="1"/>
              <a:t>реалізуючи</a:t>
            </a:r>
            <a:r>
              <a:rPr lang="ru-RU" dirty="0"/>
              <a:t> ту </a:t>
            </a:r>
            <a:r>
              <a:rPr lang="ru-RU" dirty="0" err="1"/>
              <a:t>або</a:t>
            </a:r>
            <a:r>
              <a:rPr lang="ru-RU" dirty="0"/>
              <a:t> ту </a:t>
            </a:r>
            <a:r>
              <a:rPr lang="ru-RU" dirty="0" err="1"/>
              <a:t>стратегію</a:t>
            </a:r>
            <a:r>
              <a:rPr lang="ru-RU" dirty="0"/>
              <a:t> і тактику </a:t>
            </a:r>
            <a:r>
              <a:rPr lang="ru-RU" dirty="0" err="1"/>
              <a:t>спілкування</a:t>
            </a:r>
            <a:r>
              <a:rPr lang="ru-RU" dirty="0"/>
              <a:t>, яка </a:t>
            </a:r>
            <a:r>
              <a:rPr lang="ru-RU" dirty="0" err="1"/>
              <a:t>використовує</a:t>
            </a:r>
            <a:r>
              <a:rPr lang="ru-RU" dirty="0"/>
              <a:t> той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репертуар </a:t>
            </a:r>
            <a:r>
              <a:rPr lang="ru-RU" dirty="0" err="1"/>
              <a:t>засобів</a:t>
            </a:r>
            <a:r>
              <a:rPr lang="ru-RU" dirty="0"/>
              <a:t> (як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лінгвістичних</a:t>
            </a:r>
            <a:r>
              <a:rPr lang="ru-RU" dirty="0"/>
              <a:t>, так і </a:t>
            </a:r>
            <a:r>
              <a:rPr lang="ru-RU" dirty="0" err="1"/>
              <a:t>екстралінгвістичних</a:t>
            </a:r>
            <a:r>
              <a:rPr lang="ru-RU" dirty="0"/>
              <a:t>);</a:t>
            </a:r>
          </a:p>
          <a:p>
            <a:pPr marL="342900" indent="-342900">
              <a:buAutoNum type="arabicParenR"/>
            </a:pPr>
            <a:r>
              <a:rPr lang="ru-RU" b="1" i="1" dirty="0" err="1"/>
              <a:t>комунікативна</a:t>
            </a:r>
            <a:r>
              <a:rPr lang="ru-RU" b="1" i="1" dirty="0"/>
              <a:t> </a:t>
            </a:r>
            <a:r>
              <a:rPr lang="ru-RU" b="1" i="1" dirty="0" err="1"/>
              <a:t>особистість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конкретний</a:t>
            </a:r>
            <a:r>
              <a:rPr lang="ru-RU" dirty="0"/>
              <a:t> </a:t>
            </a:r>
            <a:r>
              <a:rPr lang="ru-RU" dirty="0" err="1"/>
              <a:t>учасник</a:t>
            </a:r>
            <a:r>
              <a:rPr lang="ru-RU" dirty="0"/>
              <a:t> конкретного </a:t>
            </a:r>
            <a:r>
              <a:rPr lang="ru-RU" dirty="0" err="1"/>
              <a:t>комунікативного</a:t>
            </a:r>
            <a:r>
              <a:rPr lang="ru-RU" dirty="0"/>
              <a:t> акту,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у </a:t>
            </a:r>
            <a:r>
              <a:rPr lang="ru-RU" dirty="0" err="1"/>
              <a:t>реальній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[</a:t>
            </a:r>
            <a:r>
              <a:rPr lang="ru-RU" dirty="0" err="1"/>
              <a:t>Крас</a:t>
            </a:r>
            <a:r>
              <a:rPr lang="ru-RU" dirty="0"/>
              <a:t>- </a:t>
            </a:r>
            <a:r>
              <a:rPr lang="ru-RU" dirty="0" err="1"/>
              <a:t>ных</a:t>
            </a:r>
            <a:r>
              <a:rPr lang="ru-RU" dirty="0"/>
              <a:t> 2003, с. 50–51]. </a:t>
            </a:r>
            <a:r>
              <a:rPr lang="ru-RU" dirty="0" err="1"/>
              <a:t>Віддаючи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незаперечній</a:t>
            </a:r>
            <a:r>
              <a:rPr lang="ru-RU" dirty="0"/>
              <a:t> </a:t>
            </a:r>
            <a:r>
              <a:rPr lang="ru-RU" dirty="0" err="1"/>
              <a:t>логіці</a:t>
            </a:r>
            <a:r>
              <a:rPr lang="ru-RU" dirty="0"/>
              <a:t> і </a:t>
            </a:r>
            <a:r>
              <a:rPr lang="ru-RU" dirty="0" err="1"/>
              <a:t>послідовності</a:t>
            </a:r>
            <a:r>
              <a:rPr lang="ru-RU" dirty="0"/>
              <a:t> </a:t>
            </a:r>
            <a:r>
              <a:rPr lang="ru-RU" dirty="0" err="1"/>
              <a:t>вирізнення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ракурсів</a:t>
            </a:r>
            <a:r>
              <a:rPr lang="ru-RU" dirty="0"/>
              <a:t> </a:t>
            </a:r>
            <a:r>
              <a:rPr lang="ru-RU" dirty="0" err="1"/>
              <a:t>осмислення</a:t>
            </a:r>
            <a:r>
              <a:rPr lang="ru-RU" dirty="0"/>
              <a:t> такого складного </a:t>
            </a:r>
            <a:r>
              <a:rPr lang="ru-RU" dirty="0" err="1"/>
              <a:t>багатовимірного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мовна</a:t>
            </a:r>
            <a:r>
              <a:rPr lang="ru-RU" dirty="0"/>
              <a:t> </a:t>
            </a:r>
            <a:r>
              <a:rPr lang="ru-RU" dirty="0" err="1"/>
              <a:t>особис</a:t>
            </a:r>
            <a:r>
              <a:rPr lang="ru-RU" dirty="0"/>
              <a:t>- </a:t>
            </a:r>
            <a:r>
              <a:rPr lang="ru-RU" dirty="0" err="1"/>
              <a:t>тість</a:t>
            </a:r>
            <a:r>
              <a:rPr lang="ru-RU" dirty="0"/>
              <a:t>, </a:t>
            </a:r>
            <a:r>
              <a:rPr lang="ru-RU" dirty="0" err="1"/>
              <a:t>хотілося</a:t>
            </a:r>
            <a:r>
              <a:rPr lang="ru-RU" dirty="0"/>
              <a:t> б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вищенаведена</a:t>
            </a:r>
            <a:r>
              <a:rPr lang="ru-RU" dirty="0"/>
              <a:t> </a:t>
            </a:r>
            <a:r>
              <a:rPr lang="ru-RU" dirty="0" err="1"/>
              <a:t>чотиричленна</a:t>
            </a:r>
            <a:r>
              <a:rPr lang="ru-RU" dirty="0"/>
              <a:t> схема </a:t>
            </a:r>
            <a:r>
              <a:rPr lang="ru-RU" dirty="0" err="1"/>
              <a:t>відбиває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склалися</a:t>
            </a:r>
            <a:r>
              <a:rPr lang="ru-RU" dirty="0"/>
              <a:t> у </a:t>
            </a:r>
            <a:r>
              <a:rPr lang="ru-RU" dirty="0" err="1"/>
              <a:t>дослідниці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1290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</TotalTime>
  <Words>1358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Грань</vt:lpstr>
      <vt:lpstr>1. Комунікативна лінгвістика як новий напрям сучасних мовознавчих досліджень. Основні категорії комунікаитивної лінгвістики 2. Комунікація як центральне поняття комуніктивної лінгвістики 3.Мовна особистість,: комунікативна компетенція та мовленнєва поведінка 4. Комунікативні стратегії і тактики як комунікативні категорії </vt:lpstr>
      <vt:lpstr>PowerPoint Presentation</vt:lpstr>
      <vt:lpstr>Базові поняття комунікативної лінгвістики </vt:lpstr>
      <vt:lpstr>КОМУНІКАЦІЯ ЯК ЦЕНТРАЛЬНЕ ПОНЯТТЯ КОМУНІКАТИВНОЇ ЛІНГВІСТИКИ </vt:lpstr>
      <vt:lpstr>PowerPoint Presentation</vt:lpstr>
      <vt:lpstr>PowerPoint Presentation</vt:lpstr>
      <vt:lpstr>PowerPoint Presentation</vt:lpstr>
      <vt:lpstr>МОВНА ОСОБИСТІСТЬ: КОМУНІКАТИВНА КОМПЕТЕНЦІЯ ТА МОВЛЕННЄВА ПОВЕДІНКА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Комунікативна лінгвістика як новий напрям сучасних мовознавчих досліджень. Основні категорії комунікаитивної лінгвістики 2. Комунікація як центральне поняття комуніктивної лінгвістики 3.Мовна особистість,: комунікативна компетенція та мовленнєва поведінка 4. Комунікативні стратегії і тактики як комунікативні категорії</dc:title>
  <dc:creator>Ирина</dc:creator>
  <cp:lastModifiedBy>utilisateur</cp:lastModifiedBy>
  <cp:revision>30</cp:revision>
  <dcterms:created xsi:type="dcterms:W3CDTF">2021-04-21T15:38:59Z</dcterms:created>
  <dcterms:modified xsi:type="dcterms:W3CDTF">2023-11-07T12:27:37Z</dcterms:modified>
</cp:coreProperties>
</file>