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0" r:id="rId3"/>
    <p:sldId id="257" r:id="rId4"/>
    <p:sldId id="298" r:id="rId5"/>
    <p:sldId id="299" r:id="rId6"/>
    <p:sldId id="300" r:id="rId7"/>
    <p:sldId id="302" r:id="rId8"/>
    <p:sldId id="304" r:id="rId9"/>
    <p:sldId id="316" r:id="rId10"/>
    <p:sldId id="303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297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03136A"/>
    <a:srgbClr val="1984CC"/>
    <a:srgbClr val="35759D"/>
    <a:srgbClr val="35B19D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5596" autoAdjust="0"/>
  </p:normalViewPr>
  <p:slideViewPr>
    <p:cSldViewPr>
      <p:cViewPr>
        <p:scale>
          <a:sx n="100" d="100"/>
          <a:sy n="100" d="100"/>
        </p:scale>
        <p:origin x="-198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17257-30D0-420E-BA40-2ECDB72649D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1BDA7C7-1C9A-4254-98C9-386235183E31}">
      <dgm:prSet phldrT="[Текст]"/>
      <dgm:spPr/>
      <dgm:t>
        <a:bodyPr/>
        <a:lstStyle/>
        <a:p>
          <a:r>
            <a:rPr lang="uk-UA" dirty="0" smtClean="0"/>
            <a:t>Систематична</a:t>
          </a:r>
          <a:endParaRPr lang="uk-UA" dirty="0"/>
        </a:p>
      </dgm:t>
    </dgm:pt>
    <dgm:pt modelId="{00BEFA97-0B61-4BF0-99D8-66EFC122216E}" type="parTrans" cxnId="{503703CA-6B3E-40CF-8713-061069678687}">
      <dgm:prSet/>
      <dgm:spPr/>
      <dgm:t>
        <a:bodyPr/>
        <a:lstStyle/>
        <a:p>
          <a:endParaRPr lang="uk-UA"/>
        </a:p>
      </dgm:t>
    </dgm:pt>
    <dgm:pt modelId="{4C88016F-96B7-4834-BB04-76DA361DE7AD}" type="sibTrans" cxnId="{503703CA-6B3E-40CF-8713-061069678687}">
      <dgm:prSet/>
      <dgm:spPr/>
      <dgm:t>
        <a:bodyPr/>
        <a:lstStyle/>
        <a:p>
          <a:endParaRPr lang="uk-UA"/>
        </a:p>
      </dgm:t>
    </dgm:pt>
    <dgm:pt modelId="{2EF507C4-4FB2-430E-B9E7-7E7D86BDB0C4}">
      <dgm:prSet phldrT="[Текст]"/>
      <dgm:spPr/>
      <dgm:t>
        <a:bodyPr/>
        <a:lstStyle/>
        <a:p>
          <a:r>
            <a:rPr lang="uk-UA" dirty="0" smtClean="0"/>
            <a:t>складова </a:t>
          </a:r>
          <a:r>
            <a:rPr lang="uk-UA" dirty="0" smtClean="0"/>
            <a:t>похибки виміру</a:t>
          </a:r>
          <a:r>
            <a:rPr lang="uk-UA" dirty="0" smtClean="0"/>
            <a:t>, що залишається постійною або що закономірно змінюється при повторних вимірах однієї і тієї ж величини.</a:t>
          </a:r>
          <a:endParaRPr lang="uk-UA" dirty="0"/>
        </a:p>
      </dgm:t>
    </dgm:pt>
    <dgm:pt modelId="{89C05446-1793-455E-9067-65F1AF49FEFD}" type="parTrans" cxnId="{69391C31-DFCF-4AF9-9761-AD6B13D02C0B}">
      <dgm:prSet/>
      <dgm:spPr/>
      <dgm:t>
        <a:bodyPr/>
        <a:lstStyle/>
        <a:p>
          <a:endParaRPr lang="uk-UA"/>
        </a:p>
      </dgm:t>
    </dgm:pt>
    <dgm:pt modelId="{4C0FBC19-68ED-4AEB-A4C6-7141AA701BD4}" type="sibTrans" cxnId="{69391C31-DFCF-4AF9-9761-AD6B13D02C0B}">
      <dgm:prSet/>
      <dgm:spPr/>
      <dgm:t>
        <a:bodyPr/>
        <a:lstStyle/>
        <a:p>
          <a:endParaRPr lang="uk-UA"/>
        </a:p>
      </dgm:t>
    </dgm:pt>
    <dgm:pt modelId="{CC8F2DAA-AA38-4414-B7F6-590B8A9E6DDE}">
      <dgm:prSet phldrT="[Текст]"/>
      <dgm:spPr/>
      <dgm:t>
        <a:bodyPr/>
        <a:lstStyle/>
        <a:p>
          <a:r>
            <a:rPr lang="uk-UA" dirty="0" smtClean="0"/>
            <a:t>Випадкова</a:t>
          </a:r>
          <a:endParaRPr lang="uk-UA" dirty="0"/>
        </a:p>
      </dgm:t>
    </dgm:pt>
    <dgm:pt modelId="{40E2978D-451E-481F-B2D8-6BEA520A57BE}" type="parTrans" cxnId="{D5459DC4-34FD-4B56-B74B-8FAB44AB3640}">
      <dgm:prSet/>
      <dgm:spPr/>
      <dgm:t>
        <a:bodyPr/>
        <a:lstStyle/>
        <a:p>
          <a:endParaRPr lang="uk-UA"/>
        </a:p>
      </dgm:t>
    </dgm:pt>
    <dgm:pt modelId="{955A415A-296E-4030-BE12-015C353F78E9}" type="sibTrans" cxnId="{D5459DC4-34FD-4B56-B74B-8FAB44AB3640}">
      <dgm:prSet/>
      <dgm:spPr/>
      <dgm:t>
        <a:bodyPr/>
        <a:lstStyle/>
        <a:p>
          <a:endParaRPr lang="uk-UA"/>
        </a:p>
      </dgm:t>
    </dgm:pt>
    <dgm:pt modelId="{9E3C279A-520B-4606-A6B4-928067363B9F}">
      <dgm:prSet phldrT="[Текст]"/>
      <dgm:spPr/>
      <dgm:t>
        <a:bodyPr/>
        <a:lstStyle/>
        <a:p>
          <a:r>
            <a:rPr lang="uk-UA" dirty="0" smtClean="0"/>
            <a:t>похибка вимірів</a:t>
          </a:r>
          <a:r>
            <a:rPr lang="uk-UA" dirty="0" smtClean="0"/>
            <a:t>, обумовлену дією декількох чинників, змінних випадковим чином при повторних вимірах однієї і тієї ж величини. Випадкові погрішності викликані суб'єктивними і об'єктивними причинами, підвищення точності визначення параметра, що містить випадкову складову погрішності можна збільшенням кількості експериментів.</a:t>
          </a:r>
          <a:endParaRPr lang="uk-UA" dirty="0"/>
        </a:p>
      </dgm:t>
    </dgm:pt>
    <dgm:pt modelId="{30EBDF0A-3E44-470F-AAB6-D1FE60E9F75F}" type="parTrans" cxnId="{18F001D2-AF55-4290-9ED0-E54BAF7D0AC5}">
      <dgm:prSet/>
      <dgm:spPr/>
      <dgm:t>
        <a:bodyPr/>
        <a:lstStyle/>
        <a:p>
          <a:endParaRPr lang="uk-UA"/>
        </a:p>
      </dgm:t>
    </dgm:pt>
    <dgm:pt modelId="{66613C18-220D-476C-B710-D23CEE67C32C}" type="sibTrans" cxnId="{18F001D2-AF55-4290-9ED0-E54BAF7D0AC5}">
      <dgm:prSet/>
      <dgm:spPr/>
      <dgm:t>
        <a:bodyPr/>
        <a:lstStyle/>
        <a:p>
          <a:endParaRPr lang="uk-UA"/>
        </a:p>
      </dgm:t>
    </dgm:pt>
    <dgm:pt modelId="{E2584498-5543-4BC3-97FC-2131476AA808}">
      <dgm:prSet phldrT="[Текст]"/>
      <dgm:spPr/>
      <dgm:t>
        <a:bodyPr/>
        <a:lstStyle/>
        <a:p>
          <a:r>
            <a:rPr lang="uk-UA" dirty="0" smtClean="0"/>
            <a:t>Груба (надмірна)</a:t>
          </a:r>
          <a:endParaRPr lang="uk-UA" dirty="0"/>
        </a:p>
      </dgm:t>
    </dgm:pt>
    <dgm:pt modelId="{76917045-19A2-4F35-9DD1-3B42488C7BCF}" type="parTrans" cxnId="{AD321B8D-93E6-4AA7-8509-B64ECE672F1E}">
      <dgm:prSet/>
      <dgm:spPr/>
      <dgm:t>
        <a:bodyPr/>
        <a:lstStyle/>
        <a:p>
          <a:endParaRPr lang="uk-UA"/>
        </a:p>
      </dgm:t>
    </dgm:pt>
    <dgm:pt modelId="{957AE296-0C93-4ACA-A2CF-3295B48F61CD}" type="sibTrans" cxnId="{AD321B8D-93E6-4AA7-8509-B64ECE672F1E}">
      <dgm:prSet/>
      <dgm:spPr/>
      <dgm:t>
        <a:bodyPr/>
        <a:lstStyle/>
        <a:p>
          <a:endParaRPr lang="uk-UA"/>
        </a:p>
      </dgm:t>
    </dgm:pt>
    <dgm:pt modelId="{3000D111-6B29-4DC5-8168-DFC133D2AF6F}">
      <dgm:prSet phldrT="[Текст]"/>
      <dgm:spPr/>
      <dgm:t>
        <a:bodyPr/>
        <a:lstStyle/>
        <a:p>
          <a:r>
            <a:rPr lang="uk-UA" dirty="0" smtClean="0"/>
            <a:t>це </a:t>
          </a:r>
          <a:r>
            <a:rPr lang="uk-UA" dirty="0" smtClean="0"/>
            <a:t>похибка, </a:t>
          </a:r>
          <a:r>
            <a:rPr lang="uk-UA" dirty="0" smtClean="0"/>
            <a:t>що суттєво перевищує очікувану за даних умов. Причиною грубої погрішності можуть бути короткочасна зміна живлючої напруги, неправильний відлік показань приладу і т.д.</a:t>
          </a:r>
          <a:endParaRPr lang="uk-UA" dirty="0"/>
        </a:p>
      </dgm:t>
    </dgm:pt>
    <dgm:pt modelId="{8DE94888-3236-408F-990F-079AB6D9F14A}" type="parTrans" cxnId="{B27B649B-7A92-4FFC-9CD5-4E6399232396}">
      <dgm:prSet/>
      <dgm:spPr/>
      <dgm:t>
        <a:bodyPr/>
        <a:lstStyle/>
        <a:p>
          <a:endParaRPr lang="uk-UA"/>
        </a:p>
      </dgm:t>
    </dgm:pt>
    <dgm:pt modelId="{9185BD3E-5D64-4D91-B82B-F0C488F11D98}" type="sibTrans" cxnId="{B27B649B-7A92-4FFC-9CD5-4E6399232396}">
      <dgm:prSet/>
      <dgm:spPr/>
      <dgm:t>
        <a:bodyPr/>
        <a:lstStyle/>
        <a:p>
          <a:endParaRPr lang="uk-UA"/>
        </a:p>
      </dgm:t>
    </dgm:pt>
    <dgm:pt modelId="{07C9FA01-D1AA-4274-B22E-4576F44AD6EF}" type="pres">
      <dgm:prSet presAssocID="{6AA17257-30D0-420E-BA40-2ECDB72649D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08C3B29-30E8-481E-9315-559D8B1CC5B2}" type="pres">
      <dgm:prSet presAssocID="{91BDA7C7-1C9A-4254-98C9-386235183E31}" presName="composite" presStyleCnt="0"/>
      <dgm:spPr/>
    </dgm:pt>
    <dgm:pt modelId="{980ADC72-C0D2-4627-B95A-AA27C2BF51A8}" type="pres">
      <dgm:prSet presAssocID="{91BDA7C7-1C9A-4254-98C9-386235183E3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65D65E-39F9-43E8-8C2A-490153703B2D}" type="pres">
      <dgm:prSet presAssocID="{91BDA7C7-1C9A-4254-98C9-386235183E3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C369DAD-A4D7-4EC1-9332-58397CF55F39}" type="pres">
      <dgm:prSet presAssocID="{4C88016F-96B7-4834-BB04-76DA361DE7AD}" presName="space" presStyleCnt="0"/>
      <dgm:spPr/>
    </dgm:pt>
    <dgm:pt modelId="{FB6A2F7D-6ABB-4884-A347-6E1192F55C0F}" type="pres">
      <dgm:prSet presAssocID="{CC8F2DAA-AA38-4414-B7F6-590B8A9E6DDE}" presName="composite" presStyleCnt="0"/>
      <dgm:spPr/>
    </dgm:pt>
    <dgm:pt modelId="{644DF5B9-1106-4903-A17C-D133281DC312}" type="pres">
      <dgm:prSet presAssocID="{CC8F2DAA-AA38-4414-B7F6-590B8A9E6DD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6F64F9-52F6-4736-9D11-E0AC2E85BBB4}" type="pres">
      <dgm:prSet presAssocID="{CC8F2DAA-AA38-4414-B7F6-590B8A9E6DD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884689-85C1-4EA7-BE91-854A6B5CAA70}" type="pres">
      <dgm:prSet presAssocID="{955A415A-296E-4030-BE12-015C353F78E9}" presName="space" presStyleCnt="0"/>
      <dgm:spPr/>
    </dgm:pt>
    <dgm:pt modelId="{91C5F08A-7C96-41D7-AD2C-21CFD9E704C3}" type="pres">
      <dgm:prSet presAssocID="{E2584498-5543-4BC3-97FC-2131476AA808}" presName="composite" presStyleCnt="0"/>
      <dgm:spPr/>
    </dgm:pt>
    <dgm:pt modelId="{15E714EB-3128-4EC8-BFC4-CF57C7779AF9}" type="pres">
      <dgm:prSet presAssocID="{E2584498-5543-4BC3-97FC-2131476AA80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94295B-DE21-44F0-A5D2-A9C29293CFD0}" type="pres">
      <dgm:prSet presAssocID="{E2584498-5543-4BC3-97FC-2131476AA808}" presName="desTx" presStyleLbl="alignAccFollowNode1" presStyleIdx="2" presStyleCnt="3" custLinFactNeighborX="-662" custLinFactNeighborY="20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5459DC4-34FD-4B56-B74B-8FAB44AB3640}" srcId="{6AA17257-30D0-420E-BA40-2ECDB72649DC}" destId="{CC8F2DAA-AA38-4414-B7F6-590B8A9E6DDE}" srcOrd="1" destOrd="0" parTransId="{40E2978D-451E-481F-B2D8-6BEA520A57BE}" sibTransId="{955A415A-296E-4030-BE12-015C353F78E9}"/>
    <dgm:cxn modelId="{130B8145-5716-4BB0-9B31-970941380073}" type="presOf" srcId="{9E3C279A-520B-4606-A6B4-928067363B9F}" destId="{316F64F9-52F6-4736-9D11-E0AC2E85BBB4}" srcOrd="0" destOrd="0" presId="urn:microsoft.com/office/officeart/2005/8/layout/hList1"/>
    <dgm:cxn modelId="{9634FC00-0591-45C3-9B9F-9ED579C9E4DA}" type="presOf" srcId="{3000D111-6B29-4DC5-8168-DFC133D2AF6F}" destId="{C494295B-DE21-44F0-A5D2-A9C29293CFD0}" srcOrd="0" destOrd="0" presId="urn:microsoft.com/office/officeart/2005/8/layout/hList1"/>
    <dgm:cxn modelId="{E0A3FDED-3BFF-4552-8A9E-01CDFEF6ABF5}" type="presOf" srcId="{6AA17257-30D0-420E-BA40-2ECDB72649DC}" destId="{07C9FA01-D1AA-4274-B22E-4576F44AD6EF}" srcOrd="0" destOrd="0" presId="urn:microsoft.com/office/officeart/2005/8/layout/hList1"/>
    <dgm:cxn modelId="{B27B649B-7A92-4FFC-9CD5-4E6399232396}" srcId="{E2584498-5543-4BC3-97FC-2131476AA808}" destId="{3000D111-6B29-4DC5-8168-DFC133D2AF6F}" srcOrd="0" destOrd="0" parTransId="{8DE94888-3236-408F-990F-079AB6D9F14A}" sibTransId="{9185BD3E-5D64-4D91-B82B-F0C488F11D98}"/>
    <dgm:cxn modelId="{29D264DC-8D5D-4369-A9B9-5E7995C2C064}" type="presOf" srcId="{2EF507C4-4FB2-430E-B9E7-7E7D86BDB0C4}" destId="{9B65D65E-39F9-43E8-8C2A-490153703B2D}" srcOrd="0" destOrd="0" presId="urn:microsoft.com/office/officeart/2005/8/layout/hList1"/>
    <dgm:cxn modelId="{7C8A7B64-26EE-47DC-98ED-23020D80BD80}" type="presOf" srcId="{91BDA7C7-1C9A-4254-98C9-386235183E31}" destId="{980ADC72-C0D2-4627-B95A-AA27C2BF51A8}" srcOrd="0" destOrd="0" presId="urn:microsoft.com/office/officeart/2005/8/layout/hList1"/>
    <dgm:cxn modelId="{DC57E44F-DEFA-469A-8BE9-26865CE49957}" type="presOf" srcId="{E2584498-5543-4BC3-97FC-2131476AA808}" destId="{15E714EB-3128-4EC8-BFC4-CF57C7779AF9}" srcOrd="0" destOrd="0" presId="urn:microsoft.com/office/officeart/2005/8/layout/hList1"/>
    <dgm:cxn modelId="{AD321B8D-93E6-4AA7-8509-B64ECE672F1E}" srcId="{6AA17257-30D0-420E-BA40-2ECDB72649DC}" destId="{E2584498-5543-4BC3-97FC-2131476AA808}" srcOrd="2" destOrd="0" parTransId="{76917045-19A2-4F35-9DD1-3B42488C7BCF}" sibTransId="{957AE296-0C93-4ACA-A2CF-3295B48F61CD}"/>
    <dgm:cxn modelId="{989E619C-40A0-4D64-B51C-00E03EF0E68F}" type="presOf" srcId="{CC8F2DAA-AA38-4414-B7F6-590B8A9E6DDE}" destId="{644DF5B9-1106-4903-A17C-D133281DC312}" srcOrd="0" destOrd="0" presId="urn:microsoft.com/office/officeart/2005/8/layout/hList1"/>
    <dgm:cxn modelId="{69391C31-DFCF-4AF9-9761-AD6B13D02C0B}" srcId="{91BDA7C7-1C9A-4254-98C9-386235183E31}" destId="{2EF507C4-4FB2-430E-B9E7-7E7D86BDB0C4}" srcOrd="0" destOrd="0" parTransId="{89C05446-1793-455E-9067-65F1AF49FEFD}" sibTransId="{4C0FBC19-68ED-4AEB-A4C6-7141AA701BD4}"/>
    <dgm:cxn modelId="{18F001D2-AF55-4290-9ED0-E54BAF7D0AC5}" srcId="{CC8F2DAA-AA38-4414-B7F6-590B8A9E6DDE}" destId="{9E3C279A-520B-4606-A6B4-928067363B9F}" srcOrd="0" destOrd="0" parTransId="{30EBDF0A-3E44-470F-AAB6-D1FE60E9F75F}" sibTransId="{66613C18-220D-476C-B710-D23CEE67C32C}"/>
    <dgm:cxn modelId="{503703CA-6B3E-40CF-8713-061069678687}" srcId="{6AA17257-30D0-420E-BA40-2ECDB72649DC}" destId="{91BDA7C7-1C9A-4254-98C9-386235183E31}" srcOrd="0" destOrd="0" parTransId="{00BEFA97-0B61-4BF0-99D8-66EFC122216E}" sibTransId="{4C88016F-96B7-4834-BB04-76DA361DE7AD}"/>
    <dgm:cxn modelId="{4B15E01E-893D-4B3B-A4F5-AFA2D7D82B38}" type="presParOf" srcId="{07C9FA01-D1AA-4274-B22E-4576F44AD6EF}" destId="{108C3B29-30E8-481E-9315-559D8B1CC5B2}" srcOrd="0" destOrd="0" presId="urn:microsoft.com/office/officeart/2005/8/layout/hList1"/>
    <dgm:cxn modelId="{D537CDE0-8408-4412-8A57-A11A878457CE}" type="presParOf" srcId="{108C3B29-30E8-481E-9315-559D8B1CC5B2}" destId="{980ADC72-C0D2-4627-B95A-AA27C2BF51A8}" srcOrd="0" destOrd="0" presId="urn:microsoft.com/office/officeart/2005/8/layout/hList1"/>
    <dgm:cxn modelId="{18230450-41C9-43B3-A1B3-65D8323EEF25}" type="presParOf" srcId="{108C3B29-30E8-481E-9315-559D8B1CC5B2}" destId="{9B65D65E-39F9-43E8-8C2A-490153703B2D}" srcOrd="1" destOrd="0" presId="urn:microsoft.com/office/officeart/2005/8/layout/hList1"/>
    <dgm:cxn modelId="{8C28DDE4-0267-484D-AD83-59A3705578FD}" type="presParOf" srcId="{07C9FA01-D1AA-4274-B22E-4576F44AD6EF}" destId="{FC369DAD-A4D7-4EC1-9332-58397CF55F39}" srcOrd="1" destOrd="0" presId="urn:microsoft.com/office/officeart/2005/8/layout/hList1"/>
    <dgm:cxn modelId="{3209E83E-3F19-42B5-A49B-5E1F3B3CD0A0}" type="presParOf" srcId="{07C9FA01-D1AA-4274-B22E-4576F44AD6EF}" destId="{FB6A2F7D-6ABB-4884-A347-6E1192F55C0F}" srcOrd="2" destOrd="0" presId="urn:microsoft.com/office/officeart/2005/8/layout/hList1"/>
    <dgm:cxn modelId="{F041022D-8847-40DE-8D89-8FC7725BC7A9}" type="presParOf" srcId="{FB6A2F7D-6ABB-4884-A347-6E1192F55C0F}" destId="{644DF5B9-1106-4903-A17C-D133281DC312}" srcOrd="0" destOrd="0" presId="urn:microsoft.com/office/officeart/2005/8/layout/hList1"/>
    <dgm:cxn modelId="{8C2D0506-F026-4A42-863D-ECF8496447A3}" type="presParOf" srcId="{FB6A2F7D-6ABB-4884-A347-6E1192F55C0F}" destId="{316F64F9-52F6-4736-9D11-E0AC2E85BBB4}" srcOrd="1" destOrd="0" presId="urn:microsoft.com/office/officeart/2005/8/layout/hList1"/>
    <dgm:cxn modelId="{F9F75BFD-B92D-4D23-ADCC-8BCD8C0D90FE}" type="presParOf" srcId="{07C9FA01-D1AA-4274-B22E-4576F44AD6EF}" destId="{A1884689-85C1-4EA7-BE91-854A6B5CAA70}" srcOrd="3" destOrd="0" presId="urn:microsoft.com/office/officeart/2005/8/layout/hList1"/>
    <dgm:cxn modelId="{6AA4B8F3-96F3-4B7E-B694-4A0101D63F85}" type="presParOf" srcId="{07C9FA01-D1AA-4274-B22E-4576F44AD6EF}" destId="{91C5F08A-7C96-41D7-AD2C-21CFD9E704C3}" srcOrd="4" destOrd="0" presId="urn:microsoft.com/office/officeart/2005/8/layout/hList1"/>
    <dgm:cxn modelId="{0FE88792-C847-4727-B6DF-BC3148C92BDF}" type="presParOf" srcId="{91C5F08A-7C96-41D7-AD2C-21CFD9E704C3}" destId="{15E714EB-3128-4EC8-BFC4-CF57C7779AF9}" srcOrd="0" destOrd="0" presId="urn:microsoft.com/office/officeart/2005/8/layout/hList1"/>
    <dgm:cxn modelId="{2BAA3329-64C7-4218-85D1-67E1F2B89E14}" type="presParOf" srcId="{91C5F08A-7C96-41D7-AD2C-21CFD9E704C3}" destId="{C494295B-DE21-44F0-A5D2-A9C29293CFD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ADC72-C0D2-4627-B95A-AA27C2BF51A8}">
      <dsp:nvSpPr>
        <dsp:cNvPr id="0" name=""/>
        <dsp:cNvSpPr/>
      </dsp:nvSpPr>
      <dsp:spPr>
        <a:xfrm>
          <a:off x="2565" y="34640"/>
          <a:ext cx="2501152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Систематична</a:t>
          </a:r>
          <a:endParaRPr lang="uk-UA" sz="1600" kern="1200" dirty="0"/>
        </a:p>
      </dsp:txBody>
      <dsp:txXfrm>
        <a:off x="2565" y="34640"/>
        <a:ext cx="2501152" cy="460800"/>
      </dsp:txXfrm>
    </dsp:sp>
    <dsp:sp modelId="{9B65D65E-39F9-43E8-8C2A-490153703B2D}">
      <dsp:nvSpPr>
        <dsp:cNvPr id="0" name=""/>
        <dsp:cNvSpPr/>
      </dsp:nvSpPr>
      <dsp:spPr>
        <a:xfrm>
          <a:off x="2565" y="495439"/>
          <a:ext cx="2501152" cy="41504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складова </a:t>
          </a:r>
          <a:r>
            <a:rPr lang="uk-UA" sz="1600" kern="1200" dirty="0" smtClean="0"/>
            <a:t>похибки виміру</a:t>
          </a:r>
          <a:r>
            <a:rPr lang="uk-UA" sz="1600" kern="1200" dirty="0" smtClean="0"/>
            <a:t>, що залишається постійною або що закономірно змінюється при повторних вимірах однієї і тієї ж величини.</a:t>
          </a:r>
          <a:endParaRPr lang="uk-UA" sz="1600" kern="1200" dirty="0"/>
        </a:p>
      </dsp:txBody>
      <dsp:txXfrm>
        <a:off x="2565" y="495439"/>
        <a:ext cx="2501152" cy="4150440"/>
      </dsp:txXfrm>
    </dsp:sp>
    <dsp:sp modelId="{644DF5B9-1106-4903-A17C-D133281DC312}">
      <dsp:nvSpPr>
        <dsp:cNvPr id="0" name=""/>
        <dsp:cNvSpPr/>
      </dsp:nvSpPr>
      <dsp:spPr>
        <a:xfrm>
          <a:off x="2853879" y="34640"/>
          <a:ext cx="2501152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Випадкова</a:t>
          </a:r>
          <a:endParaRPr lang="uk-UA" sz="1600" kern="1200" dirty="0"/>
        </a:p>
      </dsp:txBody>
      <dsp:txXfrm>
        <a:off x="2853879" y="34640"/>
        <a:ext cx="2501152" cy="460800"/>
      </dsp:txXfrm>
    </dsp:sp>
    <dsp:sp modelId="{316F64F9-52F6-4736-9D11-E0AC2E85BBB4}">
      <dsp:nvSpPr>
        <dsp:cNvPr id="0" name=""/>
        <dsp:cNvSpPr/>
      </dsp:nvSpPr>
      <dsp:spPr>
        <a:xfrm>
          <a:off x="2853879" y="495439"/>
          <a:ext cx="2501152" cy="41504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похибка вимірів</a:t>
          </a:r>
          <a:r>
            <a:rPr lang="uk-UA" sz="1600" kern="1200" dirty="0" smtClean="0"/>
            <a:t>, обумовлену дією декількох чинників, змінних випадковим чином при повторних вимірах однієї і тієї ж величини. Випадкові погрішності викликані суб'єктивними і об'єктивними причинами, підвищення точності визначення параметра, що містить випадкову складову погрішності можна збільшенням кількості експериментів.</a:t>
          </a:r>
          <a:endParaRPr lang="uk-UA" sz="1600" kern="1200" dirty="0"/>
        </a:p>
      </dsp:txBody>
      <dsp:txXfrm>
        <a:off x="2853879" y="495439"/>
        <a:ext cx="2501152" cy="4150440"/>
      </dsp:txXfrm>
    </dsp:sp>
    <dsp:sp modelId="{15E714EB-3128-4EC8-BFC4-CF57C7779AF9}">
      <dsp:nvSpPr>
        <dsp:cNvPr id="0" name=""/>
        <dsp:cNvSpPr/>
      </dsp:nvSpPr>
      <dsp:spPr>
        <a:xfrm>
          <a:off x="5705193" y="34640"/>
          <a:ext cx="2501152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Груба (надмірна)</a:t>
          </a:r>
          <a:endParaRPr lang="uk-UA" sz="1600" kern="1200" dirty="0"/>
        </a:p>
      </dsp:txBody>
      <dsp:txXfrm>
        <a:off x="5705193" y="34640"/>
        <a:ext cx="2501152" cy="460800"/>
      </dsp:txXfrm>
    </dsp:sp>
    <dsp:sp modelId="{C494295B-DE21-44F0-A5D2-A9C29293CFD0}">
      <dsp:nvSpPr>
        <dsp:cNvPr id="0" name=""/>
        <dsp:cNvSpPr/>
      </dsp:nvSpPr>
      <dsp:spPr>
        <a:xfrm>
          <a:off x="5688636" y="504072"/>
          <a:ext cx="2501152" cy="41504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це </a:t>
          </a:r>
          <a:r>
            <a:rPr lang="uk-UA" sz="1600" kern="1200" dirty="0" smtClean="0"/>
            <a:t>похибка, </a:t>
          </a:r>
          <a:r>
            <a:rPr lang="uk-UA" sz="1600" kern="1200" dirty="0" smtClean="0"/>
            <a:t>що суттєво перевищує очікувану за даних умов. Причиною грубої погрішності можуть бути короткочасна зміна живлючої напруги, неправильний відлік показань приладу і т.д.</a:t>
          </a:r>
          <a:endParaRPr lang="uk-UA" sz="1600" kern="1200" dirty="0"/>
        </a:p>
      </dsp:txBody>
      <dsp:txXfrm>
        <a:off x="5688636" y="504072"/>
        <a:ext cx="2501152" cy="4150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92583E-04BF-4F5F-ACF6-E05D6AE7F71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06796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2925" y="2914650"/>
            <a:ext cx="8153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2925" y="36385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48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00825" y="808038"/>
            <a:ext cx="2171700" cy="5440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" y="808038"/>
            <a:ext cx="6362700" cy="5440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2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0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3795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00600" y="2057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2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8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44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5233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50865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5" y="808038"/>
            <a:ext cx="8686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emf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293096"/>
            <a:ext cx="9143999" cy="57606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/>
              <a:t>К.т.н., доцент, докторант,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err="1" smtClean="0"/>
              <a:t>Чейлитко</a:t>
            </a:r>
            <a:r>
              <a:rPr lang="ru-RU" sz="1600" dirty="0" smtClean="0"/>
              <a:t>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852936"/>
            <a:ext cx="8424936" cy="109041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uk-UA" altLang="ru-RU" dirty="0" smtClean="0"/>
              <a:t>Робота з вимірювальними приладами</a:t>
            </a:r>
            <a:endParaRPr lang="uk-UA" alt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8686800" cy="715962"/>
          </a:xfrm>
        </p:spPr>
        <p:txBody>
          <a:bodyPr/>
          <a:lstStyle/>
          <a:p>
            <a:pPr algn="ctr"/>
            <a:r>
              <a:rPr lang="uk-UA" sz="3600" i="1" dirty="0"/>
              <a:t>Погрішність приладу</a:t>
            </a:r>
            <a:endParaRPr lang="uk-UA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424936" cy="5112568"/>
          </a:xfrm>
        </p:spPr>
        <p:txBody>
          <a:bodyPr/>
          <a:lstStyle/>
          <a:p>
            <a:r>
              <a:rPr lang="uk-UA" sz="1800" i="1" dirty="0"/>
              <a:t>- абсолютна </a:t>
            </a:r>
            <a:r>
              <a:rPr lang="uk-UA" sz="1800" dirty="0"/>
              <a:t> </a:t>
            </a:r>
          </a:p>
          <a:p>
            <a:r>
              <a:rPr lang="uk-UA" sz="1800" dirty="0"/>
              <a:t>де	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1800" dirty="0" smtClean="0"/>
              <a:t> </a:t>
            </a:r>
            <a:r>
              <a:rPr lang="uk-UA" sz="1800" dirty="0" smtClean="0"/>
              <a:t>- </a:t>
            </a:r>
            <a:r>
              <a:rPr lang="uk-UA" sz="1800" dirty="0"/>
              <a:t>свідчення приладу (номінальне значення вимірюваної величини);</a:t>
            </a:r>
          </a:p>
          <a:p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800" dirty="0" smtClean="0"/>
              <a:t>   </a:t>
            </a:r>
            <a:r>
              <a:rPr lang="uk-UA" sz="1800" dirty="0"/>
              <a:t>- дійсне значення виміряної величини точнішім методом.</a:t>
            </a:r>
          </a:p>
          <a:p>
            <a:endParaRPr lang="uk-UA" sz="1800" i="1" dirty="0" smtClean="0"/>
          </a:p>
          <a:p>
            <a:r>
              <a:rPr lang="uk-UA" sz="1800" i="1" dirty="0" smtClean="0"/>
              <a:t>- </a:t>
            </a:r>
            <a:r>
              <a:rPr lang="uk-UA" sz="1800" dirty="0"/>
              <a:t>відносна</a:t>
            </a:r>
            <a:r>
              <a:rPr lang="uk-UA" sz="1800" i="1" dirty="0"/>
              <a:t>  , </a:t>
            </a:r>
            <a:r>
              <a:rPr lang="uk-UA" sz="1800" i="1" dirty="0" smtClean="0"/>
              <a:t>%       </a:t>
            </a:r>
            <a:endParaRPr lang="uk-UA" sz="1800" dirty="0"/>
          </a:p>
          <a:p>
            <a:endParaRPr lang="uk-UA" sz="1800" i="1" dirty="0" smtClean="0"/>
          </a:p>
          <a:p>
            <a:endParaRPr lang="uk-UA" sz="1800" i="1" dirty="0"/>
          </a:p>
          <a:p>
            <a:r>
              <a:rPr lang="uk-UA" sz="1800" i="1" dirty="0" smtClean="0"/>
              <a:t>- </a:t>
            </a:r>
            <a:r>
              <a:rPr lang="uk-UA" sz="1800" dirty="0"/>
              <a:t>приведена</a:t>
            </a:r>
            <a:r>
              <a:rPr lang="uk-UA" sz="1800" i="1" dirty="0"/>
              <a:t> </a:t>
            </a:r>
            <a:r>
              <a:rPr lang="uk-UA" sz="1800" dirty="0"/>
              <a:t> </a:t>
            </a:r>
            <a:r>
              <a:rPr lang="uk-UA" sz="1800" dirty="0" smtClean="0"/>
              <a:t>,         </a:t>
            </a:r>
            <a:endParaRPr lang="uk-UA" sz="1800" dirty="0"/>
          </a:p>
          <a:p>
            <a:endParaRPr lang="uk-UA" sz="1800" dirty="0" smtClean="0"/>
          </a:p>
          <a:p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де 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800" dirty="0" smtClean="0"/>
              <a:t>- </a:t>
            </a:r>
            <a:r>
              <a:rPr lang="uk-UA" sz="1800" dirty="0"/>
              <a:t>яке-небудь значення шкали вимірювального пристрою (діапазон вимірів), довжина шкали.</a:t>
            </a:r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272" y="1634628"/>
            <a:ext cx="1579529" cy="407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68960"/>
            <a:ext cx="1790447" cy="58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149080"/>
            <a:ext cx="1401549" cy="602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22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8686800" cy="715962"/>
          </a:xfrm>
        </p:spPr>
        <p:txBody>
          <a:bodyPr/>
          <a:lstStyle/>
          <a:p>
            <a:pPr algn="ctr"/>
            <a:r>
              <a:rPr lang="uk-UA" sz="3600" b="1" dirty="0" smtClean="0"/>
              <a:t>Похибки вимірів</a:t>
            </a:r>
            <a:endParaRPr lang="uk-UA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261071"/>
              </p:ext>
            </p:extLst>
          </p:nvPr>
        </p:nvGraphicFramePr>
        <p:xfrm>
          <a:off x="395536" y="1700808"/>
          <a:ext cx="820891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826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8686800" cy="715962"/>
          </a:xfrm>
        </p:spPr>
        <p:txBody>
          <a:bodyPr/>
          <a:lstStyle/>
          <a:p>
            <a:r>
              <a:rPr lang="uk-UA" sz="3600" b="1" dirty="0"/>
              <a:t>Характеристики випадкових величин</a:t>
            </a:r>
            <a:endParaRPr lang="uk-UA" sz="36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772816"/>
            <a:ext cx="7770440" cy="4475584"/>
          </a:xfrm>
        </p:spPr>
        <p:txBody>
          <a:bodyPr/>
          <a:lstStyle/>
          <a:p>
            <a:pPr marL="0" indent="0">
              <a:buNone/>
            </a:pPr>
            <a:r>
              <a:rPr lang="uk-UA" sz="1600" dirty="0"/>
              <a:t>Аналіз випадкових погрішностей ґрунтується на </a:t>
            </a:r>
            <a:r>
              <a:rPr lang="uk-UA" sz="1600" i="1" dirty="0"/>
              <a:t>теорії випадкових помилок</a:t>
            </a:r>
            <a:r>
              <a:rPr lang="uk-UA" sz="1600" dirty="0"/>
              <a:t>. Ця теорія дає можливість з певною гарантією обчислити дійсне значення і оцінити можливі помилки, по яких судять про дійсне значення шуканої величини.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Розрізняють генеральну і вибіркову сукупність вимірів. Під </a:t>
            </a:r>
            <a:r>
              <a:rPr lang="uk-UA" sz="1600" i="1" dirty="0"/>
              <a:t>генеральною сукупністю</a:t>
            </a:r>
            <a:r>
              <a:rPr lang="uk-UA" sz="1600" dirty="0"/>
              <a:t> розуміють всю безліч можливих значень вимірів </a:t>
            </a:r>
            <a:r>
              <a:rPr lang="uk-UA" sz="1600" i="1" dirty="0" err="1"/>
              <a:t>х</a:t>
            </a:r>
            <a:r>
              <a:rPr lang="uk-UA" sz="1600" i="1" baseline="-25000" dirty="0" err="1"/>
              <a:t>i</a:t>
            </a:r>
            <a:r>
              <a:rPr lang="uk-UA" sz="1600" dirty="0"/>
              <a:t> або можливих значень погрішностей </a:t>
            </a:r>
            <a:r>
              <a:rPr lang="uk-UA" sz="1600" i="1" dirty="0" err="1"/>
              <a:t>х</a:t>
            </a:r>
            <a:r>
              <a:rPr lang="uk-UA" sz="1600" i="1" baseline="-25000" dirty="0" err="1"/>
              <a:t>i</a:t>
            </a:r>
            <a:r>
              <a:rPr lang="uk-UA" sz="1600" dirty="0"/>
              <a:t>. Для вибіркової сукупності кількість вимірів </a:t>
            </a:r>
            <a:r>
              <a:rPr lang="uk-UA" sz="1600" i="1" dirty="0"/>
              <a:t>n</a:t>
            </a:r>
            <a:r>
              <a:rPr lang="uk-UA" sz="1600" dirty="0"/>
              <a:t> обмежена і у кожному конкретному випадку строго визначається. Зазвичай вважають, що якщо </a:t>
            </a:r>
            <a:r>
              <a:rPr lang="uk-UA" sz="1600" i="1" dirty="0"/>
              <a:t>n&gt;30</a:t>
            </a:r>
            <a:r>
              <a:rPr lang="uk-UA" sz="1600" dirty="0"/>
              <a:t>, то середнє значення даної сукупності вимірів  досить наближається до його дійсного значення</a:t>
            </a:r>
            <a:r>
              <a:rPr lang="uk-UA" sz="1600" dirty="0" smtClean="0"/>
              <a:t>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Теорія випадкових помилок дозволяє вирішити дві основні задачі: оцінити точність і надійність виміру при даній кількості вимірів; визначити мінімальну кількість вимірів, що гарантує необхідну (задану) точність і надійність виміру. Разом з цим виникає необхідність виключити грубі помилки ряду, визначити достовірність отриманих даних.</a:t>
            </a:r>
          </a:p>
          <a:p>
            <a:pPr marL="0" indent="0">
              <a:buNone/>
            </a:pP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27173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859978"/>
          </a:xfrm>
        </p:spPr>
        <p:txBody>
          <a:bodyPr/>
          <a:lstStyle/>
          <a:p>
            <a:pPr algn="ctr"/>
            <a:r>
              <a:rPr lang="uk-UA" sz="3600" b="1" dirty="0" err="1"/>
              <a:t>Інтервальна</a:t>
            </a:r>
            <a:r>
              <a:rPr lang="uk-UA" sz="3600" b="1" dirty="0"/>
              <a:t> оцінка за допомогою довірчої вірогідності</a:t>
            </a:r>
            <a:endParaRPr lang="uk-UA" sz="3600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772816"/>
            <a:ext cx="7770440" cy="4475584"/>
          </a:xfrm>
        </p:spPr>
        <p:txBody>
          <a:bodyPr/>
          <a:lstStyle/>
          <a:p>
            <a:r>
              <a:rPr lang="uk-UA" sz="1600" dirty="0"/>
              <a:t>Для великої вибірки і нормального закону розподілу загальною оцінною характеристикою виміру є дисперсія Д і коефіцієнт </a:t>
            </a:r>
            <a:r>
              <a:rPr lang="uk-UA" sz="1600" dirty="0" smtClean="0"/>
              <a:t>варіації</a:t>
            </a:r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/>
          </a:p>
          <a:p>
            <a:r>
              <a:rPr lang="uk-UA" sz="1600" i="1" dirty="0"/>
              <a:t>нормальний закон розподілу </a:t>
            </a:r>
            <a:r>
              <a:rPr lang="uk-UA" sz="1600" i="1" dirty="0" smtClean="0"/>
              <a:t>Гауса  -</a:t>
            </a:r>
            <a:r>
              <a:rPr lang="uk-UA" sz="1600" dirty="0" smtClean="0"/>
              <a:t> </a:t>
            </a:r>
            <a:r>
              <a:rPr lang="uk-UA" sz="1600" dirty="0"/>
              <a:t>щільність розподілу вірогідності при якому визначається </a:t>
            </a:r>
            <a:r>
              <a:rPr lang="uk-UA" sz="1600" dirty="0" smtClean="0"/>
              <a:t>рівнянням</a:t>
            </a:r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 smtClean="0"/>
          </a:p>
          <a:p>
            <a:r>
              <a:rPr lang="uk-UA" sz="1600" dirty="0"/>
              <a:t>де    </a:t>
            </a:r>
            <a:r>
              <a:rPr lang="uk-UA" sz="1600" i="1" dirty="0"/>
              <a:t>Х</a:t>
            </a:r>
            <a:r>
              <a:rPr lang="uk-UA" sz="1600" dirty="0"/>
              <a:t> - дійсне значення вимірюваної величини.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Дисперсія </a:t>
            </a:r>
            <a:r>
              <a:rPr lang="uk-UA" sz="1600" dirty="0"/>
              <a:t>характеризує однорідність виміру. Чим вище Д, тим більше розкид вимірів. Коефіцієнт варіації характеризує мінливість. Чим він вищий, тим більше мінливість вимірів відносно середніх значень.</a:t>
            </a:r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894" y="2492896"/>
            <a:ext cx="1716436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21279"/>
            <a:ext cx="882774" cy="71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861048"/>
            <a:ext cx="275430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2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859978"/>
          </a:xfrm>
        </p:spPr>
        <p:txBody>
          <a:bodyPr/>
          <a:lstStyle/>
          <a:p>
            <a:pPr algn="ctr"/>
            <a:r>
              <a:rPr lang="uk-UA" sz="3600" b="1" dirty="0" err="1"/>
              <a:t>Інтервальна</a:t>
            </a:r>
            <a:r>
              <a:rPr lang="uk-UA" sz="3600" b="1" dirty="0"/>
              <a:t> оцінка за допомогою довірчої вірогідності</a:t>
            </a:r>
            <a:endParaRPr lang="uk-UA" sz="3600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772816"/>
            <a:ext cx="7770440" cy="4475584"/>
          </a:xfrm>
        </p:spPr>
        <p:txBody>
          <a:bodyPr/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Довірчим називається інтервал значень </a:t>
            </a:r>
            <a:r>
              <a:rPr lang="uk-UA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який потрапляє дійсне значення </a:t>
            </a:r>
            <a:r>
              <a:rPr lang="uk-UA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вимірюваної величини із заданою вірогідністю. Довірчою вірогідністю виміру називається вірогідність </a:t>
            </a:r>
            <a:r>
              <a:rPr lang="uk-UA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що дійсне значення </a:t>
            </a:r>
            <a:r>
              <a:rPr lang="uk-UA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вимірюваної величини потрапляє в даний довірчий інтервал.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Довірча вірогідність описується наступним вираженням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3171824"/>
            <a:ext cx="4211918" cy="689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02" y="4005064"/>
            <a:ext cx="7817256" cy="817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941168"/>
            <a:ext cx="730931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11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859978"/>
          </a:xfrm>
        </p:spPr>
        <p:txBody>
          <a:bodyPr/>
          <a:lstStyle/>
          <a:p>
            <a:pPr algn="ctr"/>
            <a:r>
              <a:rPr lang="uk-UA" sz="3600" dirty="0"/>
              <a:t> Встановлення мінімальної кількості вимірів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772816"/>
            <a:ext cx="7770440" cy="4475584"/>
          </a:xfrm>
        </p:spPr>
        <p:txBody>
          <a:bodyPr/>
          <a:lstStyle/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20" y="1844824"/>
            <a:ext cx="7583991" cy="2183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20" y="4365104"/>
            <a:ext cx="7964617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22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859978"/>
          </a:xfrm>
        </p:spPr>
        <p:txBody>
          <a:bodyPr/>
          <a:lstStyle/>
          <a:p>
            <a:pPr algn="ctr"/>
            <a:r>
              <a:rPr lang="uk-UA" sz="3600" dirty="0"/>
              <a:t> </a:t>
            </a:r>
            <a:r>
              <a:rPr lang="uk-UA" sz="3600" dirty="0" smtClean="0"/>
              <a:t>Послідовність обчислення </a:t>
            </a:r>
            <a:r>
              <a:rPr lang="uk-UA" sz="3600" dirty="0"/>
              <a:t>мінімальної кількості вимірів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88840"/>
            <a:ext cx="7770440" cy="4248472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/>
              <a:t>1. Проводять попередній експеримент з кількістю вимірів </a:t>
            </a:r>
            <a:r>
              <a:rPr lang="uk-UA" sz="1800" i="1" dirty="0"/>
              <a:t>n</a:t>
            </a:r>
            <a:r>
              <a:rPr lang="uk-UA" sz="1800" dirty="0"/>
              <a:t>, яке складає залежно від трудомісткості досліду від 20 до 50</a:t>
            </a:r>
            <a:r>
              <a:rPr lang="uk-UA" sz="1800" dirty="0" smtClean="0"/>
              <a:t>.</a:t>
            </a:r>
          </a:p>
          <a:p>
            <a:endParaRPr lang="uk-UA" sz="1800" dirty="0"/>
          </a:p>
          <a:p>
            <a:pPr marL="0" indent="0">
              <a:buNone/>
            </a:pPr>
            <a:r>
              <a:rPr lang="uk-UA" sz="1800" dirty="0"/>
              <a:t>2. Обчислюють середньоквадратичне відхилення </a:t>
            </a:r>
            <a:r>
              <a:rPr lang="uk-UA" sz="1800" dirty="0" smtClean="0"/>
              <a:t>.</a:t>
            </a:r>
          </a:p>
          <a:p>
            <a:endParaRPr lang="uk-UA" sz="1800" dirty="0"/>
          </a:p>
          <a:p>
            <a:pPr marL="0" indent="0">
              <a:buNone/>
            </a:pPr>
            <a:r>
              <a:rPr lang="uk-UA" sz="1800" dirty="0"/>
              <a:t>3. Відповідно до поставлених задач експерименту встановлюють необхідну точність вимірів , , яка має бути не менше точності приладу</a:t>
            </a:r>
            <a:r>
              <a:rPr lang="uk-UA" sz="1800" dirty="0" smtClean="0"/>
              <a:t>.</a:t>
            </a:r>
          </a:p>
          <a:p>
            <a:endParaRPr lang="uk-UA" sz="1800" dirty="0"/>
          </a:p>
          <a:p>
            <a:pPr marL="0" indent="0">
              <a:buNone/>
            </a:pPr>
            <a:r>
              <a:rPr lang="uk-UA" sz="1800" dirty="0"/>
              <a:t>4. Встановлюють нормоване відхилення </a:t>
            </a:r>
            <a:r>
              <a:rPr lang="uk-UA" sz="1800" i="1" dirty="0"/>
              <a:t>t</a:t>
            </a:r>
            <a:r>
              <a:rPr lang="uk-UA" sz="1800" dirty="0"/>
              <a:t>, значення якого зазвичай задають; воно залежить також від точності методу. Наприклад, при великій точності вимірів можна прийняти </a:t>
            </a:r>
            <a:r>
              <a:rPr lang="uk-UA" sz="1800" i="1" dirty="0"/>
              <a:t>t=1,0</a:t>
            </a:r>
            <a:r>
              <a:rPr lang="uk-UA" sz="1800" dirty="0"/>
              <a:t>, при малій - </a:t>
            </a:r>
            <a:r>
              <a:rPr lang="uk-UA" sz="1800" i="1" dirty="0"/>
              <a:t>t=2,0</a:t>
            </a:r>
            <a:r>
              <a:rPr lang="uk-UA" sz="1800" dirty="0" smtClean="0"/>
              <a:t>.</a:t>
            </a:r>
          </a:p>
          <a:p>
            <a:endParaRPr lang="uk-UA" sz="1800" dirty="0"/>
          </a:p>
          <a:p>
            <a:pPr marL="0" indent="0">
              <a:buNone/>
            </a:pPr>
            <a:r>
              <a:rPr lang="uk-UA" sz="1800" dirty="0"/>
              <a:t>5. Визначають </a:t>
            </a:r>
            <a:r>
              <a:rPr lang="uk-UA" sz="1800" i="1" dirty="0" err="1"/>
              <a:t>N</a:t>
            </a:r>
            <a:r>
              <a:rPr lang="uk-UA" sz="1800" i="1" baseline="-25000" dirty="0" err="1"/>
              <a:t>min</a:t>
            </a:r>
            <a:r>
              <a:rPr lang="uk-UA" sz="1800" dirty="0"/>
              <a:t>. Надалі число вимірів не має бути менше розрахованого значення.</a:t>
            </a:r>
          </a:p>
          <a:p>
            <a:pPr marL="0" indent="0">
              <a:buNone/>
            </a:pPr>
            <a:endParaRPr lang="uk-UA" sz="1600" dirty="0" smtClean="0"/>
          </a:p>
        </p:txBody>
      </p:sp>
    </p:spTree>
    <p:extLst>
      <p:ext uri="{BB962C8B-B14F-4D97-AF65-F5344CB8AC3E}">
        <p14:creationId xmlns:p14="http://schemas.microsoft.com/office/powerpoint/2010/main" val="243938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859978"/>
          </a:xfrm>
        </p:spPr>
        <p:txBody>
          <a:bodyPr/>
          <a:lstStyle/>
          <a:p>
            <a:r>
              <a:rPr lang="uk-UA" sz="3600" b="1" dirty="0"/>
              <a:t>Виключення грубих помилок ряду</a:t>
            </a:r>
            <a:endParaRPr lang="uk-UA" sz="3600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88840"/>
            <a:ext cx="7770440" cy="4248472"/>
          </a:xfrm>
        </p:spPr>
        <p:txBody>
          <a:bodyPr/>
          <a:lstStyle/>
          <a:p>
            <a:pPr>
              <a:buAutoNum type="arabicPeriod"/>
            </a:pPr>
            <a:r>
              <a:rPr lang="uk-UA" sz="1800" dirty="0" smtClean="0"/>
              <a:t>Правило </a:t>
            </a:r>
            <a:r>
              <a:rPr lang="uk-UA" sz="1800" dirty="0"/>
              <a:t>трьох сигм. Розкид випадкових величин від середнього значення не </a:t>
            </a:r>
            <a:r>
              <a:rPr lang="uk-UA" sz="1800" dirty="0" smtClean="0"/>
              <a:t>перевищує</a:t>
            </a:r>
          </a:p>
          <a:p>
            <a:pPr>
              <a:buAutoNum type="arabicPeriod"/>
            </a:pPr>
            <a:endParaRPr lang="uk-UA" sz="1800" dirty="0"/>
          </a:p>
          <a:p>
            <a:pPr>
              <a:buAutoNum type="arabicPeriod"/>
            </a:pPr>
            <a:r>
              <a:rPr lang="uk-UA" sz="1600" dirty="0" smtClean="0"/>
              <a:t>Метод, </a:t>
            </a:r>
            <a:r>
              <a:rPr lang="uk-UA" sz="1600" dirty="0"/>
              <a:t>що базуються на використанні довірчого </a:t>
            </a:r>
            <a:r>
              <a:rPr lang="uk-UA" sz="1600" dirty="0" smtClean="0"/>
              <a:t>інтервалу</a:t>
            </a:r>
          </a:p>
          <a:p>
            <a:pPr>
              <a:buAutoNum type="arabicPeriod"/>
            </a:pPr>
            <a:endParaRPr lang="uk-UA" sz="1600" dirty="0"/>
          </a:p>
          <a:p>
            <a:pPr>
              <a:buAutoNum type="arabicPeriod"/>
            </a:pPr>
            <a:endParaRPr lang="uk-UA" sz="1600" dirty="0" smtClean="0"/>
          </a:p>
          <a:p>
            <a:pPr>
              <a:buAutoNum type="arabicPeriod"/>
            </a:pPr>
            <a:endParaRPr lang="uk-UA" sz="1600" dirty="0"/>
          </a:p>
          <a:p>
            <a:pPr>
              <a:buAutoNum type="arabicPeriod"/>
            </a:pPr>
            <a:endParaRPr lang="uk-UA" sz="1600" dirty="0" smtClean="0"/>
          </a:p>
          <a:p>
            <a:pPr>
              <a:buAutoNum type="arabicPeriod"/>
            </a:pPr>
            <a:endParaRPr lang="uk-UA" sz="1600" dirty="0"/>
          </a:p>
          <a:p>
            <a:pPr>
              <a:buAutoNum type="arabicPeriod"/>
            </a:pPr>
            <a:endParaRPr lang="uk-UA" sz="1600" dirty="0" smtClean="0"/>
          </a:p>
          <a:p>
            <a:pPr>
              <a:buAutoNum type="arabicPeriod"/>
            </a:pPr>
            <a:r>
              <a:rPr lang="uk-UA" sz="1600" dirty="0"/>
              <a:t>на використанні критерію </a:t>
            </a:r>
            <a:r>
              <a:rPr lang="uk-UA" sz="1600" dirty="0" err="1" smtClean="0"/>
              <a:t>Романовського</a:t>
            </a:r>
            <a:endParaRPr lang="uk-UA" sz="1600" dirty="0" smtClean="0"/>
          </a:p>
          <a:p>
            <a:pPr>
              <a:buAutoNum type="arabicPeriod"/>
            </a:pPr>
            <a:endParaRPr lang="uk-UA" sz="1600" dirty="0" smtClean="0"/>
          </a:p>
          <a:p>
            <a:pPr>
              <a:buAutoNum type="arabicPeriod"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348880"/>
            <a:ext cx="1440160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429000"/>
            <a:ext cx="662083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44" y="5373216"/>
            <a:ext cx="663088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5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1008112"/>
          </a:xfrm>
        </p:spPr>
        <p:txBody>
          <a:bodyPr/>
          <a:lstStyle/>
          <a:p>
            <a:pPr algn="ctr"/>
            <a:r>
              <a:rPr lang="uk-UA" sz="3600" dirty="0" smtClean="0"/>
              <a:t>Методика глибокого аналізу виключення помилок ряду</a:t>
            </a:r>
            <a:endParaRPr lang="uk-UA" sz="36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4199" y="1916832"/>
            <a:ext cx="7986464" cy="4320480"/>
          </a:xfrm>
        </p:spPr>
        <p:txBody>
          <a:bodyPr/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Після здобуття експериментальних даних у виді статистичного ряду заздалегідь виключають систематичні помилки.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Аналізують ряд в цілях виявлення грубих помилок і промахів: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встановлюють підозрілі значення 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визначають середньоквадратичне відхилення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обчислюють критерії 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зіставляють з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uk-UA" sz="16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виключають при необхідності із статистичного ряду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отримують новий ряд з нових членів;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Обчислюють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середньоарифметичне     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погрішності окремих вимірів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середньоквадратичне очищеного ряду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Знаходять середньоквадратичне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uk-UA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серії вимірів, коефіцієнт варіації 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489" y="4137352"/>
            <a:ext cx="193923" cy="31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212762"/>
            <a:ext cx="38100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25" y="5013176"/>
            <a:ext cx="8459739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98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1008112"/>
          </a:xfrm>
        </p:spPr>
        <p:txBody>
          <a:bodyPr/>
          <a:lstStyle/>
          <a:p>
            <a:pPr algn="ctr"/>
            <a:r>
              <a:rPr lang="uk-UA" sz="3600" dirty="0" smtClean="0"/>
              <a:t>Методика глибокого аналізу виключення помилок ряду</a:t>
            </a:r>
            <a:endParaRPr lang="uk-UA" sz="36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7986464" cy="4320480"/>
          </a:xfrm>
        </p:spPr>
        <p:txBody>
          <a:bodyPr/>
          <a:lstStyle/>
          <a:p>
            <a:pPr marL="0" indent="0">
              <a:buNone/>
            </a:pP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 дійсне значення досліджуваної величини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Оцінюють відносну погрішність результатів серії вимірів при заданій довірчій вірогідності </a:t>
            </a:r>
            <a:r>
              <a:rPr lang="uk-UA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01008"/>
            <a:ext cx="1656989" cy="569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39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293096"/>
            <a:ext cx="9143999" cy="57606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/>
              <a:t>К.т.н., доцент, докторант,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err="1" smtClean="0"/>
              <a:t>Чейлитко</a:t>
            </a:r>
            <a:r>
              <a:rPr lang="ru-RU" sz="1600" dirty="0" smtClean="0"/>
              <a:t>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852936"/>
            <a:ext cx="8153400" cy="109041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2</a:t>
            </a:r>
            <a:br>
              <a:rPr lang="ru-RU" altLang="ru-RU" dirty="0" smtClean="0"/>
            </a:br>
            <a:r>
              <a:rPr lang="ru-RU" altLang="ru-RU" dirty="0" smtClean="0"/>
              <a:t> </a:t>
            </a:r>
            <a:r>
              <a:rPr lang="ru-RU" altLang="ru-RU" dirty="0" err="1" smtClean="0"/>
              <a:t>Вимірювання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29620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1008112"/>
          </a:xfrm>
        </p:spPr>
        <p:txBody>
          <a:bodyPr/>
          <a:lstStyle/>
          <a:p>
            <a:r>
              <a:rPr lang="uk-UA" sz="3600" b="1" i="1" dirty="0"/>
              <a:t>Статистичні критерії і їх вживання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7986464" cy="4320480"/>
          </a:xfrm>
        </p:spPr>
        <p:txBody>
          <a:bodyPr/>
          <a:lstStyle/>
          <a:p>
            <a:pPr marL="0" indent="0">
              <a:buNone/>
            </a:pPr>
            <a:r>
              <a:rPr lang="uk-UA" sz="1600" i="1" dirty="0"/>
              <a:t>Статистична гіпотеза </a:t>
            </a:r>
            <a:r>
              <a:rPr lang="uk-UA" sz="1600" dirty="0"/>
              <a:t>- це деяке припущення відносно властивостей генеральної сукупності випадкової величини.</a:t>
            </a:r>
          </a:p>
          <a:p>
            <a:pPr marL="0" indent="0">
              <a:buNone/>
            </a:pPr>
            <a:r>
              <a:rPr lang="uk-UA" sz="1600" dirty="0"/>
              <a:t>При перевірці статистичних гіпотез задаються рівнем значущості </a:t>
            </a:r>
            <a:r>
              <a:rPr lang="en-US" sz="1600" dirty="0" smtClean="0"/>
              <a:t>q=1-p</a:t>
            </a:r>
            <a:r>
              <a:rPr lang="uk-UA" sz="1600" dirty="0" smtClean="0"/>
              <a:t>, </a:t>
            </a:r>
            <a:r>
              <a:rPr lang="uk-UA" sz="1600" dirty="0"/>
              <a:t>де  </a:t>
            </a:r>
            <a:r>
              <a:rPr lang="en-US" sz="1600" dirty="0" smtClean="0"/>
              <a:t>p </a:t>
            </a:r>
            <a:r>
              <a:rPr lang="uk-UA" sz="1600" dirty="0" smtClean="0"/>
              <a:t>- </a:t>
            </a:r>
            <a:r>
              <a:rPr lang="uk-UA" sz="1600" dirty="0"/>
              <a:t>довірча вірогідність виконання гіпотези. Найчастіше на практиці використовують значення , рівні 0,05 і 0,02, причому менше значення  відповідає результатам вимірів, отриманим з вищою вірогідністю</a:t>
            </a:r>
            <a:r>
              <a:rPr lang="uk-UA" sz="1600" dirty="0" smtClean="0"/>
              <a:t>.</a:t>
            </a:r>
            <a:endParaRPr lang="en-US" sz="1600" dirty="0"/>
          </a:p>
          <a:p>
            <a:pPr marL="0" indent="0">
              <a:buNone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/>
              <a:t>Критерій Фішера (</a:t>
            </a:r>
            <a:r>
              <a:rPr lang="uk-UA" sz="1600" i="1" dirty="0"/>
              <a:t>F</a:t>
            </a:r>
            <a:r>
              <a:rPr lang="uk-UA" sz="1600" dirty="0"/>
              <a:t>-критерій) використовується при перевірці однорідності двох вибіркових дисперсій (відтворюваності результатів вимірів). Він є відношенням більшої вибіркової дисперсії до меншої</a:t>
            </a:r>
          </a:p>
          <a:p>
            <a:pPr marL="0" indent="0">
              <a:buNone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/>
              <a:t>Якщо </a:t>
            </a:r>
            <a:r>
              <a:rPr lang="uk-UA" sz="1600" i="1" dirty="0"/>
              <a:t>F&lt;</a:t>
            </a:r>
            <a:r>
              <a:rPr lang="uk-UA" sz="1600" i="1" dirty="0" err="1"/>
              <a:t>F</a:t>
            </a:r>
            <a:r>
              <a:rPr lang="uk-UA" sz="1600" i="1" baseline="-25000" dirty="0" err="1"/>
              <a:t>т</a:t>
            </a:r>
            <a:r>
              <a:rPr lang="uk-UA" sz="1600" dirty="0"/>
              <a:t> (</a:t>
            </a:r>
            <a:r>
              <a:rPr lang="uk-UA" sz="1600" i="1" dirty="0" err="1"/>
              <a:t>F</a:t>
            </a:r>
            <a:r>
              <a:rPr lang="uk-UA" sz="1600" i="1" baseline="-25000" dirty="0" err="1"/>
              <a:t>т</a:t>
            </a:r>
            <a:r>
              <a:rPr lang="uk-UA" sz="1600" dirty="0"/>
              <a:t> - табличне значення критерію Фішера), дисперсії  </a:t>
            </a:r>
            <a:r>
              <a:rPr lang="uk-UA" sz="1600" dirty="0" smtClean="0"/>
              <a:t>можуть </a:t>
            </a:r>
            <a:r>
              <a:rPr lang="uk-UA" sz="1600" dirty="0"/>
              <a:t>бути віднесені до однієї генеральної сукупності і розбіжність між ними можна прийняти випадковим. При </a:t>
            </a:r>
            <a:r>
              <a:rPr lang="uk-UA" sz="1600" i="1" dirty="0"/>
              <a:t>F&gt;</a:t>
            </a:r>
            <a:r>
              <a:rPr lang="uk-UA" sz="1600" i="1" dirty="0" err="1"/>
              <a:t>F</a:t>
            </a:r>
            <a:r>
              <a:rPr lang="uk-UA" sz="1600" i="1" baseline="-25000" dirty="0" err="1"/>
              <a:t>т</a:t>
            </a:r>
            <a:r>
              <a:rPr lang="uk-UA" sz="1600" dirty="0"/>
              <a:t> дисперсії </a:t>
            </a:r>
            <a:r>
              <a:rPr lang="uk-UA" sz="1600" dirty="0" smtClean="0"/>
              <a:t> </a:t>
            </a:r>
            <a:r>
              <a:rPr lang="uk-UA" sz="1600" dirty="0"/>
              <a:t>значимо відрізняються одна від одної і гіпотеза про їх однорідність відкидається.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767411"/>
            <a:ext cx="1152128" cy="36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1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686800" cy="1008112"/>
          </a:xfrm>
        </p:spPr>
        <p:txBody>
          <a:bodyPr/>
          <a:lstStyle/>
          <a:p>
            <a:pPr algn="ctr"/>
            <a:r>
              <a:rPr lang="uk-UA" sz="3600" b="1" i="1" dirty="0" smtClean="0"/>
              <a:t>Використана література</a:t>
            </a:r>
            <a:endParaRPr lang="uk-UA" sz="3600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7986464" cy="432048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1600" dirty="0"/>
              <a:t> </a:t>
            </a:r>
            <a:r>
              <a:rPr lang="uk-UA" sz="1600" dirty="0" err="1"/>
              <a:t>Семененко</a:t>
            </a:r>
            <a:r>
              <a:rPr lang="uk-UA" sz="1600" dirty="0"/>
              <a:t> М.П. </a:t>
            </a:r>
            <a:r>
              <a:rPr lang="uk-UA" sz="1600" dirty="0" err="1"/>
              <a:t>Методы</a:t>
            </a:r>
            <a:r>
              <a:rPr lang="uk-UA" sz="1600" dirty="0"/>
              <a:t> </a:t>
            </a:r>
            <a:r>
              <a:rPr lang="uk-UA" sz="1600" dirty="0" err="1"/>
              <a:t>обработки</a:t>
            </a:r>
            <a:r>
              <a:rPr lang="uk-UA" sz="1600" dirty="0"/>
              <a:t> и </a:t>
            </a:r>
            <a:r>
              <a:rPr lang="uk-UA" sz="1600" dirty="0" err="1"/>
              <a:t>анализа</a:t>
            </a:r>
            <a:r>
              <a:rPr lang="uk-UA" sz="1600" dirty="0"/>
              <a:t> </a:t>
            </a:r>
            <a:r>
              <a:rPr lang="uk-UA" sz="1600" dirty="0" err="1"/>
              <a:t>измерений</a:t>
            </a:r>
            <a:r>
              <a:rPr lang="uk-UA" sz="1600" dirty="0"/>
              <a:t> в </a:t>
            </a:r>
            <a:r>
              <a:rPr lang="uk-UA" sz="1600" dirty="0" err="1"/>
              <a:t>научных</a:t>
            </a:r>
            <a:r>
              <a:rPr lang="uk-UA" sz="1600" dirty="0"/>
              <a:t> </a:t>
            </a:r>
            <a:r>
              <a:rPr lang="uk-UA" sz="1600" dirty="0" err="1"/>
              <a:t>исследованиях</a:t>
            </a:r>
            <a:r>
              <a:rPr lang="uk-UA" sz="1600" dirty="0"/>
              <a:t>. - </a:t>
            </a:r>
            <a:r>
              <a:rPr lang="uk-UA" sz="1600" dirty="0" err="1"/>
              <a:t>Киев</a:t>
            </a:r>
            <a:r>
              <a:rPr lang="uk-UA" sz="1600" dirty="0"/>
              <a:t>; </a:t>
            </a:r>
            <a:r>
              <a:rPr lang="uk-UA" sz="1600" dirty="0" err="1"/>
              <a:t>Донецк</a:t>
            </a:r>
            <a:r>
              <a:rPr lang="uk-UA" sz="1600" dirty="0"/>
              <a:t>: Вища школа, 1983. - 240 с.</a:t>
            </a:r>
          </a:p>
          <a:p>
            <a:pPr>
              <a:buFont typeface="+mj-lt"/>
              <a:buAutoNum type="arabicPeriod"/>
            </a:pPr>
            <a:r>
              <a:rPr lang="uk-UA" sz="1600" dirty="0"/>
              <a:t> </a:t>
            </a:r>
            <a:r>
              <a:rPr lang="uk-UA" sz="1600" dirty="0" err="1"/>
              <a:t>Закс</a:t>
            </a:r>
            <a:r>
              <a:rPr lang="uk-UA" sz="1600" dirty="0"/>
              <a:t> Ш. </a:t>
            </a:r>
            <a:r>
              <a:rPr lang="uk-UA" sz="1600" dirty="0" err="1"/>
              <a:t>Теория</a:t>
            </a:r>
            <a:r>
              <a:rPr lang="uk-UA" sz="1600" dirty="0"/>
              <a:t> </a:t>
            </a:r>
            <a:r>
              <a:rPr lang="uk-UA" sz="1600" dirty="0" err="1"/>
              <a:t>статистических</a:t>
            </a:r>
            <a:r>
              <a:rPr lang="uk-UA" sz="1600" dirty="0"/>
              <a:t> </a:t>
            </a:r>
            <a:r>
              <a:rPr lang="uk-UA" sz="1600" dirty="0" err="1"/>
              <a:t>выводов</a:t>
            </a:r>
            <a:r>
              <a:rPr lang="uk-UA" sz="1600" dirty="0"/>
              <a:t>. - М.: Мир, 1975.</a:t>
            </a:r>
          </a:p>
          <a:p>
            <a:pPr>
              <a:buFont typeface="+mj-lt"/>
              <a:buAutoNum type="arabicPeriod"/>
            </a:pPr>
            <a:r>
              <a:rPr lang="uk-UA" sz="1600" dirty="0"/>
              <a:t> </a:t>
            </a:r>
            <a:r>
              <a:rPr lang="uk-UA" sz="1600" dirty="0" err="1"/>
              <a:t>Пустылъник</a:t>
            </a:r>
            <a:r>
              <a:rPr lang="uk-UA" sz="1600" dirty="0"/>
              <a:t> Е.И. </a:t>
            </a:r>
            <a:r>
              <a:rPr lang="uk-UA" sz="1600" dirty="0" err="1"/>
              <a:t>Статистические</a:t>
            </a:r>
            <a:r>
              <a:rPr lang="uk-UA" sz="1600" dirty="0"/>
              <a:t> </a:t>
            </a:r>
            <a:r>
              <a:rPr lang="uk-UA" sz="1600" dirty="0" err="1"/>
              <a:t>методы</a:t>
            </a:r>
            <a:r>
              <a:rPr lang="uk-UA" sz="1600" dirty="0"/>
              <a:t> </a:t>
            </a:r>
            <a:r>
              <a:rPr lang="uk-UA" sz="1600" dirty="0" err="1"/>
              <a:t>анализа</a:t>
            </a:r>
            <a:r>
              <a:rPr lang="uk-UA" sz="1600" dirty="0"/>
              <a:t> и </a:t>
            </a:r>
            <a:r>
              <a:rPr lang="uk-UA" sz="1600" dirty="0" err="1"/>
              <a:t>обработки</a:t>
            </a:r>
            <a:r>
              <a:rPr lang="uk-UA" sz="1600" dirty="0"/>
              <a:t> </a:t>
            </a:r>
            <a:r>
              <a:rPr lang="uk-UA" sz="1600" dirty="0" err="1"/>
              <a:t>наблюдений</a:t>
            </a:r>
            <a:r>
              <a:rPr lang="uk-UA" sz="1600" dirty="0"/>
              <a:t>. - М.: Наука, 1968.</a:t>
            </a:r>
          </a:p>
          <a:p>
            <a:pPr>
              <a:buFont typeface="+mj-lt"/>
              <a:buAutoNum type="arabicPeriod"/>
            </a:pPr>
            <a:r>
              <a:rPr lang="uk-UA" sz="1600" dirty="0" err="1"/>
              <a:t>Шалыгин</a:t>
            </a:r>
            <a:r>
              <a:rPr lang="uk-UA" sz="1600" dirty="0"/>
              <a:t> А.С., </a:t>
            </a:r>
            <a:r>
              <a:rPr lang="uk-UA" sz="1600" dirty="0" err="1"/>
              <a:t>Палагин</a:t>
            </a:r>
            <a:r>
              <a:rPr lang="uk-UA" sz="1600" dirty="0"/>
              <a:t> Ю.И. </a:t>
            </a:r>
            <a:r>
              <a:rPr lang="uk-UA" sz="1600" dirty="0" err="1"/>
              <a:t>Прикладные</a:t>
            </a:r>
            <a:r>
              <a:rPr lang="uk-UA" sz="1600" dirty="0"/>
              <a:t> </a:t>
            </a:r>
            <a:r>
              <a:rPr lang="uk-UA" sz="1600" dirty="0" err="1"/>
              <a:t>методы</a:t>
            </a:r>
            <a:r>
              <a:rPr lang="uk-UA" sz="1600" dirty="0"/>
              <a:t> </a:t>
            </a:r>
            <a:r>
              <a:rPr lang="uk-UA" sz="1600" dirty="0" err="1"/>
              <a:t>статистического</a:t>
            </a:r>
            <a:r>
              <a:rPr lang="uk-UA" sz="1600" dirty="0"/>
              <a:t> </a:t>
            </a:r>
            <a:r>
              <a:rPr lang="uk-UA" sz="1600" dirty="0" err="1"/>
              <a:t>моделирования</a:t>
            </a:r>
            <a:r>
              <a:rPr lang="uk-UA" sz="1600" dirty="0"/>
              <a:t>. - М.: </a:t>
            </a:r>
            <a:r>
              <a:rPr lang="uk-UA" sz="1600" dirty="0" err="1"/>
              <a:t>Машиностроение</a:t>
            </a:r>
            <a:r>
              <a:rPr lang="uk-UA" sz="1600" dirty="0"/>
              <a:t>, 1986.</a:t>
            </a:r>
          </a:p>
          <a:p>
            <a:pPr>
              <a:buFont typeface="+mj-lt"/>
              <a:buAutoNum type="arabicPeriod"/>
            </a:pPr>
            <a:r>
              <a:rPr lang="uk-UA" sz="1600" dirty="0"/>
              <a:t> </a:t>
            </a:r>
            <a:r>
              <a:rPr lang="uk-UA" sz="1600" dirty="0" err="1"/>
              <a:t>Беляев</a:t>
            </a:r>
            <a:r>
              <a:rPr lang="uk-UA" sz="1600" dirty="0"/>
              <a:t> Ю.К </a:t>
            </a:r>
            <a:r>
              <a:rPr lang="uk-UA" sz="1600" dirty="0" err="1"/>
              <a:t>Статистические</a:t>
            </a:r>
            <a:r>
              <a:rPr lang="uk-UA" sz="1600" dirty="0"/>
              <a:t> </a:t>
            </a:r>
            <a:r>
              <a:rPr lang="uk-UA" sz="1600" dirty="0" err="1"/>
              <a:t>методы</a:t>
            </a:r>
            <a:r>
              <a:rPr lang="uk-UA" sz="1600" dirty="0"/>
              <a:t> </a:t>
            </a:r>
            <a:r>
              <a:rPr lang="uk-UA" sz="1600" dirty="0" err="1"/>
              <a:t>обработки</a:t>
            </a:r>
            <a:r>
              <a:rPr lang="uk-UA" sz="1600" dirty="0"/>
              <a:t> </a:t>
            </a:r>
            <a:r>
              <a:rPr lang="uk-UA" sz="1600" dirty="0" err="1"/>
              <a:t>результатов</a:t>
            </a:r>
            <a:r>
              <a:rPr lang="uk-UA" sz="1600" dirty="0"/>
              <a:t> </a:t>
            </a:r>
            <a:r>
              <a:rPr lang="uk-UA" sz="1600" dirty="0" err="1"/>
              <a:t>испытаний</a:t>
            </a:r>
            <a:r>
              <a:rPr lang="uk-UA" sz="1600" dirty="0"/>
              <a:t> на </a:t>
            </a:r>
            <a:r>
              <a:rPr lang="uk-UA" sz="1600" dirty="0" err="1"/>
              <a:t>надежность</a:t>
            </a:r>
            <a:r>
              <a:rPr lang="uk-UA" sz="1600" dirty="0"/>
              <a:t>. - М.: </a:t>
            </a:r>
            <a:r>
              <a:rPr lang="uk-UA" sz="1600" dirty="0" err="1"/>
              <a:t>Знание</a:t>
            </a:r>
            <a:r>
              <a:rPr lang="uk-UA" sz="1600" dirty="0"/>
              <a:t>, 1982.</a:t>
            </a:r>
          </a:p>
        </p:txBody>
      </p:sp>
    </p:spTree>
    <p:extLst>
      <p:ext uri="{BB962C8B-B14F-4D97-AF65-F5344CB8AC3E}">
        <p14:creationId xmlns:p14="http://schemas.microsoft.com/office/powerpoint/2010/main" val="226956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3933056"/>
            <a:ext cx="9143999" cy="93610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 err="1" smtClean="0"/>
              <a:t>Лекцію</a:t>
            </a:r>
            <a:r>
              <a:rPr lang="ru-RU" sz="1600" dirty="0" smtClean="0"/>
              <a:t> </a:t>
            </a:r>
            <a:r>
              <a:rPr lang="ru-RU" sz="1600" dirty="0" err="1"/>
              <a:t>підготував</a:t>
            </a:r>
            <a:endParaRPr lang="ru-RU" sz="1600" dirty="0"/>
          </a:p>
          <a:p>
            <a:r>
              <a:rPr lang="ru-RU" sz="1600" dirty="0"/>
              <a:t>кандидат </a:t>
            </a:r>
            <a:r>
              <a:rPr lang="ru-RU" sz="1600" dirty="0" err="1"/>
              <a:t>технічних</a:t>
            </a:r>
            <a:r>
              <a:rPr lang="ru-RU" sz="1600" dirty="0"/>
              <a:t> наук, доцент, докторант,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  <a:r>
              <a:rPr lang="ru-RU" sz="1600" dirty="0" err="1"/>
              <a:t>Чейлитко</a:t>
            </a:r>
            <a:r>
              <a:rPr lang="ru-RU" sz="1600" dirty="0"/>
              <a:t>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852936"/>
            <a:ext cx="8153400" cy="109041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dirty="0" err="1" smtClean="0"/>
              <a:t>Дякую</a:t>
            </a:r>
            <a:r>
              <a:rPr lang="ru-RU" altLang="ru-RU" dirty="0" smtClean="0"/>
              <a:t> за </a:t>
            </a:r>
            <a:r>
              <a:rPr lang="ru-RU" altLang="ru-RU" dirty="0" err="1" smtClean="0"/>
              <a:t>увагу</a:t>
            </a:r>
            <a:r>
              <a:rPr lang="ru-RU" altLang="ru-RU" dirty="0" smtClean="0"/>
              <a:t>!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51340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Рекомендована література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marL="0" indent="358775" algn="just">
              <a:lnSpc>
                <a:spcPct val="80000"/>
              </a:lnSpc>
              <a:buNone/>
            </a:pPr>
            <a:endParaRPr lang="ru-RU" sz="1800" dirty="0" smtClean="0"/>
          </a:p>
          <a:p>
            <a:pPr marL="0" indent="358775">
              <a:lnSpc>
                <a:spcPct val="80000"/>
              </a:lnSpc>
              <a:buNone/>
            </a:pPr>
            <a:r>
              <a:rPr lang="uk-UA" sz="1800" dirty="0" smtClean="0">
                <a:solidFill>
                  <a:schemeClr val="bg1"/>
                </a:solidFill>
              </a:rPr>
              <a:t>1. </a:t>
            </a:r>
            <a:r>
              <a:rPr lang="uk-UA" sz="1800" dirty="0" err="1"/>
              <a:t>Чижов</a:t>
            </a:r>
            <a:r>
              <a:rPr lang="uk-UA" sz="1800" dirty="0"/>
              <a:t> С.Є. Навчально-методичний посібник з  дисципліни "Дослідження та випробування апаратів </a:t>
            </a:r>
            <a:r>
              <a:rPr lang="uk-UA" sz="1800" dirty="0" err="1"/>
              <a:t>теплотехнології</a:t>
            </a:r>
            <a:r>
              <a:rPr lang="uk-UA" sz="1800" dirty="0"/>
              <a:t>". Запоріжжя. ЗДІА, 2012. - 112с. </a:t>
            </a:r>
          </a:p>
          <a:p>
            <a:pPr marL="0" indent="358775">
              <a:lnSpc>
                <a:spcPct val="80000"/>
              </a:lnSpc>
              <a:buNone/>
            </a:pPr>
            <a:r>
              <a:rPr lang="ru-RU" altLang="ru-RU" sz="1800" dirty="0" smtClean="0"/>
              <a:t>2. </a:t>
            </a:r>
            <a:r>
              <a:rPr lang="uk-UA" sz="1800" dirty="0"/>
              <a:t>ДСТУ Б В.2.7-182 «Будівельні матеріали. Методи визначення терміну ефективної експлуатації та теплопровідності будівельних ізоляційних матеріалів у розрахункових та стандартних умовах».</a:t>
            </a:r>
          </a:p>
          <a:p>
            <a:r>
              <a:rPr lang="ru-RU" altLang="ru-RU" sz="1800" dirty="0" smtClean="0"/>
              <a:t>3. </a:t>
            </a:r>
            <a:r>
              <a:rPr lang="uk-UA" sz="1800" dirty="0"/>
              <a:t>Чейлитко, А. </a:t>
            </a:r>
            <a:r>
              <a:rPr lang="uk-UA" sz="1800" dirty="0" smtClean="0"/>
              <a:t>О. </a:t>
            </a:r>
            <a:r>
              <a:rPr lang="uk-UA" sz="1800" dirty="0"/>
              <a:t>Формування теплофізичних властивостей елементів конструкцій теплового захисту шляхом створення прогнозованих пористих структур : монографія / А. О. Чейлитко. — Запоріжжя : ЗДІА, 2017. — 318 с</a:t>
            </a:r>
            <a:r>
              <a:rPr lang="uk-UA" sz="1800" dirty="0" smtClean="0"/>
              <a:t>.</a:t>
            </a:r>
          </a:p>
          <a:p>
            <a:pPr lvl="0"/>
            <a:r>
              <a:rPr lang="uk-UA" sz="1800" dirty="0" smtClean="0"/>
              <a:t>4.</a:t>
            </a:r>
            <a:r>
              <a:rPr lang="uk-UA" sz="1800" dirty="0"/>
              <a:t> Вимірювач електронної теплопровідності: пат. 115604 Україна : G01R 27/00 / А.О.Чейлитко, М.А. Носов. –  № 201610109 ; </a:t>
            </a:r>
            <a:r>
              <a:rPr lang="uk-UA" sz="1800" dirty="0" err="1"/>
              <a:t>заявл</a:t>
            </a:r>
            <a:r>
              <a:rPr lang="uk-UA" sz="1800" dirty="0"/>
              <a:t>. 04.10.2016 ; </a:t>
            </a:r>
            <a:r>
              <a:rPr lang="uk-UA" sz="1800" dirty="0" err="1"/>
              <a:t>опублік</a:t>
            </a:r>
            <a:r>
              <a:rPr lang="uk-UA" sz="1800" dirty="0"/>
              <a:t>. 25.04.2017, </a:t>
            </a:r>
            <a:r>
              <a:rPr lang="uk-UA" sz="1800" dirty="0" err="1"/>
              <a:t>Бюл</a:t>
            </a:r>
            <a:r>
              <a:rPr lang="uk-UA" sz="1800" dirty="0"/>
              <a:t>. № 8. – 4 с</a:t>
            </a:r>
            <a:r>
              <a:rPr lang="uk-UA" sz="1800" dirty="0" smtClean="0"/>
              <a:t>.</a:t>
            </a:r>
          </a:p>
          <a:p>
            <a:r>
              <a:rPr lang="uk-UA" sz="1800" dirty="0" smtClean="0"/>
              <a:t>5</a:t>
            </a:r>
            <a:r>
              <a:rPr lang="uk-UA" sz="1800" dirty="0"/>
              <a:t>. Ільїн С.В. </a:t>
            </a:r>
            <a:r>
              <a:rPr lang="uk-UA" sz="1800" b="1" dirty="0" err="1"/>
              <a:t>Енергоаудит</a:t>
            </a:r>
            <a:r>
              <a:rPr lang="uk-UA" sz="1800" b="1" dirty="0"/>
              <a:t>.</a:t>
            </a:r>
            <a:r>
              <a:rPr lang="uk-UA" sz="1800" dirty="0"/>
              <a:t> Навчально-методичний посібник по курсу: «</a:t>
            </a:r>
            <a:r>
              <a:rPr lang="uk-UA" sz="1800" dirty="0" err="1"/>
              <a:t>Енергоаудит</a:t>
            </a:r>
            <a:r>
              <a:rPr lang="uk-UA" sz="1800" dirty="0"/>
              <a:t>» для слухачів курсів підвищення кваліфікації центру безперервної освіти. /</a:t>
            </a:r>
            <a:r>
              <a:rPr lang="uk-UA" sz="1800" dirty="0" err="1"/>
              <a:t>Укл</a:t>
            </a:r>
            <a:r>
              <a:rPr lang="uk-UA" sz="1800" dirty="0"/>
              <a:t>.:  Ільїн С.В., Чейлитко А.О., Мних І.М. – Запоріжжя, 2018. </a:t>
            </a:r>
            <a:r>
              <a:rPr lang="uk-UA" sz="1800"/>
              <a:t>–  130  с.</a:t>
            </a:r>
          </a:p>
          <a:p>
            <a:pPr lvl="0"/>
            <a:endParaRPr lang="uk-UA" sz="1800" dirty="0"/>
          </a:p>
          <a:p>
            <a:endParaRPr lang="uk-UA" sz="1800" dirty="0"/>
          </a:p>
          <a:p>
            <a:pPr marL="0" indent="358775" algn="just">
              <a:lnSpc>
                <a:spcPct val="80000"/>
              </a:lnSpc>
              <a:buNone/>
            </a:pPr>
            <a:endParaRPr lang="ru-RU" altLang="ru-RU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Основні поняття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marL="0" indent="358775" algn="just">
              <a:lnSpc>
                <a:spcPct val="80000"/>
              </a:lnSpc>
              <a:buNone/>
            </a:pPr>
            <a:endParaRPr lang="ru-RU" sz="1800" dirty="0" smtClean="0"/>
          </a:p>
          <a:p>
            <a:pPr marL="0" indent="358775" algn="just">
              <a:lnSpc>
                <a:spcPct val="80000"/>
              </a:lnSpc>
              <a:buNone/>
            </a:pPr>
            <a:r>
              <a:rPr lang="uk-UA" sz="2400" i="1" dirty="0" smtClean="0"/>
              <a:t>Вимір </a:t>
            </a:r>
            <a:r>
              <a:rPr lang="uk-UA" sz="2400" dirty="0"/>
              <a:t>- це процес знаходження якої-небудь фізичної величини дослідним шляхом за допомогою спеціальних технічних засобів, це пізнавальний процес порівняння величини чого-небудь з відомою величиною, прийнятою за еталон.</a:t>
            </a:r>
          </a:p>
          <a:p>
            <a:pPr marL="0" indent="358775" algn="just">
              <a:lnSpc>
                <a:spcPct val="80000"/>
              </a:lnSpc>
              <a:buNone/>
            </a:pPr>
            <a:r>
              <a:rPr lang="uk-UA" sz="2400" dirty="0" smtClean="0"/>
              <a:t> </a:t>
            </a:r>
            <a:endParaRPr lang="ru-RU" sz="2400" dirty="0"/>
          </a:p>
          <a:p>
            <a:pPr marL="0" indent="358775" algn="just">
              <a:lnSpc>
                <a:spcPct val="80000"/>
              </a:lnSpc>
              <a:buNone/>
            </a:pPr>
            <a:r>
              <a:rPr lang="ru-RU" sz="18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endParaRPr lang="ru-RU" altLang="ru-RU" sz="1800" dirty="0"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2575570" y="3681028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Вимір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467544" y="4797152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Статистичний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4455765" y="4797152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Динамічний</a:t>
            </a:r>
          </a:p>
        </p:txBody>
      </p:sp>
      <p:cxnSp>
        <p:nvCxnSpPr>
          <p:cNvPr id="4" name="Прямая со стрелкой 3"/>
          <p:cNvCxnSpPr/>
          <p:nvPr/>
        </p:nvCxnSpPr>
        <p:spPr bwMode="auto">
          <a:xfrm flipH="1">
            <a:off x="2699792" y="4329100"/>
            <a:ext cx="792088" cy="396044"/>
          </a:xfrm>
          <a:prstGeom prst="straightConnector1">
            <a:avLst/>
          </a:prstGeom>
          <a:ln>
            <a:tailEnd type="arrow"/>
          </a:ln>
          <a:extLst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 bwMode="auto">
          <a:xfrm>
            <a:off x="5436096" y="4324684"/>
            <a:ext cx="720080" cy="419869"/>
          </a:xfrm>
          <a:prstGeom prst="straightConnector1">
            <a:avLst/>
          </a:prstGeom>
          <a:ln>
            <a:tailEnd type="arrow"/>
          </a:ln>
          <a:extLst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35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Основні поняття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424936" cy="5112568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 smtClean="0"/>
              <a:t>Розрізняють </a:t>
            </a:r>
            <a:r>
              <a:rPr lang="uk-UA" sz="1800" dirty="0"/>
              <a:t>три класи вимірів:</a:t>
            </a:r>
          </a:p>
          <a:p>
            <a:r>
              <a:rPr lang="uk-UA" sz="1800" i="1" dirty="0"/>
              <a:t>Особливо точні </a:t>
            </a:r>
            <a:r>
              <a:rPr lang="uk-UA" sz="1800" dirty="0"/>
              <a:t>- еталонні виміри з максимально можливою точністю.</a:t>
            </a:r>
          </a:p>
          <a:p>
            <a:r>
              <a:rPr lang="uk-UA" sz="1800" i="1" dirty="0"/>
              <a:t>Високоточні </a:t>
            </a:r>
            <a:r>
              <a:rPr lang="uk-UA" sz="1800" dirty="0"/>
              <a:t>- виміри, погрішність яких не повинна перевищувати заданих значень.</a:t>
            </a:r>
          </a:p>
          <a:p>
            <a:r>
              <a:rPr lang="uk-UA" sz="1800" i="1" dirty="0"/>
              <a:t>Технічні </a:t>
            </a:r>
            <a:r>
              <a:rPr lang="uk-UA" sz="1800" dirty="0"/>
              <a:t>- виміри, в яких погрішність визначається особливостями засобів виміру</a:t>
            </a:r>
            <a:r>
              <a:rPr lang="uk-UA" sz="1800" dirty="0" smtClean="0"/>
              <a:t>.</a:t>
            </a:r>
          </a:p>
          <a:p>
            <a:endParaRPr lang="uk-UA" sz="1800" dirty="0"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2575570" y="3681028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Вимір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467544" y="4797152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Прямий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4455765" y="4797152"/>
            <a:ext cx="3744416" cy="648072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Непрямий </a:t>
            </a:r>
          </a:p>
        </p:txBody>
      </p:sp>
      <p:cxnSp>
        <p:nvCxnSpPr>
          <p:cNvPr id="4" name="Прямая со стрелкой 3"/>
          <p:cNvCxnSpPr/>
          <p:nvPr/>
        </p:nvCxnSpPr>
        <p:spPr bwMode="auto">
          <a:xfrm flipH="1">
            <a:off x="2699792" y="4329100"/>
            <a:ext cx="792088" cy="396044"/>
          </a:xfrm>
          <a:prstGeom prst="straightConnector1">
            <a:avLst/>
          </a:prstGeom>
          <a:ln>
            <a:tailEnd type="arrow"/>
          </a:ln>
          <a:extLst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 bwMode="auto">
          <a:xfrm>
            <a:off x="5436096" y="4324684"/>
            <a:ext cx="720080" cy="419869"/>
          </a:xfrm>
          <a:prstGeom prst="straightConnector1">
            <a:avLst/>
          </a:prstGeom>
          <a:ln>
            <a:tailEnd type="arrow"/>
          </a:ln>
          <a:extLst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80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Основні поняття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424936" cy="5112568"/>
          </a:xfrm>
        </p:spPr>
        <p:txBody>
          <a:bodyPr/>
          <a:lstStyle/>
          <a:p>
            <a:pPr marL="0" indent="0">
              <a:buNone/>
            </a:pPr>
            <a:r>
              <a:rPr lang="uk-UA" sz="1800" i="1" dirty="0" smtClean="0"/>
              <a:t>Точність </a:t>
            </a:r>
            <a:r>
              <a:rPr lang="uk-UA" sz="1800" i="1" dirty="0"/>
              <a:t>виміру </a:t>
            </a:r>
            <a:r>
              <a:rPr lang="uk-UA" sz="1800" dirty="0"/>
              <a:t>- це міра наближення виміру до дійсного значення величини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r>
              <a:rPr lang="uk-UA" sz="1800" i="1" dirty="0" smtClean="0"/>
              <a:t>Достовірність</a:t>
            </a:r>
            <a:r>
              <a:rPr lang="uk-UA" sz="1800" dirty="0" smtClean="0"/>
              <a:t> </a:t>
            </a:r>
            <a:r>
              <a:rPr lang="uk-UA" sz="1800" dirty="0"/>
              <a:t>виміру показує міру довіри до результатів виміру, тобто вірогідність відхилень виміру від дійсних значень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r>
              <a:rPr lang="uk-UA" sz="1800" i="1" dirty="0" smtClean="0"/>
              <a:t>Погрішність</a:t>
            </a:r>
            <a:r>
              <a:rPr lang="uk-UA" sz="1800" dirty="0" smtClean="0"/>
              <a:t> </a:t>
            </a:r>
            <a:r>
              <a:rPr lang="uk-UA" sz="1800" dirty="0"/>
              <a:t>виміру - це алгебраїчна різниця між дійсним значенням вимірюваної величини і отриманим при вимірі.</a:t>
            </a:r>
          </a:p>
          <a:p>
            <a:pPr marL="0" indent="0">
              <a:buNone/>
            </a:pPr>
            <a:r>
              <a:rPr lang="ru-RU" sz="1800" i="1" dirty="0" err="1" smtClean="0"/>
              <a:t>Принципи</a:t>
            </a:r>
            <a:r>
              <a:rPr lang="ru-RU" sz="1800" i="1" dirty="0" smtClean="0"/>
              <a:t> </a:t>
            </a:r>
            <a:r>
              <a:rPr lang="ru-RU" sz="1800" i="1" dirty="0" err="1"/>
              <a:t>вимірювань</a:t>
            </a:r>
            <a:r>
              <a:rPr lang="ru-RU" sz="1800" i="1" dirty="0"/>
              <a:t> </a:t>
            </a:r>
            <a:r>
              <a:rPr lang="ru-RU" sz="1800" dirty="0"/>
              <a:t>— </a:t>
            </a:r>
            <a:r>
              <a:rPr lang="ru-RU" sz="1800" dirty="0" err="1"/>
              <a:t>сукупність</a:t>
            </a:r>
            <a:r>
              <a:rPr lang="ru-RU" sz="1800" dirty="0"/>
              <a:t> </a:t>
            </a:r>
            <a:r>
              <a:rPr lang="ru-RU" sz="1800" dirty="0" err="1"/>
              <a:t>прийомів</a:t>
            </a:r>
            <a:r>
              <a:rPr lang="ru-RU" sz="1800" dirty="0"/>
              <a:t> </a:t>
            </a:r>
            <a:r>
              <a:rPr lang="ru-RU" sz="1800" dirty="0" err="1"/>
              <a:t>використання</a:t>
            </a:r>
            <a:r>
              <a:rPr lang="ru-RU" sz="1800" dirty="0"/>
              <a:t> </a:t>
            </a:r>
            <a:r>
              <a:rPr lang="ru-RU" sz="1800" dirty="0" err="1"/>
              <a:t>принципів</a:t>
            </a:r>
            <a:r>
              <a:rPr lang="ru-RU" sz="1800" dirty="0"/>
              <a:t> і </a:t>
            </a:r>
            <a:r>
              <a:rPr lang="ru-RU" sz="1800" dirty="0" err="1" smtClean="0"/>
              <a:t>засобів</a:t>
            </a:r>
            <a:r>
              <a:rPr lang="ru-RU" sz="1800" dirty="0" smtClean="0"/>
              <a:t> </a:t>
            </a:r>
            <a:r>
              <a:rPr lang="uk-UA" sz="1800" dirty="0" smtClean="0"/>
              <a:t>вимірювань</a:t>
            </a:r>
            <a:r>
              <a:rPr lang="uk-UA" sz="1800" dirty="0"/>
              <a:t>.</a:t>
            </a:r>
          </a:p>
          <a:p>
            <a:pPr marL="0" indent="0">
              <a:buNone/>
            </a:pPr>
            <a:r>
              <a:rPr lang="ru-RU" sz="1800" i="1" dirty="0" err="1"/>
              <a:t>Методи</a:t>
            </a:r>
            <a:r>
              <a:rPr lang="ru-RU" sz="1800" i="1" dirty="0"/>
              <a:t> </a:t>
            </a:r>
            <a:r>
              <a:rPr lang="ru-RU" sz="1800" i="1" dirty="0" err="1"/>
              <a:t>вимірювань</a:t>
            </a:r>
            <a:r>
              <a:rPr lang="ru-RU" sz="1800" i="1" dirty="0"/>
              <a:t> </a:t>
            </a:r>
            <a:r>
              <a:rPr lang="ru-RU" sz="1800" dirty="0"/>
              <a:t>— </a:t>
            </a:r>
            <a:r>
              <a:rPr lang="ru-RU" sz="1800" dirty="0" err="1"/>
              <a:t>фізичні</a:t>
            </a:r>
            <a:r>
              <a:rPr lang="ru-RU" sz="1800" dirty="0"/>
              <a:t> </a:t>
            </a:r>
            <a:r>
              <a:rPr lang="ru-RU" sz="1800" dirty="0" err="1"/>
              <a:t>явища</a:t>
            </a:r>
            <a:r>
              <a:rPr lang="ru-RU" sz="1800" dirty="0"/>
              <a:t>, на </a:t>
            </a:r>
            <a:r>
              <a:rPr lang="ru-RU" sz="1800" dirty="0" err="1"/>
              <a:t>яких</a:t>
            </a:r>
            <a:r>
              <a:rPr lang="ru-RU" sz="1800" dirty="0"/>
              <a:t> </a:t>
            </a:r>
            <a:r>
              <a:rPr lang="ru-RU" sz="1800" dirty="0" err="1"/>
              <a:t>засноване</a:t>
            </a:r>
            <a:r>
              <a:rPr lang="ru-RU" sz="1800" dirty="0"/>
              <a:t> </a:t>
            </a:r>
            <a:r>
              <a:rPr lang="ru-RU" sz="1800" dirty="0" err="1"/>
              <a:t>вимірювання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i="1" dirty="0" err="1"/>
              <a:t>Засіб</a:t>
            </a:r>
            <a:r>
              <a:rPr lang="ru-RU" sz="1800" i="1" dirty="0"/>
              <a:t> </a:t>
            </a:r>
            <a:r>
              <a:rPr lang="ru-RU" sz="1800" i="1" dirty="0" err="1"/>
              <a:t>вимірювання</a:t>
            </a:r>
            <a:r>
              <a:rPr lang="ru-RU" sz="1800" i="1" dirty="0"/>
              <a:t> </a:t>
            </a:r>
            <a:r>
              <a:rPr lang="ru-RU" sz="1800" dirty="0"/>
              <a:t>— </a:t>
            </a:r>
            <a:r>
              <a:rPr lang="ru-RU" sz="1800" dirty="0" err="1"/>
              <a:t>технічний</a:t>
            </a:r>
            <a:r>
              <a:rPr lang="ru-RU" sz="1800" dirty="0"/>
              <a:t> </a:t>
            </a:r>
            <a:r>
              <a:rPr lang="ru-RU" sz="1800" dirty="0" err="1"/>
              <a:t>пристрій</a:t>
            </a:r>
            <a:r>
              <a:rPr lang="ru-RU" sz="1800" dirty="0"/>
              <a:t>, </a:t>
            </a:r>
            <a:r>
              <a:rPr lang="ru-RU" sz="1800" dirty="0" err="1"/>
              <a:t>який</a:t>
            </a:r>
            <a:r>
              <a:rPr lang="ru-RU" sz="1800" dirty="0"/>
              <a:t> </a:t>
            </a:r>
            <a:r>
              <a:rPr lang="ru-RU" sz="1800" dirty="0" err="1"/>
              <a:t>використовується</a:t>
            </a:r>
            <a:r>
              <a:rPr lang="ru-RU" sz="1800" dirty="0"/>
              <a:t> </a:t>
            </a:r>
            <a:r>
              <a:rPr lang="ru-RU" sz="1800" dirty="0" smtClean="0"/>
              <a:t>для </a:t>
            </a:r>
            <a:r>
              <a:rPr lang="ru-RU" sz="1800" dirty="0" err="1" smtClean="0"/>
              <a:t>вимірювань</a:t>
            </a:r>
            <a:r>
              <a:rPr lang="ru-RU" sz="1800" dirty="0" smtClean="0"/>
              <a:t> </a:t>
            </a:r>
            <a:r>
              <a:rPr lang="ru-RU" sz="1800" dirty="0"/>
              <a:t>і </a:t>
            </a:r>
            <a:r>
              <a:rPr lang="ru-RU" sz="1800" dirty="0" err="1"/>
              <a:t>має</a:t>
            </a:r>
            <a:r>
              <a:rPr lang="ru-RU" sz="1800" dirty="0"/>
              <a:t> </a:t>
            </a:r>
            <a:r>
              <a:rPr lang="ru-RU" sz="1800" dirty="0" err="1"/>
              <a:t>нормовані</a:t>
            </a:r>
            <a:r>
              <a:rPr lang="ru-RU" sz="1800" dirty="0"/>
              <a:t> </a:t>
            </a:r>
            <a:r>
              <a:rPr lang="ru-RU" sz="1800" dirty="0" err="1"/>
              <a:t>метрологічні</a:t>
            </a:r>
            <a:r>
              <a:rPr lang="ru-RU" sz="1800" dirty="0"/>
              <a:t> характеристики.</a:t>
            </a:r>
          </a:p>
          <a:p>
            <a:pPr marL="0" indent="0">
              <a:buNone/>
            </a:pPr>
            <a:r>
              <a:rPr lang="ru-RU" sz="1800" i="1" dirty="0" err="1"/>
              <a:t>Витрата</a:t>
            </a:r>
            <a:r>
              <a:rPr lang="ru-RU" sz="1800" i="1" dirty="0"/>
              <a:t> - </a:t>
            </a:r>
            <a:r>
              <a:rPr lang="ru-RU" sz="1800" dirty="0" err="1"/>
              <a:t>кількість</a:t>
            </a:r>
            <a:r>
              <a:rPr lang="ru-RU" sz="1800" dirty="0"/>
              <a:t> </a:t>
            </a:r>
            <a:r>
              <a:rPr lang="ru-RU" sz="1800" dirty="0" err="1"/>
              <a:t>речовини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проходить через </a:t>
            </a:r>
            <a:r>
              <a:rPr lang="ru-RU" sz="1800" dirty="0" err="1"/>
              <a:t>переріз</a:t>
            </a:r>
            <a:r>
              <a:rPr lang="ru-RU" sz="1800" dirty="0"/>
              <a:t> трубопроводу за</a:t>
            </a:r>
          </a:p>
          <a:p>
            <a:pPr marL="0" indent="0">
              <a:buNone/>
            </a:pPr>
            <a:r>
              <a:rPr lang="ru-RU" sz="1800" dirty="0" err="1"/>
              <a:t>одиницю</a:t>
            </a:r>
            <a:r>
              <a:rPr lang="ru-RU" sz="1800" dirty="0"/>
              <a:t> часу. </a:t>
            </a:r>
            <a:r>
              <a:rPr lang="ru-RU" sz="1800" dirty="0" err="1"/>
              <a:t>Витрата</a:t>
            </a:r>
            <a:r>
              <a:rPr lang="ru-RU" sz="1800" dirty="0"/>
              <a:t> </a:t>
            </a:r>
            <a:r>
              <a:rPr lang="ru-RU" sz="1800" dirty="0" err="1"/>
              <a:t>вимірюється</a:t>
            </a:r>
            <a:r>
              <a:rPr lang="ru-RU" sz="1800" dirty="0"/>
              <a:t> </a:t>
            </a:r>
            <a:r>
              <a:rPr lang="ru-RU" sz="1800" dirty="0" err="1"/>
              <a:t>витратомірами</a:t>
            </a:r>
            <a:r>
              <a:rPr lang="ru-RU" sz="1800" dirty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426771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8686800" cy="715962"/>
          </a:xfrm>
        </p:spPr>
        <p:txBody>
          <a:bodyPr/>
          <a:lstStyle/>
          <a:p>
            <a:r>
              <a:rPr lang="uk-UA" sz="3600" b="1" dirty="0"/>
              <a:t>Способи виміру, їх характеристики</a:t>
            </a:r>
            <a:endParaRPr lang="uk-UA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424936" cy="5112568"/>
          </a:xfrm>
        </p:spPr>
        <p:txBody>
          <a:bodyPr/>
          <a:lstStyle/>
          <a:p>
            <a:pPr marL="0" indent="0">
              <a:buNone/>
            </a:pPr>
            <a:r>
              <a:rPr lang="uk-UA" sz="1800" i="1" dirty="0"/>
              <a:t>До засобів вимірів </a:t>
            </a:r>
            <a:r>
              <a:rPr lang="uk-UA" sz="1800" dirty="0"/>
              <a:t>відносять вимірювальний інструмент, </a:t>
            </a:r>
            <a:r>
              <a:rPr lang="uk-UA" sz="1800" dirty="0" smtClean="0"/>
              <a:t>вимірювальні прилади </a:t>
            </a:r>
            <a:r>
              <a:rPr lang="uk-UA" sz="1800" dirty="0"/>
              <a:t>і установки. Вимірювальні засоби діляться на зразкові і технічні.</a:t>
            </a:r>
          </a:p>
          <a:p>
            <a:pPr marL="0" indent="0">
              <a:buNone/>
            </a:pPr>
            <a:r>
              <a:rPr lang="uk-UA" sz="1800" i="1" dirty="0"/>
              <a:t>Зразкові засоби </a:t>
            </a:r>
            <a:r>
              <a:rPr lang="uk-UA" sz="1800" dirty="0"/>
              <a:t>є еталонами. Вони призначені для перевірки технічних, тобто робочих засобів.</a:t>
            </a:r>
          </a:p>
          <a:p>
            <a:pPr marL="0" indent="0">
              <a:buNone/>
            </a:pPr>
            <a:r>
              <a:rPr lang="uk-UA" sz="1800" i="1" dirty="0"/>
              <a:t>Вимірювальні прилади </a:t>
            </a:r>
            <a:r>
              <a:rPr lang="uk-UA" sz="1800" dirty="0"/>
              <a:t>підрозділяють на </a:t>
            </a:r>
            <a:r>
              <a:rPr lang="uk-UA" sz="1800" dirty="0" err="1"/>
              <a:t>показуюючі</a:t>
            </a:r>
            <a:r>
              <a:rPr lang="uk-UA" sz="1800" dirty="0"/>
              <a:t> і </a:t>
            </a:r>
            <a:r>
              <a:rPr lang="uk-UA" sz="1800" dirty="0" err="1"/>
              <a:t>реєструючі</a:t>
            </a:r>
            <a:r>
              <a:rPr lang="uk-UA" sz="1800" dirty="0"/>
              <a:t>.</a:t>
            </a:r>
          </a:p>
          <a:p>
            <a:pPr marL="0" indent="0">
              <a:buNone/>
            </a:pPr>
            <a:r>
              <a:rPr lang="uk-UA" sz="1800" i="1" dirty="0"/>
              <a:t>Вимірювальна установка </a:t>
            </a:r>
            <a:r>
              <a:rPr lang="uk-UA" sz="1800" dirty="0"/>
              <a:t>є системою, що складається з основних і допоміжних засобів виміру.</a:t>
            </a:r>
          </a:p>
          <a:p>
            <a:r>
              <a:rPr lang="uk-UA" sz="1800" dirty="0"/>
              <a:t>Вихідний сигнал вимірювальних засобів фіксується відліковими пристроями, які бувають шкальні, цифрові і реєструючи.</a:t>
            </a:r>
          </a:p>
          <a:p>
            <a:r>
              <a:rPr lang="uk-UA" sz="1800" dirty="0"/>
              <a:t>Відстань в міліметрах між двома суміжними відмітками на шкалі називають </a:t>
            </a:r>
            <a:r>
              <a:rPr lang="uk-UA" sz="1800" i="1" dirty="0"/>
              <a:t>довжиною ділення шкали</a:t>
            </a:r>
            <a:r>
              <a:rPr lang="uk-UA" sz="1800" dirty="0"/>
              <a:t>.</a:t>
            </a:r>
          </a:p>
          <a:p>
            <a:r>
              <a:rPr lang="uk-UA" sz="1800" dirty="0"/>
              <a:t>Різниця між значеннями вимірюваної величини, відповідну початку і кінцю шкали, називають </a:t>
            </a:r>
            <a:r>
              <a:rPr lang="uk-UA" sz="1800" i="1" dirty="0"/>
              <a:t>діапазоном показань приладу</a:t>
            </a:r>
            <a:r>
              <a:rPr lang="uk-UA" sz="1800" dirty="0"/>
              <a:t>.</a:t>
            </a:r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6130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8686800" cy="715962"/>
          </a:xfrm>
        </p:spPr>
        <p:txBody>
          <a:bodyPr/>
          <a:lstStyle/>
          <a:p>
            <a:pPr algn="ctr"/>
            <a:r>
              <a:rPr lang="uk-UA" sz="3600" b="1" dirty="0" smtClean="0"/>
              <a:t>Основні поняття</a:t>
            </a:r>
            <a:endParaRPr lang="uk-UA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8640960" cy="5184576"/>
          </a:xfrm>
        </p:spPr>
        <p:txBody>
          <a:bodyPr/>
          <a:lstStyle/>
          <a:p>
            <a:pPr marL="0" indent="0">
              <a:buNone/>
            </a:pPr>
            <a:r>
              <a:rPr lang="uk-UA" sz="1800" i="1" dirty="0"/>
              <a:t>Діапазоном вимірів </a:t>
            </a:r>
            <a:r>
              <a:rPr lang="uk-UA" sz="1800" dirty="0"/>
              <a:t>називають ту частину діапазону приладу, для якої встановлені погрішності приладу.</a:t>
            </a:r>
          </a:p>
          <a:p>
            <a:pPr marL="0" indent="0">
              <a:buNone/>
            </a:pPr>
            <a:r>
              <a:rPr lang="uk-UA" sz="1800" dirty="0"/>
              <a:t>Різниця між максимальним і мінімальним показаннями приладу називається </a:t>
            </a:r>
            <a:r>
              <a:rPr lang="uk-UA" sz="1800" i="1" dirty="0"/>
              <a:t>розмахом</a:t>
            </a:r>
            <a:r>
              <a:rPr lang="uk-UA" sz="1800" dirty="0"/>
              <a:t>.</a:t>
            </a:r>
          </a:p>
          <a:p>
            <a:pPr marL="0" indent="0">
              <a:buNone/>
            </a:pPr>
            <a:r>
              <a:rPr lang="uk-UA" sz="1800" i="1" dirty="0"/>
              <a:t>Чутливість </a:t>
            </a:r>
            <a:r>
              <a:rPr lang="uk-UA" sz="1800" dirty="0"/>
              <a:t>- це здатність </a:t>
            </a:r>
            <a:r>
              <a:rPr lang="uk-UA" sz="1800" dirty="0" err="1"/>
              <a:t>відлічуючого</a:t>
            </a:r>
            <a:r>
              <a:rPr lang="uk-UA" sz="1800" dirty="0"/>
              <a:t> пристрою реагувати на зміну вимірюваної величини.</a:t>
            </a:r>
          </a:p>
          <a:p>
            <a:pPr marL="0" indent="0">
              <a:buNone/>
            </a:pPr>
            <a:r>
              <a:rPr lang="uk-UA" sz="1800" dirty="0"/>
              <a:t>Під </a:t>
            </a:r>
            <a:r>
              <a:rPr lang="uk-UA" sz="1800" i="1" dirty="0"/>
              <a:t>порогом чутливості</a:t>
            </a:r>
            <a:r>
              <a:rPr lang="uk-UA" sz="1800" dirty="0"/>
              <a:t> приладу розуміють найменше значення виміряної величини, що викликає зміну свідчення приладу, яке можна зафіксувати.</a:t>
            </a:r>
          </a:p>
          <a:p>
            <a:pPr marL="0" indent="0">
              <a:buNone/>
            </a:pPr>
            <a:r>
              <a:rPr lang="uk-UA" sz="1800" i="1" dirty="0"/>
              <a:t>Точність </a:t>
            </a:r>
            <a:r>
              <a:rPr lang="uk-UA" sz="1800" dirty="0"/>
              <a:t>приладу характеризується сумарною погрішністю. Засоби виміру діляться на класи точності залежно від похибок, що припускаються.</a:t>
            </a:r>
          </a:p>
          <a:p>
            <a:pPr marL="0" indent="0">
              <a:buNone/>
            </a:pPr>
            <a:r>
              <a:rPr lang="uk-UA" sz="1800" dirty="0"/>
              <a:t>Клас точності приладу (1-й - найвищий, 4-й - найнижчий) позначає додаткову, сумарну, відносну погрішність від верхньої межі вимірів. Так, якщо клас точності дорівнює 1, то відносної похибки, що припускається, рівна .</a:t>
            </a:r>
          </a:p>
          <a:p>
            <a:pPr marL="0" indent="0">
              <a:buNone/>
            </a:pPr>
            <a:r>
              <a:rPr lang="uk-UA" sz="1800" i="1" dirty="0"/>
              <a:t>Стабільність </a:t>
            </a:r>
            <a:r>
              <a:rPr lang="uk-UA" sz="1800" dirty="0"/>
              <a:t>або відтворюваність приладу - це властивість відлікового пристрою забезпечувати постійність свідчень однієї і тієї ж величини.</a:t>
            </a:r>
          </a:p>
          <a:p>
            <a:pPr marL="0" indent="0">
              <a:buNone/>
            </a:pPr>
            <a:r>
              <a:rPr lang="uk-UA" sz="1800" dirty="0"/>
              <a:t>Під градуюванням розуміють мічення на шкалу </a:t>
            </a:r>
            <a:r>
              <a:rPr lang="uk-UA" sz="1800" dirty="0" err="1"/>
              <a:t>відлічуючого</a:t>
            </a:r>
            <a:r>
              <a:rPr lang="uk-UA" sz="1800" dirty="0"/>
              <a:t> пристрою по заздалегідь відомій виміряній величині.</a:t>
            </a:r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74077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" y="808038"/>
            <a:ext cx="8686800" cy="532730"/>
          </a:xfrm>
        </p:spPr>
        <p:txBody>
          <a:bodyPr/>
          <a:lstStyle/>
          <a:p>
            <a:pPr algn="ctr"/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968552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 err="1"/>
              <a:t>Витрата</a:t>
            </a:r>
            <a:r>
              <a:rPr lang="ru-RU" sz="1800" i="1" dirty="0"/>
              <a:t> </a:t>
            </a:r>
            <a:r>
              <a:rPr lang="ru-RU" sz="1800" i="1" dirty="0" err="1"/>
              <a:t>рідини</a:t>
            </a:r>
            <a:r>
              <a:rPr lang="ru-RU" sz="1800" i="1" dirty="0"/>
              <a:t>, яка </a:t>
            </a:r>
            <a:r>
              <a:rPr lang="ru-RU" sz="1800" i="1" dirty="0" err="1"/>
              <a:t>вимірюється</a:t>
            </a:r>
            <a:r>
              <a:rPr lang="ru-RU" sz="1800" i="1" dirty="0"/>
              <a:t> в </a:t>
            </a:r>
            <a:r>
              <a:rPr lang="ru-RU" sz="1800" i="1" dirty="0" err="1"/>
              <a:t>одиницях</a:t>
            </a:r>
            <a:r>
              <a:rPr lang="ru-RU" sz="1800" i="1" dirty="0"/>
              <a:t> </a:t>
            </a:r>
            <a:r>
              <a:rPr lang="ru-RU" sz="1800" i="1" dirty="0" err="1"/>
              <a:t>об’єму</a:t>
            </a:r>
            <a:r>
              <a:rPr lang="ru-RU" sz="1800" i="1" dirty="0"/>
              <a:t>, </a:t>
            </a:r>
            <a:r>
              <a:rPr lang="ru-RU" sz="1800" dirty="0" err="1"/>
              <a:t>називається</a:t>
            </a:r>
            <a:r>
              <a:rPr lang="ru-RU" sz="1800" dirty="0"/>
              <a:t> </a:t>
            </a:r>
            <a:r>
              <a:rPr lang="ru-RU" sz="1800" dirty="0" err="1" smtClean="0"/>
              <a:t>об’ємною</a:t>
            </a:r>
            <a:r>
              <a:rPr lang="ru-RU" sz="1800" dirty="0" smtClean="0"/>
              <a:t> </a:t>
            </a:r>
            <a:r>
              <a:rPr lang="ru-RU" sz="1800" dirty="0" err="1" smtClean="0"/>
              <a:t>витратою</a:t>
            </a:r>
            <a:r>
              <a:rPr lang="ru-RU" sz="1800" dirty="0" smtClean="0"/>
              <a:t> </a:t>
            </a:r>
            <a:r>
              <a:rPr lang="ru-RU" sz="1800" dirty="0"/>
              <a:t>(</a:t>
            </a:r>
            <a:r>
              <a:rPr lang="ru-RU" sz="1800" i="1" dirty="0" err="1"/>
              <a:t>Q</a:t>
            </a:r>
            <a:r>
              <a:rPr lang="ru-RU" sz="1100" i="1" dirty="0" err="1"/>
              <a:t>t</a:t>
            </a:r>
            <a:r>
              <a:rPr lang="ru-RU" sz="1100" dirty="0"/>
              <a:t>,</a:t>
            </a:r>
            <a:r>
              <a:rPr lang="ru-RU" sz="1800" dirty="0"/>
              <a:t> </a:t>
            </a:r>
            <a:r>
              <a:rPr lang="ru-RU" sz="1800" dirty="0" err="1"/>
              <a:t>наприклад</a:t>
            </a:r>
            <a:r>
              <a:rPr lang="ru-RU" sz="1800" dirty="0"/>
              <a:t>, м</a:t>
            </a:r>
            <a:r>
              <a:rPr lang="ru-RU" sz="1800" baseline="30000" dirty="0"/>
              <a:t>3</a:t>
            </a:r>
            <a:r>
              <a:rPr lang="ru-RU" sz="1800" dirty="0"/>
              <a:t>/с), а в </a:t>
            </a:r>
            <a:r>
              <a:rPr lang="ru-RU" sz="1800" dirty="0" err="1"/>
              <a:t>одиницях</a:t>
            </a:r>
            <a:r>
              <a:rPr lang="ru-RU" sz="1800" dirty="0"/>
              <a:t> </a:t>
            </a:r>
            <a:r>
              <a:rPr lang="ru-RU" sz="1800" dirty="0" err="1"/>
              <a:t>маси</a:t>
            </a:r>
            <a:r>
              <a:rPr lang="ru-RU" sz="1800" dirty="0"/>
              <a:t> — </a:t>
            </a:r>
            <a:r>
              <a:rPr lang="ru-RU" sz="1800" dirty="0" err="1"/>
              <a:t>масовою</a:t>
            </a:r>
            <a:r>
              <a:rPr lang="ru-RU" sz="1800" dirty="0"/>
              <a:t> (</a:t>
            </a:r>
            <a:r>
              <a:rPr lang="ru-RU" sz="1800" i="1" dirty="0" err="1"/>
              <a:t>М</a:t>
            </a:r>
            <a:r>
              <a:rPr lang="ru-RU" sz="1100" i="1" dirty="0" err="1"/>
              <a:t>t</a:t>
            </a:r>
            <a:r>
              <a:rPr lang="ru-RU" sz="1800" dirty="0"/>
              <a:t>, кг/с). </a:t>
            </a:r>
            <a:r>
              <a:rPr lang="ru-RU" sz="1800" dirty="0" err="1" smtClean="0"/>
              <a:t>Зв’язок</a:t>
            </a:r>
            <a:r>
              <a:rPr lang="ru-RU" sz="1800" dirty="0" smtClean="0"/>
              <a:t> </a:t>
            </a:r>
            <a:r>
              <a:rPr lang="uk-UA" sz="1800" dirty="0" smtClean="0"/>
              <a:t>між </a:t>
            </a:r>
            <a:r>
              <a:rPr lang="uk-UA" sz="1800" dirty="0"/>
              <a:t>ними </a:t>
            </a:r>
            <a:r>
              <a:rPr lang="en-US" sz="1800" i="1" dirty="0"/>
              <a:t>M</a:t>
            </a:r>
            <a:r>
              <a:rPr lang="en-US" sz="1100" i="1" dirty="0"/>
              <a:t>t</a:t>
            </a:r>
            <a:r>
              <a:rPr lang="en-US" sz="1800" i="1" dirty="0"/>
              <a:t>= </a:t>
            </a:r>
            <a:r>
              <a:rPr lang="en-US" sz="1800" i="1" dirty="0" err="1"/>
              <a:t>Q</a:t>
            </a:r>
            <a:r>
              <a:rPr lang="en-US" sz="1100" i="1" dirty="0" err="1"/>
              <a:t>t</a:t>
            </a:r>
            <a:r>
              <a:rPr lang="en-US" sz="1800" i="1" dirty="0"/>
              <a:t>·</a:t>
            </a:r>
            <a:r>
              <a:rPr lang="el-GR" sz="1800" dirty="0"/>
              <a:t>ρ (</a:t>
            </a:r>
            <a:r>
              <a:rPr lang="uk-UA" sz="1800" dirty="0"/>
              <a:t>де </a:t>
            </a:r>
            <a:r>
              <a:rPr lang="el-GR" sz="1800" dirty="0"/>
              <a:t>ρ (</a:t>
            </a:r>
            <a:r>
              <a:rPr lang="uk-UA" sz="1800" dirty="0"/>
              <a:t>кг/м</a:t>
            </a:r>
            <a:r>
              <a:rPr lang="uk-UA" sz="1800" baseline="30000" dirty="0"/>
              <a:t>3</a:t>
            </a:r>
            <a:r>
              <a:rPr lang="uk-UA" sz="1800" dirty="0"/>
              <a:t>) — густина рідини). Об’єм рідини, як </a:t>
            </a:r>
            <a:r>
              <a:rPr lang="uk-UA" sz="1800" dirty="0" smtClean="0"/>
              <a:t>правило, </a:t>
            </a:r>
            <a:r>
              <a:rPr lang="ru-RU" sz="1800" dirty="0" smtClean="0"/>
              <a:t>не </a:t>
            </a:r>
            <a:r>
              <a:rPr lang="ru-RU" sz="1800" dirty="0"/>
              <a:t>є </a:t>
            </a:r>
            <a:r>
              <a:rPr lang="ru-RU" sz="1800" dirty="0" err="1"/>
              <a:t>показником</a:t>
            </a:r>
            <a:r>
              <a:rPr lang="ru-RU" sz="1800" dirty="0"/>
              <a:t> </a:t>
            </a:r>
            <a:r>
              <a:rPr lang="ru-RU" sz="1800" dirty="0" err="1"/>
              <a:t>кількості</a:t>
            </a:r>
            <a:r>
              <a:rPr lang="ru-RU" sz="1800" dirty="0"/>
              <a:t> </a:t>
            </a:r>
            <a:r>
              <a:rPr lang="ru-RU" sz="1800" dirty="0" err="1"/>
              <a:t>речовини</a:t>
            </a:r>
            <a:r>
              <a:rPr lang="ru-RU" sz="1800" dirty="0"/>
              <a:t>, </a:t>
            </a:r>
            <a:r>
              <a:rPr lang="ru-RU" sz="1800" dirty="0" err="1"/>
              <a:t>оскільки</a:t>
            </a:r>
            <a:r>
              <a:rPr lang="ru-RU" sz="1800" dirty="0"/>
              <a:t> для </a:t>
            </a:r>
            <a:r>
              <a:rPr lang="ru-RU" sz="1800" dirty="0" err="1"/>
              <a:t>однієї</a:t>
            </a:r>
            <a:r>
              <a:rPr lang="ru-RU" sz="1800" dirty="0"/>
              <a:t> і </a:t>
            </a:r>
            <a:r>
              <a:rPr lang="ru-RU" sz="1800" dirty="0" err="1"/>
              <a:t>тієї</a:t>
            </a:r>
            <a:r>
              <a:rPr lang="ru-RU" sz="1800" dirty="0"/>
              <a:t> само </a:t>
            </a:r>
            <a:r>
              <a:rPr lang="ru-RU" sz="1800" dirty="0" err="1" smtClean="0"/>
              <a:t>кількості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рідини</a:t>
            </a:r>
            <a:r>
              <a:rPr lang="ru-RU" sz="1800" dirty="0" smtClean="0"/>
              <a:t> </a:t>
            </a:r>
            <a:r>
              <a:rPr lang="ru-RU" sz="1800" dirty="0" err="1"/>
              <a:t>він</a:t>
            </a:r>
            <a:r>
              <a:rPr lang="ru-RU" sz="1800" dirty="0"/>
              <a:t> </a:t>
            </a:r>
            <a:r>
              <a:rPr lang="ru-RU" sz="1800" dirty="0" err="1"/>
              <a:t>залежить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температури</a:t>
            </a:r>
            <a:r>
              <a:rPr lang="ru-RU" sz="1800" dirty="0"/>
              <a:t> і </a:t>
            </a:r>
            <a:r>
              <a:rPr lang="ru-RU" sz="1800" dirty="0" err="1"/>
              <a:t>тиску</a:t>
            </a:r>
            <a:r>
              <a:rPr lang="ru-RU" sz="1800" dirty="0"/>
              <a:t> (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питомого</a:t>
            </a:r>
            <a:r>
              <a:rPr lang="ru-RU" sz="1800" dirty="0"/>
              <a:t> </a:t>
            </a:r>
            <a:r>
              <a:rPr lang="ru-RU" sz="1800" dirty="0" err="1"/>
              <a:t>об’єму</a:t>
            </a:r>
            <a:r>
              <a:rPr lang="ru-RU" sz="1800" dirty="0"/>
              <a:t>), тому </a:t>
            </a:r>
            <a:r>
              <a:rPr lang="ru-RU" sz="1800" dirty="0" err="1" smtClean="0"/>
              <a:t>об’ємну</a:t>
            </a:r>
            <a:r>
              <a:rPr lang="ru-RU" sz="1800" dirty="0" smtClean="0"/>
              <a:t> </a:t>
            </a:r>
            <a:r>
              <a:rPr lang="ru-RU" sz="1800" dirty="0" err="1" smtClean="0"/>
              <a:t>витрату</a:t>
            </a:r>
            <a:r>
              <a:rPr lang="ru-RU" sz="1800" dirty="0" smtClean="0"/>
              <a:t> </a:t>
            </a:r>
            <a:r>
              <a:rPr lang="ru-RU" sz="1800" dirty="0" err="1"/>
              <a:t>відносять</a:t>
            </a:r>
            <a:r>
              <a:rPr lang="ru-RU" sz="1800" dirty="0"/>
              <a:t> до </a:t>
            </a:r>
            <a:r>
              <a:rPr lang="ru-RU" sz="1800" dirty="0" err="1"/>
              <a:t>певних</a:t>
            </a:r>
            <a:r>
              <a:rPr lang="ru-RU" sz="1800" dirty="0"/>
              <a:t> </a:t>
            </a:r>
            <a:r>
              <a:rPr lang="ru-RU" sz="1800" dirty="0" err="1"/>
              <a:t>фіксованих</a:t>
            </a:r>
            <a:r>
              <a:rPr lang="ru-RU" sz="1800" dirty="0"/>
              <a:t> (</a:t>
            </a:r>
            <a:r>
              <a:rPr lang="ru-RU" sz="1800" dirty="0" err="1"/>
              <a:t>нормальних</a:t>
            </a:r>
            <a:r>
              <a:rPr lang="ru-RU" sz="1800" dirty="0"/>
              <a:t>) умов. Для </a:t>
            </a:r>
            <a:r>
              <a:rPr lang="ru-RU" sz="1800" dirty="0" err="1" smtClean="0"/>
              <a:t>промислових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вимірювань</a:t>
            </a:r>
            <a:r>
              <a:rPr lang="ru-RU" sz="1800" dirty="0" smtClean="0"/>
              <a:t> </a:t>
            </a:r>
            <a:r>
              <a:rPr lang="ru-RU" sz="1800" dirty="0" err="1"/>
              <a:t>вважають</a:t>
            </a:r>
            <a:r>
              <a:rPr lang="ru-RU" sz="1800" dirty="0"/>
              <a:t> </a:t>
            </a:r>
            <a:r>
              <a:rPr lang="ru-RU" sz="1800" dirty="0" err="1"/>
              <a:t>нормальними</a:t>
            </a:r>
            <a:r>
              <a:rPr lang="ru-RU" sz="1800" dirty="0"/>
              <a:t> </a:t>
            </a:r>
            <a:r>
              <a:rPr lang="ru-RU" sz="1800" dirty="0" err="1"/>
              <a:t>умовами</a:t>
            </a:r>
            <a:r>
              <a:rPr lang="ru-RU" sz="1800" dirty="0"/>
              <a:t> температуру </a:t>
            </a:r>
            <a:r>
              <a:rPr lang="ru-RU" sz="1800" i="1" dirty="0" err="1"/>
              <a:t>tн</a:t>
            </a:r>
            <a:r>
              <a:rPr lang="ru-RU" sz="1800" dirty="0"/>
              <a:t>=20°С і </a:t>
            </a:r>
            <a:r>
              <a:rPr lang="ru-RU" sz="1800" dirty="0" err="1"/>
              <a:t>тиск</a:t>
            </a:r>
            <a:r>
              <a:rPr lang="ru-RU" sz="1800" dirty="0"/>
              <a:t> </a:t>
            </a:r>
            <a:r>
              <a:rPr lang="ru-RU" sz="1800" dirty="0" smtClean="0"/>
              <a:t>р=101 </a:t>
            </a:r>
            <a:r>
              <a:rPr lang="uk-UA" sz="1800" dirty="0" smtClean="0"/>
              <a:t>325 </a:t>
            </a:r>
            <a:r>
              <a:rPr lang="uk-UA" sz="1800" dirty="0"/>
              <a:t>Па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i="1" dirty="0" err="1"/>
              <a:t>Діапазон</a:t>
            </a:r>
            <a:r>
              <a:rPr lang="ru-RU" sz="1800" i="1" dirty="0"/>
              <a:t> </a:t>
            </a:r>
            <a:r>
              <a:rPr lang="ru-RU" sz="1800" i="1" dirty="0" err="1"/>
              <a:t>вимірювань</a:t>
            </a:r>
            <a:r>
              <a:rPr lang="ru-RU" sz="1800" i="1" dirty="0"/>
              <a:t> </a:t>
            </a:r>
            <a:r>
              <a:rPr lang="ru-RU" sz="1800" i="1" dirty="0" err="1"/>
              <a:t>приладу</a:t>
            </a:r>
            <a:r>
              <a:rPr lang="ru-RU" sz="1800" i="1" dirty="0"/>
              <a:t> </a:t>
            </a:r>
            <a:r>
              <a:rPr lang="ru-RU" sz="1800" dirty="0" err="1"/>
              <a:t>може</a:t>
            </a:r>
            <a:r>
              <a:rPr lang="ru-RU" sz="1800" dirty="0"/>
              <a:t> бути </a:t>
            </a:r>
            <a:r>
              <a:rPr lang="ru-RU" sz="1800" dirty="0" err="1"/>
              <a:t>означений</a:t>
            </a:r>
            <a:r>
              <a:rPr lang="ru-RU" sz="1800" dirty="0"/>
              <a:t> як </a:t>
            </a:r>
            <a:r>
              <a:rPr lang="ru-RU" sz="1800" dirty="0" err="1"/>
              <a:t>ефективний</a:t>
            </a:r>
            <a:r>
              <a:rPr lang="ru-RU" sz="1800" dirty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повний</a:t>
            </a:r>
            <a:r>
              <a:rPr lang="ru-RU" sz="1800" dirty="0" smtClean="0"/>
              <a:t> </a:t>
            </a:r>
            <a:r>
              <a:rPr lang="ru-RU" sz="1800" dirty="0" err="1"/>
              <a:t>діапазон</a:t>
            </a:r>
            <a:r>
              <a:rPr lang="ru-RU" sz="1800" dirty="0"/>
              <a:t> </a:t>
            </a:r>
            <a:r>
              <a:rPr lang="ru-RU" sz="1800" dirty="0" err="1"/>
              <a:t>вимірювань</a:t>
            </a:r>
            <a:r>
              <a:rPr lang="ru-RU" sz="1800" dirty="0"/>
              <a:t>. </a:t>
            </a:r>
            <a:r>
              <a:rPr lang="ru-RU" sz="1800" dirty="0" err="1"/>
              <a:t>Цей</a:t>
            </a:r>
            <a:r>
              <a:rPr lang="ru-RU" sz="1800" dirty="0"/>
              <a:t> параметр </a:t>
            </a:r>
            <a:r>
              <a:rPr lang="ru-RU" sz="1800" dirty="0" err="1"/>
              <a:t>визначає</a:t>
            </a:r>
            <a:r>
              <a:rPr lang="ru-RU" sz="1800" dirty="0"/>
              <a:t> </a:t>
            </a:r>
            <a:r>
              <a:rPr lang="ru-RU" sz="1800" dirty="0" err="1"/>
              <a:t>межі</a:t>
            </a:r>
            <a:r>
              <a:rPr lang="ru-RU" sz="1800" dirty="0"/>
              <a:t> </a:t>
            </a:r>
            <a:r>
              <a:rPr lang="ru-RU" sz="1800" dirty="0" err="1"/>
              <a:t>вимірювань</a:t>
            </a:r>
            <a:r>
              <a:rPr lang="ru-RU" sz="1800" dirty="0"/>
              <a:t>, у </a:t>
            </a:r>
            <a:r>
              <a:rPr lang="ru-RU" sz="1800" dirty="0" err="1" smtClean="0"/>
              <a:t>яких</a:t>
            </a:r>
            <a:r>
              <a:rPr lang="ru-RU" sz="1800" dirty="0" smtClean="0"/>
              <a:t> </a:t>
            </a:r>
            <a:r>
              <a:rPr lang="ru-RU" sz="1800" dirty="0" err="1" smtClean="0"/>
              <a:t>даний</a:t>
            </a:r>
            <a:r>
              <a:rPr lang="ru-RU" sz="1800" dirty="0" smtClean="0"/>
              <a:t> </a:t>
            </a:r>
            <a:r>
              <a:rPr lang="ru-RU" sz="1800" dirty="0" err="1"/>
              <a:t>вимірювальний</a:t>
            </a:r>
            <a:r>
              <a:rPr lang="ru-RU" sz="1800" dirty="0"/>
              <a:t> </a:t>
            </a:r>
            <a:r>
              <a:rPr lang="ru-RU" sz="1800" dirty="0" err="1"/>
              <a:t>прилад</a:t>
            </a:r>
            <a:r>
              <a:rPr lang="ru-RU" sz="1800" dirty="0"/>
              <a:t> </a:t>
            </a:r>
            <a:r>
              <a:rPr lang="ru-RU" sz="1800" dirty="0" err="1"/>
              <a:t>здатний</a:t>
            </a:r>
            <a:r>
              <a:rPr lang="ru-RU" sz="1800" dirty="0"/>
              <a:t> </a:t>
            </a:r>
            <a:r>
              <a:rPr lang="ru-RU" sz="1800" dirty="0" err="1"/>
              <a:t>працювати</a:t>
            </a:r>
            <a:r>
              <a:rPr lang="ru-RU" sz="1800" dirty="0"/>
              <a:t> </a:t>
            </a:r>
            <a:r>
              <a:rPr lang="ru-RU" sz="1800" dirty="0" err="1"/>
              <a:t>із</a:t>
            </a:r>
            <a:r>
              <a:rPr lang="ru-RU" sz="1800" dirty="0"/>
              <a:t> </a:t>
            </a:r>
            <a:r>
              <a:rPr lang="ru-RU" sz="1800" dirty="0" err="1"/>
              <a:t>зазначеними</a:t>
            </a:r>
            <a:r>
              <a:rPr lang="ru-RU" sz="1800" dirty="0"/>
              <a:t> </a:t>
            </a:r>
            <a:r>
              <a:rPr lang="ru-RU" sz="1800" dirty="0" err="1" smtClean="0"/>
              <a:t>похибками</a:t>
            </a:r>
            <a:r>
              <a:rPr lang="ru-RU" sz="1800" dirty="0" smtClean="0"/>
              <a:t> і </a:t>
            </a:r>
            <a:r>
              <a:rPr lang="ru-RU" sz="1800" dirty="0" err="1"/>
              <a:t>достовірним</a:t>
            </a:r>
            <a:r>
              <a:rPr lang="ru-RU" sz="1800" dirty="0"/>
              <a:t> </a:t>
            </a:r>
            <a:r>
              <a:rPr lang="ru-RU" sz="1800" dirty="0" err="1"/>
              <a:t>відображенням</a:t>
            </a:r>
            <a:r>
              <a:rPr lang="ru-RU" sz="1800" dirty="0"/>
              <a:t> </a:t>
            </a:r>
            <a:r>
              <a:rPr lang="ru-RU" sz="1800" dirty="0" err="1"/>
              <a:t>результатів</a:t>
            </a:r>
            <a:r>
              <a:rPr lang="ru-RU" sz="1800" dirty="0"/>
              <a:t>. </a:t>
            </a:r>
            <a:r>
              <a:rPr lang="ru-RU" sz="1800" dirty="0" err="1"/>
              <a:t>Наприклад</a:t>
            </a:r>
            <a:r>
              <a:rPr lang="ru-RU" sz="1800" dirty="0"/>
              <a:t>, </a:t>
            </a:r>
            <a:r>
              <a:rPr lang="ru-RU" sz="1800" dirty="0" err="1"/>
              <a:t>якщо</a:t>
            </a:r>
            <a:r>
              <a:rPr lang="ru-RU" sz="1800" dirty="0"/>
              <a:t> </a:t>
            </a:r>
            <a:r>
              <a:rPr lang="ru-RU" sz="1800" dirty="0" err="1" smtClean="0"/>
              <a:t>який-небудь</a:t>
            </a:r>
            <a:r>
              <a:rPr lang="ru-RU" sz="1800" dirty="0"/>
              <a:t> </a:t>
            </a:r>
            <a:r>
              <a:rPr lang="ru-RU" sz="1800" dirty="0" err="1" smtClean="0"/>
              <a:t>вимірювальний</a:t>
            </a:r>
            <a:r>
              <a:rPr lang="ru-RU" sz="1800" dirty="0" smtClean="0"/>
              <a:t> </a:t>
            </a:r>
            <a:r>
              <a:rPr lang="ru-RU" sz="1800" dirty="0" err="1"/>
              <a:t>прилад</a:t>
            </a:r>
            <a:r>
              <a:rPr lang="ru-RU" sz="1800" dirty="0"/>
              <a:t> </a:t>
            </a:r>
            <a:r>
              <a:rPr lang="ru-RU" sz="1800" dirty="0" err="1"/>
              <a:t>здатний</a:t>
            </a:r>
            <a:r>
              <a:rPr lang="ru-RU" sz="1800" dirty="0"/>
              <a:t> </a:t>
            </a:r>
            <a:r>
              <a:rPr lang="ru-RU" sz="1800" dirty="0" err="1"/>
              <a:t>вимірювати</a:t>
            </a:r>
            <a:r>
              <a:rPr lang="ru-RU" sz="1800" dirty="0"/>
              <a:t> </a:t>
            </a:r>
            <a:r>
              <a:rPr lang="ru-RU" sz="1800" dirty="0" err="1"/>
              <a:t>витрату</a:t>
            </a:r>
            <a:r>
              <a:rPr lang="ru-RU" sz="1800" dirty="0"/>
              <a:t> потоку в межах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мінімального</a:t>
            </a:r>
            <a:r>
              <a:rPr lang="ru-RU" sz="1800" dirty="0" smtClean="0"/>
              <a:t> </a:t>
            </a:r>
            <a:r>
              <a:rPr lang="ru-RU" sz="1800" dirty="0" err="1"/>
              <a:t>рівня</a:t>
            </a:r>
            <a:r>
              <a:rPr lang="ru-RU" sz="1800" dirty="0"/>
              <a:t> 1,25 кг/с до максимального - 12,5 кг/с, то </a:t>
            </a:r>
            <a:r>
              <a:rPr lang="ru-RU" sz="1800" dirty="0" err="1"/>
              <a:t>повний</a:t>
            </a:r>
            <a:r>
              <a:rPr lang="ru-RU" sz="1800" dirty="0"/>
              <a:t> </a:t>
            </a:r>
            <a:r>
              <a:rPr lang="ru-RU" sz="1800" dirty="0" err="1"/>
              <a:t>діапазон</a:t>
            </a:r>
            <a:r>
              <a:rPr lang="ru-RU" sz="1800" dirty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uk-UA" sz="1800" dirty="0" smtClean="0"/>
              <a:t>діапазон </a:t>
            </a:r>
            <a:r>
              <a:rPr lang="uk-UA" sz="1800" dirty="0"/>
              <a:t>вимірювань дорівнюватиме 10:1.</a:t>
            </a:r>
            <a:endParaRPr lang="uk-UA" sz="1800" dirty="0" smtClean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8166824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powerpoint-template-24 16">
      <a:dk1>
        <a:srgbClr val="4D4D4D"/>
      </a:dk1>
      <a:lt1>
        <a:srgbClr val="FFFFFF"/>
      </a:lt1>
      <a:dk2>
        <a:srgbClr val="4D4D4D"/>
      </a:dk2>
      <a:lt2>
        <a:srgbClr val="285E80"/>
      </a:lt2>
      <a:accent1>
        <a:srgbClr val="3E7A98"/>
      </a:accent1>
      <a:accent2>
        <a:srgbClr val="5A91AC"/>
      </a:accent2>
      <a:accent3>
        <a:srgbClr val="FFFFFF"/>
      </a:accent3>
      <a:accent4>
        <a:srgbClr val="404040"/>
      </a:accent4>
      <a:accent5>
        <a:srgbClr val="AFBECA"/>
      </a:accent5>
      <a:accent6>
        <a:srgbClr val="51839B"/>
      </a:accent6>
      <a:hlink>
        <a:srgbClr val="6C9FB8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246DD8"/>
        </a:lt2>
        <a:accent1>
          <a:srgbClr val="2FC5F1"/>
        </a:accent1>
        <a:accent2>
          <a:srgbClr val="218DEB"/>
        </a:accent2>
        <a:accent3>
          <a:srgbClr val="FFFFFF"/>
        </a:accent3>
        <a:accent4>
          <a:srgbClr val="404040"/>
        </a:accent4>
        <a:accent5>
          <a:srgbClr val="ADDFF7"/>
        </a:accent5>
        <a:accent6>
          <a:srgbClr val="1D7FD5"/>
        </a:accent6>
        <a:hlink>
          <a:srgbClr val="39A1E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68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0067B5"/>
        </a:lt2>
        <a:accent1>
          <a:srgbClr val="1881BF"/>
        </a:accent1>
        <a:accent2>
          <a:srgbClr val="39B0DA"/>
        </a:accent2>
        <a:accent3>
          <a:srgbClr val="FFFFFF"/>
        </a:accent3>
        <a:accent4>
          <a:srgbClr val="404040"/>
        </a:accent4>
        <a:accent5>
          <a:srgbClr val="ABC1DC"/>
        </a:accent5>
        <a:accent6>
          <a:srgbClr val="339FC5"/>
        </a:accent6>
        <a:hlink>
          <a:srgbClr val="40B0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026788"/>
        </a:lt2>
        <a:accent1>
          <a:srgbClr val="0089B3"/>
        </a:accent1>
        <a:accent2>
          <a:srgbClr val="01A2CE"/>
        </a:accent2>
        <a:accent3>
          <a:srgbClr val="FFFFFF"/>
        </a:accent3>
        <a:accent4>
          <a:srgbClr val="404040"/>
        </a:accent4>
        <a:accent5>
          <a:srgbClr val="AAC4D6"/>
        </a:accent5>
        <a:accent6>
          <a:srgbClr val="0192BA"/>
        </a:accent6>
        <a:hlink>
          <a:srgbClr val="01B3D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006A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0084D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205EDC"/>
        </a:lt2>
        <a:accent1>
          <a:srgbClr val="3488E9"/>
        </a:accent1>
        <a:accent2>
          <a:srgbClr val="50B3F5"/>
        </a:accent2>
        <a:accent3>
          <a:srgbClr val="FFFFFF"/>
        </a:accent3>
        <a:accent4>
          <a:srgbClr val="404040"/>
        </a:accent4>
        <a:accent5>
          <a:srgbClr val="AEC3F2"/>
        </a:accent5>
        <a:accent6>
          <a:srgbClr val="48A2DE"/>
        </a:accent6>
        <a:hlink>
          <a:srgbClr val="65D4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EE080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F3B21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109B0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025A9C"/>
        </a:lt2>
        <a:accent1>
          <a:srgbClr val="166FB2"/>
        </a:accent1>
        <a:accent2>
          <a:srgbClr val="3580B9"/>
        </a:accent2>
        <a:accent3>
          <a:srgbClr val="FFFFFF"/>
        </a:accent3>
        <a:accent4>
          <a:srgbClr val="404040"/>
        </a:accent4>
        <a:accent5>
          <a:srgbClr val="ABBBD5"/>
        </a:accent5>
        <a:accent6>
          <a:srgbClr val="2F73A7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285E80"/>
        </a:lt2>
        <a:accent1>
          <a:srgbClr val="3E7A98"/>
        </a:accent1>
        <a:accent2>
          <a:srgbClr val="5A91AC"/>
        </a:accent2>
        <a:accent3>
          <a:srgbClr val="FFFFFF"/>
        </a:accent3>
        <a:accent4>
          <a:srgbClr val="404040"/>
        </a:accent4>
        <a:accent5>
          <a:srgbClr val="AFBECA"/>
        </a:accent5>
        <a:accent6>
          <a:srgbClr val="51839B"/>
        </a:accent6>
        <a:hlink>
          <a:srgbClr val="6C9FB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3134</TotalTime>
  <Words>1737</Words>
  <Application>Microsoft Office PowerPoint</Application>
  <PresentationFormat>Экран (4:3)</PresentationFormat>
  <Paragraphs>180</Paragraphs>
  <Slides>22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powerpoint-template</vt:lpstr>
      <vt:lpstr>Робота з вимірювальними приладами</vt:lpstr>
      <vt:lpstr>Лекція 2  Вимірювання</vt:lpstr>
      <vt:lpstr>Рекомендована література</vt:lpstr>
      <vt:lpstr>Основні поняття</vt:lpstr>
      <vt:lpstr>Основні поняття</vt:lpstr>
      <vt:lpstr>Основні поняття</vt:lpstr>
      <vt:lpstr>Способи виміру, їх характеристики</vt:lpstr>
      <vt:lpstr>Основні поняття</vt:lpstr>
      <vt:lpstr>Основні поняття</vt:lpstr>
      <vt:lpstr>Погрішність приладу</vt:lpstr>
      <vt:lpstr>Похибки вимірів</vt:lpstr>
      <vt:lpstr>Характеристики випадкових величин</vt:lpstr>
      <vt:lpstr>Інтервальна оцінка за допомогою довірчої вірогідності</vt:lpstr>
      <vt:lpstr>Інтервальна оцінка за допомогою довірчої вірогідності</vt:lpstr>
      <vt:lpstr> Встановлення мінімальної кількості вимірів</vt:lpstr>
      <vt:lpstr> Послідовність обчислення мінімальної кількості вимірів</vt:lpstr>
      <vt:lpstr>Виключення грубих помилок ряду</vt:lpstr>
      <vt:lpstr>Методика глибокого аналізу виключення помилок ряду</vt:lpstr>
      <vt:lpstr>Методика глибокого аналізу виключення помилок ряду</vt:lpstr>
      <vt:lpstr>Статистичні критерії і їх вживання</vt:lpstr>
      <vt:lpstr>Використана література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Andrii</dc:creator>
  <cp:lastModifiedBy>Користувач Windows</cp:lastModifiedBy>
  <cp:revision>185</cp:revision>
  <dcterms:created xsi:type="dcterms:W3CDTF">2016-09-04T13:07:12Z</dcterms:created>
  <dcterms:modified xsi:type="dcterms:W3CDTF">2018-10-30T11:19:05Z</dcterms:modified>
</cp:coreProperties>
</file>