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67" r:id="rId4"/>
    <p:sldId id="260" r:id="rId5"/>
    <p:sldId id="268" r:id="rId6"/>
    <p:sldId id="266" r:id="rId7"/>
  </p:sldIdLst>
  <p:sldSz cx="9144000" cy="5143500" type="screen16x9"/>
  <p:notesSz cx="6858000" cy="9144000"/>
  <p:embeddedFontLst>
    <p:embeddedFont>
      <p:font typeface="Arial Narrow" pitchFamily="34" charset="0"/>
      <p:regular r:id="rId9"/>
      <p:bold r:id="rId10"/>
      <p:italic r:id="rId11"/>
      <p:boldItalic r:id="rId12"/>
    </p:embeddedFont>
    <p:embeddedFont>
      <p:font typeface="Roboto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1570" y="-6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640003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ec295e85e2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ec295e85e2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ec295e85e2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ec295e85e2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ec295e85e2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ec295e85e2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ec295e85e2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ec295e85e2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a06e5457d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a06e5457d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598100" y="291830"/>
            <a:ext cx="8222100" cy="28988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lvl="0"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ЛІДЕРСТВО </a:t>
            </a:r>
            <a:r>
              <a:rPr lang="uk-UA" b="1" dirty="0" smtClean="0"/>
              <a:t>ТА КАР’ЄРНЕ </a:t>
            </a:r>
            <a:br>
              <a:rPr lang="uk-UA" b="1" dirty="0" smtClean="0"/>
            </a:br>
            <a:r>
              <a:rPr lang="uk-UA" b="1" dirty="0" smtClean="0"/>
              <a:t>ЗРОСТАННЯ</a:t>
            </a:r>
            <a:br>
              <a:rPr lang="uk-UA" b="1" dirty="0" smtClean="0"/>
            </a:br>
            <a:endParaRPr b="1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7544" y="3464942"/>
            <a:ext cx="8222100" cy="4329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uk-UA" dirty="0" smtClean="0"/>
              <a:t>Викладач: </a:t>
            </a:r>
            <a:r>
              <a:rPr lang="uk-UA" dirty="0" err="1" smtClean="0"/>
              <a:t>Сущенко</a:t>
            </a:r>
            <a:r>
              <a:rPr lang="uk-UA" dirty="0" smtClean="0"/>
              <a:t> Лариса Олександрівна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308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/>
        </p:nvSpPr>
        <p:spPr>
          <a:xfrm>
            <a:off x="875489" y="674675"/>
            <a:ext cx="7149830" cy="32008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uk-UA" sz="2800" b="1" dirty="0">
                <a:solidFill>
                  <a:schemeClr val="bg1"/>
                </a:solidFill>
                <a:latin typeface="Arial Narrow" pitchFamily="34" charset="0"/>
              </a:rPr>
              <a:t>Метою </a:t>
            </a:r>
            <a:r>
              <a:rPr lang="uk-UA" sz="2800" dirty="0">
                <a:solidFill>
                  <a:schemeClr val="bg1"/>
                </a:solidFill>
                <a:latin typeface="Arial Narrow" pitchFamily="34" charset="0"/>
              </a:rPr>
              <a:t>вивчення дисципліни «Лідерство та кар’єрне зростання» є формування системи теоретичних знань та здобуття практичних навичок і </a:t>
            </a:r>
            <a:r>
              <a:rPr lang="uk-UA" sz="2800" dirty="0" err="1">
                <a:solidFill>
                  <a:schemeClr val="bg1"/>
                </a:solidFill>
                <a:latin typeface="Arial Narrow" pitchFamily="34" charset="0"/>
              </a:rPr>
              <a:t>компетентностей</a:t>
            </a:r>
            <a:r>
              <a:rPr lang="uk-UA" sz="2800" dirty="0">
                <a:solidFill>
                  <a:schemeClr val="bg1"/>
                </a:solidFill>
                <a:latin typeface="Arial Narrow" pitchFamily="34" charset="0"/>
              </a:rPr>
              <a:t> із формування лідерства та управління власною кар’єрою в умовах </a:t>
            </a:r>
            <a:r>
              <a:rPr lang="uk-UA" sz="2800" dirty="0" err="1">
                <a:solidFill>
                  <a:schemeClr val="bg1"/>
                </a:solidFill>
                <a:latin typeface="Arial Narrow" pitchFamily="34" charset="0"/>
              </a:rPr>
              <a:t>глобалізаційних</a:t>
            </a:r>
            <a:r>
              <a:rPr lang="uk-UA" sz="2800" dirty="0">
                <a:solidFill>
                  <a:schemeClr val="bg1"/>
                </a:solidFill>
                <a:latin typeface="Arial Narrow" pitchFamily="34" charset="0"/>
              </a:rPr>
              <a:t> викликів і посилення конкуренції в бізнес-середовищі.</a:t>
            </a:r>
            <a:endParaRPr sz="2600" dirty="0">
              <a:solidFill>
                <a:schemeClr val="bg1"/>
              </a:solidFill>
              <a:latin typeface="Arial Narrow" pitchFamily="34" charset="0"/>
              <a:ea typeface="Roboto"/>
              <a:cs typeface="Roboto"/>
              <a:sym typeface="Roboto"/>
            </a:endParaRPr>
          </a:p>
        </p:txBody>
      </p:sp>
      <p:cxnSp>
        <p:nvCxnSpPr>
          <p:cNvPr id="93" name="Google Shape;93;p14"/>
          <p:cNvCxnSpPr>
            <a:stCxn id="92" idx="1"/>
          </p:cNvCxnSpPr>
          <p:nvPr/>
        </p:nvCxnSpPr>
        <p:spPr>
          <a:xfrm flipV="1">
            <a:off x="875489" y="623978"/>
            <a:ext cx="1344361" cy="165112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Google Shape;94;p14"/>
          <p:cNvCxnSpPr>
            <a:stCxn id="92" idx="1"/>
          </p:cNvCxnSpPr>
          <p:nvPr/>
        </p:nvCxnSpPr>
        <p:spPr>
          <a:xfrm>
            <a:off x="875489" y="2275098"/>
            <a:ext cx="1337161" cy="1845377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308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/>
        </p:nvSpPr>
        <p:spPr>
          <a:xfrm>
            <a:off x="418290" y="674675"/>
            <a:ext cx="8093412" cy="40626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 Narrow" pitchFamily="34" charset="0"/>
              </a:rPr>
              <a:t>Основні </a:t>
            </a:r>
            <a:r>
              <a:rPr lang="uk-UA" sz="2800" b="1" dirty="0">
                <a:solidFill>
                  <a:schemeClr val="bg1"/>
                </a:solidFill>
                <a:latin typeface="Arial Narrow" pitchFamily="34" charset="0"/>
              </a:rPr>
              <a:t>завдання</a:t>
            </a:r>
            <a:r>
              <a:rPr lang="uk-UA" sz="2800" dirty="0">
                <a:solidFill>
                  <a:schemeClr val="bg1"/>
                </a:solidFill>
                <a:latin typeface="Arial Narrow" pitchFamily="34" charset="0"/>
              </a:rPr>
              <a:t> дисципліни полягають у вивченні особливостей людини як об’єкта розвитку лідерських якостей та власного потенціалу щодо кар’єрного розвитку; засвоєнні функцій, методів та етапів розвитку лідерства та кар’єри; оволодінні сучасними технологіями формування, розвитку, оцінювання та мотивації людських ресурсів; набутті лідерських навичок та формуванні власного стилю лідерства; планування розвитку власної кар’єри та самоорганізації.</a:t>
            </a:r>
            <a:endParaRPr lang="ru-RU" sz="2800" dirty="0">
              <a:solidFill>
                <a:schemeClr val="bg1"/>
              </a:solidFill>
              <a:latin typeface="Arial Narrow" pitchFamily="34" charset="0"/>
            </a:endParaRPr>
          </a:p>
        </p:txBody>
      </p:sp>
      <p:cxnSp>
        <p:nvCxnSpPr>
          <p:cNvPr id="93" name="Google Shape;93;p14"/>
          <p:cNvCxnSpPr>
            <a:stCxn id="92" idx="1"/>
          </p:cNvCxnSpPr>
          <p:nvPr/>
        </p:nvCxnSpPr>
        <p:spPr>
          <a:xfrm flipV="1">
            <a:off x="418290" y="623979"/>
            <a:ext cx="1801560" cy="208200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4" name="Google Shape;94;p14"/>
          <p:cNvCxnSpPr>
            <a:stCxn id="92" idx="1"/>
          </p:cNvCxnSpPr>
          <p:nvPr/>
        </p:nvCxnSpPr>
        <p:spPr>
          <a:xfrm>
            <a:off x="418290" y="2705985"/>
            <a:ext cx="1794360" cy="141449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53030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ctrTitle"/>
          </p:nvPr>
        </p:nvSpPr>
        <p:spPr>
          <a:xfrm>
            <a:off x="598100" y="291830"/>
            <a:ext cx="8222100" cy="11614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lvl="0"/>
            <a:r>
              <a:rPr lang="uk-UA" sz="3600" dirty="0"/>
              <a:t>Розглядається широке </a:t>
            </a:r>
            <a:r>
              <a:rPr lang="uk-UA" sz="3600" b="1" dirty="0"/>
              <a:t>коло питань</a:t>
            </a:r>
            <a:r>
              <a:rPr lang="uk-UA" sz="3600" dirty="0"/>
              <a:t>, зокрема:</a:t>
            </a:r>
            <a:endParaRPr sz="3500" dirty="0"/>
          </a:p>
        </p:txBody>
      </p:sp>
      <p:sp>
        <p:nvSpPr>
          <p:cNvPr id="125" name="Google Shape;125;p17"/>
          <p:cNvSpPr txBox="1"/>
          <p:nvPr/>
        </p:nvSpPr>
        <p:spPr>
          <a:xfrm>
            <a:off x="233464" y="1944225"/>
            <a:ext cx="4206436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1. 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та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ефективна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комунікація</a:t>
            </a:r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Система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лідерських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якостей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особистості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Спілкування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як основа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комунікативного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Комунікативна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компетентність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</a:t>
            </a:r>
          </a:p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2. 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Соціально-психологічні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характеристики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Концепції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типи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та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стилі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26" name="Google Shape;126;p17"/>
          <p:cNvSpPr txBox="1"/>
          <p:nvPr/>
        </p:nvSpPr>
        <p:spPr>
          <a:xfrm>
            <a:off x="4760625" y="1944225"/>
            <a:ext cx="3841800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3. Робота лідера з командою. Стадії розвитку команди. Роль лідера в команді. Функціональні ролі в команді.</a:t>
            </a:r>
            <a:endParaRPr lang="ru-RU" sz="2000" dirty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4. Кар’єрна стратегія та кар’єрне зростання. Основні умови побудови успішної ділової кар’єри.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ctrTitle"/>
          </p:nvPr>
        </p:nvSpPr>
        <p:spPr>
          <a:xfrm>
            <a:off x="598100" y="291830"/>
            <a:ext cx="8222100" cy="11614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lvl="0"/>
            <a:r>
              <a:rPr lang="uk-UA" sz="3600" dirty="0"/>
              <a:t>Розглядається широке </a:t>
            </a:r>
            <a:r>
              <a:rPr lang="uk-UA" sz="3600" b="1" dirty="0"/>
              <a:t>коло питань</a:t>
            </a:r>
            <a:r>
              <a:rPr lang="uk-UA" sz="3600" dirty="0"/>
              <a:t>, зокрема:</a:t>
            </a:r>
            <a:endParaRPr sz="3500" dirty="0"/>
          </a:p>
        </p:txBody>
      </p:sp>
      <p:sp>
        <p:nvSpPr>
          <p:cNvPr id="125" name="Google Shape;125;p17"/>
          <p:cNvSpPr txBox="1"/>
          <p:nvPr/>
        </p:nvSpPr>
        <p:spPr>
          <a:xfrm>
            <a:off x="233464" y="1944225"/>
            <a:ext cx="4206436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5. 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Менторство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та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формування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команди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(п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оняття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та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основні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принципи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менторства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Менторинг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у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різних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сферах і контекстах.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Ролі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функції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і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завдання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ментора.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Типи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і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особливості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мотивація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роботі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ментора</a:t>
            </a:r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ru-RU" sz="2000" dirty="0">
              <a:solidFill>
                <a:schemeClr val="bg1"/>
              </a:solidFill>
              <a:latin typeface="Arial Narrow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6. 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Діагностика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лідерських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якостей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та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кар’єрного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потенціалу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особистості</a:t>
            </a:r>
            <a:endParaRPr lang="ru-RU" sz="2000" dirty="0">
              <a:solidFill>
                <a:schemeClr val="bg1"/>
              </a:solidFill>
              <a:latin typeface="Arial Narrow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4760625" y="1944225"/>
            <a:ext cx="38418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7. 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Емоційний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інтелект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–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стратегічний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важіль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лідерства</a:t>
            </a:r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Емоційне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Поняття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емоційного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інтелекту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Стилі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емоційного</a:t>
            </a:r>
            <a:r>
              <a:rPr lang="ru-RU" sz="2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 Narrow" pitchFamily="34" charset="0"/>
              </a:rPr>
              <a:t>лідерства</a:t>
            </a:r>
            <a:r>
              <a:rPr lang="uk-UA" sz="2000" dirty="0">
                <a:solidFill>
                  <a:schemeClr val="bg1"/>
                </a:solidFill>
                <a:latin typeface="Arial Narrow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>
            <a:spLocks noGrp="1"/>
          </p:cNvSpPr>
          <p:nvPr>
            <p:ph type="ctrTitle"/>
          </p:nvPr>
        </p:nvSpPr>
        <p:spPr>
          <a:xfrm>
            <a:off x="598100" y="1204251"/>
            <a:ext cx="8222100" cy="8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До зустрічі на заняттях!</a:t>
            </a:r>
            <a:endParaRPr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129</Words>
  <Application>Microsoft Office PowerPoint</Application>
  <PresentationFormat>Экран (16:9)</PresentationFormat>
  <Paragraphs>14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Roboto</vt:lpstr>
      <vt:lpstr>Geometric</vt:lpstr>
      <vt:lpstr>       ЛІДЕРСТВО ТА КАР’ЄРНЕ  ЗРОСТАННЯ </vt:lpstr>
      <vt:lpstr>Презентация PowerPoint</vt:lpstr>
      <vt:lpstr>Презентация PowerPoint</vt:lpstr>
      <vt:lpstr>Розглядається широке коло питань, зокрема:</vt:lpstr>
      <vt:lpstr>Розглядається широке коло питань, зокрема:</vt:lpstr>
      <vt:lpstr>До зустрічі на заняттях!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Портрет видатного педагога</dc:title>
  <dc:creator>Лариса Сущенко</dc:creator>
  <cp:lastModifiedBy>Larisa</cp:lastModifiedBy>
  <cp:revision>5</cp:revision>
  <dcterms:modified xsi:type="dcterms:W3CDTF">2025-09-14T18:52:26Z</dcterms:modified>
</cp:coreProperties>
</file>