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9" r:id="rId7"/>
    <p:sldId id="291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81" r:id="rId23"/>
    <p:sldId id="275" r:id="rId24"/>
    <p:sldId id="276" r:id="rId25"/>
    <p:sldId id="277" r:id="rId26"/>
    <p:sldId id="283" r:id="rId27"/>
    <p:sldId id="284" r:id="rId28"/>
    <p:sldId id="280" r:id="rId29"/>
    <p:sldId id="282" r:id="rId30"/>
    <p:sldId id="285" r:id="rId31"/>
    <p:sldId id="286" r:id="rId32"/>
    <p:sldId id="287" r:id="rId33"/>
    <p:sldId id="288" r:id="rId34"/>
    <p:sldId id="289" r:id="rId35"/>
    <p:sldId id="278" r:id="rId36"/>
    <p:sldId id="290" r:id="rId3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35" d="100"/>
          <a:sy n="135" d="100"/>
        </p:scale>
        <p:origin x="-96" y="-26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zakon.rada.gov.ua/laws/show/974_662#Text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zakon.rada.gov.ua/laws/show/974_428#Text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zakon.rada.gov.ua/laws/show/974_852#Text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yur-gazeta.com/publications/practice/sudova-praktika/koli-protivnik--ukrayina-praktika-espl-shchodo-reaguvannya-na-porushennya-prav-lyudini.html" TargetMode="External"/><Relationship Id="rId7" Type="http://schemas.openxmlformats.org/officeDocument/2006/relationships/hyperlink" Target="https://everlegal.ua/rol-ta-mistse-rishen-espl-v-ukrayinskiy-sudoviy-systemi" TargetMode="External"/><Relationship Id="rId2" Type="http://schemas.openxmlformats.org/officeDocument/2006/relationships/hyperlink" Target="https://www.radiosvoboda.org/a/24654340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ojs.dpu.edu.ua/index.php/irplegchr/article/view/249/246" TargetMode="External"/><Relationship Id="rId5" Type="http://schemas.openxmlformats.org/officeDocument/2006/relationships/hyperlink" Target="https://yur-gazeta.com/dumka-eksperta/-u-2023-roci-espl-postanoviv-130-rishen-u-spravah-proti-ukrayini-pro-shcho-ci-spravi.html" TargetMode="External"/><Relationship Id="rId4" Type="http://schemas.openxmlformats.org/officeDocument/2006/relationships/hyperlink" Target="https://zib.com.ua/ua/162486-efektivne_rozsliduvannya_ta_spravedliviy_sud_v_ukraini_ochim.html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580112" y="483518"/>
            <a:ext cx="3316762" cy="453650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Лекція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7.Право </a:t>
            </a:r>
            <a:r>
              <a:rPr lang="ru-RU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власності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Загальні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вимоги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виправданості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втручання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права, </a:t>
            </a:r>
            <a:r>
              <a:rPr lang="ru-RU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гарантовані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ст.8-10 </a:t>
            </a:r>
            <a:r>
              <a:rPr lang="ru-RU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Конвенції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Стаття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ЄКПЛ:  </a:t>
            </a:r>
            <a:r>
              <a:rPr lang="ru-RU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теорія</a:t>
            </a: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практика та </a:t>
            </a:r>
            <a:r>
              <a:rPr lang="ru-RU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застосування</a:t>
            </a: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Україні</a:t>
            </a:r>
            <a:endParaRPr lang="ru-RU" sz="2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53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56"/>
          <a:stretch/>
        </p:blipFill>
        <p:spPr bwMode="auto">
          <a:xfrm>
            <a:off x="-10886" y="0"/>
            <a:ext cx="9154886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42121" y="411510"/>
            <a:ext cx="7848872" cy="4031873"/>
          </a:xfrm>
          <a:prstGeom prst="rect">
            <a:avLst/>
          </a:prstGeom>
          <a:solidFill>
            <a:schemeClr val="bg1">
              <a:alpha val="56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Стаття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гарантує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право на свободу та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особисту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недоторканність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а тому є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ключовим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елементом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захисту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прав особи. Як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зазначив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ЄСПЛ 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рішенні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справі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«Де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Вілде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Оомс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Версип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Бельгії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» (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De Wilde,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Ooms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Versyp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v. Belgium)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червня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1971 року,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право є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найважливішим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 «демократичному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суспільстві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 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розумінні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Конвенції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Особиста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свобода є фундаментальною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умовою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якою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кожен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повинен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користуватися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і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позбавлення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ймовірно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матиме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прямий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негативний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вплив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користування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багатьма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іншими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правами.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Звідси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випливають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принципи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Суд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застосовує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розгляді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справ за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статтею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5, і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насамперед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принцип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презумпції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свободи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Особа не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позбавлена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свободи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крім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випадків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встановлених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пункті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статті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5, і як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неодноразово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зазначав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ЄСПЛ,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перелік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винятків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вичерпним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до того ж,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вузьке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тлумачення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цих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винятків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відповідає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цілям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положення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гарантувати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нікого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не буде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свавільно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позбавлено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свободи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Таким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чином,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позбавлення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свободи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підстав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охоплюються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пунктом 1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статті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ведуть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порушення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цієї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статті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Конвенції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755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294" y="88635"/>
            <a:ext cx="3103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позбавлення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свободи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67546"/>
            <a:ext cx="3438128" cy="4115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необхідно звертати увагу на:</a:t>
            </a:r>
            <a:endParaRPr lang="ru-RU" sz="1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39952" y="69954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вичерпний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перелік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випадків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 за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дозволяється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законне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ув’язнення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підпункт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1а),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законні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арешт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затримання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підпункти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1b-1f);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затримання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законним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 з точки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зору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матеріального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 так і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процесуального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права.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необхідна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сукупність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</a:rPr>
              <a:t>2 умов: 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3272582" y="151735"/>
            <a:ext cx="1083394" cy="26248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767201" y="3085097"/>
            <a:ext cx="25564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існує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законодавчий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текст,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дозволяє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застосовувати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даний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спосіб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обмеження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свободи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вимоги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до закону (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доступність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передбачуваність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);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33322" y="3085097"/>
            <a:ext cx="27180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процесуальний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аспект – 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процедури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встановленої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законом»; </a:t>
            </a:r>
          </a:p>
        </p:txBody>
      </p:sp>
      <p:cxnSp>
        <p:nvCxnSpPr>
          <p:cNvPr id="9" name="Прямая со стрелкой 8"/>
          <p:cNvCxnSpPr>
            <a:stCxn id="4" idx="2"/>
          </p:cNvCxnSpPr>
          <p:nvPr/>
        </p:nvCxnSpPr>
        <p:spPr>
          <a:xfrm flipH="1">
            <a:off x="4860032" y="2269202"/>
            <a:ext cx="1565920" cy="81589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4" idx="2"/>
          </p:cNvCxnSpPr>
          <p:nvPr/>
        </p:nvCxnSpPr>
        <p:spPr>
          <a:xfrm>
            <a:off x="6425952" y="2269202"/>
            <a:ext cx="1366394" cy="73459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64209" y="699542"/>
            <a:ext cx="28083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наявність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правильно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оформленого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ордеру: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2183" y="1635646"/>
            <a:ext cx="144347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існування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підозри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;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587001" y="1635646"/>
            <a:ext cx="24837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існування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конкретних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підстав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переховування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правосуддя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продовження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злочинної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); </a:t>
            </a:r>
          </a:p>
        </p:txBody>
      </p:sp>
      <p:cxnSp>
        <p:nvCxnSpPr>
          <p:cNvPr id="16" name="Прямая со стрелкой 15"/>
          <p:cNvCxnSpPr>
            <a:stCxn id="12" idx="2"/>
          </p:cNvCxnSpPr>
          <p:nvPr/>
        </p:nvCxnSpPr>
        <p:spPr>
          <a:xfrm flipH="1">
            <a:off x="971600" y="1284317"/>
            <a:ext cx="896796" cy="35132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12" idx="2"/>
          </p:cNvCxnSpPr>
          <p:nvPr/>
        </p:nvCxnSpPr>
        <p:spPr>
          <a:xfrm>
            <a:off x="1868396" y="1284317"/>
            <a:ext cx="687380" cy="35132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464209" y="3085097"/>
            <a:ext cx="23967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ctr">
              <a:buFont typeface="Wingdings" pitchFamily="2" charset="2"/>
              <a:buChar char="§"/>
            </a:pP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наявність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процедури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10184" y="3749147"/>
            <a:ext cx="1365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існування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правової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основи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;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702106" y="3869927"/>
            <a:ext cx="19048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закон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додержаний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розгляді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конкретної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справи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flipH="1">
            <a:off x="805310" y="3397818"/>
            <a:ext cx="896796" cy="35132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1677106" y="3397817"/>
            <a:ext cx="687380" cy="35132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412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5855" y="326436"/>
            <a:ext cx="4478153" cy="4278094"/>
          </a:xfrm>
          <a:prstGeom prst="rect">
            <a:avLst/>
          </a:prstGeom>
          <a:solidFill>
            <a:schemeClr val="bg1">
              <a:alpha val="79000"/>
            </a:schemeClr>
          </a:solidFill>
          <a:ln w="317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ЄСПЛ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неодноразово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констатував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порушення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пункту 1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статті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Конвенції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коли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визнано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тримання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заявника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вартою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законним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 для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цілей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одного з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підпунктів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пункту 1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статті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5, з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конкретним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врахуванням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процесуальних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гарантій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забезпечуються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національною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правовою системою. 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питаннях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з’ясування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законності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взяття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варту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і,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зокрема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визначенні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того,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дотримано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«процедуру,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встановлену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законом»,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Конвенція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по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суті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відсилає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національного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законодавства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встановлює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обов’язок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забезпечувати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дотримання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матеріально-правових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процесуальних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норм такого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законодавства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водночас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вимагаючи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будь-яке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позбавлення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свободи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відповідало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меті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статті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5, яка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полягає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захисті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свавілля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88024" y="339502"/>
            <a:ext cx="4211960" cy="4278094"/>
          </a:xfrm>
          <a:prstGeom prst="rect">
            <a:avLst/>
          </a:prstGeom>
          <a:solidFill>
            <a:schemeClr val="bg1">
              <a:alpha val="63000"/>
            </a:schemeClr>
          </a:solidFill>
          <a:ln w="317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Тому Суд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насамперед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з’ясовує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відповідає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Конвенції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сам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національний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закон і,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зокрема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відповідають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їй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загальні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принципи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сформульовані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ньому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випливають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зокрема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загальний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принцип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юридичної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визначеності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в тому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числі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передбачає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якість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закону»,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вимагаючи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закону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відповідності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принципові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верховенства права –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ця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ідея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пронизує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статті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Конвенції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При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якість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закону»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означає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випадку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коли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національний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закон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передбачає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позбавлення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свободи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такий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закон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достатньо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доступним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чітко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сформульованим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передбачуваним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своєму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застосуванні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– для того,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виключити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будь-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ризик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свавілля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46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i="1" dirty="0">
                <a:latin typeface="Times New Roman" pitchFamily="18" charset="0"/>
                <a:cs typeface="Times New Roman" pitchFamily="18" charset="0"/>
              </a:rPr>
              <a:t>У справах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ЄСПЛ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визнавав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порушення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пункту 1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статті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Конвенції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зокрема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випадках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131590"/>
            <a:ext cx="6750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Коли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адміністративний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арешт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формально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підпадає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дію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пункту 1(а)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статті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використовувався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перебування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особи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вартою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цілей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19062" y="2283718"/>
            <a:ext cx="67024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Коли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існувало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жодних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законодавчих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положень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(у КПК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нормативно-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правових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актах),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б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передбачали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навіть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шляхом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посилання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процедуру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тримання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особи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вартою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 метою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екстрадиції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застосування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міжнародно-правових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заходів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правової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допомоги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кримінальних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справах.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3851344"/>
            <a:ext cx="67024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Коли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дводенна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затримка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звільненні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заявника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з-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варти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відповідала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вимогам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практики ЄСПЛ,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оскільки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декілька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годин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такої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затримки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виправдані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адміністративними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формальностями.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683568" y="461665"/>
            <a:ext cx="144016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683568" y="461666"/>
            <a:ext cx="0" cy="369426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83568" y="1394688"/>
            <a:ext cx="1602432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83568" y="2715766"/>
            <a:ext cx="1602432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683568" y="4155926"/>
            <a:ext cx="1602432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533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67494"/>
            <a:ext cx="6678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Коли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тримання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особи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вартою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переслідувало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жодної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мети,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зазначеної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пункті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статті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Конвенції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і,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отже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порушило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вимоги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цієї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статті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15816" y="1631578"/>
            <a:ext cx="5328592" cy="206210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періоду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 коли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особи не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скасовано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рішення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надання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статусу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біженця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національне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законодавство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забороняло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вислання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біженців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України139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коли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затримання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неповнолітніх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заявників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підпадає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виняток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передбачений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пунктом 1(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статті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5 при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відсутності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підстав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вважати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цю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справу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поширюються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будь-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винятки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передбачені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статтею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Конвенції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939902"/>
            <a:ext cx="66784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зв’язку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національне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законодавство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передбачає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процедури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достатньо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доступної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чітко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сформульованої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передбачуваної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своєму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застосуванні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яка давала б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змогу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уникнути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ризику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свавільного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тримання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вартою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очікуванні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екстрадицію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683568" y="461666"/>
            <a:ext cx="0" cy="369426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683568" y="461666"/>
            <a:ext cx="1602432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683568" y="4139378"/>
            <a:ext cx="1602432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трелка вниз 7"/>
          <p:cNvSpPr/>
          <p:nvPr/>
        </p:nvSpPr>
        <p:spPr>
          <a:xfrm>
            <a:off x="5425480" y="915566"/>
            <a:ext cx="207404" cy="576064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95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7824" y="123478"/>
            <a:ext cx="3096344" cy="864096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ПРИКЛАД СПРАВ, В ЯКИХ БУЛО ПОРУШЕНО П.1 СТ.5 ЄКПЛ: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355726"/>
            <a:ext cx="1872208" cy="584775"/>
          </a:xfrm>
          <a:prstGeom prst="rect">
            <a:avLst/>
          </a:prstGeom>
          <a:ln w="31750"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«Харченко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95058" y="1275606"/>
            <a:ext cx="58681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ЄСПЛ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розглядав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три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періоди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досудового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ув’язнення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заявника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і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двох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 них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констатував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порушення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пункту 1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статті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5.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Хоча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завдяки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внесенню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змін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до чинного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законодавства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окремі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проблеми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виявлені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цій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справі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взяття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варту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продовження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строку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тримання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вартою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санкцією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прокурора, 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неврахування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періоду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ознайомлення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матеріалами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справи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 строк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досудового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ув’язнення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виникали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проте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проблеми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 момент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постановлення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пілотного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рішення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все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актуальними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Таким чином, у 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пілотному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рішенні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«Харченко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 ЄСПЛ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дійшов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висновку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існуюча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практика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тримання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особи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вартою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тій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підставі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до суду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першої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інстанції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надійшов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обвинувальний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висновок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не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ґрунтується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чітких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передбачуваних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юридичних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нормах, і як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наслідок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висновку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наявність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порушення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пункту 1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статті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Конвенції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2483768" y="2571750"/>
            <a:ext cx="720080" cy="288032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63216" y="3291830"/>
            <a:ext cx="2448272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Посилання на рішення:</a:t>
            </a:r>
          </a:p>
          <a:p>
            <a:pPr algn="ctr"/>
            <a:r>
              <a:rPr lang="en-US" sz="1600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</a:t>
            </a:r>
            <a:r>
              <a:rPr lang="en-US" sz="1600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zakon.rada.gov.ua/laws/show/974_662#Text</a:t>
            </a:r>
            <a:r>
              <a:rPr lang="uk-UA" sz="1600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i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75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355726"/>
            <a:ext cx="1872208" cy="584775"/>
          </a:xfrm>
          <a:prstGeom prst="rect">
            <a:avLst/>
          </a:prstGeom>
          <a:ln w="31750"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Свершов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2483768" y="2571750"/>
            <a:ext cx="720080" cy="288032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309592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ЄСПЛ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зазначив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очікування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попереднього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розгляду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справи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судом не є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юридичною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підставою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позбавлення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свободи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відповідні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положення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національного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законодавства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передбачають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таких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підстав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Суд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підкреслив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уже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розглядав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низці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справ практику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тримання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підсудних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вартою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виключно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підставі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одержання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судом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першої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інстанції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обвинувального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висновку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встановив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така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практика становить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порушення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пункту 1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статті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Конвенції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і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практика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тримання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підсудних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вартою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без конкретного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юридичного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підґрунтя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відсутності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чітких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положень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регулюють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питання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несумісна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 принципами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юридичної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визначеності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гарантіями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захисту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свавілля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спільною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ідеєю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об’єднують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Конвенцію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і принцип верховенства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права.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3216" y="3291830"/>
            <a:ext cx="2448272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Посилання на рішення:</a:t>
            </a:r>
          </a:p>
          <a:p>
            <a:pPr algn="ctr"/>
            <a:r>
              <a:rPr lang="en-US" sz="1600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</a:t>
            </a:r>
            <a:r>
              <a:rPr lang="en-US" sz="1600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zakon.rada.gov.ua/laws/show/974_428#Text</a:t>
            </a:r>
            <a:r>
              <a:rPr lang="uk-UA" sz="1600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896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6469" y="195486"/>
            <a:ext cx="1872208" cy="830997"/>
          </a:xfrm>
          <a:prstGeom prst="rect">
            <a:avLst/>
          </a:prstGeom>
          <a:ln w="31750"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«Луценко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 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Lutsenko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v. Ukraine)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2565309" y="466968"/>
            <a:ext cx="720080" cy="288032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8437" y="1897548"/>
            <a:ext cx="2448272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Посилання на рішення:</a:t>
            </a:r>
          </a:p>
          <a:p>
            <a:pPr algn="ctr"/>
            <a:r>
              <a:rPr lang="en-US" sz="1600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</a:t>
            </a:r>
            <a:r>
              <a:rPr lang="en-US" sz="1600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zakon.rada.gov.ua/laws/show/974_852#Text</a:t>
            </a:r>
            <a:r>
              <a:rPr lang="uk-UA" sz="1600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07904" y="51469"/>
            <a:ext cx="52920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ЄСПЛ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наголосив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навіть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законне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позбавлення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свободи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свавільним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і,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отже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порушувати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Конвенцію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31838" y="755000"/>
            <a:ext cx="516814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Третього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липня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Європейський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суд з прав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виніс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рішення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заявою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21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січня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2011 року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колишнього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міністра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внутрішніх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справ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Юрія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Луценка про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незаконність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затримання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взяття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варту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затриманий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26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грудня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Службою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безпеки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нібито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незаконне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продовження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оперативно-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розшукової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справи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водія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екс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-заступника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голови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СБУ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Володимира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Сацюка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зв’язку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розслідуванням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справи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отруєння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Віктора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Ющенка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Однак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наступний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день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Печерський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суд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змінив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запобіжний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захід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підписку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невиїзд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утримання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вартою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рамках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розслідуваної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кримінальної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справи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зловживання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службовим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становищем.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-7775" y="3939902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Заява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Луценка до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Страсбурзького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суду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стосувалася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обставин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затримання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позбавлення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волі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Проте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Європейський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суд з прав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міг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відреагувати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кричущі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порушення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прав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 боку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прокуратури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Печерського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Апеляційного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судів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позбавили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Луценка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волі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двічі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подовжили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утримання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вартою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без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то не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законних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підстав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04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700" y="0"/>
            <a:ext cx="54006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339502"/>
            <a:ext cx="9144000" cy="3785652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Європейський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суд з прав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зафіксував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шість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порушень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права на свободу і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особисту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недоторканність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яке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захищається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статтею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Європейської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конвенції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Суд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визнав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два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порушення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§1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статті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5.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По-перше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законність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затримання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Луценка не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досліджувалась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українськими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судами, і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воно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визнано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Судом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свавільним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По-друге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названі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державою причини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утримання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вартою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повільне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ознайомлення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матеріалами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справи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невизнання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своєї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вини та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надання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інтерв’ю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ЗМІ –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порушують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аспекти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права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справедливий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суд, як право не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свідчити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себе та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презумпцію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невинуватості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скористатися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правом на свободу слова не становило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жодного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правопорушення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Суд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дійшов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висновку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Луценко не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повідомлений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про причини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свого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затримання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та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забезпечено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належний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судовий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розгляд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законності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утримання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вартою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порушення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§2 та §4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статті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5). На думку Суду,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органи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влади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вочевидь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мали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жодних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намірів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забезпечити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Луценку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автоматичного судового контролю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утримання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вартою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становить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порушення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§3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статті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5.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одне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порушення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§3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полягало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тому,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український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суд не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розглянув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запобіжних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заходів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окрім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позбавлення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волі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і не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надав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належний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час для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ознайомлення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матеріалами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обвинувачення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підготовки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захисту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080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707654"/>
            <a:ext cx="1872208" cy="830997"/>
          </a:xfrm>
          <a:prstGeom prst="rect">
            <a:avLst/>
          </a:prstGeom>
          <a:ln w="31750"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«Луценко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 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Lutsenko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v. Ukraine)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2483768" y="2036590"/>
            <a:ext cx="720080" cy="288032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419871" y="627534"/>
            <a:ext cx="575191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Заявниця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скаржилася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за пунктом 1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статті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Конвенції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порушення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права на свободу та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особисту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недоторканність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кількох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випадків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госпіталізації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психіатричного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закладу, 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другій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третій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госпіталізації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неповідомлення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заявниці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судове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засідання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прийняття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рішення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судом про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госпіталізацію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примусовому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порядку та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прийняття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такого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рішення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відсутності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заявниці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незазначення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судовому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рішення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заявниці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підставою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госпіталізації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примусовому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порядку, виду та режиму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госпіталізації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та граничного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терміну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застосування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непередбачення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національному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рівні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можливості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залучити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вирішенні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питання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госпіталізацію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примусовому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порядку до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психіатричного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закладу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незалежних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фахівців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можливості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оскарження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судового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рішення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госпіталізацію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примусовому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порядку; </a:t>
            </a:r>
          </a:p>
        </p:txBody>
      </p:sp>
    </p:spTree>
    <p:extLst>
      <p:ext uri="{BB962C8B-B14F-4D97-AF65-F5344CB8AC3E}">
        <p14:creationId xmlns:p14="http://schemas.microsoft.com/office/powerpoint/2010/main" val="235175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11510"/>
            <a:ext cx="8784976" cy="45365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uk-UA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План:</a:t>
            </a:r>
          </a:p>
          <a:p>
            <a:pPr algn="just"/>
            <a:endParaRPr lang="uk-UA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поняття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права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свободу та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особисту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недоторканність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Виключні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випадки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позбавлення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волі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Права особи, позбавленої права на свободу.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Сфера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застосування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статті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Конвенції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позбавлення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свободи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справах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ЄСПЛ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визнавав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порушення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пункту 1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статті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Конвенції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зокрема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випадках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Справи, в яких </a:t>
            </a:r>
            <a:r>
              <a:rPr lang="uk-UA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бкло</a:t>
            </a:r>
            <a:r>
              <a:rPr lang="uk-U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порушено п.1 ст.5 ЄКПЛ.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Обов’язок </a:t>
            </a:r>
            <a:r>
              <a:rPr lang="uk-U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держави.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Підстави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відмови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досудовому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звільненні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Статистика.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Значення практики ЄСПЛ для </a:t>
            </a:r>
            <a:r>
              <a:rPr lang="uk-U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України.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79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7984" y="32594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при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четвертій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госпіталізації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відсутність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підпису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лікаря-психіатра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згоді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заявниці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госпіталізацію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порушення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норм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національного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законодавства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неможливість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заявниці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залишити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психіатричний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заклад за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власним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бажанням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відсутність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документального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підтвердження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періодичного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огляду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заявниці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 метою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встановлення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підстав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продовження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госпіталізації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відсутність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заявниці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можливості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отримати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юридичну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допомогу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захисту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інтересів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 час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госпіталізації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Європейський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суд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встановив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порушення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пункту 1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статті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Конвенції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3795886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ЄСПЛ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визнав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мало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порушення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пункту 1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статті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Конвенції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другої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третьої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четвертої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госпіталізації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заявниці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психіатричного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закладу.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594"/>
            <a:ext cx="3600400" cy="3763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223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6002" y="915566"/>
            <a:ext cx="1872208" cy="1077218"/>
          </a:xfrm>
          <a:prstGeom prst="rect">
            <a:avLst/>
          </a:prstGeom>
          <a:ln w="31750"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Корнейкова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 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Korneykova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v. Ukraine)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862066" y="2787774"/>
            <a:ext cx="720080" cy="288032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339752" y="20959"/>
            <a:ext cx="680424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Порушення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підпункту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«с» п. 1 ст. 5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Конвенції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цій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справі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ЄСПЛ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констатував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з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огляду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 те,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протоколі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затримання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заявниці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яка на той час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неповнолітньою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і яку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затримано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працівниками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Дзержинського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Харківського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МУ ГУМВС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Харківській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області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підозрою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вчиненні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нею тяжкого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злочину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не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містив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підстав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для такого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затримання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містив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посилання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статтю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115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Кримінально-процесуального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кодексу, яка не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містить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виключного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переліку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підстав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затримання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відсилає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статей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кодексу,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зазначені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протоколі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посилання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стандартними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та не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проаналізовані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світлі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обставин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конкретної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справи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заявниці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Окрім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того,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визнано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порушення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підпункту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«с» п. 1 та п. 3 ст. 5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Конвенції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необґрунтованість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постанови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Дзержинського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районного суду м.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Харкова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21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квітня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2012 року про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обрання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заявниці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запобіжного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заходу 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вигляді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взяття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варту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оскільки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постановленні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належним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чином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враховано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стан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здоров’я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заявниці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та те,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вона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неповнолітньою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до чинного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законодавства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до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неповнолітніх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такий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запобіжний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захід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міг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застосований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виключних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випадках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порушення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п. 4 ст. 5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Конвенції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констатовано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зв’язку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апеляційний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суд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розглядав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скаргу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заявниці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 постанову про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обрання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їй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запобіжного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заходу 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вигляді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тримання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вартою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відсутності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9906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6002" y="915566"/>
            <a:ext cx="1872208" cy="830997"/>
          </a:xfrm>
          <a:prstGeom prst="rect">
            <a:avLst/>
          </a:prstGeom>
          <a:ln w="31750"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Бідашко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і Сагайдак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3" name="Стрелка вправо 2"/>
          <p:cNvSpPr/>
          <p:nvPr/>
        </p:nvSpPr>
        <p:spPr>
          <a:xfrm>
            <a:off x="971600" y="2355726"/>
            <a:ext cx="720080" cy="288032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0"/>
            <a:ext cx="675725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10.06.2021 р. Суд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виніс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рішення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справі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Бідашко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і Сагайдак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». 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Заявники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скаржилися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головним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чином,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тримання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вартою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досудового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розслідування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необґрунтовано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тривалим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Уряд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стосовно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заяви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стверджував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заявник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понад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оскаржував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ухвали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суду про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застосування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запобіжного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заходу 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вигляді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тримання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вартою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тому не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вичерпав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доступні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йому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засоби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юридичного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захисту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Однак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Суд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зазначив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огляду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скаргу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заявника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необґрунтовано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тривале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тримання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вартою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досудового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розслідування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процедура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оскарження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на яку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посилається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уряд, не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вважатися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ефективним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засобом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юридичного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захисту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для таких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скарг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оскільки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вона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стосується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судових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рішень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якими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санкціоновано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перше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тримання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заявника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вартою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досудового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розслідування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подальше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тримання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вартою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менше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року.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Суд постановив,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факти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викладені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заяві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свідчать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порушення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п. 3 ст. 5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Конвенції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зв’язку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надмірною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тривалістю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тримання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вартою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досудового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розслідування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Суд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зауважив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загальні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принципи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права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судовий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розгляд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розумного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строку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звільнення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провадження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гарантовані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п. 3 ст. 5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Конвенції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викладені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низці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попередніх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рішень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Кудла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Польщі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Маккей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Сполученого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Королівства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»).</a:t>
            </a:r>
          </a:p>
        </p:txBody>
      </p:sp>
    </p:spTree>
    <p:extLst>
      <p:ext uri="{BB962C8B-B14F-4D97-AF65-F5344CB8AC3E}">
        <p14:creationId xmlns:p14="http://schemas.microsoft.com/office/powerpoint/2010/main" val="417878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05"/>
          <a:stretch/>
        </p:blipFill>
        <p:spPr bwMode="auto">
          <a:xfrm>
            <a:off x="6626" y="57850"/>
            <a:ext cx="5141438" cy="2729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59632" y="2298186"/>
            <a:ext cx="21579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Окремі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випадки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порушення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статті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5 ЄКПЛ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55976" y="87481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Перебування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транзитній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зоні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аеропорту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Амуур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Франції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). Для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того,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особа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позбавлена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свободи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сенсі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ст. 5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Конвенції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слід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враховувати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критерії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 вид,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тривалість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наслідки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заходу з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позбавлення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волі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55976" y="185167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Застосування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до особи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примусового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поселення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Гуццарді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Італії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61858" y="2636741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Примусове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поміщення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готелю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Рієра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Блуме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Іспанії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94650" y="331924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Арешт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військовослужбовців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Егель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Нідерландів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94650" y="3995118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В’язниця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неповнолітніх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(Д.Г.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Ірландії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94650" y="4446767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Поміщення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особи до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витверезника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Вітольд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Литва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Польщі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23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8494" y="51470"/>
            <a:ext cx="3456384" cy="6480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Обов’язок держави: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5995" y="1218638"/>
            <a:ext cx="13051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Негативний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1186" y="1979074"/>
            <a:ext cx="13136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Позитивний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8300" y="3684101"/>
            <a:ext cx="15594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Процесуальний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94951" y="1609742"/>
            <a:ext cx="24549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надати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інформацію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стосовно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місця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знаходження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цієї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особи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Cyprus v. Turkey»)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47864" y="948022"/>
            <a:ext cx="28083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знати про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знаходження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особи,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вона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взята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варту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органами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влади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;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15005" y="3437879"/>
            <a:ext cx="57539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без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зволікань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провести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ефективне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розслідування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наявності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скарги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 те,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конкретна особа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заарештована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чого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зникла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Kurt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v.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Turkey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496783" y="2322516"/>
            <a:ext cx="37981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вжити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ефективних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заходів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гарантованого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запобігання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ризику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зникнення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людей; 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2123728" y="3853377"/>
            <a:ext cx="791277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1872231" y="2159071"/>
            <a:ext cx="1115593" cy="268663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1872231" y="2159071"/>
            <a:ext cx="4283945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1871141" y="1218638"/>
            <a:ext cx="1476723" cy="918661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511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95486"/>
            <a:ext cx="6889386" cy="338554"/>
          </a:xfrm>
          <a:prstGeom prst="rect">
            <a:avLst/>
          </a:prstGeom>
          <a:ln w="31750"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Підстави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відмови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досудовому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звільненні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бути у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випадках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 коли є: 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7111" y="1275606"/>
            <a:ext cx="38668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ризик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неявки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обвинуваченого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судовий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розгляд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Штеґмюллер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Австрії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 (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Stögmüller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v.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Austria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);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5616" y="3075806"/>
            <a:ext cx="38668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ризик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перешкоджання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 боку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обвинуваченого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випадку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звільнення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процесові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здійснення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правосуддя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Вемгофф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Німеччини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 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Wemhoff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v. Germany);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2296" y="1275605"/>
            <a:ext cx="4032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вчинення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ним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подальших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правопорушень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Мацнеттер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Австрії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 (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Matznetter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v.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Austria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);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02296" y="3075806"/>
            <a:ext cx="4032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спричинення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ним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порушень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громадського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порядку («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Летельєр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Франції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 (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Letellier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v.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France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7" name="Овал 6"/>
          <p:cNvSpPr/>
          <p:nvPr/>
        </p:nvSpPr>
        <p:spPr>
          <a:xfrm>
            <a:off x="117584" y="699540"/>
            <a:ext cx="576064" cy="57606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17584" y="2499743"/>
            <a:ext cx="576064" cy="57606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714264" y="699543"/>
            <a:ext cx="576064" cy="57606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704325" y="2522546"/>
            <a:ext cx="576064" cy="57606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34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91513"/>
            <a:ext cx="878497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Так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інакше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у 2023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ЄСПЛ постановив 130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рішень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 справах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З них у 123 справах (94,6%)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встановлено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факти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порушення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Конвенції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два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рішення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засвідчили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правомірну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поведінку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держави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Одна справа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завершилася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дружнім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урегулюванням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чотири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стосувалися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питань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як от справедлива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сатисфакція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перегляд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Найбільше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претензій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українців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знайшли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своє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підтвердження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Страсбурзі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пов’язані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 правом на свободу та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особисту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недоторканність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(ст.5), правом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ефективний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засіб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правового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захисту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(ст.13), забороною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катування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(ст.3) та правом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справедливий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суд (ст.6).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03848" y="0"/>
            <a:ext cx="302433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Статистика:</a:t>
            </a: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859782"/>
            <a:ext cx="2314575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136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0"/>
            <a:ext cx="892899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винесених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рішеннях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зафіксовано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порушень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статті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Конвенції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частині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позбавлення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права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відсутності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ефективного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розслідування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50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порушень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статті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Конвенції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частині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відсутності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ефективного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розслідування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нелюдського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такого,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принижує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гідність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поводження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77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порушень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статті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Конвенції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(право на свободу та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особисту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недоторканність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50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порушень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статті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Конвенції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частині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права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справедливий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суд та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надмірної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тривалості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провадження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порушень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статті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Конвенції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(право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повагу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до приватного і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сімейного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порушень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статті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Конвенції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(свобода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вираження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поглядів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порушення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статті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Конвенції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(свобода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зібрань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об'єднань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56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порушень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статті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Конвенції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(право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ефективний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засіб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правового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захисту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порушення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статті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14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Конвенції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(заборона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дискримінації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порушень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статті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Додаткового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протоколу (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захист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права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власності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порушення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статей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Конвенції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Загалом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же у 2024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розгляді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Суді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перебуває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майже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68500 справ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держав-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сторін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Конвенції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З них — 8737 справ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складає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12,8 % 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загальної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кількості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заяв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65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220072" y="123478"/>
            <a:ext cx="302433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Статистика:</a:t>
            </a:r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411510"/>
            <a:ext cx="432048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Практика ЄСПЛ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значний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вплив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національні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правові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держав-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учасниць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Ради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Європи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оскільки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рішення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суду не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вказують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конкретні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порушення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а й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змушують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країни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вносити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зміни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національне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законодавство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судову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практику та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процедури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аби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уникати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повторення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подібних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порушень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чіткий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індикатор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вказує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 проблему, яку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обов’язково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вирішити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Верховний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Суд систематично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готує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огляди практики ЄСПЛ за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рішеннями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ухваленими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впродовж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попередніх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місяців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а з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аналізу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Єдиного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державного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реєстру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судових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рішень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вбачається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національні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суди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фактично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кожному судовому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рішенні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цитують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висновки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ЄСПЛ по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ключових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справах.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04048" y="1419622"/>
            <a:ext cx="38164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Загалом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станом на 01.01.2025 року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справ у ЄСПЛ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становила 7 703 (12,7%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загальної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кількості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Однак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розуміння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масштабів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варто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зазначити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 2024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ЄСПЛ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розглянув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2 885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заяв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з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2 329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визнано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неприйнятними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вилучено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реєстру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6664678" y="699542"/>
            <a:ext cx="247582" cy="504056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71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1" y="0"/>
            <a:ext cx="9162391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15816" y="123478"/>
            <a:ext cx="3240360" cy="720080"/>
          </a:xfrm>
          <a:prstGeom prst="rect">
            <a:avLst/>
          </a:prstGeom>
          <a:solidFill>
            <a:schemeClr val="tx1">
              <a:alpha val="4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Значення практики ЄСПЛ для України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901653"/>
            <a:ext cx="9144000" cy="4031873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Вплив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практики ЄСПЛ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національну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правову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систему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здійснюватисяза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правових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форм і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зокрема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бути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стадії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право та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нормотворення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правореалізації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правозастосування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офіційного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тлумачення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До того ж, як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наголошують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дослідники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Рішення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судів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правозастосовних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актів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актів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застосування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права) є одним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власне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юридичних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спеціальних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правових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через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практика ЄСПЛ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найбільше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проявляє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свій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вплив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І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аналіз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цих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правозастосовнихактів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дає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підстави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стверджувати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різноплановість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впливу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just"/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зазначається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питання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місця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ЄКПЛ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національній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ієрархії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джерел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прямої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положень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внутрішньодержавному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праві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вирішено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державами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по-різному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Лише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деякі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країни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поставили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норми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Конвенції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найвищий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щабель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Нідерланди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визнали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правила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Конвенції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вищими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Конституцію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Австрія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–на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рівні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конституційних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приписів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(п. 2 ст.10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Конституції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Австрії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). 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більшості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держав РЄ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норми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ЄКПЛ є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вищими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положення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національних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нормативних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актів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але не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превалюютьнад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конституційними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нормами: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Бельгія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Люксембург,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Швейцарія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Франція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Іспанія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Португалія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країн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Східної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Європи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Великій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Британії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Німеччині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Італії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Туреччині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скандинавських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країнах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вони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посідають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один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щабель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національними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законодавчими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актами.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02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64"/>
          <a:stretch/>
        </p:blipFill>
        <p:spPr bwMode="auto">
          <a:xfrm>
            <a:off x="1251824" y="-28245"/>
            <a:ext cx="6948264" cy="5136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45636" y="402183"/>
            <a:ext cx="576064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Право на свободу та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особисту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недоторканність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1749" y="2139702"/>
            <a:ext cx="7704856" cy="2304256"/>
          </a:xfrm>
          <a:prstGeom prst="rect">
            <a:avLst/>
          </a:prstGeom>
          <a:solidFill>
            <a:schemeClr val="bg1">
              <a:alpha val="72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особисте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суб'єктивне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право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яке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гарантує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йому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свободу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протиправних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посягань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здоров'я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індивідуальну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безпеку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 боку кого б то не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не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допускає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незаконних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безпідставних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дій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посадових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державних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органів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громадських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організацій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особистої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недоторканності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виконанні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ними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обов'язків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надає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відновлення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порушеного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права. 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4556856" y="1029714"/>
            <a:ext cx="360040" cy="893964"/>
          </a:xfrm>
          <a:prstGeom prst="down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85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Відношення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запровадження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судового прецеденту як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джерела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права є не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сталим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рівні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наукової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думки,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правозастосовному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Аналіз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доктринальнихпідходів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інституту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прецеденту та практики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сучасних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правових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системах романо-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германського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права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виявляє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тенденцію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посилення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застосування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прецедентного права. Прецедент є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визнаним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інтерпретувальним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інструментом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отриманнязначення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чинного закону,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функція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все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частіше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розширюється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дозволу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інтерпретаційних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сумнівів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застосування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закону до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заповнення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прогалин 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праві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Прецеденти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стали неминучим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засобом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конкретизації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абстрактних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загальних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юридичнихправил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принципів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2558177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зазначити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статті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46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Конвенції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рішення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ЄСПЛ є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остаточними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обов’язковими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державою,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якає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стороною спору.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Водночас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стаття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46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встановлює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конвенційний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механізм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рішень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державою.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Нагляд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виконанням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рішень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здійснює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Комітет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міністрів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Ради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Європи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Звичайно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Страсбург не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безпосередньо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зобов’язати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державу-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відповідача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виконати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рішенняна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рівні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національного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права: держава-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відповідач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зобов’язана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виконати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принципів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міжнародного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права,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насамперед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відомої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аксіоми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pactasuntservanda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водночас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держава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дотримується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власних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норм і правил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судових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рішень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2211710"/>
            <a:ext cx="914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296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3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699542"/>
            <a:ext cx="8280920" cy="3785652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Так, уст. 17 Закону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23 лютого 2006 р. «Про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рішень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застосування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практики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Європейського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суду з прав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людини»прямо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зазначено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«суди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застосовують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розгляду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справ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Конвенцію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та практику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Європейського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суду з прав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джерело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права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Стаття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Цивільного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процесуального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кодексу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 «Суд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застосовує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розгляду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справ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Конвенцію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захист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прав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основоположних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свобод1950 року і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протоколи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неї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згоду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обов’язковість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надано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Верховною Радою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та практику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Європейського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суду з прав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джерело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права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Постанова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Пленуму Верховного Суду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27 лютого 2009 року «Про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судову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практику у справах про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захист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гідності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честі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фізичної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особи, 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ділової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репутації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фізичної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юридичної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особи»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встановлює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«суди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повинні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застосовувати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Конвенцію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захист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прав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основоположних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свобод та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рішення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Європейського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суду з прав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джерело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права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16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114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339502"/>
            <a:ext cx="7776864" cy="3046988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права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судовий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захист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відповідати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вимогам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і стандартам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справедливості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забезпечувати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ефективний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захист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відновлення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порушених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прав.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ЄСПЛ є одним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інструментів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європейському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континенті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забезпечує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ефективність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норм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міжнародного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права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сфері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прав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як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міждержавному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так і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національному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рівнях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До того ж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ефективність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досягається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безпосереднім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виконанням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рішень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та постанов ЄСПЛ державами-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учасницями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Конвенції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а й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впливом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авторитету ЄСПЛ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правосвідомість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національних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правозастосовників.Європейський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суд з прав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ухвалюєдедалі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рішень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водночас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чітко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простежується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тенденція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застосування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українськими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суддями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норм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Конвенції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посиланням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 практику Суду. Робота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ця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нелегка,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однак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доситьобнадійливимєте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українські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судді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починають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аналізувати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своє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власне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застосування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Конвенції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й практики Суду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йробити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перші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висновки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03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47" y="123478"/>
            <a:ext cx="9138253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національного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законодавства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першочергово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слід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зазначити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Конституцію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ст. 9якої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визначено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чинні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міжнародні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договори,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згода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обов'язковість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надана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Верховною Радою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є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частиною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національного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законодавства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 algn="just"/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Європейська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Конвенція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 прав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ратифікована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Україною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17.07.1997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року та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набула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чинності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11.09.1997 року. Таким чином,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Конвенція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стала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частиною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національного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законодавства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підлягає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застосуванню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 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Зазначене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кореспондує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і з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процесуальними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кодексами,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дублюють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вищезазначену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норму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Конституції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Для прикладу,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ч.2 ст.1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КПК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зазначає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кримінальне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процесуальне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законодавство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окрім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положень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Конституції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Кримінального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процесуального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кодексу та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законів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включає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себе і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міжнародні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договори,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згода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обов’язковість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надана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Верховною Радою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Європейську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Конвенцію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 прав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Тут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звернути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увагу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 роль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рішень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ЄСПЛ 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судовій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практиці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Ст. 90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КПК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встановлює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пріоритет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судових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рішень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якими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констатовано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порушення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прав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для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вирішення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питання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допустимості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доказів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Так,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встановлено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рішення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національного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суду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міжнародної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судової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установи, яке набрало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законної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сили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яким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встановлено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порушення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прав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гарантованих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і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міжнародними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договорами,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преюдиціальне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для суду,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вирішує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питання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допустимість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доказів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638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483518"/>
            <a:ext cx="8208912" cy="4248472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100209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Загалом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рішень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ЄСПЛ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важко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переоцінити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. Для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більшості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заявників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звернення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Європейського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Суду з прав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стала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єдиним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варіантом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боротьби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недосконалістю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національної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правосуддя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. Для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практиків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же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рішення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ЄСПЛ стали «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лакмусовим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папірцем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» з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виявлення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проблем системного характеру і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водночас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встановленням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стандартів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дотримання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прав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 до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прагнути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996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222176"/>
            <a:ext cx="7632848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chrome-extension://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efaidnbmnnnibpcajpcglclefindmkaj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/https://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kmeep.law.sumdu.edu.ua/sites/default/files/lection5_4_court.pdf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uk-UA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  <a:hlinkClick r:id="rId2"/>
              </a:rPr>
              <a:t>https://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2"/>
              </a:rPr>
              <a:t>www.radiosvoboda.org/a/24654340.html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1600" dirty="0">
                <a:latin typeface="Times New Roman" pitchFamily="18" charset="0"/>
                <a:cs typeface="Times New Roman" pitchFamily="18" charset="0"/>
                <a:hlinkClick r:id="rId3"/>
              </a:rPr>
              <a:t>https://yur-gazeta.com/publications/practice/sudova-praktika/koli-protivnik--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3"/>
              </a:rPr>
              <a:t>ukrayina-praktika-espl-shchodo-reaguvannya-na-porushennya-prav-lyudini.html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1600" dirty="0">
                <a:latin typeface="Times New Roman" pitchFamily="18" charset="0"/>
                <a:cs typeface="Times New Roman" pitchFamily="18" charset="0"/>
                <a:hlinkClick r:id="rId4"/>
              </a:rPr>
              <a:t>https://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4"/>
              </a:rPr>
              <a:t>zib.com.ua/ua/162486-efektivne_rozsliduvannya_ta_spravedliviy_sud_v_ukraini_ochim.html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1600" dirty="0">
                <a:latin typeface="Times New Roman" pitchFamily="18" charset="0"/>
                <a:cs typeface="Times New Roman" pitchFamily="18" charset="0"/>
                <a:hlinkClick r:id="rId5"/>
              </a:rPr>
              <a:t>https://yur-gazeta.com/dumka-eksperta/-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5"/>
              </a:rPr>
              <a:t>u-2023-roci-espl-postanoviv-130-rishen-u-spravah-proti-ukrayini-pro-shcho-ci-spravi.html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1600" dirty="0">
                <a:latin typeface="Times New Roman" pitchFamily="18" charset="0"/>
                <a:cs typeface="Times New Roman" pitchFamily="18" charset="0"/>
                <a:hlinkClick r:id="rId6"/>
              </a:rPr>
              <a:t>https://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6"/>
              </a:rPr>
              <a:t>ojs.dpu.edu.ua/index.php/irplegchr/article/view/249/246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1600" dirty="0">
                <a:latin typeface="Times New Roman" pitchFamily="18" charset="0"/>
                <a:cs typeface="Times New Roman" pitchFamily="18" charset="0"/>
                <a:hlinkClick r:id="rId7"/>
              </a:rPr>
              <a:t>https://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7"/>
              </a:rPr>
              <a:t>everlegal.ua/rol-ta-mistse-rishen-espl-v-ukrayinskiy-sudoviy-systemi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8314" y="195486"/>
            <a:ext cx="266429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Список літератури: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53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SEO Title: Дякую за увагу: Картинки і слова для вираження вдячностіЦей  заголовок містить ключове слово Дякую за увагу та вкладається у вказані  60-80 символів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32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51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8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статті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5 ЄКПЛ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кожен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право на свободу та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особисту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недоторканність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Нікого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позбавлено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свободи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крім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таких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випадків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процедури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встановленої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законом.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54727" y="859707"/>
            <a:ext cx="2834543" cy="584775"/>
          </a:xfrm>
          <a:prstGeom prst="rect">
            <a:avLst/>
          </a:prstGeom>
          <a:solidFill>
            <a:schemeClr val="bg1"/>
          </a:solidFill>
          <a:ln w="317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Виключні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випадки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позбавлення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волі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3976" y="668545"/>
            <a:ext cx="2744553" cy="9671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законне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ув'язнення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особи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засудження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компетентним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судом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3975" y="1692195"/>
            <a:ext cx="2744553" cy="17198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законний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арешт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затримання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особи за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невиконання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законного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припису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суду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будь-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обов'язку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встановленого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законом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99723" y="1662067"/>
            <a:ext cx="2744553" cy="33843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законний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арешт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затримання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особи,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здійснене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 метою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допровадження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 компетентного судового органу за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наявності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обґрунтованої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підозри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вчиненні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нею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правопорушення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обґрунтовано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вважається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необхідним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запобігти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вчиненню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нею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правопорушення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втечі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вчинення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00193" y="585457"/>
            <a:ext cx="2679510" cy="24117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затримання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неповнолітнього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підставі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законного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рішення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 метою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застосування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наглядових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заходів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виховного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характеру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законне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затримання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неповнолітнього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 метою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допровадження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 компетентного органу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7297" y="3507855"/>
            <a:ext cx="2731232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законне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затримання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запобігання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поширенню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інфекційних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захворювань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законне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затримання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психічнохворих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алкоголіків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наркоманів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бродяг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300192" y="3114490"/>
            <a:ext cx="2744553" cy="188355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законний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арешт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затримання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особи з метою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запобігання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недозволеному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в'їзду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країну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особи,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якої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провадиться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процедура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депортації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екстрадиції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0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6457"/>
            <a:ext cx="4355976" cy="437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27984" y="987574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Кожен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кого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заарештовано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негайно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поінформований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зрозумілою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мовою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підстави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арешту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і про будь-яке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обвинувачення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висунуте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Кожен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кого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позбавлено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свободи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внаслідок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арешту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тримання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вартою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право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ініціювати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провадження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ході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суд без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зволікання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встановлює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законність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затримання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приймає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рішення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звільнення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затримання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незаконним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Кожен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потерпілим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арешту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затримання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здійсненого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всупереч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положенням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статті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5 ЄКПЛ,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забезпечене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правовою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санкцією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право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відшкодування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57800" y="83481"/>
            <a:ext cx="3312368" cy="4000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Особа має право</a:t>
            </a:r>
            <a:endParaRPr lang="ru-RU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6713984" y="506456"/>
            <a:ext cx="207404" cy="522678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85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Картинки для презентации человечки без фона - 83 фото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45"/>
          <a:stretch/>
        </p:blipFill>
        <p:spPr bwMode="auto">
          <a:xfrm>
            <a:off x="4082870" y="1851670"/>
            <a:ext cx="2317474" cy="329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95486"/>
            <a:ext cx="36724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Слід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зазначити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пункт 4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статті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Конвенції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застосовується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коли особа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фактично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перебуває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арештом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затриманою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без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зволікання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»;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вимога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судового контролю – право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особисто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постати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перед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суддею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;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обсяг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судового контролю за п.4 ст. 5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одна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найважливіших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гарантій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– право адвоката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надавати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допомогу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затриманій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особі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оскарженні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законності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затримання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44007" y="195486"/>
            <a:ext cx="4297153" cy="2062103"/>
          </a:xfrm>
          <a:prstGeom prst="rect">
            <a:avLst/>
          </a:prstGeom>
          <a:ln w="317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Суд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нагадує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предметом та метою п. 1 ст. 5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Конвенції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 яка є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lex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generalis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відношенню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до п. 4 ст. 5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Конвенції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 є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гарантувати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нікого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позбавлено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волі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свавільний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спосіб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 таким чином,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незалежно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відповідності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національному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праву «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жодне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свавільне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утримання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ніколи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вважатися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законним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». </a:t>
            </a:r>
          </a:p>
        </p:txBody>
      </p:sp>
    </p:spTree>
    <p:extLst>
      <p:ext uri="{BB962C8B-B14F-4D97-AF65-F5344CB8AC3E}">
        <p14:creationId xmlns:p14="http://schemas.microsoft.com/office/powerpoint/2010/main" val="348980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6064" y="699542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Право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відшкодування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(пункт 5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статті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Конвенції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Право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свободу та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особисту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недоторканність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охоплює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право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відшкодування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до п. 5 ст. 5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Конвенції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Підстави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порушення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пунктів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1-4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статті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5.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положення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ЄКПЛ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порушене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низці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справ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зокрема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згаданих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рішеннях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Світлорусов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Нечипорук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Йонкало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Корнейкова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», 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«Мироненко і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Мартенко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 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Mironenko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Martenko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v. Ukraine)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грудня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2009 року,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заява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№ 4785/02.</a:t>
            </a:r>
          </a:p>
        </p:txBody>
      </p:sp>
      <p:pic>
        <p:nvPicPr>
          <p:cNvPr id="21506" name="Picture 2" descr="190 человечков для презентации без фо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1998"/>
            <a:ext cx="3744416" cy="413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12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195486"/>
            <a:ext cx="4304833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chemeClr val="accent4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i="1" dirty="0">
                <a:latin typeface="Times New Roman" pitchFamily="18" charset="0"/>
                <a:cs typeface="Times New Roman" pitchFamily="18" charset="0"/>
              </a:rPr>
              <a:t>Сфера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застосування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статті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Конвенції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487338"/>
              </p:ext>
            </p:extLst>
          </p:nvPr>
        </p:nvGraphicFramePr>
        <p:xfrm>
          <a:off x="683568" y="771550"/>
          <a:ext cx="7776864" cy="189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6864"/>
              </a:tblGrid>
              <a:tr h="370840">
                <a:tc>
                  <a:txBody>
                    <a:bodyPr/>
                    <a:lstStyle/>
                    <a:p>
                      <a:pPr marL="285750" indent="-285750" algn="just">
                        <a:buFont typeface="Courier New" pitchFamily="49" charset="0"/>
                        <a:buChar char="o"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будь-яка форма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позбавлення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свободи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 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 algn="just">
                        <a:buFont typeface="Courier New" pitchFamily="49" charset="0"/>
                        <a:buChar char="o"/>
                      </a:pP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затримання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включаючи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затримання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для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перевірки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документів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ідентифікації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особи,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особистого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огляду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тощо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затримання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неповнолітнього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затримання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психічнохворих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алкоголіків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або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наркоманів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бродяг; 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 algn="just">
                        <a:buFont typeface="Courier New" pitchFamily="49" charset="0"/>
                        <a:buChar char="o"/>
                      </a:pP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негайність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інформування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про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підстави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затримання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 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29840">
                <a:tc>
                  <a:txBody>
                    <a:bodyPr/>
                    <a:lstStyle/>
                    <a:p>
                      <a:pPr marL="285750" indent="-285750" algn="just">
                        <a:buFont typeface="Courier New" pitchFamily="49" charset="0"/>
                        <a:buChar char="o"/>
                      </a:pPr>
                      <a:r>
                        <a:rPr lang="uk-UA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арешт;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8334053"/>
              </p:ext>
            </p:extLst>
          </p:nvPr>
        </p:nvGraphicFramePr>
        <p:xfrm>
          <a:off x="692600" y="2715766"/>
          <a:ext cx="7767831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67831"/>
              </a:tblGrid>
              <a:tr h="370840">
                <a:tc>
                  <a:txBody>
                    <a:bodyPr/>
                    <a:lstStyle/>
                    <a:p>
                      <a:pPr marL="285750" indent="-285750" algn="just">
                        <a:buFont typeface="Courier New" pitchFamily="49" charset="0"/>
                        <a:buChar char="o"/>
                      </a:pP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запобіжне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ув’язнення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його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тривалість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строки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перебування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під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вартою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підписка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про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невиїзд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зміна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запобіжного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заходу; 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 algn="just">
                        <a:buFont typeface="Courier New" pitchFamily="49" charset="0"/>
                        <a:buChar char="o"/>
                      </a:pP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доступність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інформації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про час,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місце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та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підстави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затримання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особи,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її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місцезнаходження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 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7501234"/>
              </p:ext>
            </p:extLst>
          </p:nvPr>
        </p:nvGraphicFramePr>
        <p:xfrm>
          <a:off x="692600" y="3939902"/>
          <a:ext cx="7767831" cy="94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67831"/>
              </a:tblGrid>
              <a:tr h="370840">
                <a:tc>
                  <a:txBody>
                    <a:bodyPr/>
                    <a:lstStyle/>
                    <a:p>
                      <a:pPr marL="342900" indent="-342900" algn="just">
                        <a:buFont typeface="Courier New" pitchFamily="49" charset="0"/>
                        <a:buChar char="o"/>
                      </a:pP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судовий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контроль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законності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запобіжного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ув’язнення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законності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тримання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під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вартою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 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 algn="just">
                        <a:buFont typeface="Courier New" pitchFamily="49" charset="0"/>
                        <a:buChar char="o"/>
                      </a:pP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покарання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вигляді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позбавлення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волі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 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44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471879"/>
              </p:ext>
            </p:extLst>
          </p:nvPr>
        </p:nvGraphicFramePr>
        <p:xfrm>
          <a:off x="1043608" y="1131590"/>
          <a:ext cx="7704856" cy="206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4856"/>
              </a:tblGrid>
              <a:tr h="370840">
                <a:tc>
                  <a:txBody>
                    <a:bodyPr/>
                    <a:lstStyle/>
                    <a:p>
                      <a:pPr marL="285750" indent="-285750" algn="just">
                        <a:buFont typeface="Courier New" pitchFamily="49" charset="0"/>
                        <a:buChar char="o"/>
                      </a:pP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всі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питання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звільнення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з-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під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варти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 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 algn="just">
                        <a:buFont typeface="Courier New" pitchFamily="49" charset="0"/>
                        <a:buChar char="o"/>
                      </a:pP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в’їзд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без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відповідного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дозволу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країну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вислання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депортація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екстрадиція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примусове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утримання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іноземців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міжнародній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зоні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аеропорту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 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 algn="just">
                        <a:buFont typeface="Courier New" pitchFamily="49" charset="0"/>
                        <a:buChar char="o"/>
                      </a:pP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захворювання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за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наявності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яких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якого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особа не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може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перебувати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під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вартою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 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 algn="just">
                        <a:buFont typeface="Courier New" pitchFamily="49" charset="0"/>
                        <a:buChar char="o"/>
                      </a:pP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поміщення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до карцерного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приміщення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гауптвахти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 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 algn="just">
                        <a:buFont typeface="Courier New" pitchFamily="49" charset="0"/>
                        <a:buChar char="o"/>
                      </a:pP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відшкодування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шкоди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незаконний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арешт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затримання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тримання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під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вартою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22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3531</Words>
  <Application>Microsoft Office PowerPoint</Application>
  <PresentationFormat>Экран (16:9)</PresentationFormat>
  <Paragraphs>200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Настя</dc:creator>
  <cp:lastModifiedBy>Пользователь</cp:lastModifiedBy>
  <cp:revision>112</cp:revision>
  <dcterms:created xsi:type="dcterms:W3CDTF">2025-11-09T09:35:56Z</dcterms:created>
  <dcterms:modified xsi:type="dcterms:W3CDTF">2025-11-11T20:11:07Z</dcterms:modified>
</cp:coreProperties>
</file>