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82" r:id="rId13"/>
    <p:sldId id="28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37E8FA-E178-4DBB-A559-FFBC9388736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6775AE-ED00-453A-977D-C6E41A93D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зоопсихології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05800" cy="1981200"/>
          </a:xfrm>
        </p:spPr>
        <p:txBody>
          <a:bodyPr/>
          <a:lstStyle/>
          <a:p>
            <a:r>
              <a:rPr lang="uk-UA" dirty="0" smtClean="0"/>
              <a:t>Зоопсихологія</a:t>
            </a:r>
            <a:endParaRPr lang="ru-RU" dirty="0"/>
          </a:p>
        </p:txBody>
      </p:sp>
      <p:pic>
        <p:nvPicPr>
          <p:cNvPr id="15362" name="Picture 2" descr="Психологічна допомога тварині: їм теж потрібний психо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420046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наука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природному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сформувалася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30-ті роки XX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еволюційної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засновники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австрійський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Конрад Лоренц (1903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1989)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голландець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Ніколас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Тінберген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(1907-1988),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пропрацював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Великобританії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розвивалася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тісному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популяційною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генетикою, генетикою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пов'язаний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уроджених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пізніше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перетворилася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філогенезі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механізмів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пристосувального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Гештальтпсихологія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20-ті роки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минулого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Німеччині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біхевіоризму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намагався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протистояти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інтроспекції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Первинними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елементами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гештальтпсихологія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вважала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відчуття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характеризуються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константністю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стійкістю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булла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теза про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сприйняття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зорового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образу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роль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оперування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цілісними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зоровими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образами. На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розглянутих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напрямків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гештальтпсихологія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виникнення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пов'язана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завдяки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рішучий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злам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експериментальному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інтелекту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Один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найвідоміших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гештальтпсихологів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Вольфганг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Келер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(1925)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першим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довів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("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інсайту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") 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Ви бачите вазу або два обличч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2634292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324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бачите</a:t>
            </a:r>
            <a:r>
              <a:rPr lang="ru-RU" dirty="0"/>
              <a:t> вазу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особи?</a:t>
            </a:r>
          </a:p>
        </p:txBody>
      </p:sp>
      <p:pic>
        <p:nvPicPr>
          <p:cNvPr id="22533" name="Picture 5" descr="Принцип замкнутості. Малюнок сприймається не як окремі відрізки, а як коло і квадрат."/>
          <p:cNvPicPr>
            <a:picLocks noChangeAspect="1" noChangeArrowheads="1"/>
          </p:cNvPicPr>
          <p:nvPr/>
        </p:nvPicPr>
        <p:blipFill>
          <a:blip r:embed="rId3" cstate="print">
            <a:lum bright="-48000" contrast="100000"/>
          </a:blip>
          <a:srcRect/>
          <a:stretch>
            <a:fillRect/>
          </a:stretch>
        </p:blipFill>
        <p:spPr bwMode="auto">
          <a:xfrm>
            <a:off x="4283968" y="4509120"/>
            <a:ext cx="2095500" cy="1143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замкнутості</a:t>
            </a:r>
            <a:r>
              <a:rPr lang="ru-RU" dirty="0"/>
              <a:t>.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не як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відрізки</a:t>
            </a:r>
            <a:r>
              <a:rPr lang="ru-RU" dirty="0"/>
              <a:t>, а як коло </a:t>
            </a:r>
            <a:r>
              <a:rPr lang="ru-RU" dirty="0" err="1"/>
              <a:t>і</a:t>
            </a:r>
            <a:r>
              <a:rPr lang="ru-RU" dirty="0"/>
              <a:t> квадрат.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инцип близькості. Права частина малюнка сприймається як три стовпч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Принцип близькості. Права частина малюнка сприймається як три стовпчики</a:t>
            </a:r>
            <a:endParaRPr lang="ru-RU" dirty="0"/>
          </a:p>
        </p:txBody>
      </p:sp>
      <p:pic>
        <p:nvPicPr>
          <p:cNvPr id="39940" name="Picture 4" descr="Принцип схожості. Малюнок сприймається як рядки, а не як колонк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095500" cy="2095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схожості</a:t>
            </a:r>
            <a:r>
              <a:rPr lang="ru-RU" dirty="0"/>
              <a:t>.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як рядки, а не як колонки.</a:t>
            </a:r>
          </a:p>
        </p:txBody>
      </p:sp>
      <p:pic>
        <p:nvPicPr>
          <p:cNvPr id="39942" name="Picture 6" descr="Ви можете змінювати фігуру і фон, вбачаючи тут то молоду жінку, то баб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1714500" cy="25812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фігуру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фон, </a:t>
            </a:r>
            <a:r>
              <a:rPr lang="ru-RU" dirty="0" err="1" smtClean="0"/>
              <a:t>вбачаючи</a:t>
            </a:r>
            <a:r>
              <a:rPr lang="ru-RU" dirty="0" smtClean="0"/>
              <a:t> </a:t>
            </a:r>
            <a:r>
              <a:rPr lang="ru-RU" dirty="0"/>
              <a:t>тут то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жінку</a:t>
            </a:r>
            <a:r>
              <a:rPr lang="ru-RU" dirty="0"/>
              <a:t>, </a:t>
            </a:r>
            <a:r>
              <a:rPr lang="ru-RU" dirty="0" err="1"/>
              <a:t>то</a:t>
            </a:r>
            <a:r>
              <a:rPr lang="ru-RU" dirty="0"/>
              <a:t> </a:t>
            </a:r>
            <a:r>
              <a:rPr lang="ru-RU" dirty="0" smtClean="0"/>
              <a:t>бабусю.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596059" cy="240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36096" y="3284984"/>
            <a:ext cx="193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Вольфганг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Келер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284984"/>
            <a:ext cx="201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Макс </a:t>
            </a:r>
            <a:r>
              <a:rPr lang="ru-RU" dirty="0" err="1" smtClean="0"/>
              <a:t>Вертгеймер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3389" y="3244334"/>
            <a:ext cx="155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Курт</a:t>
            </a:r>
            <a:r>
              <a:rPr lang="ru-RU" dirty="0" smtClean="0"/>
              <a:t> </a:t>
            </a:r>
            <a:r>
              <a:rPr lang="ru-RU" dirty="0" err="1" smtClean="0"/>
              <a:t>Коффка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феномен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успадкування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інтуїтивно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багатьом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займалися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механізмів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когнітивних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Генетика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нейробіології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генетики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моделей тих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когнітивних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нейробіологія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поєднує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широкий комплекс наук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налаштованих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загальнобіологічних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Нарешті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нейронауки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інтеграції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суміжних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галузях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23740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великих загадок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найдавніших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прагнув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особливо,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посідає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Душевне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входили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фольклору,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релігійних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світогляду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приділяли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мислителі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філософських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наш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наука 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Цікаві факти з психології собак, які ви не зн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86916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79303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розглянути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розуміємо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невіддільною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їхньої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сукупність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рухової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життєво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навколишнім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справедливо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формою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живому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адекватно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організовувати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свою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компонентів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навколишнього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Предметом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прояви,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філогенезі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передумови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передісторія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зоопсихолог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починаючи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зародкових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 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найвищих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становили основу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зародження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8933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зоопсихолога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межах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граней,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віхами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взагалі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знаменує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початок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вихідну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ступінь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означає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розбіжності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доводиться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вирішувати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елементарної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другому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елементарної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Як тварини лікують людей від хвороб — пет-терапія | ITV MEDIA GROUP |  Новини Рівного та обла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7072"/>
            <a:ext cx="3672408" cy="243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33137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Ґрунтовна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зародження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дослідженнях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психолога О. М.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Леонтьєва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допсихічному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функціональному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існуванні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"простою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подразливістю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вибірково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значущі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обміну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організмів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виникає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нова форма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подразливості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відчуття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елементарне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явище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словами,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там, де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з'являється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своєрідна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подразливості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зоопсихолога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допсихічного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відчуття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нижчих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представників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Визначаючи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грань"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підкреслити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 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відкривається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врахуванні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еволюційних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перебудов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піднесли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зовсім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180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пов'язана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відіграють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глибокими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обумовлені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суспільно-трудовою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членороздільною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Які психологічні проблеми під час війни виникають у домашніх тварин та як  це лікувати | Вільне раді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143125" cy="2143125"/>
          </a:xfrm>
          <a:prstGeom prst="rect">
            <a:avLst/>
          </a:prstGeom>
          <a:noFill/>
        </p:spPr>
      </p:pic>
      <p:pic>
        <p:nvPicPr>
          <p:cNvPr id="28677" name="Picture 5" descr="Зоопсихолог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726" y="3861048"/>
            <a:ext cx="3357274" cy="2304256"/>
          </a:xfrm>
          <a:prstGeom prst="rect">
            <a:avLst/>
          </a:prstGeom>
          <a:noFill/>
        </p:spPr>
      </p:pic>
      <p:sp>
        <p:nvSpPr>
          <p:cNvPr id="28679" name="AutoShape 7" descr="Психологія тварин: основні поняття, основні принципи поведінки, методи  вивч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Курс «</a:t>
            </a:r>
            <a:r>
              <a:rPr lang="ru-RU" sz="2000" dirty="0" err="1"/>
              <a:t>зоопсихологія</a:t>
            </a:r>
            <a:r>
              <a:rPr lang="ru-RU" sz="2000" dirty="0"/>
              <a:t> та </a:t>
            </a:r>
            <a:r>
              <a:rPr lang="ru-RU" sz="2000" dirty="0" err="1"/>
              <a:t>порівняльна</a:t>
            </a:r>
            <a:r>
              <a:rPr lang="ru-RU" sz="2000" dirty="0"/>
              <a:t> </a:t>
            </a:r>
            <a:r>
              <a:rPr lang="ru-RU" sz="2000" dirty="0" err="1"/>
              <a:t>психологія</a:t>
            </a:r>
            <a:r>
              <a:rPr lang="ru-RU" sz="2000" dirty="0"/>
              <a:t>» </a:t>
            </a:r>
            <a:r>
              <a:rPr lang="ru-RU" sz="2000" dirty="0" err="1"/>
              <a:t>розкриває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 </a:t>
            </a:r>
            <a:r>
              <a:rPr lang="ru-RU" sz="2000" dirty="0" err="1"/>
              <a:t>та</a:t>
            </a:r>
            <a:r>
              <a:rPr lang="ru-RU" sz="2000" dirty="0"/>
              <a:t> </a:t>
            </a:r>
            <a:r>
              <a:rPr lang="ru-RU" sz="2000" dirty="0" err="1"/>
              <a:t>психічних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у </a:t>
            </a:r>
            <a:r>
              <a:rPr lang="ru-RU" sz="2000" dirty="0" err="1"/>
              <a:t>тварин</a:t>
            </a:r>
            <a:r>
              <a:rPr lang="ru-RU" sz="2000" dirty="0"/>
              <a:t> в </a:t>
            </a:r>
            <a:r>
              <a:rPr lang="ru-RU" sz="2000" dirty="0" err="1"/>
              <a:t>онтогенезі</a:t>
            </a:r>
            <a:r>
              <a:rPr lang="ru-RU" sz="2000" dirty="0"/>
              <a:t>, роль </a:t>
            </a:r>
            <a:r>
              <a:rPr lang="ru-RU" sz="2000" dirty="0" err="1"/>
              <a:t>поведінки</a:t>
            </a:r>
            <a:r>
              <a:rPr lang="ru-RU" sz="2000" dirty="0"/>
              <a:t> в </a:t>
            </a:r>
            <a:r>
              <a:rPr lang="ru-RU" sz="2000" dirty="0" err="1"/>
              <a:t>еволюційному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, </a:t>
            </a:r>
            <a:r>
              <a:rPr lang="ru-RU" sz="2000" dirty="0" err="1"/>
              <a:t>біологічні</a:t>
            </a:r>
            <a:r>
              <a:rPr lang="ru-RU" sz="2000" dirty="0"/>
              <a:t> </a:t>
            </a:r>
            <a:r>
              <a:rPr lang="ru-RU" sz="2000" dirty="0" err="1"/>
              <a:t>передумови</a:t>
            </a:r>
            <a:r>
              <a:rPr lang="ru-RU" sz="2000" dirty="0"/>
              <a:t> </a:t>
            </a:r>
            <a:r>
              <a:rPr lang="ru-RU" sz="2000" dirty="0" err="1"/>
              <a:t>становлення</a:t>
            </a:r>
            <a:r>
              <a:rPr lang="ru-RU" sz="2000" dirty="0"/>
              <a:t> </a:t>
            </a:r>
            <a:r>
              <a:rPr lang="ru-RU" sz="2000" dirty="0" err="1"/>
              <a:t>людської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Метою</a:t>
            </a:r>
            <a:r>
              <a:rPr lang="ru-RU" sz="2000" dirty="0"/>
              <a:t> 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«</a:t>
            </a:r>
            <a:r>
              <a:rPr lang="ru-RU" sz="2000" dirty="0" err="1"/>
              <a:t>Зоопсихологія</a:t>
            </a:r>
            <a:r>
              <a:rPr lang="ru-RU" sz="2000" dirty="0"/>
              <a:t> та </a:t>
            </a:r>
            <a:r>
              <a:rPr lang="ru-RU" sz="2000" dirty="0" err="1"/>
              <a:t>порівняльна</a:t>
            </a:r>
            <a:r>
              <a:rPr lang="ru-RU" sz="2000" dirty="0"/>
              <a:t> </a:t>
            </a:r>
            <a:r>
              <a:rPr lang="ru-RU" sz="2000" dirty="0" err="1"/>
              <a:t>психологія</a:t>
            </a:r>
            <a:r>
              <a:rPr lang="ru-RU" sz="2000" dirty="0"/>
              <a:t>» </a:t>
            </a:r>
            <a:r>
              <a:rPr lang="ru-RU" sz="2000" dirty="0" err="1"/>
              <a:t>є</a:t>
            </a:r>
            <a:r>
              <a:rPr lang="ru-RU" sz="2000" dirty="0"/>
              <a:t>  </a:t>
            </a:r>
            <a:r>
              <a:rPr lang="ru-RU" sz="2000" dirty="0" err="1"/>
              <a:t>надання</a:t>
            </a:r>
            <a:r>
              <a:rPr lang="ru-RU" sz="2000" dirty="0"/>
              <a:t> студентам </a:t>
            </a:r>
            <a:r>
              <a:rPr lang="ru-RU" sz="2000" dirty="0" err="1"/>
              <a:t>біологічного</a:t>
            </a:r>
            <a:r>
              <a:rPr lang="ru-RU" sz="2000" dirty="0"/>
              <a:t> факультету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психологічного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східного</a:t>
            </a:r>
            <a:r>
              <a:rPr lang="ru-RU" sz="2000" dirty="0"/>
              <a:t> та </a:t>
            </a:r>
            <a:r>
              <a:rPr lang="ru-RU" sz="2000" dirty="0" err="1"/>
              <a:t>різного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людиною</a:t>
            </a:r>
            <a:r>
              <a:rPr lang="ru-RU" sz="2000" dirty="0"/>
              <a:t> </a:t>
            </a:r>
            <a:r>
              <a:rPr lang="ru-RU" sz="2000" dirty="0" err="1"/>
              <a:t>та</a:t>
            </a:r>
            <a:r>
              <a:rPr lang="ru-RU" sz="2000" dirty="0"/>
              <a:t> </a:t>
            </a:r>
            <a:r>
              <a:rPr lang="ru-RU" sz="2000" dirty="0" err="1"/>
              <a:t>твариною</a:t>
            </a:r>
            <a:r>
              <a:rPr lang="ru-RU" sz="2000" dirty="0"/>
              <a:t>, форм </a:t>
            </a:r>
            <a:r>
              <a:rPr lang="ru-RU" sz="2000" dirty="0" err="1"/>
              <a:t>тваринної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, </a:t>
            </a:r>
            <a:r>
              <a:rPr lang="ru-RU" sz="2000" dirty="0" err="1"/>
              <a:t>психологічних</a:t>
            </a:r>
            <a:r>
              <a:rPr lang="ru-RU" sz="2000" dirty="0"/>
              <a:t> </a:t>
            </a:r>
            <a:r>
              <a:rPr lang="ru-RU" sz="2000" dirty="0" err="1"/>
              <a:t>передумов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та </a:t>
            </a:r>
            <a:r>
              <a:rPr lang="ru-RU" sz="2000" dirty="0" err="1"/>
              <a:t>інтелекту</a:t>
            </a:r>
            <a:r>
              <a:rPr lang="ru-RU" sz="2000" dirty="0"/>
              <a:t> в </a:t>
            </a:r>
            <a:r>
              <a:rPr lang="ru-RU" sz="2000" dirty="0" err="1"/>
              <a:t>порівняльному</a:t>
            </a:r>
            <a:r>
              <a:rPr lang="ru-RU" sz="2000" dirty="0"/>
              <a:t> </a:t>
            </a:r>
            <a:r>
              <a:rPr lang="ru-RU" sz="2000" dirty="0" err="1"/>
              <a:t>аспекті</a:t>
            </a:r>
            <a:r>
              <a:rPr lang="ru-RU" sz="2000" dirty="0"/>
              <a:t>. 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/>
              <a:t>Основними</a:t>
            </a:r>
            <a:r>
              <a:rPr lang="ru-RU" sz="2000" dirty="0"/>
              <a:t> </a:t>
            </a:r>
            <a:r>
              <a:rPr lang="ru-RU" sz="2000" b="1" dirty="0" err="1"/>
              <a:t>завданнями</a:t>
            </a:r>
            <a:r>
              <a:rPr lang="ru-RU" sz="2000" dirty="0"/>
              <a:t> 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«</a:t>
            </a:r>
            <a:r>
              <a:rPr lang="ru-RU" sz="2000" dirty="0" err="1"/>
              <a:t>Зоопсихологія</a:t>
            </a:r>
            <a:r>
              <a:rPr lang="ru-RU" sz="2000" dirty="0"/>
              <a:t> та </a:t>
            </a:r>
            <a:r>
              <a:rPr lang="ru-RU" sz="2000" dirty="0" err="1"/>
              <a:t>порівняльна</a:t>
            </a:r>
            <a:r>
              <a:rPr lang="ru-RU" sz="2000" dirty="0"/>
              <a:t> </a:t>
            </a:r>
            <a:r>
              <a:rPr lang="ru-RU" sz="2000" dirty="0" err="1"/>
              <a:t>психологія</a:t>
            </a:r>
            <a:r>
              <a:rPr lang="ru-RU" sz="2000" dirty="0"/>
              <a:t>» </a:t>
            </a:r>
            <a:r>
              <a:rPr lang="ru-RU" sz="2000" dirty="0" err="1"/>
              <a:t>є</a:t>
            </a:r>
            <a:r>
              <a:rPr lang="ru-RU" sz="2000" dirty="0"/>
              <a:t>  </a:t>
            </a:r>
            <a:r>
              <a:rPr lang="ru-RU" sz="2000" dirty="0" err="1"/>
              <a:t>розуміння</a:t>
            </a:r>
            <a:r>
              <a:rPr lang="ru-RU" sz="2000" dirty="0"/>
              <a:t> понять: </a:t>
            </a:r>
            <a:r>
              <a:rPr lang="ru-RU" sz="2000" dirty="0" err="1"/>
              <a:t>зоопсихологія</a:t>
            </a:r>
            <a:r>
              <a:rPr lang="ru-RU" sz="2000" dirty="0"/>
              <a:t>, </a:t>
            </a:r>
            <a:r>
              <a:rPr lang="ru-RU" sz="2000" dirty="0" err="1"/>
              <a:t>психіка</a:t>
            </a:r>
            <a:r>
              <a:rPr lang="ru-RU" sz="2000" dirty="0"/>
              <a:t>, </a:t>
            </a:r>
            <a:r>
              <a:rPr lang="ru-RU" sz="2000" dirty="0" err="1"/>
              <a:t>поведінка</a:t>
            </a:r>
            <a:r>
              <a:rPr lang="ru-RU" sz="2000" dirty="0"/>
              <a:t>, </a:t>
            </a:r>
            <a:r>
              <a:rPr lang="ru-RU" sz="2000" dirty="0" err="1"/>
              <a:t>психофізіологія</a:t>
            </a:r>
            <a:r>
              <a:rPr lang="ru-RU" sz="2000" dirty="0"/>
              <a:t>, </a:t>
            </a:r>
            <a:r>
              <a:rPr lang="ru-RU" sz="2000" dirty="0" err="1"/>
              <a:t>етологія</a:t>
            </a:r>
            <a:r>
              <a:rPr lang="ru-RU" sz="2000" dirty="0"/>
              <a:t>; </a:t>
            </a:r>
            <a:r>
              <a:rPr lang="ru-RU" sz="2000" dirty="0" err="1"/>
              <a:t>методів</a:t>
            </a:r>
            <a:r>
              <a:rPr lang="ru-RU" sz="2000" dirty="0"/>
              <a:t> 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психіки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та </a:t>
            </a:r>
            <a:r>
              <a:rPr lang="ru-RU" sz="2000" dirty="0" err="1"/>
              <a:t>тварин</a:t>
            </a:r>
            <a:r>
              <a:rPr lang="ru-RU" sz="2000" dirty="0"/>
              <a:t>; </a:t>
            </a:r>
            <a:r>
              <a:rPr lang="ru-RU" sz="2000" dirty="0" err="1"/>
              <a:t>загальної</a:t>
            </a:r>
            <a:r>
              <a:rPr lang="ru-RU" sz="2000" dirty="0"/>
              <a:t> характеристики </a:t>
            </a:r>
            <a:r>
              <a:rPr lang="ru-RU" sz="2000" dirty="0" err="1"/>
              <a:t>психічної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; </a:t>
            </a:r>
            <a:r>
              <a:rPr lang="ru-RU" sz="2000" dirty="0" err="1"/>
              <a:t>мислення</a:t>
            </a:r>
            <a:r>
              <a:rPr lang="ru-RU" sz="2000" dirty="0"/>
              <a:t> та </a:t>
            </a:r>
            <a:r>
              <a:rPr lang="ru-RU" sz="2000" dirty="0" err="1"/>
              <a:t>поведінки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Зоопсихология и сравнительная псих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81128"/>
            <a:ext cx="3419872" cy="2122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6933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Видатний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учений, основоположник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відчизняної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О. Вагнер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всебічно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проаналізував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Вагнер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заперечував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найважливіше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Виступаючи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спрощеності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тлумаченні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Вагнер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водночас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рішучу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антропоморфізмом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Антропоморфізм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судженні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аналогією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такими 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притаманних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Кажучи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предмет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зоопсихолога, Вагнер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4531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наука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Таким чином,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виходячи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обов'язковий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стосовно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порівняльно-психологічний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філогенезі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якісних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20806"/>
            <a:ext cx="9144000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Зв'язок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порівняльної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галузями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поширено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загальнобіологічних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закономірностей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займається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цікавить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насамперед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екологічний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пристосування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умов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ході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3оопсихологія не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співдружності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етологією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Адже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виявляється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Спираючись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здобуті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етологами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аспекти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(особливо 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природних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проникнути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цілком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підкоряється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біологічним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закономірностям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відображає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зв'язки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фізіологією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особливо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нейрофізіологією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фізіологією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зоопсихолога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зумовлюють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Фізіологічне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здійснюється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кутом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цільовою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настановою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звертає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головного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органів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беруть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участь у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поведінці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цілісного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15552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допомагають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порівняльно-психологічному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аспекті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вирішення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онтогенезі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ембріональний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стадіях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відіграють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зоопсихології, особливо без даних про найвищі психічні функції тварин і особливості поведінки приматів, не може обійтися антропологія, яка визначає проблеми походження людини. Дані зоопсихології необхідні для з'ясування біологічних передумов і основ антропогенезу, для вивчення передісторії людства і зародження трудової діяльності,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набувають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практики, 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розладів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допомагає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лікувати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сільського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господарства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тваринництва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рибальства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мисливського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господарства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17693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Виходячи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людей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виявився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артефактом.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приклад.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1913-1914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два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Гесс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Фріш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розрізнення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Гесс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темному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приміщенні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 вони могли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Застосувавши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сполучення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завжди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світлішого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довжини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випромінюючого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пристрою.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Звідси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Фріш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побудувавши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чином,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дійшов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протилежного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бджолам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пропонувалося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вибирати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підкріплювані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сиропом, шматки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паперу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сірих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паперів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відтінків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підкріплюваних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сиропом.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Бджоли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безпомилково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подкріплювані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сиропом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квадратики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паперу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яскравості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насиченості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їхнього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Тим самим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доведено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Гесса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ставив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бджіл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темряві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проявитися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відіграє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різноманітністю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зводяться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постановки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Наведемо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лабіринту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пройти до мети,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нею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відхиленні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правильного шляху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покарання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найпростішому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лабіринт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Т-подібного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коридору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трубки. 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повороті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один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нагороду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повороті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позбавляють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нагороди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Складніші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лабіринти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комбінацій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Т-подібних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глухих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потрапляння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розцінюється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помилки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лабіринту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пов'язані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так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просторової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шкірно-м'язової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чутливості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переносу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рухових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почуттєвих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узагальнень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AutoShape 3" descr="Інстинкт повернення у ссавц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656920"/>
            <a:ext cx="2880320" cy="22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1709"/>
            <a:ext cx="2723488" cy="18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69970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перерахованих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методом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обхідного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шляху".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доводиться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"мети"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обминути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перешкод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методу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лабіринту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початку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траєкторія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обхідного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перешкоди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53888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дресирування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піддослідної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пропонованих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попарно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пропонованих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винагороджується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дресирування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одночасно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підкріпленням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вибору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позитивно-негативне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дресирування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зменшуючи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скажімо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зрештою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гостроту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кольорочутливість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 методом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сполучення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(шляхом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дресирування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проміжок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часу),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узагальнення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останньому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правило,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пропонованих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фігур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диференційованого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дресирування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вибору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низки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керуючись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апараті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підкріплюється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Цей метод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шухляди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ставиться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приводячи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важелі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засуви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 п.),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навпаки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проникнути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підгодівля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розкривши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засуви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невеликі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шухляди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скриньки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засувами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відімкнення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піддослідній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доступ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корму.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складнішій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механізми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пристрої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засвоюватися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запам'ятовуватися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інтелектуальної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Особливо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зручно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розвинутими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хапальними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кінцівками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пацюків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єнотів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мавп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роль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зоо-психологічних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відіграє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підкріплюваного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маніпулювання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предметами.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ефекторні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дослідницьку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ігрову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синтезу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усіх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зоопсихологічних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дослідженнях широко застосовується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кінозйомка, звукозапис та інші засоби фіксації поведінки тварин.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91481"/>
            <a:ext cx="3384376" cy="236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напрямки науки про поведінку тварин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галузь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аспект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весь комплекс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єдиний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продукт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онтогенезі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передумови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Таким чином,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адекватно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відношенню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із найважливіших способів активного пристосування тварин до умов оточуючого середовища, що забезпечує виживання й успішне відтворювання як окремої особини, так і виду в цілому.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характеристики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вродженого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набутого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захоплюючих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суперечливих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собою систему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заснованого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курсу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покладено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відношення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еволюційних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інтелектуальної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Обговорюючи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феномен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акцентуємо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здатностях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знаряддя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самосвідомості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тому,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одного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покоління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співставлення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посилений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взаємозв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антропології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висвітленні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дискусійних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галузі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комунікація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Розглядаються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співпереживання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самоідентифікації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Звернення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гіпотез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позицій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по-новому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бачити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багатьох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припущень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6166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вивчається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достатньо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самостійними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сформованими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Такими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біхевіоризм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гештальтпсихологія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генетика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нейробіологія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нейронауки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зіставляються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психіки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еволюційних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ступенях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науковій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порівняльно-психологічними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називаються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розумової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прояви,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закономірності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еволюцію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Предметом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та онтогенез)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передумови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передісторія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Великий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накопичений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зоопсихологією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викладений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підручнику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 Е.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Фабрі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(1976), 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працях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Дерягіна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1986;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Мєшкова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1996).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9180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Біхевіоризм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американської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заснований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Уотсоном.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радикальної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зводиться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комплексу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секреторних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м'язових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стимул-реакція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").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Біхевіоризм не займається аналізом процесів, що відбуваються в мозку, а наголошує на найточнішій реєстрації поведінки та її кількісному аналізі.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972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2095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Бихевиоризм: Stimulus =&gt; Brain =&gt; Response | Пика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812" y="3645024"/>
            <a:ext cx="2240188" cy="128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іхевіоризм: Дж. Уотсон, Е. Торндайк, Б. Скіннер, Е. Тол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3833567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204864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Джон </a:t>
            </a:r>
            <a:r>
              <a:rPr lang="uk-UA" sz="1600" dirty="0" err="1" smtClean="0"/>
              <a:t>Уотсон-</a:t>
            </a:r>
            <a:r>
              <a:rPr lang="uk-UA" sz="1600" dirty="0" smtClean="0"/>
              <a:t> </a:t>
            </a:r>
            <a:r>
              <a:rPr lang="ru-RU" sz="1600" dirty="0" err="1" smtClean="0"/>
              <a:t>американський</a:t>
            </a:r>
            <a:r>
              <a:rPr lang="ru-RU" sz="1600" dirty="0" smtClean="0"/>
              <a:t> </a:t>
            </a:r>
            <a:r>
              <a:rPr lang="ru-RU" sz="1600" dirty="0" smtClean="0"/>
              <a:t>психолог, </a:t>
            </a:r>
            <a:r>
              <a:rPr lang="ru-RU" sz="1600" dirty="0" err="1" smtClean="0"/>
              <a:t>засновник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біхевіоризму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8" name="Picture 4" descr="Біхевіоризм: Дж. Уотсон, Е. Торндайк, Б. Скіннер, Е. Толм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931" y="188640"/>
            <a:ext cx="3170069" cy="23763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84168" y="2708920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Едвард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Торндайк</a:t>
            </a:r>
            <a:r>
              <a:rPr lang="ru-RU" sz="1600" dirty="0" smtClean="0"/>
              <a:t> – </a:t>
            </a:r>
            <a:r>
              <a:rPr lang="ru-RU" sz="1600" dirty="0" err="1" smtClean="0"/>
              <a:t>видатний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американський</a:t>
            </a:r>
            <a:r>
              <a:rPr lang="ru-RU" sz="1600" dirty="0" smtClean="0"/>
              <a:t> психолог, </a:t>
            </a:r>
            <a:r>
              <a:rPr lang="ru-RU" sz="1600" dirty="0" err="1" smtClean="0"/>
              <a:t>засновник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теорії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869160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Беррес</a:t>
            </a:r>
            <a:r>
              <a:rPr lang="ru-RU" sz="1600" dirty="0" smtClean="0"/>
              <a:t> </a:t>
            </a:r>
            <a:r>
              <a:rPr lang="ru-RU" sz="1600" dirty="0" err="1" smtClean="0"/>
              <a:t>Скіннер</a:t>
            </a:r>
            <a:r>
              <a:rPr lang="ru-RU" sz="1600" dirty="0" smtClean="0"/>
              <a:t> – </a:t>
            </a:r>
            <a:r>
              <a:rPr lang="ru-RU" sz="1600" dirty="0" err="1" smtClean="0"/>
              <a:t>американський</a:t>
            </a:r>
            <a:r>
              <a:rPr lang="ru-RU" sz="1600" dirty="0" smtClean="0"/>
              <a:t> психолог, </a:t>
            </a:r>
            <a:r>
              <a:rPr lang="ru-RU" sz="1600" dirty="0" err="1" smtClean="0"/>
              <a:t>письменник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продовжувач</a:t>
            </a:r>
            <a:r>
              <a:rPr lang="ru-RU" sz="1600" dirty="0" smtClean="0"/>
              <a:t> </a:t>
            </a:r>
            <a:r>
              <a:rPr lang="ru-RU" sz="1600" dirty="0" err="1" smtClean="0"/>
              <a:t>ідей</a:t>
            </a:r>
            <a:r>
              <a:rPr lang="ru-RU" sz="1600" dirty="0" smtClean="0"/>
              <a:t> Дж. Уотсона,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розробив</a:t>
            </a:r>
            <a:r>
              <a:rPr lang="ru-RU" sz="1600" dirty="0" smtClean="0"/>
              <a:t> </a:t>
            </a:r>
            <a:r>
              <a:rPr lang="ru-RU" sz="1600" b="1" dirty="0" err="1" smtClean="0"/>
              <a:t>теорію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оперантного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навчання</a:t>
            </a:r>
            <a:endParaRPr lang="ru-RU" sz="1600" dirty="0"/>
          </a:p>
        </p:txBody>
      </p:sp>
      <p:pic>
        <p:nvPicPr>
          <p:cNvPr id="1030" name="Picture 6" descr="Біхевіоризм: Дж. Уотсон, Е. Торндайк, Б. Скіннер, Е. Толм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2825382" cy="17281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5534561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Едвард</a:t>
            </a:r>
            <a:r>
              <a:rPr lang="ru-RU" sz="1600" dirty="0" smtClean="0"/>
              <a:t> </a:t>
            </a:r>
            <a:r>
              <a:rPr lang="ru-RU" sz="1600" dirty="0" err="1" smtClean="0"/>
              <a:t>Толмен</a:t>
            </a:r>
            <a:r>
              <a:rPr lang="ru-RU" sz="1600" dirty="0" smtClean="0"/>
              <a:t> – </a:t>
            </a:r>
            <a:r>
              <a:rPr lang="ru-RU" sz="1600" dirty="0" err="1" smtClean="0"/>
              <a:t>американський</a:t>
            </a:r>
            <a:r>
              <a:rPr lang="ru-RU" sz="1600" dirty="0" smtClean="0"/>
              <a:t> психолог, </a:t>
            </a:r>
            <a:r>
              <a:rPr lang="ru-RU" sz="1600" dirty="0" err="1" smtClean="0"/>
              <a:t>представник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необихевиоризма</a:t>
            </a:r>
            <a:r>
              <a:rPr lang="ru-RU" sz="1600" dirty="0" smtClean="0"/>
              <a:t>, автор </a:t>
            </a:r>
            <a:r>
              <a:rPr lang="ru-RU" sz="1600" dirty="0" err="1" smtClean="0"/>
              <a:t>концепції</a:t>
            </a:r>
            <a:r>
              <a:rPr lang="ru-RU" sz="1600" dirty="0" smtClean="0"/>
              <a:t> «</a:t>
            </a:r>
            <a:r>
              <a:rPr lang="ru-RU" sz="1600" dirty="0" err="1" smtClean="0"/>
              <a:t>когнітивних</a:t>
            </a:r>
            <a:r>
              <a:rPr lang="ru-RU" sz="1600" dirty="0" smtClean="0"/>
              <a:t> карт»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когнітивного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біхевіоризму</a:t>
            </a:r>
            <a:endParaRPr lang="ru-RU" sz="1600" dirty="0"/>
          </a:p>
        </p:txBody>
      </p:sp>
      <p:pic>
        <p:nvPicPr>
          <p:cNvPr id="1032" name="Picture 8" descr="Біхевіоризм: Дж. Уотсон, Е. Торндайк, Б. Скіннер, Е. Толм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73016"/>
            <a:ext cx="3056528" cy="1938842"/>
          </a:xfrm>
          <a:prstGeom prst="rect">
            <a:avLst/>
          </a:prstGeom>
          <a:noFill/>
        </p:spPr>
      </p:pic>
      <p:pic>
        <p:nvPicPr>
          <p:cNvPr id="1034" name="Picture 10" descr="https://stud.com.ua/imag/psih/ob_vvprpsob/image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1728192" cy="19813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933056"/>
            <a:ext cx="2339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Іван</a:t>
            </a:r>
            <a:r>
              <a:rPr lang="ru-RU" sz="1600" i="1" dirty="0" smtClean="0"/>
              <a:t> Петрович Павлов -</a:t>
            </a:r>
            <a:r>
              <a:rPr lang="ru-RU" sz="1600" dirty="0" smtClean="0"/>
              <a:t> </a:t>
            </a:r>
            <a:r>
              <a:rPr lang="ru-RU" sz="1600" dirty="0" err="1" smtClean="0"/>
              <a:t>видатний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вітчизняний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вчений</a:t>
            </a:r>
            <a:r>
              <a:rPr lang="ru-RU" sz="1600" dirty="0" smtClean="0"/>
              <a:t>, </a:t>
            </a:r>
            <a:r>
              <a:rPr lang="ru-RU" sz="1600" dirty="0" err="1" smtClean="0"/>
              <a:t>фізіолог</a:t>
            </a:r>
            <a:r>
              <a:rPr lang="ru-RU" sz="1600" dirty="0" smtClean="0"/>
              <a:t>, </a:t>
            </a:r>
            <a:r>
              <a:rPr lang="ru-RU" sz="1600" dirty="0" err="1" smtClean="0"/>
              <a:t>творець</a:t>
            </a:r>
            <a:r>
              <a:rPr lang="ru-RU" sz="1600" dirty="0" smtClean="0"/>
              <a:t> науки про </a:t>
            </a:r>
            <a:r>
              <a:rPr lang="ru-RU" sz="1600" dirty="0" err="1" smtClean="0"/>
              <a:t>вищу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нервову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уявлень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процеси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регуляції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травлення</a:t>
            </a:r>
            <a:r>
              <a:rPr lang="ru-RU" sz="1600" dirty="0" smtClean="0"/>
              <a:t>; </a:t>
            </a:r>
            <a:r>
              <a:rPr lang="ru-RU" sz="1600" dirty="0" smtClean="0"/>
              <a:t>лауреат </a:t>
            </a:r>
            <a:r>
              <a:rPr lang="ru-RU" sz="1600" dirty="0" err="1" smtClean="0"/>
              <a:t>Нобелівської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медицини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фізіологі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Фізіологія вищої нервової діяльності (ВНД)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заснований І. П. Павловим на початку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століття науковий напрямок, пов'язаний з об'єктивним вивченням фізіологічних основ психіки (у тому числі і людини) методом умовних рефлексів. Нині предметом фізіології ВНД вважається експериментальне дослідження закономірностей і нейрофізіологічних механізмів поведінки, процесів навчання і пам'яті. Дослідження фізіології ВНД людини та тварин реалізуються, як правило, на основі комплексного підходу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використання нейрофізіологічних,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нейрохімічних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молекулярно-біологічних методів.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5135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Психофізіологія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галузь психології, яка є спорідненою з фізіологією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ВНД. Вона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орієнтована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кореляцій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явищами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станами 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вегетативними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руховими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реєструються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об'єктивних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Психофізіологія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висловити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суб'єктивні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переживання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психічний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понятійний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апарат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психофізіології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тимиж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самими,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Незважаючи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вужче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помилкова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тенденція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нервової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3325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Зоопсихологія</vt:lpstr>
      <vt:lpstr>Слайд 2</vt:lpstr>
      <vt:lpstr>Основні напрямки науки про поведінку тварин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Зоопсихологія</dc:title>
  <dc:creator>Руслан Аминов</dc:creator>
  <cp:lastModifiedBy>Руслан Аминов</cp:lastModifiedBy>
  <cp:revision>31</cp:revision>
  <dcterms:created xsi:type="dcterms:W3CDTF">2023-10-03T19:17:57Z</dcterms:created>
  <dcterms:modified xsi:type="dcterms:W3CDTF">2023-10-04T08:02:09Z</dcterms:modified>
</cp:coreProperties>
</file>