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8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7.xml" ContentType="application/vnd.openxmlformats-officedocument.drawingml.diagramData+xml"/>
  <Override PartName="/ppt/diagrams/data9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61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4629" autoAdjust="0"/>
  </p:normalViewPr>
  <p:slideViewPr>
    <p:cSldViewPr>
      <p:cViewPr>
        <p:scale>
          <a:sx n="100" d="100"/>
          <a:sy n="100" d="100"/>
        </p:scale>
        <p:origin x="-230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0845E9-A197-4EA7-BAE4-4C42BCBE0189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3C4900-D9EF-4C63-9F39-8A992DE6BCF6}">
      <dgm:prSet phldrT="[Текст]" custT="1"/>
      <dgm:spPr/>
      <dgm:t>
        <a:bodyPr/>
        <a:lstStyle/>
        <a:p>
          <a:r>
            <a:rPr lang="ru-RU" sz="1600" i="1" noProof="0" dirty="0" smtClean="0"/>
            <a:t>Безотказность </a:t>
          </a:r>
          <a:endParaRPr lang="ru-RU" sz="1600" noProof="0" dirty="0"/>
        </a:p>
      </dgm:t>
    </dgm:pt>
    <dgm:pt modelId="{CB4F9D06-A7DF-4B81-BDBE-71DF54EEC565}" type="parTrans" cxnId="{85D71BFC-2822-4114-A7B5-11BE3F660667}">
      <dgm:prSet/>
      <dgm:spPr/>
      <dgm:t>
        <a:bodyPr/>
        <a:lstStyle/>
        <a:p>
          <a:endParaRPr lang="ru-RU"/>
        </a:p>
      </dgm:t>
    </dgm:pt>
    <dgm:pt modelId="{C4D9B0EE-FE67-4C36-8228-C19A1237CB69}" type="sibTrans" cxnId="{85D71BFC-2822-4114-A7B5-11BE3F660667}">
      <dgm:prSet/>
      <dgm:spPr/>
      <dgm:t>
        <a:bodyPr/>
        <a:lstStyle/>
        <a:p>
          <a:endParaRPr lang="ru-RU"/>
        </a:p>
      </dgm:t>
    </dgm:pt>
    <dgm:pt modelId="{C3A33212-0DD6-4E12-9046-C435F277F015}">
      <dgm:prSet phldrT="[Текст]" custT="1"/>
      <dgm:spPr/>
      <dgm:t>
        <a:bodyPr/>
        <a:lstStyle/>
        <a:p>
          <a:r>
            <a:rPr lang="ru-RU" sz="1600" i="1" noProof="0" dirty="0" smtClean="0"/>
            <a:t>Долговечность </a:t>
          </a:r>
          <a:endParaRPr lang="ru-RU" sz="1500" noProof="0" dirty="0"/>
        </a:p>
      </dgm:t>
    </dgm:pt>
    <dgm:pt modelId="{E2A04FBA-9E20-40CD-95D1-4F8D3129A527}" type="parTrans" cxnId="{11BA4E74-BD5D-467E-816F-6EE1C1E8EF2E}">
      <dgm:prSet/>
      <dgm:spPr/>
      <dgm:t>
        <a:bodyPr/>
        <a:lstStyle/>
        <a:p>
          <a:endParaRPr lang="ru-RU"/>
        </a:p>
      </dgm:t>
    </dgm:pt>
    <dgm:pt modelId="{6622EA1B-B059-462E-B906-6C033E9FE377}" type="sibTrans" cxnId="{11BA4E74-BD5D-467E-816F-6EE1C1E8EF2E}">
      <dgm:prSet/>
      <dgm:spPr/>
      <dgm:t>
        <a:bodyPr/>
        <a:lstStyle/>
        <a:p>
          <a:endParaRPr lang="ru-RU"/>
        </a:p>
      </dgm:t>
    </dgm:pt>
    <dgm:pt modelId="{35183937-5A90-4FDD-A75A-CA1FA54B00D7}">
      <dgm:prSet/>
      <dgm:spPr/>
      <dgm:t>
        <a:bodyPr/>
        <a:lstStyle/>
        <a:p>
          <a:r>
            <a:rPr lang="ru-RU" i="1" noProof="0" dirty="0" smtClean="0"/>
            <a:t>Живучесть </a:t>
          </a:r>
          <a:endParaRPr lang="ru-RU" noProof="0" dirty="0"/>
        </a:p>
      </dgm:t>
    </dgm:pt>
    <dgm:pt modelId="{AD9CC266-FA0D-4D61-AB7A-83A25D89DA13}" type="parTrans" cxnId="{354DFC99-34A0-4A5B-B08A-57930D2D7158}">
      <dgm:prSet/>
      <dgm:spPr/>
      <dgm:t>
        <a:bodyPr/>
        <a:lstStyle/>
        <a:p>
          <a:endParaRPr lang="ru-RU"/>
        </a:p>
      </dgm:t>
    </dgm:pt>
    <dgm:pt modelId="{D6C209EA-C0AC-4315-B5C6-C8404A0B423D}" type="sibTrans" cxnId="{354DFC99-34A0-4A5B-B08A-57930D2D7158}">
      <dgm:prSet/>
      <dgm:spPr/>
      <dgm:t>
        <a:bodyPr/>
        <a:lstStyle/>
        <a:p>
          <a:endParaRPr lang="ru-RU"/>
        </a:p>
      </dgm:t>
    </dgm:pt>
    <dgm:pt modelId="{B53F2270-80E7-47DE-A991-D2B72126CD64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300" i="1" noProof="0" dirty="0" smtClean="0"/>
            <a:t>свойство системы сохранять работоспособность непрерывно</a:t>
          </a:r>
          <a:endParaRPr lang="ru-RU" sz="1300" noProof="0" dirty="0"/>
        </a:p>
      </dgm:t>
    </dgm:pt>
    <dgm:pt modelId="{E800516C-9C80-45F1-9126-40F219C95EC4}" type="parTrans" cxnId="{B3DC5F7E-97CC-45D8-A20E-14A5E6277ADA}">
      <dgm:prSet/>
      <dgm:spPr/>
      <dgm:t>
        <a:bodyPr/>
        <a:lstStyle/>
        <a:p>
          <a:endParaRPr lang="ru-RU"/>
        </a:p>
      </dgm:t>
    </dgm:pt>
    <dgm:pt modelId="{A138C402-AB12-44AE-AA59-0E604FCBBE72}" type="sibTrans" cxnId="{B3DC5F7E-97CC-45D8-A20E-14A5E6277ADA}">
      <dgm:prSet/>
      <dgm:spPr/>
      <dgm:t>
        <a:bodyPr/>
        <a:lstStyle/>
        <a:p>
          <a:endParaRPr lang="ru-RU"/>
        </a:p>
      </dgm:t>
    </dgm:pt>
    <dgm:pt modelId="{C79A0EA5-067A-42BE-94D8-4C776E4D9BD1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300" i="1" noProof="0" dirty="0" smtClean="0"/>
            <a:t>свойство сохранять работоспособность до наступления предельного состояния</a:t>
          </a:r>
          <a:endParaRPr lang="ru-RU" sz="1300" noProof="0" dirty="0"/>
        </a:p>
      </dgm:t>
    </dgm:pt>
    <dgm:pt modelId="{616F61C0-9FAB-4E1E-AC1D-79C329A50D34}" type="parTrans" cxnId="{D2C4915B-746D-44C8-B45D-0320CFDDABD7}">
      <dgm:prSet/>
      <dgm:spPr/>
      <dgm:t>
        <a:bodyPr/>
        <a:lstStyle/>
        <a:p>
          <a:endParaRPr lang="ru-RU"/>
        </a:p>
      </dgm:t>
    </dgm:pt>
    <dgm:pt modelId="{74855337-62E1-445A-B16A-1D5710E3E797}" type="sibTrans" cxnId="{D2C4915B-746D-44C8-B45D-0320CFDDABD7}">
      <dgm:prSet/>
      <dgm:spPr/>
      <dgm:t>
        <a:bodyPr/>
        <a:lstStyle/>
        <a:p>
          <a:endParaRPr lang="ru-RU"/>
        </a:p>
      </dgm:t>
    </dgm:pt>
    <dgm:pt modelId="{B99790B9-B1D8-45AE-95ED-832A9979F18B}">
      <dgm:prSet custT="1"/>
      <dgm:spPr/>
      <dgm:t>
        <a:bodyPr/>
        <a:lstStyle/>
        <a:p>
          <a:r>
            <a:rPr lang="ru-RU" sz="1600" i="1" noProof="0" dirty="0" smtClean="0"/>
            <a:t>Ремонтопригодность </a:t>
          </a:r>
          <a:endParaRPr lang="ru-RU" dirty="0"/>
        </a:p>
      </dgm:t>
    </dgm:pt>
    <dgm:pt modelId="{53310B5C-FE50-4B49-A853-6F12C36B85B9}" type="parTrans" cxnId="{500EE2AC-1A88-4288-94F1-91AF2D58EB0C}">
      <dgm:prSet/>
      <dgm:spPr/>
      <dgm:t>
        <a:bodyPr/>
        <a:lstStyle/>
        <a:p>
          <a:endParaRPr lang="ru-RU"/>
        </a:p>
      </dgm:t>
    </dgm:pt>
    <dgm:pt modelId="{2D5FC26D-65D7-479F-B51A-FEF142D1F9A9}" type="sibTrans" cxnId="{500EE2AC-1A88-4288-94F1-91AF2D58EB0C}">
      <dgm:prSet/>
      <dgm:spPr/>
      <dgm:t>
        <a:bodyPr/>
        <a:lstStyle/>
        <a:p>
          <a:endParaRPr lang="ru-RU"/>
        </a:p>
      </dgm:t>
    </dgm:pt>
    <dgm:pt modelId="{EF974636-29A1-4E84-8151-BDEDFBBD9C5A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300" i="1" noProof="0" dirty="0" smtClean="0"/>
            <a:t>возможность предупреждения и обнаружение причин отказов, повреждений и устранению их</a:t>
          </a:r>
          <a:endParaRPr lang="ru-RU" sz="1300" noProof="0" dirty="0"/>
        </a:p>
      </dgm:t>
    </dgm:pt>
    <dgm:pt modelId="{12124711-57AC-4DC1-B3A8-D975110F3B2A}" type="parTrans" cxnId="{4BF5EBF3-C9C0-47BC-9A66-FB5AF52FADBC}">
      <dgm:prSet/>
      <dgm:spPr/>
      <dgm:t>
        <a:bodyPr/>
        <a:lstStyle/>
        <a:p>
          <a:endParaRPr lang="ru-RU"/>
        </a:p>
      </dgm:t>
    </dgm:pt>
    <dgm:pt modelId="{B3887E28-2166-42A7-BAD7-3C6B21A8FA11}" type="sibTrans" cxnId="{4BF5EBF3-C9C0-47BC-9A66-FB5AF52FADBC}">
      <dgm:prSet/>
      <dgm:spPr/>
      <dgm:t>
        <a:bodyPr/>
        <a:lstStyle/>
        <a:p>
          <a:endParaRPr lang="ru-RU"/>
        </a:p>
      </dgm:t>
    </dgm:pt>
    <dgm:pt modelId="{5974C2D1-9D93-4BD5-AC27-052EF01A2363}">
      <dgm:prSet custT="1"/>
      <dgm:spPr/>
      <dgm:t>
        <a:bodyPr/>
        <a:lstStyle/>
        <a:p>
          <a:r>
            <a:rPr lang="ru-RU" sz="1500" i="1" noProof="0" dirty="0" smtClean="0"/>
            <a:t>Режимная управляемость </a:t>
          </a:r>
          <a:endParaRPr lang="ru-RU" sz="1500" noProof="0" dirty="0"/>
        </a:p>
      </dgm:t>
    </dgm:pt>
    <dgm:pt modelId="{3A8FBE69-C327-4E81-947D-F2DDA7BCE58C}" type="parTrans" cxnId="{CF42045B-4D7B-4534-8D75-138D209459DA}">
      <dgm:prSet/>
      <dgm:spPr/>
      <dgm:t>
        <a:bodyPr/>
        <a:lstStyle/>
        <a:p>
          <a:endParaRPr lang="ru-RU"/>
        </a:p>
      </dgm:t>
    </dgm:pt>
    <dgm:pt modelId="{5CB65894-E4BF-4239-9972-6D6F403392A7}" type="sibTrans" cxnId="{CF42045B-4D7B-4534-8D75-138D209459DA}">
      <dgm:prSet/>
      <dgm:spPr/>
      <dgm:t>
        <a:bodyPr/>
        <a:lstStyle/>
        <a:p>
          <a:endParaRPr lang="ru-RU"/>
        </a:p>
      </dgm:t>
    </dgm:pt>
    <dgm:pt modelId="{386EED8F-2F97-4FAD-B0BF-BFD7B6377A8D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i="1" smtClean="0"/>
            <a:t>свойство объекта поддерживать нормальный режим посредством управления</a:t>
          </a:r>
          <a:endParaRPr lang="ru-RU"/>
        </a:p>
      </dgm:t>
    </dgm:pt>
    <dgm:pt modelId="{0C846407-BD56-4819-9516-149F666CB34F}" type="parTrans" cxnId="{B53D4BB7-6A7E-443D-A109-EA010BEE840B}">
      <dgm:prSet/>
      <dgm:spPr/>
      <dgm:t>
        <a:bodyPr/>
        <a:lstStyle/>
        <a:p>
          <a:endParaRPr lang="ru-RU"/>
        </a:p>
      </dgm:t>
    </dgm:pt>
    <dgm:pt modelId="{CD0485FC-1D9E-4B25-83EB-76B6C5AA2ED7}" type="sibTrans" cxnId="{B53D4BB7-6A7E-443D-A109-EA010BEE840B}">
      <dgm:prSet/>
      <dgm:spPr/>
      <dgm:t>
        <a:bodyPr/>
        <a:lstStyle/>
        <a:p>
          <a:endParaRPr lang="ru-RU"/>
        </a:p>
      </dgm:t>
    </dgm:pt>
    <dgm:pt modelId="{6CAC5C5B-DF3F-4451-A068-AA682504636F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i="1" noProof="0" dirty="0" smtClean="0"/>
            <a:t>свойство системы теплоснабжения противостоять возмущениям</a:t>
          </a:r>
          <a:endParaRPr lang="ru-RU" noProof="0" dirty="0"/>
        </a:p>
      </dgm:t>
    </dgm:pt>
    <dgm:pt modelId="{F7D89A02-AFA3-45C4-A3B0-3749582EE04A}" type="parTrans" cxnId="{7FDBDFA3-BFEF-4052-94F7-2C30F772A5E0}">
      <dgm:prSet/>
      <dgm:spPr/>
      <dgm:t>
        <a:bodyPr/>
        <a:lstStyle/>
        <a:p>
          <a:endParaRPr lang="ru-RU"/>
        </a:p>
      </dgm:t>
    </dgm:pt>
    <dgm:pt modelId="{44494260-14EB-42AF-BEFB-9E5B8DCBA4D4}" type="sibTrans" cxnId="{7FDBDFA3-BFEF-4052-94F7-2C30F772A5E0}">
      <dgm:prSet/>
      <dgm:spPr/>
      <dgm:t>
        <a:bodyPr/>
        <a:lstStyle/>
        <a:p>
          <a:endParaRPr lang="ru-RU"/>
        </a:p>
      </dgm:t>
    </dgm:pt>
    <dgm:pt modelId="{52611040-EE2B-4774-914E-19982964291B}" type="pres">
      <dgm:prSet presAssocID="{1B0845E9-A197-4EA7-BAE4-4C42BCBE018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84F563-75A2-4B95-B4CE-6682498BDB19}" type="pres">
      <dgm:prSet presAssocID="{073C4900-D9EF-4C63-9F39-8A992DE6BCF6}" presName="parentLin" presStyleCnt="0"/>
      <dgm:spPr/>
      <dgm:t>
        <a:bodyPr/>
        <a:lstStyle/>
        <a:p>
          <a:endParaRPr lang="ru-RU"/>
        </a:p>
      </dgm:t>
    </dgm:pt>
    <dgm:pt modelId="{6291FD64-F0BE-4B01-BDC7-A510FDC51C79}" type="pres">
      <dgm:prSet presAssocID="{073C4900-D9EF-4C63-9F39-8A992DE6BCF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5BB052F-9294-4E07-89D4-C70F94630A7D}" type="pres">
      <dgm:prSet presAssocID="{073C4900-D9EF-4C63-9F39-8A992DE6BCF6}" presName="parentText" presStyleLbl="node1" presStyleIdx="0" presStyleCnt="5" custLinFactNeighborY="74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09641-EAD5-4CE8-9FFC-96F86AAB1AC0}" type="pres">
      <dgm:prSet presAssocID="{073C4900-D9EF-4C63-9F39-8A992DE6BCF6}" presName="negativeSpace" presStyleCnt="0"/>
      <dgm:spPr/>
      <dgm:t>
        <a:bodyPr/>
        <a:lstStyle/>
        <a:p>
          <a:endParaRPr lang="ru-RU"/>
        </a:p>
      </dgm:t>
    </dgm:pt>
    <dgm:pt modelId="{112580DB-073C-4E64-BBA8-67A5CB9AA4CE}" type="pres">
      <dgm:prSet presAssocID="{073C4900-D9EF-4C63-9F39-8A992DE6BCF6}" presName="childText" presStyleLbl="conFgAcc1" presStyleIdx="0" presStyleCnt="5" custScaleY="104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221B4-FA45-4363-899F-A01B32ACC94B}" type="pres">
      <dgm:prSet presAssocID="{C4D9B0EE-FE67-4C36-8228-C19A1237CB69}" presName="spaceBetweenRectangles" presStyleCnt="0"/>
      <dgm:spPr/>
      <dgm:t>
        <a:bodyPr/>
        <a:lstStyle/>
        <a:p>
          <a:endParaRPr lang="ru-RU"/>
        </a:p>
      </dgm:t>
    </dgm:pt>
    <dgm:pt modelId="{3A96BC70-8D40-46C3-BC9A-93F77BC9B709}" type="pres">
      <dgm:prSet presAssocID="{C3A33212-0DD6-4E12-9046-C435F277F015}" presName="parentLin" presStyleCnt="0"/>
      <dgm:spPr/>
      <dgm:t>
        <a:bodyPr/>
        <a:lstStyle/>
        <a:p>
          <a:endParaRPr lang="ru-RU"/>
        </a:p>
      </dgm:t>
    </dgm:pt>
    <dgm:pt modelId="{58E72FAD-7944-4793-922C-22F8143772BA}" type="pres">
      <dgm:prSet presAssocID="{C3A33212-0DD6-4E12-9046-C435F277F01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3D158B8-E1B4-4B97-8077-FC630EE63697}" type="pres">
      <dgm:prSet presAssocID="{C3A33212-0DD6-4E12-9046-C435F277F01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7CAFBC-5C2E-4FFF-9D00-D9DFBD709DD1}" type="pres">
      <dgm:prSet presAssocID="{C3A33212-0DD6-4E12-9046-C435F277F015}" presName="negativeSpace" presStyleCnt="0"/>
      <dgm:spPr/>
      <dgm:t>
        <a:bodyPr/>
        <a:lstStyle/>
        <a:p>
          <a:endParaRPr lang="ru-RU"/>
        </a:p>
      </dgm:t>
    </dgm:pt>
    <dgm:pt modelId="{FD3AFFFA-21C1-4FBE-ACEA-2A56C78D1423}" type="pres">
      <dgm:prSet presAssocID="{C3A33212-0DD6-4E12-9046-C435F277F015}" presName="childText" presStyleLbl="conFgAcc1" presStyleIdx="1" presStyleCnt="5" custScaleY="86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3BE4AC-6FCC-4E4D-8545-54AFE35D3F59}" type="pres">
      <dgm:prSet presAssocID="{6622EA1B-B059-462E-B906-6C033E9FE377}" presName="spaceBetweenRectangles" presStyleCnt="0"/>
      <dgm:spPr/>
      <dgm:t>
        <a:bodyPr/>
        <a:lstStyle/>
        <a:p>
          <a:endParaRPr lang="ru-RU"/>
        </a:p>
      </dgm:t>
    </dgm:pt>
    <dgm:pt modelId="{875A8854-245F-4730-91E1-8AA3AE89C5F5}" type="pres">
      <dgm:prSet presAssocID="{B99790B9-B1D8-45AE-95ED-832A9979F18B}" presName="parentLin" presStyleCnt="0"/>
      <dgm:spPr/>
      <dgm:t>
        <a:bodyPr/>
        <a:lstStyle/>
        <a:p>
          <a:endParaRPr lang="ru-RU"/>
        </a:p>
      </dgm:t>
    </dgm:pt>
    <dgm:pt modelId="{01C86B88-CD84-4B68-B110-2E8136C6E578}" type="pres">
      <dgm:prSet presAssocID="{B99790B9-B1D8-45AE-95ED-832A9979F18B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CE5415F8-EE09-4BF0-A7DE-5E00C342E60E}" type="pres">
      <dgm:prSet presAssocID="{B99790B9-B1D8-45AE-95ED-832A9979F18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C87E8D-B9B8-43E3-B526-A70CE2367B97}" type="pres">
      <dgm:prSet presAssocID="{B99790B9-B1D8-45AE-95ED-832A9979F18B}" presName="negativeSpace" presStyleCnt="0"/>
      <dgm:spPr/>
      <dgm:t>
        <a:bodyPr/>
        <a:lstStyle/>
        <a:p>
          <a:endParaRPr lang="ru-RU"/>
        </a:p>
      </dgm:t>
    </dgm:pt>
    <dgm:pt modelId="{ECCD735C-65F5-472F-A973-4FC88DCEA82E}" type="pres">
      <dgm:prSet presAssocID="{B99790B9-B1D8-45AE-95ED-832A9979F18B}" presName="childText" presStyleLbl="conFgAcc1" presStyleIdx="2" presStyleCnt="5" custScaleY="88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903B84-30E8-497E-AFFC-050A6C7261BA}" type="pres">
      <dgm:prSet presAssocID="{2D5FC26D-65D7-479F-B51A-FEF142D1F9A9}" presName="spaceBetweenRectangles" presStyleCnt="0"/>
      <dgm:spPr/>
      <dgm:t>
        <a:bodyPr/>
        <a:lstStyle/>
        <a:p>
          <a:endParaRPr lang="ru-RU"/>
        </a:p>
      </dgm:t>
    </dgm:pt>
    <dgm:pt modelId="{90FAA962-E394-4148-A783-9D0F11886CED}" type="pres">
      <dgm:prSet presAssocID="{5974C2D1-9D93-4BD5-AC27-052EF01A2363}" presName="parentLin" presStyleCnt="0"/>
      <dgm:spPr/>
      <dgm:t>
        <a:bodyPr/>
        <a:lstStyle/>
        <a:p>
          <a:endParaRPr lang="ru-RU"/>
        </a:p>
      </dgm:t>
    </dgm:pt>
    <dgm:pt modelId="{8829D2FF-77A7-4CA3-9300-BBC43A485F79}" type="pres">
      <dgm:prSet presAssocID="{5974C2D1-9D93-4BD5-AC27-052EF01A2363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3D9BF438-D4D2-48C8-BD12-3F72E2DE3C43}" type="pres">
      <dgm:prSet presAssocID="{5974C2D1-9D93-4BD5-AC27-052EF01A236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312A1-F944-4110-989A-9C9CBEDD1D4E}" type="pres">
      <dgm:prSet presAssocID="{5974C2D1-9D93-4BD5-AC27-052EF01A2363}" presName="negativeSpace" presStyleCnt="0"/>
      <dgm:spPr/>
      <dgm:t>
        <a:bodyPr/>
        <a:lstStyle/>
        <a:p>
          <a:endParaRPr lang="ru-RU"/>
        </a:p>
      </dgm:t>
    </dgm:pt>
    <dgm:pt modelId="{30058CF0-D9FD-4C3C-B8B4-B3E23EA8FE44}" type="pres">
      <dgm:prSet presAssocID="{5974C2D1-9D93-4BD5-AC27-052EF01A2363}" presName="childText" presStyleLbl="conFgAcc1" presStyleIdx="3" presStyleCnt="5" custScaleY="72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9890B-824B-4BEC-92C1-CAA4CABE3770}" type="pres">
      <dgm:prSet presAssocID="{5CB65894-E4BF-4239-9972-6D6F403392A7}" presName="spaceBetweenRectangles" presStyleCnt="0"/>
      <dgm:spPr/>
      <dgm:t>
        <a:bodyPr/>
        <a:lstStyle/>
        <a:p>
          <a:endParaRPr lang="ru-RU"/>
        </a:p>
      </dgm:t>
    </dgm:pt>
    <dgm:pt modelId="{F5E984FA-C040-4695-ADCA-14C7A59D0FE6}" type="pres">
      <dgm:prSet presAssocID="{35183937-5A90-4FDD-A75A-CA1FA54B00D7}" presName="parentLin" presStyleCnt="0"/>
      <dgm:spPr/>
      <dgm:t>
        <a:bodyPr/>
        <a:lstStyle/>
        <a:p>
          <a:endParaRPr lang="ru-RU"/>
        </a:p>
      </dgm:t>
    </dgm:pt>
    <dgm:pt modelId="{2AE822F7-E486-4F97-9F7B-F1DD9AB6131B}" type="pres">
      <dgm:prSet presAssocID="{35183937-5A90-4FDD-A75A-CA1FA54B00D7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D8116EFD-3DF6-4290-8C8E-8DB6191AE720}" type="pres">
      <dgm:prSet presAssocID="{35183937-5A90-4FDD-A75A-CA1FA54B00D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0DB369-6F24-40FF-A34A-4A53E62EC2D8}" type="pres">
      <dgm:prSet presAssocID="{35183937-5A90-4FDD-A75A-CA1FA54B00D7}" presName="negativeSpace" presStyleCnt="0"/>
      <dgm:spPr/>
      <dgm:t>
        <a:bodyPr/>
        <a:lstStyle/>
        <a:p>
          <a:endParaRPr lang="ru-RU"/>
        </a:p>
      </dgm:t>
    </dgm:pt>
    <dgm:pt modelId="{29EDD41D-DB4E-4474-B573-193CB89EED3E}" type="pres">
      <dgm:prSet presAssocID="{35183937-5A90-4FDD-A75A-CA1FA54B00D7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45F02D-B3CB-4043-8A96-59E9D568E8C7}" type="presOf" srcId="{073C4900-D9EF-4C63-9F39-8A992DE6BCF6}" destId="{6291FD64-F0BE-4B01-BDC7-A510FDC51C79}" srcOrd="0" destOrd="0" presId="urn:microsoft.com/office/officeart/2005/8/layout/list1"/>
    <dgm:cxn modelId="{0B290AA4-243F-4CEA-A2D2-496C49AC5F47}" type="presOf" srcId="{35183937-5A90-4FDD-A75A-CA1FA54B00D7}" destId="{2AE822F7-E486-4F97-9F7B-F1DD9AB6131B}" srcOrd="0" destOrd="0" presId="urn:microsoft.com/office/officeart/2005/8/layout/list1"/>
    <dgm:cxn modelId="{500EE2AC-1A88-4288-94F1-91AF2D58EB0C}" srcId="{1B0845E9-A197-4EA7-BAE4-4C42BCBE0189}" destId="{B99790B9-B1D8-45AE-95ED-832A9979F18B}" srcOrd="2" destOrd="0" parTransId="{53310B5C-FE50-4B49-A853-6F12C36B85B9}" sibTransId="{2D5FC26D-65D7-479F-B51A-FEF142D1F9A9}"/>
    <dgm:cxn modelId="{660380A6-60B5-4B12-A52E-62D952E129CD}" type="presOf" srcId="{5974C2D1-9D93-4BD5-AC27-052EF01A2363}" destId="{3D9BF438-D4D2-48C8-BD12-3F72E2DE3C43}" srcOrd="1" destOrd="0" presId="urn:microsoft.com/office/officeart/2005/8/layout/list1"/>
    <dgm:cxn modelId="{354DFC99-34A0-4A5B-B08A-57930D2D7158}" srcId="{1B0845E9-A197-4EA7-BAE4-4C42BCBE0189}" destId="{35183937-5A90-4FDD-A75A-CA1FA54B00D7}" srcOrd="4" destOrd="0" parTransId="{AD9CC266-FA0D-4D61-AB7A-83A25D89DA13}" sibTransId="{D6C209EA-C0AC-4315-B5C6-C8404A0B423D}"/>
    <dgm:cxn modelId="{7FDBDFA3-BFEF-4052-94F7-2C30F772A5E0}" srcId="{35183937-5A90-4FDD-A75A-CA1FA54B00D7}" destId="{6CAC5C5B-DF3F-4451-A068-AA682504636F}" srcOrd="0" destOrd="0" parTransId="{F7D89A02-AFA3-45C4-A3B0-3749582EE04A}" sibTransId="{44494260-14EB-42AF-BEFB-9E5B8DCBA4D4}"/>
    <dgm:cxn modelId="{4BF5EBF3-C9C0-47BC-9A66-FB5AF52FADBC}" srcId="{B99790B9-B1D8-45AE-95ED-832A9979F18B}" destId="{EF974636-29A1-4E84-8151-BDEDFBBD9C5A}" srcOrd="0" destOrd="0" parTransId="{12124711-57AC-4DC1-B3A8-D975110F3B2A}" sibTransId="{B3887E28-2166-42A7-BAD7-3C6B21A8FA11}"/>
    <dgm:cxn modelId="{985F7B78-D1B5-4592-B048-A7FA40DB752D}" type="presOf" srcId="{386EED8F-2F97-4FAD-B0BF-BFD7B6377A8D}" destId="{30058CF0-D9FD-4C3C-B8B4-B3E23EA8FE44}" srcOrd="0" destOrd="0" presId="urn:microsoft.com/office/officeart/2005/8/layout/list1"/>
    <dgm:cxn modelId="{B53D4BB7-6A7E-443D-A109-EA010BEE840B}" srcId="{5974C2D1-9D93-4BD5-AC27-052EF01A2363}" destId="{386EED8F-2F97-4FAD-B0BF-BFD7B6377A8D}" srcOrd="0" destOrd="0" parTransId="{0C846407-BD56-4819-9516-149F666CB34F}" sibTransId="{CD0485FC-1D9E-4B25-83EB-76B6C5AA2ED7}"/>
    <dgm:cxn modelId="{6119260A-A203-4358-B1B2-987B5648B199}" type="presOf" srcId="{C79A0EA5-067A-42BE-94D8-4C776E4D9BD1}" destId="{FD3AFFFA-21C1-4FBE-ACEA-2A56C78D1423}" srcOrd="0" destOrd="0" presId="urn:microsoft.com/office/officeart/2005/8/layout/list1"/>
    <dgm:cxn modelId="{CC5794FD-1414-4F03-B8FD-9239EEAC08C6}" type="presOf" srcId="{073C4900-D9EF-4C63-9F39-8A992DE6BCF6}" destId="{A5BB052F-9294-4E07-89D4-C70F94630A7D}" srcOrd="1" destOrd="0" presId="urn:microsoft.com/office/officeart/2005/8/layout/list1"/>
    <dgm:cxn modelId="{CF42045B-4D7B-4534-8D75-138D209459DA}" srcId="{1B0845E9-A197-4EA7-BAE4-4C42BCBE0189}" destId="{5974C2D1-9D93-4BD5-AC27-052EF01A2363}" srcOrd="3" destOrd="0" parTransId="{3A8FBE69-C327-4E81-947D-F2DDA7BCE58C}" sibTransId="{5CB65894-E4BF-4239-9972-6D6F403392A7}"/>
    <dgm:cxn modelId="{11BA4E74-BD5D-467E-816F-6EE1C1E8EF2E}" srcId="{1B0845E9-A197-4EA7-BAE4-4C42BCBE0189}" destId="{C3A33212-0DD6-4E12-9046-C435F277F015}" srcOrd="1" destOrd="0" parTransId="{E2A04FBA-9E20-40CD-95D1-4F8D3129A527}" sibTransId="{6622EA1B-B059-462E-B906-6C033E9FE377}"/>
    <dgm:cxn modelId="{85D71BFC-2822-4114-A7B5-11BE3F660667}" srcId="{1B0845E9-A197-4EA7-BAE4-4C42BCBE0189}" destId="{073C4900-D9EF-4C63-9F39-8A992DE6BCF6}" srcOrd="0" destOrd="0" parTransId="{CB4F9D06-A7DF-4B81-BDBE-71DF54EEC565}" sibTransId="{C4D9B0EE-FE67-4C36-8228-C19A1237CB69}"/>
    <dgm:cxn modelId="{D0B04FF8-92B7-420C-8348-59FBF17FE3BE}" type="presOf" srcId="{5974C2D1-9D93-4BD5-AC27-052EF01A2363}" destId="{8829D2FF-77A7-4CA3-9300-BBC43A485F79}" srcOrd="0" destOrd="0" presId="urn:microsoft.com/office/officeart/2005/8/layout/list1"/>
    <dgm:cxn modelId="{98C8C88B-1AF3-40EE-BD88-C0387529945C}" type="presOf" srcId="{C3A33212-0DD6-4E12-9046-C435F277F015}" destId="{58E72FAD-7944-4793-922C-22F8143772BA}" srcOrd="0" destOrd="0" presId="urn:microsoft.com/office/officeart/2005/8/layout/list1"/>
    <dgm:cxn modelId="{0250512E-F23A-42E6-8A23-55B274C31E30}" type="presOf" srcId="{C3A33212-0DD6-4E12-9046-C435F277F015}" destId="{83D158B8-E1B4-4B97-8077-FC630EE63697}" srcOrd="1" destOrd="0" presId="urn:microsoft.com/office/officeart/2005/8/layout/list1"/>
    <dgm:cxn modelId="{E5150DCE-6C3C-4BAB-9E81-19D5E0ED81FA}" type="presOf" srcId="{6CAC5C5B-DF3F-4451-A068-AA682504636F}" destId="{29EDD41D-DB4E-4474-B573-193CB89EED3E}" srcOrd="0" destOrd="0" presId="urn:microsoft.com/office/officeart/2005/8/layout/list1"/>
    <dgm:cxn modelId="{212C22A9-84F7-46E0-B8D1-95A9FA93C5A3}" type="presOf" srcId="{1B0845E9-A197-4EA7-BAE4-4C42BCBE0189}" destId="{52611040-EE2B-4774-914E-19982964291B}" srcOrd="0" destOrd="0" presId="urn:microsoft.com/office/officeart/2005/8/layout/list1"/>
    <dgm:cxn modelId="{C7ADBC04-64CC-42A6-8942-9298AFD08159}" type="presOf" srcId="{B99790B9-B1D8-45AE-95ED-832A9979F18B}" destId="{CE5415F8-EE09-4BF0-A7DE-5E00C342E60E}" srcOrd="1" destOrd="0" presId="urn:microsoft.com/office/officeart/2005/8/layout/list1"/>
    <dgm:cxn modelId="{B3DC5F7E-97CC-45D8-A20E-14A5E6277ADA}" srcId="{073C4900-D9EF-4C63-9F39-8A992DE6BCF6}" destId="{B53F2270-80E7-47DE-A991-D2B72126CD64}" srcOrd="0" destOrd="0" parTransId="{E800516C-9C80-45F1-9126-40F219C95EC4}" sibTransId="{A138C402-AB12-44AE-AA59-0E604FCBBE72}"/>
    <dgm:cxn modelId="{C3ADA86C-DBA8-401C-A66B-42258CA60F8D}" type="presOf" srcId="{35183937-5A90-4FDD-A75A-CA1FA54B00D7}" destId="{D8116EFD-3DF6-4290-8C8E-8DB6191AE720}" srcOrd="1" destOrd="0" presId="urn:microsoft.com/office/officeart/2005/8/layout/list1"/>
    <dgm:cxn modelId="{D0256B74-2F2D-4143-88CF-B7DC09404364}" type="presOf" srcId="{B53F2270-80E7-47DE-A991-D2B72126CD64}" destId="{112580DB-073C-4E64-BBA8-67A5CB9AA4CE}" srcOrd="0" destOrd="0" presId="urn:microsoft.com/office/officeart/2005/8/layout/list1"/>
    <dgm:cxn modelId="{D2C4915B-746D-44C8-B45D-0320CFDDABD7}" srcId="{C3A33212-0DD6-4E12-9046-C435F277F015}" destId="{C79A0EA5-067A-42BE-94D8-4C776E4D9BD1}" srcOrd="0" destOrd="0" parTransId="{616F61C0-9FAB-4E1E-AC1D-79C329A50D34}" sibTransId="{74855337-62E1-445A-B16A-1D5710E3E797}"/>
    <dgm:cxn modelId="{ECFDDA66-8C3B-4F55-9CAA-23E80E4B1E3B}" type="presOf" srcId="{B99790B9-B1D8-45AE-95ED-832A9979F18B}" destId="{01C86B88-CD84-4B68-B110-2E8136C6E578}" srcOrd="0" destOrd="0" presId="urn:microsoft.com/office/officeart/2005/8/layout/list1"/>
    <dgm:cxn modelId="{F5ED5F14-E4EA-4E8F-BB98-FCFAD90B0FDD}" type="presOf" srcId="{EF974636-29A1-4E84-8151-BDEDFBBD9C5A}" destId="{ECCD735C-65F5-472F-A973-4FC88DCEA82E}" srcOrd="0" destOrd="0" presId="urn:microsoft.com/office/officeart/2005/8/layout/list1"/>
    <dgm:cxn modelId="{70ED1F32-C198-47D1-A46B-1C588447290D}" type="presParOf" srcId="{52611040-EE2B-4774-914E-19982964291B}" destId="{5984F563-75A2-4B95-B4CE-6682498BDB19}" srcOrd="0" destOrd="0" presId="urn:microsoft.com/office/officeart/2005/8/layout/list1"/>
    <dgm:cxn modelId="{1C93A5CC-4D06-4A2A-A4B7-CDDB91E88C67}" type="presParOf" srcId="{5984F563-75A2-4B95-B4CE-6682498BDB19}" destId="{6291FD64-F0BE-4B01-BDC7-A510FDC51C79}" srcOrd="0" destOrd="0" presId="urn:microsoft.com/office/officeart/2005/8/layout/list1"/>
    <dgm:cxn modelId="{432BC087-0832-41C8-AC5A-D589D7C6C1BC}" type="presParOf" srcId="{5984F563-75A2-4B95-B4CE-6682498BDB19}" destId="{A5BB052F-9294-4E07-89D4-C70F94630A7D}" srcOrd="1" destOrd="0" presId="urn:microsoft.com/office/officeart/2005/8/layout/list1"/>
    <dgm:cxn modelId="{125E3D4E-FEF0-47CC-B542-7ABB260C76AE}" type="presParOf" srcId="{52611040-EE2B-4774-914E-19982964291B}" destId="{22409641-EAD5-4CE8-9FFC-96F86AAB1AC0}" srcOrd="1" destOrd="0" presId="urn:microsoft.com/office/officeart/2005/8/layout/list1"/>
    <dgm:cxn modelId="{6667207A-EC6C-4096-AC81-10B04BA8E4FE}" type="presParOf" srcId="{52611040-EE2B-4774-914E-19982964291B}" destId="{112580DB-073C-4E64-BBA8-67A5CB9AA4CE}" srcOrd="2" destOrd="0" presId="urn:microsoft.com/office/officeart/2005/8/layout/list1"/>
    <dgm:cxn modelId="{359CDF61-0DD7-4134-81DD-8F69FC89063E}" type="presParOf" srcId="{52611040-EE2B-4774-914E-19982964291B}" destId="{F4E221B4-FA45-4363-899F-A01B32ACC94B}" srcOrd="3" destOrd="0" presId="urn:microsoft.com/office/officeart/2005/8/layout/list1"/>
    <dgm:cxn modelId="{602FD6A4-F43B-4FDF-8202-5BB40A124616}" type="presParOf" srcId="{52611040-EE2B-4774-914E-19982964291B}" destId="{3A96BC70-8D40-46C3-BC9A-93F77BC9B709}" srcOrd="4" destOrd="0" presId="urn:microsoft.com/office/officeart/2005/8/layout/list1"/>
    <dgm:cxn modelId="{FBFB055C-69CD-4879-B725-F3FF09FDE27F}" type="presParOf" srcId="{3A96BC70-8D40-46C3-BC9A-93F77BC9B709}" destId="{58E72FAD-7944-4793-922C-22F8143772BA}" srcOrd="0" destOrd="0" presId="urn:microsoft.com/office/officeart/2005/8/layout/list1"/>
    <dgm:cxn modelId="{12973CAF-294C-42D2-A1BB-ADE039E8F5A2}" type="presParOf" srcId="{3A96BC70-8D40-46C3-BC9A-93F77BC9B709}" destId="{83D158B8-E1B4-4B97-8077-FC630EE63697}" srcOrd="1" destOrd="0" presId="urn:microsoft.com/office/officeart/2005/8/layout/list1"/>
    <dgm:cxn modelId="{8AF97C52-C220-45D9-9B10-A124D56A1305}" type="presParOf" srcId="{52611040-EE2B-4774-914E-19982964291B}" destId="{3F7CAFBC-5C2E-4FFF-9D00-D9DFBD709DD1}" srcOrd="5" destOrd="0" presId="urn:microsoft.com/office/officeart/2005/8/layout/list1"/>
    <dgm:cxn modelId="{DA9F4F41-9C80-4182-A442-9190FC630D89}" type="presParOf" srcId="{52611040-EE2B-4774-914E-19982964291B}" destId="{FD3AFFFA-21C1-4FBE-ACEA-2A56C78D1423}" srcOrd="6" destOrd="0" presId="urn:microsoft.com/office/officeart/2005/8/layout/list1"/>
    <dgm:cxn modelId="{3F281B45-66D4-47AE-982D-4C731E4C5ED6}" type="presParOf" srcId="{52611040-EE2B-4774-914E-19982964291B}" destId="{F13BE4AC-6FCC-4E4D-8545-54AFE35D3F59}" srcOrd="7" destOrd="0" presId="urn:microsoft.com/office/officeart/2005/8/layout/list1"/>
    <dgm:cxn modelId="{9D6075D2-C581-471E-8C16-114D0A0C561F}" type="presParOf" srcId="{52611040-EE2B-4774-914E-19982964291B}" destId="{875A8854-245F-4730-91E1-8AA3AE89C5F5}" srcOrd="8" destOrd="0" presId="urn:microsoft.com/office/officeart/2005/8/layout/list1"/>
    <dgm:cxn modelId="{5F1EA0CB-B220-48B0-A702-4E7CA379CEBF}" type="presParOf" srcId="{875A8854-245F-4730-91E1-8AA3AE89C5F5}" destId="{01C86B88-CD84-4B68-B110-2E8136C6E578}" srcOrd="0" destOrd="0" presId="urn:microsoft.com/office/officeart/2005/8/layout/list1"/>
    <dgm:cxn modelId="{C0CFFD2A-81EB-46B8-BEC7-6EBEB3BB2592}" type="presParOf" srcId="{875A8854-245F-4730-91E1-8AA3AE89C5F5}" destId="{CE5415F8-EE09-4BF0-A7DE-5E00C342E60E}" srcOrd="1" destOrd="0" presId="urn:microsoft.com/office/officeart/2005/8/layout/list1"/>
    <dgm:cxn modelId="{F76750E4-6F67-4984-B3FC-57573B76E486}" type="presParOf" srcId="{52611040-EE2B-4774-914E-19982964291B}" destId="{8AC87E8D-B9B8-43E3-B526-A70CE2367B97}" srcOrd="9" destOrd="0" presId="urn:microsoft.com/office/officeart/2005/8/layout/list1"/>
    <dgm:cxn modelId="{1BE9E0A1-C4DF-4464-A950-BFB93700A231}" type="presParOf" srcId="{52611040-EE2B-4774-914E-19982964291B}" destId="{ECCD735C-65F5-472F-A973-4FC88DCEA82E}" srcOrd="10" destOrd="0" presId="urn:microsoft.com/office/officeart/2005/8/layout/list1"/>
    <dgm:cxn modelId="{9FD345F7-EEC2-46C8-8C54-F14DE312DA48}" type="presParOf" srcId="{52611040-EE2B-4774-914E-19982964291B}" destId="{8F903B84-30E8-497E-AFFC-050A6C7261BA}" srcOrd="11" destOrd="0" presId="urn:microsoft.com/office/officeart/2005/8/layout/list1"/>
    <dgm:cxn modelId="{7FCC2AFF-90D4-41D6-8683-1D3CF6792ECE}" type="presParOf" srcId="{52611040-EE2B-4774-914E-19982964291B}" destId="{90FAA962-E394-4148-A783-9D0F11886CED}" srcOrd="12" destOrd="0" presId="urn:microsoft.com/office/officeart/2005/8/layout/list1"/>
    <dgm:cxn modelId="{05050C1C-223A-455C-95B8-9C708D8AE411}" type="presParOf" srcId="{90FAA962-E394-4148-A783-9D0F11886CED}" destId="{8829D2FF-77A7-4CA3-9300-BBC43A485F79}" srcOrd="0" destOrd="0" presId="urn:microsoft.com/office/officeart/2005/8/layout/list1"/>
    <dgm:cxn modelId="{9153D28B-BD52-4F20-A4C5-8ABEA63F668F}" type="presParOf" srcId="{90FAA962-E394-4148-A783-9D0F11886CED}" destId="{3D9BF438-D4D2-48C8-BD12-3F72E2DE3C43}" srcOrd="1" destOrd="0" presId="urn:microsoft.com/office/officeart/2005/8/layout/list1"/>
    <dgm:cxn modelId="{6764DF03-285F-4B5A-9ACE-9D9F45D7A81F}" type="presParOf" srcId="{52611040-EE2B-4774-914E-19982964291B}" destId="{AA1312A1-F944-4110-989A-9C9CBEDD1D4E}" srcOrd="13" destOrd="0" presId="urn:microsoft.com/office/officeart/2005/8/layout/list1"/>
    <dgm:cxn modelId="{4477ACE3-DC6E-4E7D-86CD-C4A08DD33445}" type="presParOf" srcId="{52611040-EE2B-4774-914E-19982964291B}" destId="{30058CF0-D9FD-4C3C-B8B4-B3E23EA8FE44}" srcOrd="14" destOrd="0" presId="urn:microsoft.com/office/officeart/2005/8/layout/list1"/>
    <dgm:cxn modelId="{9483A4CF-D9FC-4856-89BE-0A28BBC9A7C3}" type="presParOf" srcId="{52611040-EE2B-4774-914E-19982964291B}" destId="{24E9890B-824B-4BEC-92C1-CAA4CABE3770}" srcOrd="15" destOrd="0" presId="urn:microsoft.com/office/officeart/2005/8/layout/list1"/>
    <dgm:cxn modelId="{4D64E697-772E-4126-855B-A75F88E9FA72}" type="presParOf" srcId="{52611040-EE2B-4774-914E-19982964291B}" destId="{F5E984FA-C040-4695-ADCA-14C7A59D0FE6}" srcOrd="16" destOrd="0" presId="urn:microsoft.com/office/officeart/2005/8/layout/list1"/>
    <dgm:cxn modelId="{4B901B84-35B1-42A8-B1BD-91153316FD3C}" type="presParOf" srcId="{F5E984FA-C040-4695-ADCA-14C7A59D0FE6}" destId="{2AE822F7-E486-4F97-9F7B-F1DD9AB6131B}" srcOrd="0" destOrd="0" presId="urn:microsoft.com/office/officeart/2005/8/layout/list1"/>
    <dgm:cxn modelId="{3228E133-82A1-43D2-BFE9-E353F17DD4A1}" type="presParOf" srcId="{F5E984FA-C040-4695-ADCA-14C7A59D0FE6}" destId="{D8116EFD-3DF6-4290-8C8E-8DB6191AE720}" srcOrd="1" destOrd="0" presId="urn:microsoft.com/office/officeart/2005/8/layout/list1"/>
    <dgm:cxn modelId="{F50DB95A-E25C-4FD9-800F-B7C41E87357C}" type="presParOf" srcId="{52611040-EE2B-4774-914E-19982964291B}" destId="{FD0DB369-6F24-40FF-A34A-4A53E62EC2D8}" srcOrd="17" destOrd="0" presId="urn:microsoft.com/office/officeart/2005/8/layout/list1"/>
    <dgm:cxn modelId="{52FED6A6-E211-40E8-A240-180D8FD81BB2}" type="presParOf" srcId="{52611040-EE2B-4774-914E-19982964291B}" destId="{29EDD41D-DB4E-4474-B573-193CB89EED3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C0A111-F844-4175-ACD8-8AE4D9311F22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</dgm:pt>
    <dgm:pt modelId="{99E5F862-ECF9-46A8-B9DC-4E5A558F94DF}">
      <dgm:prSet phldrT="[Текст]"/>
      <dgm:spPr/>
      <dgm:t>
        <a:bodyPr/>
        <a:lstStyle/>
        <a:p>
          <a:r>
            <a:rPr lang="ru-RU" dirty="0" smtClean="0"/>
            <a:t>Верхний уровень</a:t>
          </a:r>
        </a:p>
        <a:p>
          <a:r>
            <a:rPr lang="ru-RU" dirty="0" smtClean="0"/>
            <a:t> (источник теплоты)</a:t>
          </a:r>
        </a:p>
        <a:p>
          <a:endParaRPr lang="ru-RU" dirty="0"/>
        </a:p>
      </dgm:t>
    </dgm:pt>
    <dgm:pt modelId="{9AE9EF9C-EC26-40A5-B3EB-F523C979A7B1}" type="parTrans" cxnId="{DD064C0A-2213-4941-AEF9-59E813EAC095}">
      <dgm:prSet/>
      <dgm:spPr/>
      <dgm:t>
        <a:bodyPr/>
        <a:lstStyle/>
        <a:p>
          <a:endParaRPr lang="ru-RU"/>
        </a:p>
      </dgm:t>
    </dgm:pt>
    <dgm:pt modelId="{C9EA51DE-005D-45A5-AFE2-9C7019C57392}" type="sibTrans" cxnId="{DD064C0A-2213-4941-AEF9-59E813EAC095}">
      <dgm:prSet/>
      <dgm:spPr/>
      <dgm:t>
        <a:bodyPr/>
        <a:lstStyle/>
        <a:p>
          <a:endParaRPr lang="ru-RU"/>
        </a:p>
      </dgm:t>
    </dgm:pt>
    <dgm:pt modelId="{9ACEC0C2-B4D4-4F1A-BE93-9FD22BDD8705}">
      <dgm:prSet phldrT="[Текст]"/>
      <dgm:spPr/>
      <dgm:t>
        <a:bodyPr/>
        <a:lstStyle/>
        <a:p>
          <a:r>
            <a:rPr lang="ru-RU" dirty="0" smtClean="0"/>
            <a:t>Средний уровень (магистральные ТС с подстанциями)</a:t>
          </a:r>
          <a:endParaRPr lang="ru-RU" dirty="0"/>
        </a:p>
      </dgm:t>
    </dgm:pt>
    <dgm:pt modelId="{9052D81A-56AE-4C3F-96FB-D6A85DE2EFBE}" type="parTrans" cxnId="{A78D6B04-FDAD-4ADB-97B5-4F77F35097C6}">
      <dgm:prSet/>
      <dgm:spPr/>
      <dgm:t>
        <a:bodyPr/>
        <a:lstStyle/>
        <a:p>
          <a:endParaRPr lang="ru-RU"/>
        </a:p>
      </dgm:t>
    </dgm:pt>
    <dgm:pt modelId="{2F1AD0B8-ACE8-4C04-9077-EE6F35871FFD}" type="sibTrans" cxnId="{A78D6B04-FDAD-4ADB-97B5-4F77F35097C6}">
      <dgm:prSet/>
      <dgm:spPr/>
      <dgm:t>
        <a:bodyPr/>
        <a:lstStyle/>
        <a:p>
          <a:endParaRPr lang="ru-RU"/>
        </a:p>
      </dgm:t>
    </dgm:pt>
    <dgm:pt modelId="{CC8CE4A1-C228-437E-AFB3-7931BDCB6982}">
      <dgm:prSet phldrT="[Текст]"/>
      <dgm:spPr/>
      <dgm:t>
        <a:bodyPr/>
        <a:lstStyle/>
        <a:p>
          <a:r>
            <a:rPr lang="ru-RU" dirty="0" smtClean="0"/>
            <a:t>Низший уровень</a:t>
          </a:r>
        </a:p>
        <a:p>
          <a:r>
            <a:rPr lang="ru-RU" dirty="0" smtClean="0"/>
            <a:t>(распределительные ТС и ввод к потребителю)</a:t>
          </a:r>
          <a:endParaRPr lang="ru-RU" dirty="0"/>
        </a:p>
      </dgm:t>
    </dgm:pt>
    <dgm:pt modelId="{7643C019-BACE-4AC3-B2C8-03682980118C}" type="parTrans" cxnId="{E3460339-016C-4EA8-818C-7A29ECD55556}">
      <dgm:prSet/>
      <dgm:spPr/>
      <dgm:t>
        <a:bodyPr/>
        <a:lstStyle/>
        <a:p>
          <a:endParaRPr lang="ru-RU"/>
        </a:p>
      </dgm:t>
    </dgm:pt>
    <dgm:pt modelId="{CC88F16F-2D75-4CA9-8B0A-BC66EF3ED3DE}" type="sibTrans" cxnId="{E3460339-016C-4EA8-818C-7A29ECD55556}">
      <dgm:prSet/>
      <dgm:spPr/>
      <dgm:t>
        <a:bodyPr/>
        <a:lstStyle/>
        <a:p>
          <a:endParaRPr lang="ru-RU"/>
        </a:p>
      </dgm:t>
    </dgm:pt>
    <dgm:pt modelId="{460E4500-163C-4AD5-9192-92D592E6B5D1}" type="pres">
      <dgm:prSet presAssocID="{80C0A111-F844-4175-ACD8-8AE4D9311F22}" presName="compositeShape" presStyleCnt="0">
        <dgm:presLayoutVars>
          <dgm:dir/>
          <dgm:resizeHandles/>
        </dgm:presLayoutVars>
      </dgm:prSet>
      <dgm:spPr/>
    </dgm:pt>
    <dgm:pt modelId="{7971299C-EB58-403F-857B-306C17A23271}" type="pres">
      <dgm:prSet presAssocID="{80C0A111-F844-4175-ACD8-8AE4D9311F22}" presName="pyramid" presStyleLbl="node1" presStyleIdx="0" presStyleCnt="1"/>
      <dgm:spPr/>
    </dgm:pt>
    <dgm:pt modelId="{7EAFA49E-1DA5-490A-A89F-57D4285C7DD6}" type="pres">
      <dgm:prSet presAssocID="{80C0A111-F844-4175-ACD8-8AE4D9311F22}" presName="theList" presStyleCnt="0"/>
      <dgm:spPr/>
    </dgm:pt>
    <dgm:pt modelId="{FEA91F3C-0340-427A-923A-3E7C7C032215}" type="pres">
      <dgm:prSet presAssocID="{99E5F862-ECF9-46A8-B9DC-4E5A558F94DF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E741C6-D6C6-40BD-B112-15AA3FBA4E3A}" type="pres">
      <dgm:prSet presAssocID="{99E5F862-ECF9-46A8-B9DC-4E5A558F94DF}" presName="aSpace" presStyleCnt="0"/>
      <dgm:spPr/>
    </dgm:pt>
    <dgm:pt modelId="{91D58503-86D0-40C9-B934-25013F00C4B4}" type="pres">
      <dgm:prSet presAssocID="{9ACEC0C2-B4D4-4F1A-BE93-9FD22BDD8705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59C9D-17A3-4F6A-A69F-F43AB5128449}" type="pres">
      <dgm:prSet presAssocID="{9ACEC0C2-B4D4-4F1A-BE93-9FD22BDD8705}" presName="aSpace" presStyleCnt="0"/>
      <dgm:spPr/>
    </dgm:pt>
    <dgm:pt modelId="{DF3451B0-A3FD-4E3E-909D-34A4D6F92F77}" type="pres">
      <dgm:prSet presAssocID="{CC8CE4A1-C228-437E-AFB3-7931BDCB6982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32026F-0403-4BE3-85AF-E7E7794178B3}" type="pres">
      <dgm:prSet presAssocID="{CC8CE4A1-C228-437E-AFB3-7931BDCB6982}" presName="aSpace" presStyleCnt="0"/>
      <dgm:spPr/>
    </dgm:pt>
  </dgm:ptLst>
  <dgm:cxnLst>
    <dgm:cxn modelId="{745192A4-4C96-4BF3-86EE-5165555B7B53}" type="presOf" srcId="{99E5F862-ECF9-46A8-B9DC-4E5A558F94DF}" destId="{FEA91F3C-0340-427A-923A-3E7C7C032215}" srcOrd="0" destOrd="0" presId="urn:microsoft.com/office/officeart/2005/8/layout/pyramid2"/>
    <dgm:cxn modelId="{E3460339-016C-4EA8-818C-7A29ECD55556}" srcId="{80C0A111-F844-4175-ACD8-8AE4D9311F22}" destId="{CC8CE4A1-C228-437E-AFB3-7931BDCB6982}" srcOrd="2" destOrd="0" parTransId="{7643C019-BACE-4AC3-B2C8-03682980118C}" sibTransId="{CC88F16F-2D75-4CA9-8B0A-BC66EF3ED3DE}"/>
    <dgm:cxn modelId="{46B5D89A-BE90-49FF-88D9-1D66A37C1DE3}" type="presOf" srcId="{CC8CE4A1-C228-437E-AFB3-7931BDCB6982}" destId="{DF3451B0-A3FD-4E3E-909D-34A4D6F92F77}" srcOrd="0" destOrd="0" presId="urn:microsoft.com/office/officeart/2005/8/layout/pyramid2"/>
    <dgm:cxn modelId="{A78D6B04-FDAD-4ADB-97B5-4F77F35097C6}" srcId="{80C0A111-F844-4175-ACD8-8AE4D9311F22}" destId="{9ACEC0C2-B4D4-4F1A-BE93-9FD22BDD8705}" srcOrd="1" destOrd="0" parTransId="{9052D81A-56AE-4C3F-96FB-D6A85DE2EFBE}" sibTransId="{2F1AD0B8-ACE8-4C04-9077-EE6F35871FFD}"/>
    <dgm:cxn modelId="{194D6E8C-9EDD-4D52-898B-7BF25A9C54AA}" type="presOf" srcId="{9ACEC0C2-B4D4-4F1A-BE93-9FD22BDD8705}" destId="{91D58503-86D0-40C9-B934-25013F00C4B4}" srcOrd="0" destOrd="0" presId="urn:microsoft.com/office/officeart/2005/8/layout/pyramid2"/>
    <dgm:cxn modelId="{A635B3D9-0A10-49B9-AA7C-3238E93E6F33}" type="presOf" srcId="{80C0A111-F844-4175-ACD8-8AE4D9311F22}" destId="{460E4500-163C-4AD5-9192-92D592E6B5D1}" srcOrd="0" destOrd="0" presId="urn:microsoft.com/office/officeart/2005/8/layout/pyramid2"/>
    <dgm:cxn modelId="{DD064C0A-2213-4941-AEF9-59E813EAC095}" srcId="{80C0A111-F844-4175-ACD8-8AE4D9311F22}" destId="{99E5F862-ECF9-46A8-B9DC-4E5A558F94DF}" srcOrd="0" destOrd="0" parTransId="{9AE9EF9C-EC26-40A5-B3EB-F523C979A7B1}" sibTransId="{C9EA51DE-005D-45A5-AFE2-9C7019C57392}"/>
    <dgm:cxn modelId="{02EB3EDF-B686-4455-B577-B2D40FAFC54F}" type="presParOf" srcId="{460E4500-163C-4AD5-9192-92D592E6B5D1}" destId="{7971299C-EB58-403F-857B-306C17A23271}" srcOrd="0" destOrd="0" presId="urn:microsoft.com/office/officeart/2005/8/layout/pyramid2"/>
    <dgm:cxn modelId="{6349CC1B-98BD-4755-8B5D-3AF9509AF15B}" type="presParOf" srcId="{460E4500-163C-4AD5-9192-92D592E6B5D1}" destId="{7EAFA49E-1DA5-490A-A89F-57D4285C7DD6}" srcOrd="1" destOrd="0" presId="urn:microsoft.com/office/officeart/2005/8/layout/pyramid2"/>
    <dgm:cxn modelId="{44AFC707-0A5D-4353-921A-33DED84555BB}" type="presParOf" srcId="{7EAFA49E-1DA5-490A-A89F-57D4285C7DD6}" destId="{FEA91F3C-0340-427A-923A-3E7C7C032215}" srcOrd="0" destOrd="0" presId="urn:microsoft.com/office/officeart/2005/8/layout/pyramid2"/>
    <dgm:cxn modelId="{758AE05E-711D-4700-A221-0B17181AE658}" type="presParOf" srcId="{7EAFA49E-1DA5-490A-A89F-57D4285C7DD6}" destId="{8BE741C6-D6C6-40BD-B112-15AA3FBA4E3A}" srcOrd="1" destOrd="0" presId="urn:microsoft.com/office/officeart/2005/8/layout/pyramid2"/>
    <dgm:cxn modelId="{62C034EF-1DF5-40C6-90DD-65965461C182}" type="presParOf" srcId="{7EAFA49E-1DA5-490A-A89F-57D4285C7DD6}" destId="{91D58503-86D0-40C9-B934-25013F00C4B4}" srcOrd="2" destOrd="0" presId="urn:microsoft.com/office/officeart/2005/8/layout/pyramid2"/>
    <dgm:cxn modelId="{923D5528-C49D-48D1-BCDD-77ECCF31F0FB}" type="presParOf" srcId="{7EAFA49E-1DA5-490A-A89F-57D4285C7DD6}" destId="{40559C9D-17A3-4F6A-A69F-F43AB5128449}" srcOrd="3" destOrd="0" presId="urn:microsoft.com/office/officeart/2005/8/layout/pyramid2"/>
    <dgm:cxn modelId="{54F0F5F2-7A0D-4B25-BD81-F4B55D964E66}" type="presParOf" srcId="{7EAFA49E-1DA5-490A-A89F-57D4285C7DD6}" destId="{DF3451B0-A3FD-4E3E-909D-34A4D6F92F77}" srcOrd="4" destOrd="0" presId="urn:microsoft.com/office/officeart/2005/8/layout/pyramid2"/>
    <dgm:cxn modelId="{33D47F53-C5AC-4AF6-8EBE-05A7034660AA}" type="presParOf" srcId="{7EAFA49E-1DA5-490A-A89F-57D4285C7DD6}" destId="{DB32026F-0403-4BE3-85AF-E7E7794178B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C77143-D78D-452E-AB00-38B321450803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A05E45BB-C003-4126-9384-FCAC4FA4BB4D}">
      <dgm:prSet phldrT="[Текст]" custT="1"/>
      <dgm:spPr/>
      <dgm:t>
        <a:bodyPr/>
        <a:lstStyle/>
        <a:p>
          <a:r>
            <a:rPr lang="ru-RU" sz="1200" noProof="0" dirty="0" smtClean="0"/>
            <a:t>Испытание оборудования источников тепла, тепловых сетей, тепловых пунктов и систем теплопотребления на плотность и прочность</a:t>
          </a:r>
          <a:endParaRPr lang="ru-RU" sz="1200" noProof="0" dirty="0"/>
        </a:p>
      </dgm:t>
    </dgm:pt>
    <dgm:pt modelId="{207A0582-C1B2-4EE8-B488-091758914BA9}" type="parTrans" cxnId="{669FB1AF-C7D8-4F02-9159-57D8EC3DFEC9}">
      <dgm:prSet/>
      <dgm:spPr/>
      <dgm:t>
        <a:bodyPr/>
        <a:lstStyle/>
        <a:p>
          <a:endParaRPr lang="ru-RU"/>
        </a:p>
      </dgm:t>
    </dgm:pt>
    <dgm:pt modelId="{FE30CC15-826B-478C-AA49-D5ED8F247AA8}" type="sibTrans" cxnId="{669FB1AF-C7D8-4F02-9159-57D8EC3DFEC9}">
      <dgm:prSet/>
      <dgm:spPr/>
      <dgm:t>
        <a:bodyPr/>
        <a:lstStyle/>
        <a:p>
          <a:endParaRPr lang="ru-RU"/>
        </a:p>
      </dgm:t>
    </dgm:pt>
    <dgm:pt modelId="{8A24BDFD-665F-4012-B568-22C055971EF3}">
      <dgm:prSet custT="1"/>
      <dgm:spPr/>
      <dgm:t>
        <a:bodyPr/>
        <a:lstStyle/>
        <a:p>
          <a:r>
            <a:rPr lang="ru-RU" sz="1200" noProof="0" dirty="0" err="1" smtClean="0"/>
            <a:t>Шурфовка</a:t>
          </a:r>
          <a:r>
            <a:rPr lang="ru-RU" sz="1200" noProof="0" dirty="0" smtClean="0"/>
            <a:t> тепловых сетей, вырезок из трубопроводов для определения коррозионного износа металла труб</a:t>
          </a:r>
          <a:endParaRPr lang="ru-RU" sz="1200" noProof="0" dirty="0"/>
        </a:p>
      </dgm:t>
    </dgm:pt>
    <dgm:pt modelId="{29FB3EFB-9FA4-41E2-BCED-11A1DC7499CE}" type="parTrans" cxnId="{0838067A-37F8-4243-9CAD-7DC54035135A}">
      <dgm:prSet/>
      <dgm:spPr/>
      <dgm:t>
        <a:bodyPr/>
        <a:lstStyle/>
        <a:p>
          <a:endParaRPr lang="ru-RU"/>
        </a:p>
      </dgm:t>
    </dgm:pt>
    <dgm:pt modelId="{0DBCDC6F-D1D3-4303-89E7-0C1202F55F4D}" type="sibTrans" cxnId="{0838067A-37F8-4243-9CAD-7DC54035135A}">
      <dgm:prSet/>
      <dgm:spPr/>
      <dgm:t>
        <a:bodyPr/>
        <a:lstStyle/>
        <a:p>
          <a:endParaRPr lang="ru-RU"/>
        </a:p>
      </dgm:t>
    </dgm:pt>
    <dgm:pt modelId="{79C21D30-7779-4CCB-9A17-A5D775203E46}">
      <dgm:prSet custT="1"/>
      <dgm:spPr/>
      <dgm:t>
        <a:bodyPr/>
        <a:lstStyle/>
        <a:p>
          <a:r>
            <a:rPr lang="ru-RU" sz="1200" noProof="0" dirty="0" smtClean="0"/>
            <a:t>Промывка оборудования и коммуникаций источников тепла, трубопроводов тепловых сетей, тепловых пунктов и систем теплопотребления</a:t>
          </a:r>
          <a:endParaRPr lang="ru-RU" sz="1200" noProof="0" dirty="0"/>
        </a:p>
      </dgm:t>
    </dgm:pt>
    <dgm:pt modelId="{212117CE-B7AE-46A9-AA42-833206151901}" type="parTrans" cxnId="{808641A0-FAD0-41D0-AC9C-C9417C4253A8}">
      <dgm:prSet/>
      <dgm:spPr/>
      <dgm:t>
        <a:bodyPr/>
        <a:lstStyle/>
        <a:p>
          <a:endParaRPr lang="ru-RU"/>
        </a:p>
      </dgm:t>
    </dgm:pt>
    <dgm:pt modelId="{216FE3CA-C986-4B35-9192-2FE3AE3B21E0}" type="sibTrans" cxnId="{808641A0-FAD0-41D0-AC9C-C9417C4253A8}">
      <dgm:prSet/>
      <dgm:spPr/>
      <dgm:t>
        <a:bodyPr/>
        <a:lstStyle/>
        <a:p>
          <a:endParaRPr lang="ru-RU"/>
        </a:p>
      </dgm:t>
    </dgm:pt>
    <dgm:pt modelId="{FF9CA9AE-3720-4161-ACFB-6E1D6612578F}">
      <dgm:prSet custT="1"/>
      <dgm:spPr/>
      <dgm:t>
        <a:bodyPr/>
        <a:lstStyle/>
        <a:p>
          <a:r>
            <a:rPr lang="ru-RU" sz="1200" noProof="0" dirty="0" smtClean="0"/>
            <a:t>Испытаний тепловых сетей на тепловые потери и максимальную температуру теплоносителя</a:t>
          </a:r>
          <a:endParaRPr lang="ru-RU" sz="1200" noProof="0" dirty="0"/>
        </a:p>
      </dgm:t>
    </dgm:pt>
    <dgm:pt modelId="{BCD77F38-6EB3-45BC-91FB-BD4B409185D9}" type="parTrans" cxnId="{882630EC-65ED-4FB7-AA4E-E44EE7F03B84}">
      <dgm:prSet/>
      <dgm:spPr/>
      <dgm:t>
        <a:bodyPr/>
        <a:lstStyle/>
        <a:p>
          <a:endParaRPr lang="ru-RU"/>
        </a:p>
      </dgm:t>
    </dgm:pt>
    <dgm:pt modelId="{A85610DD-12E3-4F74-8473-CBB59F78A41C}" type="sibTrans" cxnId="{882630EC-65ED-4FB7-AA4E-E44EE7F03B84}">
      <dgm:prSet/>
      <dgm:spPr/>
      <dgm:t>
        <a:bodyPr/>
        <a:lstStyle/>
        <a:p>
          <a:endParaRPr lang="ru-RU"/>
        </a:p>
      </dgm:t>
    </dgm:pt>
    <dgm:pt modelId="{D97F7C20-1B0C-4707-94A2-621D81FBB09B}">
      <dgm:prSet custT="1"/>
      <dgm:spPr/>
      <dgm:t>
        <a:bodyPr/>
        <a:lstStyle/>
        <a:p>
          <a:r>
            <a:rPr lang="ru-RU" sz="1200" noProof="0" dirty="0" smtClean="0"/>
            <a:t>Разработка эксплуатационных режимов системы теплоснабжения, а также мероприятий по их внедрению и постоянному обеспечению</a:t>
          </a:r>
          <a:endParaRPr lang="ru-RU" sz="1200" noProof="0" dirty="0"/>
        </a:p>
      </dgm:t>
    </dgm:pt>
    <dgm:pt modelId="{36FB39EC-A840-4474-A9DD-A1FD13D5D41C}" type="parTrans" cxnId="{07BEA531-B757-49DE-A891-DC340441E026}">
      <dgm:prSet/>
      <dgm:spPr/>
      <dgm:t>
        <a:bodyPr/>
        <a:lstStyle/>
        <a:p>
          <a:endParaRPr lang="ru-RU"/>
        </a:p>
      </dgm:t>
    </dgm:pt>
    <dgm:pt modelId="{9F2CAC15-65AD-48FB-9610-F8529CCBD044}" type="sibTrans" cxnId="{07BEA531-B757-49DE-A891-DC340441E026}">
      <dgm:prSet/>
      <dgm:spPr/>
      <dgm:t>
        <a:bodyPr/>
        <a:lstStyle/>
        <a:p>
          <a:endParaRPr lang="ru-RU"/>
        </a:p>
      </dgm:t>
    </dgm:pt>
    <dgm:pt modelId="{2CBDB7D9-E2D9-476A-AE82-81BD892F5655}">
      <dgm:prSet/>
      <dgm:spPr/>
      <dgm:t>
        <a:bodyPr/>
        <a:lstStyle/>
        <a:p>
          <a:r>
            <a:rPr lang="ru-RU" dirty="0" smtClean="0"/>
            <a:t>Мероприятий по распределению теплоносителя между системами теплопотребления в соответствии с их расчетными тепловыми нагрузками (настройка автоматических регуляторов, установка и контрольный замер сопел элеваторов и дроссельных диафрагм, регулирование тепловых сетей).</a:t>
          </a:r>
          <a:endParaRPr lang="ru-RU" dirty="0"/>
        </a:p>
      </dgm:t>
    </dgm:pt>
    <dgm:pt modelId="{A3C82DF3-5E0B-4348-BC25-176334FD9CE6}" type="parTrans" cxnId="{D0CC8D5A-9050-4FF7-9F57-A3190559F4DF}">
      <dgm:prSet/>
      <dgm:spPr/>
      <dgm:t>
        <a:bodyPr/>
        <a:lstStyle/>
        <a:p>
          <a:endParaRPr lang="ru-RU"/>
        </a:p>
      </dgm:t>
    </dgm:pt>
    <dgm:pt modelId="{5073E817-0EB2-4425-9BE9-E829E1D4E9D9}" type="sibTrans" cxnId="{D0CC8D5A-9050-4FF7-9F57-A3190559F4DF}">
      <dgm:prSet/>
      <dgm:spPr/>
      <dgm:t>
        <a:bodyPr/>
        <a:lstStyle/>
        <a:p>
          <a:endParaRPr lang="ru-RU"/>
        </a:p>
      </dgm:t>
    </dgm:pt>
    <dgm:pt modelId="{0E731FB3-C117-4B96-9B96-304C6BB38D18}" type="pres">
      <dgm:prSet presAssocID="{FCC77143-D78D-452E-AB00-38B321450803}" presName="Name0" presStyleCnt="0">
        <dgm:presLayoutVars>
          <dgm:dir val="rev"/>
          <dgm:resizeHandles val="exact"/>
        </dgm:presLayoutVars>
      </dgm:prSet>
      <dgm:spPr/>
    </dgm:pt>
    <dgm:pt modelId="{560E70D1-0CA1-4FB3-8A11-81F485082347}" type="pres">
      <dgm:prSet presAssocID="{FCC77143-D78D-452E-AB00-38B321450803}" presName="bkgdShp" presStyleLbl="alignAccFollowNode1" presStyleIdx="0" presStyleCnt="1"/>
      <dgm:spPr/>
    </dgm:pt>
    <dgm:pt modelId="{7747E770-4428-4D35-A419-4B138C62C500}" type="pres">
      <dgm:prSet presAssocID="{FCC77143-D78D-452E-AB00-38B321450803}" presName="linComp" presStyleCnt="0"/>
      <dgm:spPr/>
    </dgm:pt>
    <dgm:pt modelId="{77E4AD01-3B4A-4684-8C0E-F15B11FBA6D4}" type="pres">
      <dgm:prSet presAssocID="{2CBDB7D9-E2D9-476A-AE82-81BD892F5655}" presName="compNode" presStyleCnt="0"/>
      <dgm:spPr/>
    </dgm:pt>
    <dgm:pt modelId="{AC16BB87-85CF-4556-B9A4-8626F69BCF9F}" type="pres">
      <dgm:prSet presAssocID="{2CBDB7D9-E2D9-476A-AE82-81BD892F565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A04AA-7489-4912-9ACD-E341B7D19BFC}" type="pres">
      <dgm:prSet presAssocID="{2CBDB7D9-E2D9-476A-AE82-81BD892F5655}" presName="invisiNode" presStyleLbl="node1" presStyleIdx="0" presStyleCnt="6"/>
      <dgm:spPr/>
    </dgm:pt>
    <dgm:pt modelId="{6384BF54-A143-477F-8278-531084539416}" type="pres">
      <dgm:prSet presAssocID="{2CBDB7D9-E2D9-476A-AE82-81BD892F5655}" presName="imagNode" presStyleLbl="fgImgPlace1" presStyleIdx="0" presStyleCnt="6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</dgm:pt>
    <dgm:pt modelId="{E58EB673-7EFE-40EF-87A1-DDDB37FDB208}" type="pres">
      <dgm:prSet presAssocID="{5073E817-0EB2-4425-9BE9-E829E1D4E9D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BE77CBA-E867-4614-998E-9D19910F056D}" type="pres">
      <dgm:prSet presAssocID="{D97F7C20-1B0C-4707-94A2-621D81FBB09B}" presName="compNode" presStyleCnt="0"/>
      <dgm:spPr/>
    </dgm:pt>
    <dgm:pt modelId="{0261D3F2-3607-46E5-AE4C-8A75C60912B8}" type="pres">
      <dgm:prSet presAssocID="{D97F7C20-1B0C-4707-94A2-621D81FBB09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C4D667-8B47-4C66-836F-88864001A892}" type="pres">
      <dgm:prSet presAssocID="{D97F7C20-1B0C-4707-94A2-621D81FBB09B}" presName="invisiNode" presStyleLbl="node1" presStyleIdx="1" presStyleCnt="6"/>
      <dgm:spPr/>
    </dgm:pt>
    <dgm:pt modelId="{DEFCE3C4-F53A-4C5D-93AB-5EBDDE45CD04}" type="pres">
      <dgm:prSet presAssocID="{D97F7C20-1B0C-4707-94A2-621D81FBB09B}" presName="imagNode" presStyleLbl="fgImgPlace1" presStyleIdx="1" presStyleCnt="6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</dgm:pt>
    <dgm:pt modelId="{7A686889-D6F5-4571-B89A-68E7B2F0C242}" type="pres">
      <dgm:prSet presAssocID="{9F2CAC15-65AD-48FB-9610-F8529CCBD04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F16B4C0-CEFF-4E55-A91E-AB1384E5A814}" type="pres">
      <dgm:prSet presAssocID="{FF9CA9AE-3720-4161-ACFB-6E1D6612578F}" presName="compNode" presStyleCnt="0"/>
      <dgm:spPr/>
    </dgm:pt>
    <dgm:pt modelId="{A7F73602-97AB-4F88-9AB8-4F59A676D84F}" type="pres">
      <dgm:prSet presAssocID="{FF9CA9AE-3720-4161-ACFB-6E1D6612578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58B199-DDCA-44A3-A158-1F39BC06EDB1}" type="pres">
      <dgm:prSet presAssocID="{FF9CA9AE-3720-4161-ACFB-6E1D6612578F}" presName="invisiNode" presStyleLbl="node1" presStyleIdx="2" presStyleCnt="6"/>
      <dgm:spPr/>
    </dgm:pt>
    <dgm:pt modelId="{170DBB2C-4F28-491C-AC0B-1DD70D224342}" type="pres">
      <dgm:prSet presAssocID="{FF9CA9AE-3720-4161-ACFB-6E1D6612578F}" presName="imagNode" presStyleLbl="fgImgPlace1" presStyleIdx="2" presStyleCnt="6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</dgm:pt>
    <dgm:pt modelId="{3605B0E4-C85D-460E-A3CE-B6D920A3F315}" type="pres">
      <dgm:prSet presAssocID="{A85610DD-12E3-4F74-8473-CBB59F78A41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13D4883-13B4-432C-A503-4E7AFAE51A37}" type="pres">
      <dgm:prSet presAssocID="{79C21D30-7779-4CCB-9A17-A5D775203E46}" presName="compNode" presStyleCnt="0"/>
      <dgm:spPr/>
    </dgm:pt>
    <dgm:pt modelId="{FE60EF79-AC53-4B67-8BDB-C626901F3EB3}" type="pres">
      <dgm:prSet presAssocID="{79C21D30-7779-4CCB-9A17-A5D775203E4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26630-2C36-407A-8371-2C4DB610E327}" type="pres">
      <dgm:prSet presAssocID="{79C21D30-7779-4CCB-9A17-A5D775203E46}" presName="invisiNode" presStyleLbl="node1" presStyleIdx="3" presStyleCnt="6"/>
      <dgm:spPr/>
    </dgm:pt>
    <dgm:pt modelId="{C7C71E73-45D3-4C57-877C-A61E5E470AA8}" type="pres">
      <dgm:prSet presAssocID="{79C21D30-7779-4CCB-9A17-A5D775203E46}" presName="imagNode" presStyleLbl="fgImgPlace1" presStyleIdx="3" presStyleCnt="6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</dgm:pt>
    <dgm:pt modelId="{90C901C3-49D1-47F8-B2BC-37B454207013}" type="pres">
      <dgm:prSet presAssocID="{216FE3CA-C986-4B35-9192-2FE3AE3B21E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4A05845-3633-4B0F-B94D-05F598FD7C54}" type="pres">
      <dgm:prSet presAssocID="{8A24BDFD-665F-4012-B568-22C055971EF3}" presName="compNode" presStyleCnt="0"/>
      <dgm:spPr/>
    </dgm:pt>
    <dgm:pt modelId="{6CD14BCB-7AAE-4253-BE22-A0600AF212CC}" type="pres">
      <dgm:prSet presAssocID="{8A24BDFD-665F-4012-B568-22C055971EF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9B3076-870A-485A-B529-BD84441E926B}" type="pres">
      <dgm:prSet presAssocID="{8A24BDFD-665F-4012-B568-22C055971EF3}" presName="invisiNode" presStyleLbl="node1" presStyleIdx="4" presStyleCnt="6"/>
      <dgm:spPr/>
    </dgm:pt>
    <dgm:pt modelId="{FBCD8BBA-A66A-427D-B744-C27BE6E4207D}" type="pres">
      <dgm:prSet presAssocID="{8A24BDFD-665F-4012-B568-22C055971EF3}" presName="imagNode" presStyleLbl="fgImgPlace1" presStyleIdx="4" presStyleCnt="6"/>
      <dgm:spPr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</dgm:pt>
    <dgm:pt modelId="{27E9759B-92BD-4AFC-90D2-3282CC4DFFA5}" type="pres">
      <dgm:prSet presAssocID="{0DBCDC6F-D1D3-4303-89E7-0C1202F55F4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0ABFE0B-EECD-4945-9574-918189A8EB04}" type="pres">
      <dgm:prSet presAssocID="{A05E45BB-C003-4126-9384-FCAC4FA4BB4D}" presName="compNode" presStyleCnt="0"/>
      <dgm:spPr/>
    </dgm:pt>
    <dgm:pt modelId="{91B5BA19-FAC6-4DE8-AEEE-434406022DDF}" type="pres">
      <dgm:prSet presAssocID="{A05E45BB-C003-4126-9384-FCAC4FA4BB4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DBA21-F28F-4176-AA16-F7D7D97CD872}" type="pres">
      <dgm:prSet presAssocID="{A05E45BB-C003-4126-9384-FCAC4FA4BB4D}" presName="invisiNode" presStyleLbl="node1" presStyleIdx="5" presStyleCnt="6"/>
      <dgm:spPr/>
    </dgm:pt>
    <dgm:pt modelId="{B2AA4B2F-596B-437E-98EC-615B6186C5AE}" type="pres">
      <dgm:prSet presAssocID="{A05E45BB-C003-4126-9384-FCAC4FA4BB4D}" presName="imagNode" presStyleLbl="fgImgPlace1" presStyleIdx="5" presStyleCnt="6"/>
      <dgm:spPr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</dgm:pt>
  </dgm:ptLst>
  <dgm:cxnLst>
    <dgm:cxn modelId="{55773904-D911-4EA7-9F44-F218DE39FB59}" type="presOf" srcId="{5073E817-0EB2-4425-9BE9-E829E1D4E9D9}" destId="{E58EB673-7EFE-40EF-87A1-DDDB37FDB208}" srcOrd="0" destOrd="0" presId="urn:microsoft.com/office/officeart/2005/8/layout/pList2"/>
    <dgm:cxn modelId="{DF8C5D76-794C-418C-8724-412077B6458D}" type="presOf" srcId="{79C21D30-7779-4CCB-9A17-A5D775203E46}" destId="{FE60EF79-AC53-4B67-8BDB-C626901F3EB3}" srcOrd="0" destOrd="0" presId="urn:microsoft.com/office/officeart/2005/8/layout/pList2"/>
    <dgm:cxn modelId="{882630EC-65ED-4FB7-AA4E-E44EE7F03B84}" srcId="{FCC77143-D78D-452E-AB00-38B321450803}" destId="{FF9CA9AE-3720-4161-ACFB-6E1D6612578F}" srcOrd="2" destOrd="0" parTransId="{BCD77F38-6EB3-45BC-91FB-BD4B409185D9}" sibTransId="{A85610DD-12E3-4F74-8473-CBB59F78A41C}"/>
    <dgm:cxn modelId="{F63113BB-C5DB-4817-9FC2-8DA75CC427A1}" type="presOf" srcId="{D97F7C20-1B0C-4707-94A2-621D81FBB09B}" destId="{0261D3F2-3607-46E5-AE4C-8A75C60912B8}" srcOrd="0" destOrd="0" presId="urn:microsoft.com/office/officeart/2005/8/layout/pList2"/>
    <dgm:cxn modelId="{D0CC8D5A-9050-4FF7-9F57-A3190559F4DF}" srcId="{FCC77143-D78D-452E-AB00-38B321450803}" destId="{2CBDB7D9-E2D9-476A-AE82-81BD892F5655}" srcOrd="0" destOrd="0" parTransId="{A3C82DF3-5E0B-4348-BC25-176334FD9CE6}" sibTransId="{5073E817-0EB2-4425-9BE9-E829E1D4E9D9}"/>
    <dgm:cxn modelId="{0838067A-37F8-4243-9CAD-7DC54035135A}" srcId="{FCC77143-D78D-452E-AB00-38B321450803}" destId="{8A24BDFD-665F-4012-B568-22C055971EF3}" srcOrd="4" destOrd="0" parTransId="{29FB3EFB-9FA4-41E2-BCED-11A1DC7499CE}" sibTransId="{0DBCDC6F-D1D3-4303-89E7-0C1202F55F4D}"/>
    <dgm:cxn modelId="{FF2C96ED-E524-40F9-A47C-04B8623AB9E0}" type="presOf" srcId="{FF9CA9AE-3720-4161-ACFB-6E1D6612578F}" destId="{A7F73602-97AB-4F88-9AB8-4F59A676D84F}" srcOrd="0" destOrd="0" presId="urn:microsoft.com/office/officeart/2005/8/layout/pList2"/>
    <dgm:cxn modelId="{AED5DE37-C3B7-408C-A2A1-24EC8FE2A692}" type="presOf" srcId="{A05E45BB-C003-4126-9384-FCAC4FA4BB4D}" destId="{91B5BA19-FAC6-4DE8-AEEE-434406022DDF}" srcOrd="0" destOrd="0" presId="urn:microsoft.com/office/officeart/2005/8/layout/pList2"/>
    <dgm:cxn modelId="{07BEA531-B757-49DE-A891-DC340441E026}" srcId="{FCC77143-D78D-452E-AB00-38B321450803}" destId="{D97F7C20-1B0C-4707-94A2-621D81FBB09B}" srcOrd="1" destOrd="0" parTransId="{36FB39EC-A840-4474-A9DD-A1FD13D5D41C}" sibTransId="{9F2CAC15-65AD-48FB-9610-F8529CCBD044}"/>
    <dgm:cxn modelId="{E3F0C718-A96E-4B05-A436-C7D7DAF455A9}" type="presOf" srcId="{FCC77143-D78D-452E-AB00-38B321450803}" destId="{0E731FB3-C117-4B96-9B96-304C6BB38D18}" srcOrd="0" destOrd="0" presId="urn:microsoft.com/office/officeart/2005/8/layout/pList2"/>
    <dgm:cxn modelId="{8F63F47E-AC49-4A9F-A6E7-1914A80F042E}" type="presOf" srcId="{A85610DD-12E3-4F74-8473-CBB59F78A41C}" destId="{3605B0E4-C85D-460E-A3CE-B6D920A3F315}" srcOrd="0" destOrd="0" presId="urn:microsoft.com/office/officeart/2005/8/layout/pList2"/>
    <dgm:cxn modelId="{6BA85B8A-A6B4-4610-98AA-EE8D11F34637}" type="presOf" srcId="{216FE3CA-C986-4B35-9192-2FE3AE3B21E0}" destId="{90C901C3-49D1-47F8-B2BC-37B454207013}" srcOrd="0" destOrd="0" presId="urn:microsoft.com/office/officeart/2005/8/layout/pList2"/>
    <dgm:cxn modelId="{669FB1AF-C7D8-4F02-9159-57D8EC3DFEC9}" srcId="{FCC77143-D78D-452E-AB00-38B321450803}" destId="{A05E45BB-C003-4126-9384-FCAC4FA4BB4D}" srcOrd="5" destOrd="0" parTransId="{207A0582-C1B2-4EE8-B488-091758914BA9}" sibTransId="{FE30CC15-826B-478C-AA49-D5ED8F247AA8}"/>
    <dgm:cxn modelId="{53353E50-5C1B-4B69-A96D-1DC860EEECE8}" type="presOf" srcId="{9F2CAC15-65AD-48FB-9610-F8529CCBD044}" destId="{7A686889-D6F5-4571-B89A-68E7B2F0C242}" srcOrd="0" destOrd="0" presId="urn:microsoft.com/office/officeart/2005/8/layout/pList2"/>
    <dgm:cxn modelId="{5554593C-8351-4142-8E73-EB10FC800C9E}" type="presOf" srcId="{8A24BDFD-665F-4012-B568-22C055971EF3}" destId="{6CD14BCB-7AAE-4253-BE22-A0600AF212CC}" srcOrd="0" destOrd="0" presId="urn:microsoft.com/office/officeart/2005/8/layout/pList2"/>
    <dgm:cxn modelId="{808641A0-FAD0-41D0-AC9C-C9417C4253A8}" srcId="{FCC77143-D78D-452E-AB00-38B321450803}" destId="{79C21D30-7779-4CCB-9A17-A5D775203E46}" srcOrd="3" destOrd="0" parTransId="{212117CE-B7AE-46A9-AA42-833206151901}" sibTransId="{216FE3CA-C986-4B35-9192-2FE3AE3B21E0}"/>
    <dgm:cxn modelId="{CFDB1301-AF38-4933-825B-ECC8F2821CF1}" type="presOf" srcId="{2CBDB7D9-E2D9-476A-AE82-81BD892F5655}" destId="{AC16BB87-85CF-4556-B9A4-8626F69BCF9F}" srcOrd="0" destOrd="0" presId="urn:microsoft.com/office/officeart/2005/8/layout/pList2"/>
    <dgm:cxn modelId="{35DB9057-4F03-4F0A-8FC5-E86AE66BC97A}" type="presOf" srcId="{0DBCDC6F-D1D3-4303-89E7-0C1202F55F4D}" destId="{27E9759B-92BD-4AFC-90D2-3282CC4DFFA5}" srcOrd="0" destOrd="0" presId="urn:microsoft.com/office/officeart/2005/8/layout/pList2"/>
    <dgm:cxn modelId="{160A39F4-9BF2-4B60-A896-B90EDD508759}" type="presParOf" srcId="{0E731FB3-C117-4B96-9B96-304C6BB38D18}" destId="{560E70D1-0CA1-4FB3-8A11-81F485082347}" srcOrd="0" destOrd="0" presId="urn:microsoft.com/office/officeart/2005/8/layout/pList2"/>
    <dgm:cxn modelId="{42152149-2086-498D-9EF1-79DAECF4FCB8}" type="presParOf" srcId="{0E731FB3-C117-4B96-9B96-304C6BB38D18}" destId="{7747E770-4428-4D35-A419-4B138C62C500}" srcOrd="1" destOrd="0" presId="urn:microsoft.com/office/officeart/2005/8/layout/pList2"/>
    <dgm:cxn modelId="{8E9B0A0A-EC30-4ECA-B3DB-6979AF4922AC}" type="presParOf" srcId="{7747E770-4428-4D35-A419-4B138C62C500}" destId="{77E4AD01-3B4A-4684-8C0E-F15B11FBA6D4}" srcOrd="0" destOrd="0" presId="urn:microsoft.com/office/officeart/2005/8/layout/pList2"/>
    <dgm:cxn modelId="{3B48D1A3-E94F-4F75-8D5B-C98570E98017}" type="presParOf" srcId="{77E4AD01-3B4A-4684-8C0E-F15B11FBA6D4}" destId="{AC16BB87-85CF-4556-B9A4-8626F69BCF9F}" srcOrd="0" destOrd="0" presId="urn:microsoft.com/office/officeart/2005/8/layout/pList2"/>
    <dgm:cxn modelId="{D65673A7-9C55-47CA-93CF-2D7E20D9605F}" type="presParOf" srcId="{77E4AD01-3B4A-4684-8C0E-F15B11FBA6D4}" destId="{295A04AA-7489-4912-9ACD-E341B7D19BFC}" srcOrd="1" destOrd="0" presId="urn:microsoft.com/office/officeart/2005/8/layout/pList2"/>
    <dgm:cxn modelId="{87F812B2-ED6D-4176-BA79-50BDBBA11C55}" type="presParOf" srcId="{77E4AD01-3B4A-4684-8C0E-F15B11FBA6D4}" destId="{6384BF54-A143-477F-8278-531084539416}" srcOrd="2" destOrd="0" presId="urn:microsoft.com/office/officeart/2005/8/layout/pList2"/>
    <dgm:cxn modelId="{F153FD1C-AB32-449D-AADE-A94EFF7C5659}" type="presParOf" srcId="{7747E770-4428-4D35-A419-4B138C62C500}" destId="{E58EB673-7EFE-40EF-87A1-DDDB37FDB208}" srcOrd="1" destOrd="0" presId="urn:microsoft.com/office/officeart/2005/8/layout/pList2"/>
    <dgm:cxn modelId="{C5260277-A065-496E-AB79-6C094A286D75}" type="presParOf" srcId="{7747E770-4428-4D35-A419-4B138C62C500}" destId="{1BE77CBA-E867-4614-998E-9D19910F056D}" srcOrd="2" destOrd="0" presId="urn:microsoft.com/office/officeart/2005/8/layout/pList2"/>
    <dgm:cxn modelId="{E3058D4E-0A47-4A5F-AFCC-19C4FEC83B03}" type="presParOf" srcId="{1BE77CBA-E867-4614-998E-9D19910F056D}" destId="{0261D3F2-3607-46E5-AE4C-8A75C60912B8}" srcOrd="0" destOrd="0" presId="urn:microsoft.com/office/officeart/2005/8/layout/pList2"/>
    <dgm:cxn modelId="{50B599BB-0F5F-4C58-AFC6-C6FB9ABC66FC}" type="presParOf" srcId="{1BE77CBA-E867-4614-998E-9D19910F056D}" destId="{FEC4D667-8B47-4C66-836F-88864001A892}" srcOrd="1" destOrd="0" presId="urn:microsoft.com/office/officeart/2005/8/layout/pList2"/>
    <dgm:cxn modelId="{8EA7223B-9812-43D8-8D3E-D391DBEABC52}" type="presParOf" srcId="{1BE77CBA-E867-4614-998E-9D19910F056D}" destId="{DEFCE3C4-F53A-4C5D-93AB-5EBDDE45CD04}" srcOrd="2" destOrd="0" presId="urn:microsoft.com/office/officeart/2005/8/layout/pList2"/>
    <dgm:cxn modelId="{ED2F47C0-4AB9-40F0-8DB6-CF2C9F5B7A34}" type="presParOf" srcId="{7747E770-4428-4D35-A419-4B138C62C500}" destId="{7A686889-D6F5-4571-B89A-68E7B2F0C242}" srcOrd="3" destOrd="0" presId="urn:microsoft.com/office/officeart/2005/8/layout/pList2"/>
    <dgm:cxn modelId="{80FA0C07-933F-45B0-9106-68B2933FD91D}" type="presParOf" srcId="{7747E770-4428-4D35-A419-4B138C62C500}" destId="{AF16B4C0-CEFF-4E55-A91E-AB1384E5A814}" srcOrd="4" destOrd="0" presId="urn:microsoft.com/office/officeart/2005/8/layout/pList2"/>
    <dgm:cxn modelId="{E5761514-C033-405D-9F65-DE3C0896877A}" type="presParOf" srcId="{AF16B4C0-CEFF-4E55-A91E-AB1384E5A814}" destId="{A7F73602-97AB-4F88-9AB8-4F59A676D84F}" srcOrd="0" destOrd="0" presId="urn:microsoft.com/office/officeart/2005/8/layout/pList2"/>
    <dgm:cxn modelId="{5B8D4FDC-C4AF-4D08-AA04-B949407FD398}" type="presParOf" srcId="{AF16B4C0-CEFF-4E55-A91E-AB1384E5A814}" destId="{8B58B199-DDCA-44A3-A158-1F39BC06EDB1}" srcOrd="1" destOrd="0" presId="urn:microsoft.com/office/officeart/2005/8/layout/pList2"/>
    <dgm:cxn modelId="{27523640-309C-4B07-8303-3E4AEFCFC4DB}" type="presParOf" srcId="{AF16B4C0-CEFF-4E55-A91E-AB1384E5A814}" destId="{170DBB2C-4F28-491C-AC0B-1DD70D224342}" srcOrd="2" destOrd="0" presId="urn:microsoft.com/office/officeart/2005/8/layout/pList2"/>
    <dgm:cxn modelId="{159F8F0B-0533-467C-9C1C-8876EE5610C1}" type="presParOf" srcId="{7747E770-4428-4D35-A419-4B138C62C500}" destId="{3605B0E4-C85D-460E-A3CE-B6D920A3F315}" srcOrd="5" destOrd="0" presId="urn:microsoft.com/office/officeart/2005/8/layout/pList2"/>
    <dgm:cxn modelId="{D6BD0FD3-5FA4-4C03-A157-3DC5CFF94B60}" type="presParOf" srcId="{7747E770-4428-4D35-A419-4B138C62C500}" destId="{F13D4883-13B4-432C-A503-4E7AFAE51A37}" srcOrd="6" destOrd="0" presId="urn:microsoft.com/office/officeart/2005/8/layout/pList2"/>
    <dgm:cxn modelId="{D4A6CC1E-7BD9-453F-AA2E-FB35EDB28C0C}" type="presParOf" srcId="{F13D4883-13B4-432C-A503-4E7AFAE51A37}" destId="{FE60EF79-AC53-4B67-8BDB-C626901F3EB3}" srcOrd="0" destOrd="0" presId="urn:microsoft.com/office/officeart/2005/8/layout/pList2"/>
    <dgm:cxn modelId="{890A9176-B18B-4EDB-8CFE-B7831E59A95F}" type="presParOf" srcId="{F13D4883-13B4-432C-A503-4E7AFAE51A37}" destId="{F0726630-2C36-407A-8371-2C4DB610E327}" srcOrd="1" destOrd="0" presId="urn:microsoft.com/office/officeart/2005/8/layout/pList2"/>
    <dgm:cxn modelId="{3730C308-91E4-47B9-BDDC-FA1C5E7FF9FA}" type="presParOf" srcId="{F13D4883-13B4-432C-A503-4E7AFAE51A37}" destId="{C7C71E73-45D3-4C57-877C-A61E5E470AA8}" srcOrd="2" destOrd="0" presId="urn:microsoft.com/office/officeart/2005/8/layout/pList2"/>
    <dgm:cxn modelId="{CB660F7E-3D2F-485A-860E-19A786679F83}" type="presParOf" srcId="{7747E770-4428-4D35-A419-4B138C62C500}" destId="{90C901C3-49D1-47F8-B2BC-37B454207013}" srcOrd="7" destOrd="0" presId="urn:microsoft.com/office/officeart/2005/8/layout/pList2"/>
    <dgm:cxn modelId="{0FF9EDF1-66DC-40F0-8ABA-60A7789AEF30}" type="presParOf" srcId="{7747E770-4428-4D35-A419-4B138C62C500}" destId="{D4A05845-3633-4B0F-B94D-05F598FD7C54}" srcOrd="8" destOrd="0" presId="urn:microsoft.com/office/officeart/2005/8/layout/pList2"/>
    <dgm:cxn modelId="{6FD167BD-FE4F-4F1C-ACC9-350D52334EEF}" type="presParOf" srcId="{D4A05845-3633-4B0F-B94D-05F598FD7C54}" destId="{6CD14BCB-7AAE-4253-BE22-A0600AF212CC}" srcOrd="0" destOrd="0" presId="urn:microsoft.com/office/officeart/2005/8/layout/pList2"/>
    <dgm:cxn modelId="{98611638-02B7-4111-903A-98427488E263}" type="presParOf" srcId="{D4A05845-3633-4B0F-B94D-05F598FD7C54}" destId="{EF9B3076-870A-485A-B529-BD84441E926B}" srcOrd="1" destOrd="0" presId="urn:microsoft.com/office/officeart/2005/8/layout/pList2"/>
    <dgm:cxn modelId="{57DEB4A9-1D3C-404B-A831-590625DA8BD0}" type="presParOf" srcId="{D4A05845-3633-4B0F-B94D-05F598FD7C54}" destId="{FBCD8BBA-A66A-427D-B744-C27BE6E4207D}" srcOrd="2" destOrd="0" presId="urn:microsoft.com/office/officeart/2005/8/layout/pList2"/>
    <dgm:cxn modelId="{C35571DB-E704-4FAA-B542-F6F2EAAA4A27}" type="presParOf" srcId="{7747E770-4428-4D35-A419-4B138C62C500}" destId="{27E9759B-92BD-4AFC-90D2-3282CC4DFFA5}" srcOrd="9" destOrd="0" presId="urn:microsoft.com/office/officeart/2005/8/layout/pList2"/>
    <dgm:cxn modelId="{C6BC15FD-BB42-4F1B-A27F-80581041722D}" type="presParOf" srcId="{7747E770-4428-4D35-A419-4B138C62C500}" destId="{90ABFE0B-EECD-4945-9574-918189A8EB04}" srcOrd="10" destOrd="0" presId="urn:microsoft.com/office/officeart/2005/8/layout/pList2"/>
    <dgm:cxn modelId="{9DD1329A-4D74-4E05-8E69-8DF52E8FC3AC}" type="presParOf" srcId="{90ABFE0B-EECD-4945-9574-918189A8EB04}" destId="{91B5BA19-FAC6-4DE8-AEEE-434406022DDF}" srcOrd="0" destOrd="0" presId="urn:microsoft.com/office/officeart/2005/8/layout/pList2"/>
    <dgm:cxn modelId="{39215A07-09FE-4424-AB1A-BE30A2CA2800}" type="presParOf" srcId="{90ABFE0B-EECD-4945-9574-918189A8EB04}" destId="{BF1DBA21-F28F-4176-AA16-F7D7D97CD872}" srcOrd="1" destOrd="0" presId="urn:microsoft.com/office/officeart/2005/8/layout/pList2"/>
    <dgm:cxn modelId="{8AAA7F45-3C64-4407-8837-C95E3ED7AAE0}" type="presParOf" srcId="{90ABFE0B-EECD-4945-9574-918189A8EB04}" destId="{B2AA4B2F-596B-437E-98EC-615B6186C5AE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F365A0-F942-4630-9E6D-6547A38F8EC6}" type="doc">
      <dgm:prSet loTypeId="urn:microsoft.com/office/officeart/2005/8/layout/hList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33D1D5-F2A5-4242-9B23-E7A21496975C}">
      <dgm:prSet phldrT="[Текст]"/>
      <dgm:spPr/>
      <dgm:t>
        <a:bodyPr/>
        <a:lstStyle/>
        <a:p>
          <a:r>
            <a:rPr lang="ru-RU" dirty="0" smtClean="0"/>
            <a:t>Обеспечение надежности тепловых сетей зависит от</a:t>
          </a:r>
          <a:endParaRPr lang="ru-RU" dirty="0"/>
        </a:p>
      </dgm:t>
    </dgm:pt>
    <dgm:pt modelId="{D38A2EEC-DC1C-436E-9874-7945E4AAEBC9}" type="parTrans" cxnId="{1BA5032B-1BB4-41E5-9CCF-67EBC3336B42}">
      <dgm:prSet/>
      <dgm:spPr/>
      <dgm:t>
        <a:bodyPr/>
        <a:lstStyle/>
        <a:p>
          <a:endParaRPr lang="ru-RU"/>
        </a:p>
      </dgm:t>
    </dgm:pt>
    <dgm:pt modelId="{D6FB9230-8450-4988-8570-D7BC4B44FF92}" type="sibTrans" cxnId="{1BA5032B-1BB4-41E5-9CCF-67EBC3336B42}">
      <dgm:prSet/>
      <dgm:spPr/>
      <dgm:t>
        <a:bodyPr/>
        <a:lstStyle/>
        <a:p>
          <a:endParaRPr lang="ru-RU"/>
        </a:p>
      </dgm:t>
    </dgm:pt>
    <dgm:pt modelId="{63538E7C-107B-4B6B-BE9D-9A5C91347B06}">
      <dgm:prSet phldrT="[Текст]"/>
      <dgm:spPr/>
      <dgm:t>
        <a:bodyPr/>
        <a:lstStyle/>
        <a:p>
          <a:r>
            <a:rPr lang="ru-RU" dirty="0" smtClean="0"/>
            <a:t>Качества элементов системы (трубопроводов, арматуры, строительных конструкций и защиты от коррозии)</a:t>
          </a:r>
          <a:endParaRPr lang="ru-RU" dirty="0"/>
        </a:p>
      </dgm:t>
    </dgm:pt>
    <dgm:pt modelId="{8F67FE91-BD1B-427E-9FA0-D24E927B0501}" type="parTrans" cxnId="{3B8B9AA3-1DFB-4419-BB93-0E72BB388DED}">
      <dgm:prSet/>
      <dgm:spPr/>
      <dgm:t>
        <a:bodyPr/>
        <a:lstStyle/>
        <a:p>
          <a:endParaRPr lang="ru-RU"/>
        </a:p>
      </dgm:t>
    </dgm:pt>
    <dgm:pt modelId="{5929871B-4707-477C-A1E2-EEC6DACF8AE8}" type="sibTrans" cxnId="{3B8B9AA3-1DFB-4419-BB93-0E72BB388DED}">
      <dgm:prSet/>
      <dgm:spPr/>
      <dgm:t>
        <a:bodyPr/>
        <a:lstStyle/>
        <a:p>
          <a:endParaRPr lang="ru-RU"/>
        </a:p>
      </dgm:t>
    </dgm:pt>
    <dgm:pt modelId="{DAAB3EB6-E7FC-4481-9EF2-95416224C227}">
      <dgm:prSet phldrT="[Текст]"/>
      <dgm:spPr/>
      <dgm:t>
        <a:bodyPr/>
        <a:lstStyle/>
        <a:p>
          <a:r>
            <a:rPr lang="ru-RU" dirty="0" smtClean="0"/>
            <a:t>Управляемости сети, обеспечиваемой принятием оптимальной схемой сети и автоматизацией СЦТ</a:t>
          </a:r>
          <a:endParaRPr lang="ru-RU" dirty="0"/>
        </a:p>
      </dgm:t>
    </dgm:pt>
    <dgm:pt modelId="{AB4D7BC8-7035-441A-9B04-F449CB483D2E}" type="parTrans" cxnId="{0D7C24E8-0E53-4B17-8029-FF86F39836B0}">
      <dgm:prSet/>
      <dgm:spPr/>
      <dgm:t>
        <a:bodyPr/>
        <a:lstStyle/>
        <a:p>
          <a:endParaRPr lang="ru-RU"/>
        </a:p>
      </dgm:t>
    </dgm:pt>
    <dgm:pt modelId="{F5FAA8AB-4C22-4A06-AFB8-153D4C4347CF}" type="sibTrans" cxnId="{0D7C24E8-0E53-4B17-8029-FF86F39836B0}">
      <dgm:prSet/>
      <dgm:spPr/>
      <dgm:t>
        <a:bodyPr/>
        <a:lstStyle/>
        <a:p>
          <a:endParaRPr lang="ru-RU"/>
        </a:p>
      </dgm:t>
    </dgm:pt>
    <dgm:pt modelId="{E289F39B-FB5E-4714-9361-51ABD25699C0}">
      <dgm:prSet/>
      <dgm:spPr/>
      <dgm:t>
        <a:bodyPr/>
        <a:lstStyle/>
        <a:p>
          <a:r>
            <a:rPr lang="ru-RU" dirty="0" smtClean="0"/>
            <a:t>Резервирования участков тепловых сетей</a:t>
          </a:r>
          <a:endParaRPr lang="ru-RU" dirty="0"/>
        </a:p>
      </dgm:t>
    </dgm:pt>
    <dgm:pt modelId="{0CD2CC30-2247-4EF8-9B39-14F316A9079F}" type="parTrans" cxnId="{75E1D09A-736D-47A7-8CCD-18414967A3FA}">
      <dgm:prSet/>
      <dgm:spPr/>
      <dgm:t>
        <a:bodyPr/>
        <a:lstStyle/>
        <a:p>
          <a:endParaRPr lang="ru-RU"/>
        </a:p>
      </dgm:t>
    </dgm:pt>
    <dgm:pt modelId="{FED2E0B2-C193-4CFB-B2DC-BBB7B72541EB}" type="sibTrans" cxnId="{75E1D09A-736D-47A7-8CCD-18414967A3FA}">
      <dgm:prSet/>
      <dgm:spPr/>
      <dgm:t>
        <a:bodyPr/>
        <a:lstStyle/>
        <a:p>
          <a:endParaRPr lang="ru-RU"/>
        </a:p>
      </dgm:t>
    </dgm:pt>
    <dgm:pt modelId="{75C0353E-1B47-4992-AFDA-A6331F299AE6}">
      <dgm:prSet/>
      <dgm:spPr/>
      <dgm:t>
        <a:bodyPr/>
        <a:lstStyle/>
        <a:p>
          <a:r>
            <a:rPr lang="ru-RU" dirty="0" smtClean="0"/>
            <a:t>Управления надежностью (оперативного и качественного обслуживания сетей)</a:t>
          </a:r>
          <a:endParaRPr lang="ru-RU" dirty="0"/>
        </a:p>
      </dgm:t>
    </dgm:pt>
    <dgm:pt modelId="{B1C0F256-0DA1-4833-AF9B-10727D3D8E6C}" type="parTrans" cxnId="{3E769A39-869E-4D0D-A461-67416D3DF938}">
      <dgm:prSet/>
      <dgm:spPr/>
      <dgm:t>
        <a:bodyPr/>
        <a:lstStyle/>
        <a:p>
          <a:endParaRPr lang="ru-RU"/>
        </a:p>
      </dgm:t>
    </dgm:pt>
    <dgm:pt modelId="{06A1D26B-E8E1-4D88-9268-F994D6507904}" type="sibTrans" cxnId="{3E769A39-869E-4D0D-A461-67416D3DF938}">
      <dgm:prSet/>
      <dgm:spPr/>
      <dgm:t>
        <a:bodyPr/>
        <a:lstStyle/>
        <a:p>
          <a:endParaRPr lang="ru-RU"/>
        </a:p>
      </dgm:t>
    </dgm:pt>
    <dgm:pt modelId="{1F1250E2-D96C-4F0F-967C-7BBA7093F56F}" type="pres">
      <dgm:prSet presAssocID="{08F365A0-F942-4630-9E6D-6547A38F8EC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31EFB2-4908-42A9-9051-42A3282485AF}" type="pres">
      <dgm:prSet presAssocID="{B433D1D5-F2A5-4242-9B23-E7A21496975C}" presName="roof" presStyleLbl="dkBgShp" presStyleIdx="0" presStyleCnt="2"/>
      <dgm:spPr/>
      <dgm:t>
        <a:bodyPr/>
        <a:lstStyle/>
        <a:p>
          <a:endParaRPr lang="ru-RU"/>
        </a:p>
      </dgm:t>
    </dgm:pt>
    <dgm:pt modelId="{15B9D09E-887C-45AC-B4FB-FC79D33C664F}" type="pres">
      <dgm:prSet presAssocID="{B433D1D5-F2A5-4242-9B23-E7A21496975C}" presName="pillars" presStyleCnt="0"/>
      <dgm:spPr/>
    </dgm:pt>
    <dgm:pt modelId="{30548D39-F54F-4685-A335-C708DAE77FB3}" type="pres">
      <dgm:prSet presAssocID="{B433D1D5-F2A5-4242-9B23-E7A21496975C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04D37D-CF20-4DC9-A4B8-2710EE16DEDD}" type="pres">
      <dgm:prSet presAssocID="{E289F39B-FB5E-4714-9361-51ABD25699C0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1EF088-481D-4D45-9C88-1B4BC959F4A0}" type="pres">
      <dgm:prSet presAssocID="{DAAB3EB6-E7FC-4481-9EF2-95416224C227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9A8A5-6AF6-4B11-AB02-A74B70234972}" type="pres">
      <dgm:prSet presAssocID="{75C0353E-1B47-4992-AFDA-A6331F299AE6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EE6D86-0772-4152-8A6A-B493FE8885E4}" type="pres">
      <dgm:prSet presAssocID="{B433D1D5-F2A5-4242-9B23-E7A21496975C}" presName="base" presStyleLbl="dkBgShp" presStyleIdx="1" presStyleCnt="2"/>
      <dgm:spPr/>
    </dgm:pt>
  </dgm:ptLst>
  <dgm:cxnLst>
    <dgm:cxn modelId="{3C7524AB-4726-4C84-A81D-161FAEED0A56}" type="presOf" srcId="{E289F39B-FB5E-4714-9361-51ABD25699C0}" destId="{4E04D37D-CF20-4DC9-A4B8-2710EE16DEDD}" srcOrd="0" destOrd="0" presId="urn:microsoft.com/office/officeart/2005/8/layout/hList3"/>
    <dgm:cxn modelId="{75E1D09A-736D-47A7-8CCD-18414967A3FA}" srcId="{B433D1D5-F2A5-4242-9B23-E7A21496975C}" destId="{E289F39B-FB5E-4714-9361-51ABD25699C0}" srcOrd="1" destOrd="0" parTransId="{0CD2CC30-2247-4EF8-9B39-14F316A9079F}" sibTransId="{FED2E0B2-C193-4CFB-B2DC-BBB7B72541EB}"/>
    <dgm:cxn modelId="{C9B4A7ED-D53F-45B1-B518-E7C25C0C4A0C}" type="presOf" srcId="{75C0353E-1B47-4992-AFDA-A6331F299AE6}" destId="{9FF9A8A5-6AF6-4B11-AB02-A74B70234972}" srcOrd="0" destOrd="0" presId="urn:microsoft.com/office/officeart/2005/8/layout/hList3"/>
    <dgm:cxn modelId="{1BA5032B-1BB4-41E5-9CCF-67EBC3336B42}" srcId="{08F365A0-F942-4630-9E6D-6547A38F8EC6}" destId="{B433D1D5-F2A5-4242-9B23-E7A21496975C}" srcOrd="0" destOrd="0" parTransId="{D38A2EEC-DC1C-436E-9874-7945E4AAEBC9}" sibTransId="{D6FB9230-8450-4988-8570-D7BC4B44FF92}"/>
    <dgm:cxn modelId="{3E657806-CFA4-4216-8B97-5A4EB3EAB84D}" type="presOf" srcId="{DAAB3EB6-E7FC-4481-9EF2-95416224C227}" destId="{731EF088-481D-4D45-9C88-1B4BC959F4A0}" srcOrd="0" destOrd="0" presId="urn:microsoft.com/office/officeart/2005/8/layout/hList3"/>
    <dgm:cxn modelId="{7FE4B388-E960-41FE-9117-9C7A8D284AA2}" type="presOf" srcId="{08F365A0-F942-4630-9E6D-6547A38F8EC6}" destId="{1F1250E2-D96C-4F0F-967C-7BBA7093F56F}" srcOrd="0" destOrd="0" presId="urn:microsoft.com/office/officeart/2005/8/layout/hList3"/>
    <dgm:cxn modelId="{ADBC2C8B-1CF2-4830-A26B-3687A3019BE1}" type="presOf" srcId="{63538E7C-107B-4B6B-BE9D-9A5C91347B06}" destId="{30548D39-F54F-4685-A335-C708DAE77FB3}" srcOrd="0" destOrd="0" presId="urn:microsoft.com/office/officeart/2005/8/layout/hList3"/>
    <dgm:cxn modelId="{3B8B9AA3-1DFB-4419-BB93-0E72BB388DED}" srcId="{B433D1D5-F2A5-4242-9B23-E7A21496975C}" destId="{63538E7C-107B-4B6B-BE9D-9A5C91347B06}" srcOrd="0" destOrd="0" parTransId="{8F67FE91-BD1B-427E-9FA0-D24E927B0501}" sibTransId="{5929871B-4707-477C-A1E2-EEC6DACF8AE8}"/>
    <dgm:cxn modelId="{3E769A39-869E-4D0D-A461-67416D3DF938}" srcId="{B433D1D5-F2A5-4242-9B23-E7A21496975C}" destId="{75C0353E-1B47-4992-AFDA-A6331F299AE6}" srcOrd="3" destOrd="0" parTransId="{B1C0F256-0DA1-4833-AF9B-10727D3D8E6C}" sibTransId="{06A1D26B-E8E1-4D88-9268-F994D6507904}"/>
    <dgm:cxn modelId="{C22441EC-C61E-46B6-B5DC-D8C53A514EB3}" type="presOf" srcId="{B433D1D5-F2A5-4242-9B23-E7A21496975C}" destId="{BF31EFB2-4908-42A9-9051-42A3282485AF}" srcOrd="0" destOrd="0" presId="urn:microsoft.com/office/officeart/2005/8/layout/hList3"/>
    <dgm:cxn modelId="{0D7C24E8-0E53-4B17-8029-FF86F39836B0}" srcId="{B433D1D5-F2A5-4242-9B23-E7A21496975C}" destId="{DAAB3EB6-E7FC-4481-9EF2-95416224C227}" srcOrd="2" destOrd="0" parTransId="{AB4D7BC8-7035-441A-9B04-F449CB483D2E}" sibTransId="{F5FAA8AB-4C22-4A06-AFB8-153D4C4347CF}"/>
    <dgm:cxn modelId="{614204BB-162E-4338-AF82-9946B4213242}" type="presParOf" srcId="{1F1250E2-D96C-4F0F-967C-7BBA7093F56F}" destId="{BF31EFB2-4908-42A9-9051-42A3282485AF}" srcOrd="0" destOrd="0" presId="urn:microsoft.com/office/officeart/2005/8/layout/hList3"/>
    <dgm:cxn modelId="{9260874B-F85B-4E71-80BC-FF6428646F66}" type="presParOf" srcId="{1F1250E2-D96C-4F0F-967C-7BBA7093F56F}" destId="{15B9D09E-887C-45AC-B4FB-FC79D33C664F}" srcOrd="1" destOrd="0" presId="urn:microsoft.com/office/officeart/2005/8/layout/hList3"/>
    <dgm:cxn modelId="{47E23950-80D6-43DA-A2FA-A7DBE617FD22}" type="presParOf" srcId="{15B9D09E-887C-45AC-B4FB-FC79D33C664F}" destId="{30548D39-F54F-4685-A335-C708DAE77FB3}" srcOrd="0" destOrd="0" presId="urn:microsoft.com/office/officeart/2005/8/layout/hList3"/>
    <dgm:cxn modelId="{FCBE92C5-FB0B-427F-BFDE-14C5D2877E15}" type="presParOf" srcId="{15B9D09E-887C-45AC-B4FB-FC79D33C664F}" destId="{4E04D37D-CF20-4DC9-A4B8-2710EE16DEDD}" srcOrd="1" destOrd="0" presId="urn:microsoft.com/office/officeart/2005/8/layout/hList3"/>
    <dgm:cxn modelId="{8B13E46F-D702-4EF3-835E-DC0747C5E6A3}" type="presParOf" srcId="{15B9D09E-887C-45AC-B4FB-FC79D33C664F}" destId="{731EF088-481D-4D45-9C88-1B4BC959F4A0}" srcOrd="2" destOrd="0" presId="urn:microsoft.com/office/officeart/2005/8/layout/hList3"/>
    <dgm:cxn modelId="{8E8B1EB2-FF4A-401C-BFD2-A657F6B7FB00}" type="presParOf" srcId="{15B9D09E-887C-45AC-B4FB-FC79D33C664F}" destId="{9FF9A8A5-6AF6-4B11-AB02-A74B70234972}" srcOrd="3" destOrd="0" presId="urn:microsoft.com/office/officeart/2005/8/layout/hList3"/>
    <dgm:cxn modelId="{BEB640C0-C83B-42CC-9994-2F76E5CD1B79}" type="presParOf" srcId="{1F1250E2-D96C-4F0F-967C-7BBA7093F56F}" destId="{A2EE6D86-0772-4152-8A6A-B493FE8885E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11BE5E-CDDC-4D23-B1A2-C4D4233A65B2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813449-D769-4AED-BEDB-F9669A7D9784}">
      <dgm:prSet phldrT="[Текст]"/>
      <dgm:spPr/>
      <dgm:t>
        <a:bodyPr/>
        <a:lstStyle/>
        <a:p>
          <a:r>
            <a:rPr lang="ru-RU" dirty="0" smtClean="0"/>
            <a:t>СЦТ в целом: </a:t>
          </a:r>
        </a:p>
        <a:p>
          <a:r>
            <a:rPr lang="ru-RU" dirty="0" smtClean="0"/>
            <a:t>0,97·0,9·0,99 = 0,86.</a:t>
          </a:r>
          <a:endParaRPr lang="ru-RU" dirty="0"/>
        </a:p>
      </dgm:t>
    </dgm:pt>
    <dgm:pt modelId="{C23F02A3-D8F5-4D08-947B-F4475B5146D7}" type="parTrans" cxnId="{295E758F-4B37-49BC-804E-0F7A5610775C}">
      <dgm:prSet/>
      <dgm:spPr/>
      <dgm:t>
        <a:bodyPr/>
        <a:lstStyle/>
        <a:p>
          <a:endParaRPr lang="ru-RU"/>
        </a:p>
      </dgm:t>
    </dgm:pt>
    <dgm:pt modelId="{F0931B5D-15BB-4F52-BB6B-14F8E15201B9}" type="sibTrans" cxnId="{295E758F-4B37-49BC-804E-0F7A5610775C}">
      <dgm:prSet/>
      <dgm:spPr/>
      <dgm:t>
        <a:bodyPr/>
        <a:lstStyle/>
        <a:p>
          <a:endParaRPr lang="ru-RU"/>
        </a:p>
      </dgm:t>
    </dgm:pt>
    <dgm:pt modelId="{02DD389D-E0C3-4DA3-AF0F-4E063BD57D2A}">
      <dgm:prSet phldrT="[Текст]"/>
      <dgm:spPr/>
      <dgm:t>
        <a:bodyPr/>
        <a:lstStyle/>
        <a:p>
          <a:r>
            <a:rPr lang="ru-RU" dirty="0" smtClean="0"/>
            <a:t>источник теплоты</a:t>
          </a:r>
        </a:p>
        <a:p>
          <a:r>
            <a:rPr lang="ru-RU" dirty="0" smtClean="0"/>
            <a:t> Р</a:t>
          </a:r>
          <a:r>
            <a:rPr lang="ru-RU" baseline="-25000" dirty="0" smtClean="0"/>
            <a:t>ит</a:t>
          </a:r>
          <a:r>
            <a:rPr lang="ru-RU" dirty="0" smtClean="0"/>
            <a:t> = 0,97</a:t>
          </a:r>
          <a:endParaRPr lang="ru-RU" dirty="0"/>
        </a:p>
      </dgm:t>
    </dgm:pt>
    <dgm:pt modelId="{68F79D1F-4265-42C0-A06D-44A27A0C1346}" type="parTrans" cxnId="{F3F0E79B-AAF3-4427-A68B-DC7260684671}">
      <dgm:prSet/>
      <dgm:spPr/>
      <dgm:t>
        <a:bodyPr/>
        <a:lstStyle/>
        <a:p>
          <a:endParaRPr lang="ru-RU"/>
        </a:p>
      </dgm:t>
    </dgm:pt>
    <dgm:pt modelId="{9DCB7511-B0BE-4331-B2C1-03B7025750D8}" type="sibTrans" cxnId="{F3F0E79B-AAF3-4427-A68B-DC7260684671}">
      <dgm:prSet/>
      <dgm:spPr/>
      <dgm:t>
        <a:bodyPr/>
        <a:lstStyle/>
        <a:p>
          <a:endParaRPr lang="ru-RU"/>
        </a:p>
      </dgm:t>
    </dgm:pt>
    <dgm:pt modelId="{022AD2EB-0EA6-4FFF-BB27-5AC73764B105}">
      <dgm:prSet phldrT="[Текст]"/>
      <dgm:spPr/>
      <dgm:t>
        <a:bodyPr/>
        <a:lstStyle/>
        <a:p>
          <a:r>
            <a:rPr lang="ru-RU" dirty="0" smtClean="0"/>
            <a:t>тепловые сети </a:t>
          </a:r>
        </a:p>
        <a:p>
          <a:r>
            <a:rPr lang="ru-RU" dirty="0" err="1" smtClean="0"/>
            <a:t>Р</a:t>
          </a:r>
          <a:r>
            <a:rPr lang="ru-RU" baseline="-25000" dirty="0" err="1" smtClean="0"/>
            <a:t>тс</a:t>
          </a:r>
          <a:r>
            <a:rPr lang="ru-RU" dirty="0" smtClean="0"/>
            <a:t> = 0,9;</a:t>
          </a:r>
          <a:endParaRPr lang="ru-RU" dirty="0"/>
        </a:p>
      </dgm:t>
    </dgm:pt>
    <dgm:pt modelId="{029BF205-A64E-4C52-9A65-18DEC4250314}" type="parTrans" cxnId="{E633639A-1A9E-4A4C-862A-F9C51FE710D2}">
      <dgm:prSet/>
      <dgm:spPr/>
      <dgm:t>
        <a:bodyPr/>
        <a:lstStyle/>
        <a:p>
          <a:endParaRPr lang="ru-RU"/>
        </a:p>
      </dgm:t>
    </dgm:pt>
    <dgm:pt modelId="{DD7A234D-32AD-4746-86CB-7429551FD97D}" type="sibTrans" cxnId="{E633639A-1A9E-4A4C-862A-F9C51FE710D2}">
      <dgm:prSet/>
      <dgm:spPr/>
      <dgm:t>
        <a:bodyPr/>
        <a:lstStyle/>
        <a:p>
          <a:endParaRPr lang="ru-RU"/>
        </a:p>
      </dgm:t>
    </dgm:pt>
    <dgm:pt modelId="{E76EDD52-9170-4FA0-BD75-8C90DD0C2337}">
      <dgm:prSet phldrT="[Текст]"/>
      <dgm:spPr/>
      <dgm:t>
        <a:bodyPr/>
        <a:lstStyle/>
        <a:p>
          <a:r>
            <a:rPr lang="ru-RU" dirty="0" smtClean="0"/>
            <a:t>потребитель теплоты </a:t>
          </a:r>
        </a:p>
        <a:p>
          <a:r>
            <a:rPr lang="ru-RU" dirty="0" err="1" smtClean="0"/>
            <a:t>Р</a:t>
          </a:r>
          <a:r>
            <a:rPr lang="ru-RU" baseline="-25000" dirty="0" err="1" smtClean="0"/>
            <a:t>пт</a:t>
          </a:r>
          <a:r>
            <a:rPr lang="ru-RU" dirty="0" smtClean="0"/>
            <a:t> = 0,99;</a:t>
          </a:r>
          <a:endParaRPr lang="ru-RU" dirty="0"/>
        </a:p>
      </dgm:t>
    </dgm:pt>
    <dgm:pt modelId="{E2D33C28-60DC-4CC2-9131-22C533F3EC1F}" type="parTrans" cxnId="{147347B7-F254-4406-AD9E-874F67013C29}">
      <dgm:prSet/>
      <dgm:spPr/>
      <dgm:t>
        <a:bodyPr/>
        <a:lstStyle/>
        <a:p>
          <a:endParaRPr lang="ru-RU"/>
        </a:p>
      </dgm:t>
    </dgm:pt>
    <dgm:pt modelId="{D224B51C-E819-4F9A-94AA-B440C460AAF3}" type="sibTrans" cxnId="{147347B7-F254-4406-AD9E-874F67013C29}">
      <dgm:prSet/>
      <dgm:spPr/>
      <dgm:t>
        <a:bodyPr/>
        <a:lstStyle/>
        <a:p>
          <a:endParaRPr lang="ru-RU"/>
        </a:p>
      </dgm:t>
    </dgm:pt>
    <dgm:pt modelId="{A2495B36-7D77-4816-98F5-28EE1298A752}" type="pres">
      <dgm:prSet presAssocID="{3211BE5E-CDDC-4D23-B1A2-C4D4233A65B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1A4358-79B3-4985-B0E1-823F7F9CBFAD}" type="pres">
      <dgm:prSet presAssocID="{90813449-D769-4AED-BEDB-F9669A7D9784}" presName="root1" presStyleCnt="0"/>
      <dgm:spPr/>
    </dgm:pt>
    <dgm:pt modelId="{E390F08D-6ADC-4D42-AEAE-7E297676B6F8}" type="pres">
      <dgm:prSet presAssocID="{90813449-D769-4AED-BEDB-F9669A7D9784}" presName="LevelOneTextNode" presStyleLbl="node0" presStyleIdx="0" presStyleCnt="1" custAng="5400000" custScaleY="88579" custLinFactX="200000" custLinFactNeighborX="271940" custLinFactNeighborY="-50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3BE630-7A75-4493-B326-1CF560E94673}" type="pres">
      <dgm:prSet presAssocID="{90813449-D769-4AED-BEDB-F9669A7D9784}" presName="level2hierChild" presStyleCnt="0"/>
      <dgm:spPr/>
    </dgm:pt>
    <dgm:pt modelId="{0073A1E2-BC96-4C71-8717-F101D061DF58}" type="pres">
      <dgm:prSet presAssocID="{68F79D1F-4265-42C0-A06D-44A27A0C1346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E72594D7-90F6-4B0E-91C3-7C51E7E8FB9F}" type="pres">
      <dgm:prSet presAssocID="{68F79D1F-4265-42C0-A06D-44A27A0C1346}" presName="connTx" presStyleLbl="parChTrans1D2" presStyleIdx="0" presStyleCnt="3"/>
      <dgm:spPr/>
      <dgm:t>
        <a:bodyPr/>
        <a:lstStyle/>
        <a:p>
          <a:endParaRPr lang="ru-RU"/>
        </a:p>
      </dgm:t>
    </dgm:pt>
    <dgm:pt modelId="{74048727-E775-49FF-BD2A-7E4E89A6D979}" type="pres">
      <dgm:prSet presAssocID="{02DD389D-E0C3-4DA3-AF0F-4E063BD57D2A}" presName="root2" presStyleCnt="0"/>
      <dgm:spPr/>
    </dgm:pt>
    <dgm:pt modelId="{3201411C-1006-421E-B71E-972B95296508}" type="pres">
      <dgm:prSet presAssocID="{02DD389D-E0C3-4DA3-AF0F-4E063BD57D2A}" presName="LevelTwoTextNode" presStyleLbl="node2" presStyleIdx="0" presStyleCnt="3" custScaleX="150197" custLinFactNeighborX="-95590" custLinFactNeighborY="-415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0FA5F8-2F74-47AE-A37A-7836BDB7BCC8}" type="pres">
      <dgm:prSet presAssocID="{02DD389D-E0C3-4DA3-AF0F-4E063BD57D2A}" presName="level3hierChild" presStyleCnt="0"/>
      <dgm:spPr/>
    </dgm:pt>
    <dgm:pt modelId="{17E8B786-B509-4E89-9539-EBBDC8CB201D}" type="pres">
      <dgm:prSet presAssocID="{029BF205-A64E-4C52-9A65-18DEC4250314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C5D7E429-6972-44A9-9DB5-5B701E816AA4}" type="pres">
      <dgm:prSet presAssocID="{029BF205-A64E-4C52-9A65-18DEC4250314}" presName="connTx" presStyleLbl="parChTrans1D2" presStyleIdx="1" presStyleCnt="3"/>
      <dgm:spPr/>
      <dgm:t>
        <a:bodyPr/>
        <a:lstStyle/>
        <a:p>
          <a:endParaRPr lang="ru-RU"/>
        </a:p>
      </dgm:t>
    </dgm:pt>
    <dgm:pt modelId="{61D24E97-7C68-4DBD-88A1-30ACA69CA99E}" type="pres">
      <dgm:prSet presAssocID="{022AD2EB-0EA6-4FFF-BB27-5AC73764B105}" presName="root2" presStyleCnt="0"/>
      <dgm:spPr/>
    </dgm:pt>
    <dgm:pt modelId="{768A55DB-B0BC-4802-835F-D90738665A1E}" type="pres">
      <dgm:prSet presAssocID="{022AD2EB-0EA6-4FFF-BB27-5AC73764B105}" presName="LevelTwoTextNode" presStyleLbl="node2" presStyleIdx="1" presStyleCnt="3" custLinFactX="-26865" custLinFactNeighborX="-100000" custLinFactNeighborY="-173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5531AE-B106-47F8-8F41-1C68997D73A1}" type="pres">
      <dgm:prSet presAssocID="{022AD2EB-0EA6-4FFF-BB27-5AC73764B105}" presName="level3hierChild" presStyleCnt="0"/>
      <dgm:spPr/>
    </dgm:pt>
    <dgm:pt modelId="{635F16B8-5268-4D53-BE89-56501F0913B0}" type="pres">
      <dgm:prSet presAssocID="{E2D33C28-60DC-4CC2-9131-22C533F3EC1F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C463257E-37C8-4462-A882-65ED50ADC37A}" type="pres">
      <dgm:prSet presAssocID="{E2D33C28-60DC-4CC2-9131-22C533F3EC1F}" presName="connTx" presStyleLbl="parChTrans1D2" presStyleIdx="2" presStyleCnt="3"/>
      <dgm:spPr/>
      <dgm:t>
        <a:bodyPr/>
        <a:lstStyle/>
        <a:p>
          <a:endParaRPr lang="ru-RU"/>
        </a:p>
      </dgm:t>
    </dgm:pt>
    <dgm:pt modelId="{CAA0CDF0-2681-4427-ABAD-B0551DB41EED}" type="pres">
      <dgm:prSet presAssocID="{E76EDD52-9170-4FA0-BD75-8C90DD0C2337}" presName="root2" presStyleCnt="0"/>
      <dgm:spPr/>
    </dgm:pt>
    <dgm:pt modelId="{5B62DBCC-04FA-459E-B160-4A2FBBC20919}" type="pres">
      <dgm:prSet presAssocID="{E76EDD52-9170-4FA0-BD75-8C90DD0C2337}" presName="LevelTwoTextNode" presStyleLbl="node2" presStyleIdx="2" presStyleCnt="3" custScaleX="152152" custLinFactNeighborX="-95590" custLinFactNeighborY="68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EECD5C-C2A1-4ACD-9F94-1795D21352AC}" type="pres">
      <dgm:prSet presAssocID="{E76EDD52-9170-4FA0-BD75-8C90DD0C2337}" presName="level3hierChild" presStyleCnt="0"/>
      <dgm:spPr/>
    </dgm:pt>
  </dgm:ptLst>
  <dgm:cxnLst>
    <dgm:cxn modelId="{295E758F-4B37-49BC-804E-0F7A5610775C}" srcId="{3211BE5E-CDDC-4D23-B1A2-C4D4233A65B2}" destId="{90813449-D769-4AED-BEDB-F9669A7D9784}" srcOrd="0" destOrd="0" parTransId="{C23F02A3-D8F5-4D08-947B-F4475B5146D7}" sibTransId="{F0931B5D-15BB-4F52-BB6B-14F8E15201B9}"/>
    <dgm:cxn modelId="{F24A863E-0E68-42E7-994F-0E7821C0A40E}" type="presOf" srcId="{90813449-D769-4AED-BEDB-F9669A7D9784}" destId="{E390F08D-6ADC-4D42-AEAE-7E297676B6F8}" srcOrd="0" destOrd="0" presId="urn:microsoft.com/office/officeart/2008/layout/HorizontalMultiLevelHierarchy"/>
    <dgm:cxn modelId="{A43E796A-5838-47B8-A60A-2DF759702672}" type="presOf" srcId="{68F79D1F-4265-42C0-A06D-44A27A0C1346}" destId="{0073A1E2-BC96-4C71-8717-F101D061DF58}" srcOrd="0" destOrd="0" presId="urn:microsoft.com/office/officeart/2008/layout/HorizontalMultiLevelHierarchy"/>
    <dgm:cxn modelId="{14C773C8-BF58-4241-AB3A-FCDC516FE726}" type="presOf" srcId="{029BF205-A64E-4C52-9A65-18DEC4250314}" destId="{17E8B786-B509-4E89-9539-EBBDC8CB201D}" srcOrd="0" destOrd="0" presId="urn:microsoft.com/office/officeart/2008/layout/HorizontalMultiLevelHierarchy"/>
    <dgm:cxn modelId="{F4FA2EC4-E7DF-48B5-8167-DD978CBAD2D3}" type="presOf" srcId="{68F79D1F-4265-42C0-A06D-44A27A0C1346}" destId="{E72594D7-90F6-4B0E-91C3-7C51E7E8FB9F}" srcOrd="1" destOrd="0" presId="urn:microsoft.com/office/officeart/2008/layout/HorizontalMultiLevelHierarchy"/>
    <dgm:cxn modelId="{A691D776-B231-45AF-BD44-525C9279984F}" type="presOf" srcId="{3211BE5E-CDDC-4D23-B1A2-C4D4233A65B2}" destId="{A2495B36-7D77-4816-98F5-28EE1298A752}" srcOrd="0" destOrd="0" presId="urn:microsoft.com/office/officeart/2008/layout/HorizontalMultiLevelHierarchy"/>
    <dgm:cxn modelId="{6101690D-EE76-4F4D-9705-BA058BA08ED3}" type="presOf" srcId="{E2D33C28-60DC-4CC2-9131-22C533F3EC1F}" destId="{635F16B8-5268-4D53-BE89-56501F0913B0}" srcOrd="0" destOrd="0" presId="urn:microsoft.com/office/officeart/2008/layout/HorizontalMultiLevelHierarchy"/>
    <dgm:cxn modelId="{CDD5A1B9-6378-460B-944B-08FD8179D286}" type="presOf" srcId="{E2D33C28-60DC-4CC2-9131-22C533F3EC1F}" destId="{C463257E-37C8-4462-A882-65ED50ADC37A}" srcOrd="1" destOrd="0" presId="urn:microsoft.com/office/officeart/2008/layout/HorizontalMultiLevelHierarchy"/>
    <dgm:cxn modelId="{48D3EF99-E73B-413E-B49F-24C8793807E1}" type="presOf" srcId="{E76EDD52-9170-4FA0-BD75-8C90DD0C2337}" destId="{5B62DBCC-04FA-459E-B160-4A2FBBC20919}" srcOrd="0" destOrd="0" presId="urn:microsoft.com/office/officeart/2008/layout/HorizontalMultiLevelHierarchy"/>
    <dgm:cxn modelId="{39CC34A2-E94C-4B88-A47D-F312AFB5AC83}" type="presOf" srcId="{022AD2EB-0EA6-4FFF-BB27-5AC73764B105}" destId="{768A55DB-B0BC-4802-835F-D90738665A1E}" srcOrd="0" destOrd="0" presId="urn:microsoft.com/office/officeart/2008/layout/HorizontalMultiLevelHierarchy"/>
    <dgm:cxn modelId="{F2A9DD92-61BF-43EC-B750-E4D56920721A}" type="presOf" srcId="{02DD389D-E0C3-4DA3-AF0F-4E063BD57D2A}" destId="{3201411C-1006-421E-B71E-972B95296508}" srcOrd="0" destOrd="0" presId="urn:microsoft.com/office/officeart/2008/layout/HorizontalMultiLevelHierarchy"/>
    <dgm:cxn modelId="{01A8E456-2BDE-49B7-B29D-3CE366EFD154}" type="presOf" srcId="{029BF205-A64E-4C52-9A65-18DEC4250314}" destId="{C5D7E429-6972-44A9-9DB5-5B701E816AA4}" srcOrd="1" destOrd="0" presId="urn:microsoft.com/office/officeart/2008/layout/HorizontalMultiLevelHierarchy"/>
    <dgm:cxn modelId="{147347B7-F254-4406-AD9E-874F67013C29}" srcId="{90813449-D769-4AED-BEDB-F9669A7D9784}" destId="{E76EDD52-9170-4FA0-BD75-8C90DD0C2337}" srcOrd="2" destOrd="0" parTransId="{E2D33C28-60DC-4CC2-9131-22C533F3EC1F}" sibTransId="{D224B51C-E819-4F9A-94AA-B440C460AAF3}"/>
    <dgm:cxn modelId="{E633639A-1A9E-4A4C-862A-F9C51FE710D2}" srcId="{90813449-D769-4AED-BEDB-F9669A7D9784}" destId="{022AD2EB-0EA6-4FFF-BB27-5AC73764B105}" srcOrd="1" destOrd="0" parTransId="{029BF205-A64E-4C52-9A65-18DEC4250314}" sibTransId="{DD7A234D-32AD-4746-86CB-7429551FD97D}"/>
    <dgm:cxn modelId="{F3F0E79B-AAF3-4427-A68B-DC7260684671}" srcId="{90813449-D769-4AED-BEDB-F9669A7D9784}" destId="{02DD389D-E0C3-4DA3-AF0F-4E063BD57D2A}" srcOrd="0" destOrd="0" parTransId="{68F79D1F-4265-42C0-A06D-44A27A0C1346}" sibTransId="{9DCB7511-B0BE-4331-B2C1-03B7025750D8}"/>
    <dgm:cxn modelId="{E0980F2B-E7ED-4F91-BEED-8A1F2A90C98B}" type="presParOf" srcId="{A2495B36-7D77-4816-98F5-28EE1298A752}" destId="{E31A4358-79B3-4985-B0E1-823F7F9CBFAD}" srcOrd="0" destOrd="0" presId="urn:microsoft.com/office/officeart/2008/layout/HorizontalMultiLevelHierarchy"/>
    <dgm:cxn modelId="{3B685489-CCE4-488B-AF28-7E8C731F832C}" type="presParOf" srcId="{E31A4358-79B3-4985-B0E1-823F7F9CBFAD}" destId="{E390F08D-6ADC-4D42-AEAE-7E297676B6F8}" srcOrd="0" destOrd="0" presId="urn:microsoft.com/office/officeart/2008/layout/HorizontalMultiLevelHierarchy"/>
    <dgm:cxn modelId="{2DF5BFB4-2B3B-40CE-8594-5BB3E4C1E0CF}" type="presParOf" srcId="{E31A4358-79B3-4985-B0E1-823F7F9CBFAD}" destId="{7D3BE630-7A75-4493-B326-1CF560E94673}" srcOrd="1" destOrd="0" presId="urn:microsoft.com/office/officeart/2008/layout/HorizontalMultiLevelHierarchy"/>
    <dgm:cxn modelId="{CCB1C252-02BF-41AF-8BB0-3493773AE1AE}" type="presParOf" srcId="{7D3BE630-7A75-4493-B326-1CF560E94673}" destId="{0073A1E2-BC96-4C71-8717-F101D061DF58}" srcOrd="0" destOrd="0" presId="urn:microsoft.com/office/officeart/2008/layout/HorizontalMultiLevelHierarchy"/>
    <dgm:cxn modelId="{18A84BD3-80BF-4BBA-A24C-574DA1604D1F}" type="presParOf" srcId="{0073A1E2-BC96-4C71-8717-F101D061DF58}" destId="{E72594D7-90F6-4B0E-91C3-7C51E7E8FB9F}" srcOrd="0" destOrd="0" presId="urn:microsoft.com/office/officeart/2008/layout/HorizontalMultiLevelHierarchy"/>
    <dgm:cxn modelId="{ED1338B0-6E7C-447E-A1BD-7CDEB0145075}" type="presParOf" srcId="{7D3BE630-7A75-4493-B326-1CF560E94673}" destId="{74048727-E775-49FF-BD2A-7E4E89A6D979}" srcOrd="1" destOrd="0" presId="urn:microsoft.com/office/officeart/2008/layout/HorizontalMultiLevelHierarchy"/>
    <dgm:cxn modelId="{7F29EE4F-10AA-478F-80E6-956DC59EE1EE}" type="presParOf" srcId="{74048727-E775-49FF-BD2A-7E4E89A6D979}" destId="{3201411C-1006-421E-B71E-972B95296508}" srcOrd="0" destOrd="0" presId="urn:microsoft.com/office/officeart/2008/layout/HorizontalMultiLevelHierarchy"/>
    <dgm:cxn modelId="{08E0AD64-5069-4203-A3F5-4927FD1105F7}" type="presParOf" srcId="{74048727-E775-49FF-BD2A-7E4E89A6D979}" destId="{060FA5F8-2F74-47AE-A37A-7836BDB7BCC8}" srcOrd="1" destOrd="0" presId="urn:microsoft.com/office/officeart/2008/layout/HorizontalMultiLevelHierarchy"/>
    <dgm:cxn modelId="{3F92D6D9-1442-4E0D-9630-CAE00A2FCFF8}" type="presParOf" srcId="{7D3BE630-7A75-4493-B326-1CF560E94673}" destId="{17E8B786-B509-4E89-9539-EBBDC8CB201D}" srcOrd="2" destOrd="0" presId="urn:microsoft.com/office/officeart/2008/layout/HorizontalMultiLevelHierarchy"/>
    <dgm:cxn modelId="{6D969AEC-B50C-4792-9B3A-26604E6AB0C1}" type="presParOf" srcId="{17E8B786-B509-4E89-9539-EBBDC8CB201D}" destId="{C5D7E429-6972-44A9-9DB5-5B701E816AA4}" srcOrd="0" destOrd="0" presId="urn:microsoft.com/office/officeart/2008/layout/HorizontalMultiLevelHierarchy"/>
    <dgm:cxn modelId="{05EB0EB5-53AF-45E7-A5BC-C5D69CC54B84}" type="presParOf" srcId="{7D3BE630-7A75-4493-B326-1CF560E94673}" destId="{61D24E97-7C68-4DBD-88A1-30ACA69CA99E}" srcOrd="3" destOrd="0" presId="urn:microsoft.com/office/officeart/2008/layout/HorizontalMultiLevelHierarchy"/>
    <dgm:cxn modelId="{626B809F-4D5A-45E7-AF03-37612ACD093E}" type="presParOf" srcId="{61D24E97-7C68-4DBD-88A1-30ACA69CA99E}" destId="{768A55DB-B0BC-4802-835F-D90738665A1E}" srcOrd="0" destOrd="0" presId="urn:microsoft.com/office/officeart/2008/layout/HorizontalMultiLevelHierarchy"/>
    <dgm:cxn modelId="{32C21BB3-E592-4916-A38D-821C9093366B}" type="presParOf" srcId="{61D24E97-7C68-4DBD-88A1-30ACA69CA99E}" destId="{855531AE-B106-47F8-8F41-1C68997D73A1}" srcOrd="1" destOrd="0" presId="urn:microsoft.com/office/officeart/2008/layout/HorizontalMultiLevelHierarchy"/>
    <dgm:cxn modelId="{4792FE7A-AE7D-4413-840A-72587E320B72}" type="presParOf" srcId="{7D3BE630-7A75-4493-B326-1CF560E94673}" destId="{635F16B8-5268-4D53-BE89-56501F0913B0}" srcOrd="4" destOrd="0" presId="urn:microsoft.com/office/officeart/2008/layout/HorizontalMultiLevelHierarchy"/>
    <dgm:cxn modelId="{E6EF282F-D65D-447D-8840-55ECA13D1E57}" type="presParOf" srcId="{635F16B8-5268-4D53-BE89-56501F0913B0}" destId="{C463257E-37C8-4462-A882-65ED50ADC37A}" srcOrd="0" destOrd="0" presId="urn:microsoft.com/office/officeart/2008/layout/HorizontalMultiLevelHierarchy"/>
    <dgm:cxn modelId="{BE3FD1EA-C994-4EC3-A255-A96380A12F91}" type="presParOf" srcId="{7D3BE630-7A75-4493-B326-1CF560E94673}" destId="{CAA0CDF0-2681-4427-ABAD-B0551DB41EED}" srcOrd="5" destOrd="0" presId="urn:microsoft.com/office/officeart/2008/layout/HorizontalMultiLevelHierarchy"/>
    <dgm:cxn modelId="{2EF6B435-6236-425D-B7CE-ED540D01F883}" type="presParOf" srcId="{CAA0CDF0-2681-4427-ABAD-B0551DB41EED}" destId="{5B62DBCC-04FA-459E-B160-4A2FBBC20919}" srcOrd="0" destOrd="0" presId="urn:microsoft.com/office/officeart/2008/layout/HorizontalMultiLevelHierarchy"/>
    <dgm:cxn modelId="{28869DF4-CB57-4823-B62B-C6C13A9DA9BE}" type="presParOf" srcId="{CAA0CDF0-2681-4427-ABAD-B0551DB41EED}" destId="{A4EECD5C-C2A1-4ACD-9F94-1795D21352A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E7A7E2-F80A-43C6-BD7A-40953270392F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079CCF-402F-4E7E-9A84-F8339423F432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B0F6B3EE-45EE-4BA7-9DB1-5F8C70862509}" type="parTrans" cxnId="{14B42C79-7103-4079-9C18-0664BD7758D2}">
      <dgm:prSet/>
      <dgm:spPr/>
      <dgm:t>
        <a:bodyPr/>
        <a:lstStyle/>
        <a:p>
          <a:endParaRPr lang="ru-RU"/>
        </a:p>
      </dgm:t>
    </dgm:pt>
    <dgm:pt modelId="{0BD0667A-1AF3-47B1-A6B0-D34C5FE6E6B4}" type="sibTrans" cxnId="{14B42C79-7103-4079-9C18-0664BD7758D2}">
      <dgm:prSet/>
      <dgm:spPr/>
      <dgm:t>
        <a:bodyPr/>
        <a:lstStyle/>
        <a:p>
          <a:endParaRPr lang="ru-RU"/>
        </a:p>
      </dgm:t>
    </dgm:pt>
    <dgm:pt modelId="{62A7E2F4-9AED-477D-A078-BE1F39836FB2}">
      <dgm:prSet phldrT="[Текст]"/>
      <dgm:spPr/>
      <dgm:t>
        <a:bodyPr/>
        <a:lstStyle/>
        <a:p>
          <a:r>
            <a:rPr lang="ru-RU" dirty="0" smtClean="0"/>
            <a:t>из анализа устанавливают нормированную величину средней фактически отключаемой мощности РТП (при проектировании принимают 35 МВт)</a:t>
          </a:r>
          <a:endParaRPr lang="ru-RU" dirty="0"/>
        </a:p>
      </dgm:t>
    </dgm:pt>
    <dgm:pt modelId="{6B7599C2-7443-43E4-BC52-BA39C8CB98E5}" type="parTrans" cxnId="{7B99DD95-C2F4-460A-B126-B005F43E984C}">
      <dgm:prSet/>
      <dgm:spPr/>
      <dgm:t>
        <a:bodyPr/>
        <a:lstStyle/>
        <a:p>
          <a:endParaRPr lang="ru-RU"/>
        </a:p>
      </dgm:t>
    </dgm:pt>
    <dgm:pt modelId="{52A4FE8D-CD3B-49A9-B9B9-5CDFAD8151E2}" type="sibTrans" cxnId="{7B99DD95-C2F4-460A-B126-B005F43E984C}">
      <dgm:prSet/>
      <dgm:spPr/>
      <dgm:t>
        <a:bodyPr/>
        <a:lstStyle/>
        <a:p>
          <a:endParaRPr lang="ru-RU"/>
        </a:p>
      </dgm:t>
    </dgm:pt>
    <dgm:pt modelId="{FBDD3888-9EEC-4968-A385-826A91A57D7E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84722517-C88E-4CA0-936B-25DC5712AEA7}" type="parTrans" cxnId="{8C982099-7CBC-44A0-A538-5CEF7DE2DEA7}">
      <dgm:prSet/>
      <dgm:spPr/>
      <dgm:t>
        <a:bodyPr/>
        <a:lstStyle/>
        <a:p>
          <a:endParaRPr lang="ru-RU"/>
        </a:p>
      </dgm:t>
    </dgm:pt>
    <dgm:pt modelId="{1996499F-ADCB-44A9-BF9E-282E4BF72DCE}" type="sibTrans" cxnId="{8C982099-7CBC-44A0-A538-5CEF7DE2DEA7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8C077D4E-2E44-4B01-A9F7-C7B19E351509}">
          <dgm:prSet phldrT="[Текст]"/>
          <dgm:spPr/>
          <dgm:t>
            <a:bodyPr/>
            <a:lstStyle/>
            <a:p>
              <a:r>
                <a:rPr lang="ru-RU" dirty="0" smtClean="0"/>
                <a:t>сумму параметров потока отказов системы тепловых сетей</a:t>
              </a:r>
              <a14:m>
                <m:oMath xmlns:m="http://schemas.openxmlformats.org/officeDocument/2006/math">
                  <m:r>
                    <a:rPr lang="ru-RU" b="0" i="0" smtClean="0">
                      <a:latin typeface="Cambria Math"/>
                    </a:rPr>
                    <m:t>  </m:t>
                  </m:r>
                  <m:sSup>
                    <m:sSupPr>
                      <m:ctrlPr>
                        <a:rPr lang="ru-RU" i="1" smtClean="0">
                          <a:latin typeface="Cambria Math"/>
                        </a:rPr>
                      </m:ctrlPr>
                    </m:sSupPr>
                    <m:e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𝑙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e>
                    <m:sup>
                      <m:r>
                        <a:rPr lang="ru-RU" i="1">
                          <a:latin typeface="Cambria Math"/>
                        </a:rPr>
                        <m:t>норм</m:t>
                      </m:r>
                    </m:sup>
                  </m:sSup>
                  <m:r>
                    <a:rPr lang="ru-RU" i="1">
                      <a:latin typeface="Cambria Math"/>
                    </a:rPr>
                    <m:t>=</m:t>
                  </m:r>
                  <m:sSubSup>
                    <m:sSubSupPr>
                      <m:ctrlPr>
                        <a:rPr lang="ru-RU" i="1">
                          <a:latin typeface="Cambria Math"/>
                        </a:rPr>
                      </m:ctrlPr>
                    </m:sSubSupPr>
                    <m:e>
                      <m:r>
                        <a:rPr lang="ru-RU" i="1">
                          <a:latin typeface="Cambria Math"/>
                        </a:rPr>
                        <m:t>𝜔</m:t>
                      </m:r>
                    </m:e>
                    <m:sub>
                      <m:r>
                        <a:rPr lang="ru-RU" i="1">
                          <a:latin typeface="Cambria Math"/>
                        </a:rPr>
                        <m:t>уд</m:t>
                      </m:r>
                    </m:sub>
                    <m:sup>
                      <m:r>
                        <a:rPr lang="ru-RU" i="1">
                          <a:latin typeface="Cambria Math"/>
                        </a:rPr>
                        <m:t>норм</m:t>
                      </m:r>
                    </m:sup>
                  </m:sSubSup>
                  <m:r>
                    <a:rPr lang="ru-RU" i="1">
                      <a:latin typeface="Cambria Math"/>
                    </a:rPr>
                    <m:t>∙</m:t>
                  </m:r>
                  <m:sSubSup>
                    <m:sSubSupPr>
                      <m:ctrlPr>
                        <a:rPr lang="ru-RU" i="1">
                          <a:latin typeface="Cambria Math"/>
                        </a:rPr>
                      </m:ctrlPr>
                    </m:sSubSupPr>
                    <m:e>
                      <m:r>
                        <a:rPr lang="ru-RU" i="1">
                          <a:latin typeface="Cambria Math"/>
                        </a:rPr>
                        <m:t>𝑄</m:t>
                      </m:r>
                    </m:e>
                    <m:sub>
                      <m:r>
                        <a:rPr lang="ru-RU" i="1">
                          <a:latin typeface="Cambria Math"/>
                        </a:rPr>
                        <m:t>0</m:t>
                      </m:r>
                    </m:sub>
                    <m:sup>
                      <m:r>
                        <a:rPr lang="ru-RU" i="1">
                          <a:latin typeface="Cambria Math"/>
                        </a:rPr>
                        <m:t>𝑃</m:t>
                      </m:r>
                    </m:sup>
                  </m:sSubSup>
                </m:oMath>
              </a14:m>
              <a:r>
                <a:rPr lang="ru-RU" dirty="0"/>
                <a:t> ,                             </a:t>
              </a:r>
              <a:r>
                <a:rPr lang="ru-RU" dirty="0" smtClean="0"/>
                <a:t>здесь </a:t>
              </a:r>
              <a14:m>
                <m:oMath xmlns:m="http://schemas.openxmlformats.org/officeDocument/2006/math">
                  <m:sSubSup>
                    <m:sSubSupPr>
                      <m:ctrlPr>
                        <a:rPr lang="ru-RU" i="1">
                          <a:latin typeface="Cambria Math"/>
                        </a:rPr>
                      </m:ctrlPr>
                    </m:sSubSupPr>
                    <m:e>
                      <m:r>
                        <a:rPr lang="ru-RU" i="1">
                          <a:latin typeface="Cambria Math"/>
                        </a:rPr>
                        <m:t>𝜔</m:t>
                      </m:r>
                    </m:e>
                    <m:sub>
                      <m:r>
                        <a:rPr lang="ru-RU" i="1">
                          <a:latin typeface="Cambria Math"/>
                        </a:rPr>
                        <m:t>уд</m:t>
                      </m:r>
                    </m:sub>
                    <m:sup>
                      <m:r>
                        <a:rPr lang="ru-RU" i="1">
                          <a:latin typeface="Cambria Math"/>
                        </a:rPr>
                        <m:t>норм</m:t>
                      </m:r>
                    </m:sup>
                  </m:sSubSup>
                </m:oMath>
              </a14:m>
              <a:r>
                <a:rPr lang="ru-RU" dirty="0"/>
                <a:t> – удельный нормативный параметр потока отказов тепловой сети </a:t>
              </a:r>
              <a14:m>
                <m:oMath xmlns:m="http://schemas.openxmlformats.org/officeDocument/2006/math">
                  <m:sSup>
                    <m:sSupPr>
                      <m:ctrlPr>
                        <a:rPr lang="ru-RU" i="1">
                          <a:latin typeface="Cambria Math"/>
                        </a:rPr>
                      </m:ctrlPr>
                    </m:sSupPr>
                    <m:e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/>
                            </a:rPr>
                            <m:t>год∙МВт</m:t>
                          </m:r>
                        </m:e>
                      </m:d>
                    </m:e>
                    <m:sup>
                      <m:r>
                        <a:rPr lang="ru-RU" i="1">
                          <a:latin typeface="Cambria Math"/>
                        </a:rPr>
                        <m:t>−1</m:t>
                      </m:r>
                    </m:sup>
                  </m:sSup>
                </m:oMath>
              </a14:m>
              <a:r>
                <a:rPr lang="ru-RU" dirty="0"/>
                <a:t>; </a:t>
              </a:r>
              <a14:m>
                <m:oMath xmlns:m="http://schemas.openxmlformats.org/officeDocument/2006/math">
                  <m:sSubSup>
                    <m:sSubSupPr>
                      <m:ctrlPr>
                        <a:rPr lang="ru-RU" i="1">
                          <a:latin typeface="Cambria Math"/>
                        </a:rPr>
                      </m:ctrlPr>
                    </m:sSubSupPr>
                    <m:e>
                      <m:r>
                        <a:rPr lang="ru-RU" i="1">
                          <a:latin typeface="Cambria Math"/>
                        </a:rPr>
                        <m:t>𝜔</m:t>
                      </m:r>
                    </m:e>
                    <m:sub>
                      <m:r>
                        <a:rPr lang="ru-RU" i="1">
                          <a:latin typeface="Cambria Math"/>
                        </a:rPr>
                        <m:t>уд</m:t>
                      </m:r>
                    </m:sub>
                    <m:sup>
                      <m:r>
                        <a:rPr lang="ru-RU" i="1">
                          <a:latin typeface="Cambria Math"/>
                        </a:rPr>
                        <m:t>норм</m:t>
                      </m:r>
                    </m:sup>
                  </m:sSubSup>
                  <m:r>
                    <a:rPr lang="ru-RU" i="1">
                      <a:latin typeface="Cambria Math"/>
                    </a:rPr>
                    <m:t>=6,5∙</m:t>
                  </m:r>
                  <m:sSup>
                    <m:sSupPr>
                      <m:ctrlPr>
                        <a:rPr lang="ru-RU" i="1">
                          <a:latin typeface="Cambria Math"/>
                        </a:rPr>
                      </m:ctrlPr>
                    </m:sSupPr>
                    <m:e>
                      <m:r>
                        <a:rPr lang="ru-RU" i="1">
                          <a:latin typeface="Cambria Math"/>
                        </a:rPr>
                        <m:t>10</m:t>
                      </m:r>
                    </m:e>
                    <m:sup>
                      <m:r>
                        <a:rPr lang="ru-RU" i="1">
                          <a:latin typeface="Cambria Math"/>
                        </a:rPr>
                        <m:t>−3</m:t>
                      </m:r>
                    </m:sup>
                  </m:sSup>
                  <m:sSup>
                    <m:sSupPr>
                      <m:ctrlPr>
                        <a:rPr lang="ru-RU" i="1">
                          <a:latin typeface="Cambria Math"/>
                        </a:rPr>
                      </m:ctrlPr>
                    </m:sSupPr>
                    <m:e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/>
                            </a:rPr>
                            <m:t>год∙МВт</m:t>
                          </m:r>
                        </m:e>
                      </m:d>
                    </m:e>
                    <m:sup>
                      <m:r>
                        <a:rPr lang="ru-RU" i="1">
                          <a:latin typeface="Cambria Math"/>
                        </a:rPr>
                        <m:t>−1</m:t>
                      </m:r>
                    </m:sup>
                  </m:sSup>
                </m:oMath>
              </a14:m>
              <a:r>
                <a:rPr lang="ru-RU" dirty="0"/>
                <a:t>.</a:t>
              </a:r>
            </a:p>
          </dgm:t>
        </dgm:pt>
      </mc:Choice>
      <mc:Fallback xmlns="">
        <dgm:pt modelId="{8C077D4E-2E44-4B01-A9F7-C7B19E351509}">
          <dgm:prSet phldrT="[Текст]"/>
          <dgm:spPr/>
          <dgm:t>
            <a:bodyPr/>
            <a:lstStyle/>
            <a:p>
              <a:r>
                <a:rPr lang="ru-RU" dirty="0" smtClean="0"/>
                <a:t>сумму параметров потока отказов системы тепловых сетей</a:t>
              </a:r>
              <a:r>
                <a:rPr lang="ru-RU" b="0" i="0" smtClean="0">
                  <a:latin typeface="Cambria Math"/>
                </a:rPr>
                <a:t>  </a:t>
              </a:r>
              <a:r>
                <a:rPr lang="ru-RU" i="0"/>
                <a:t>(∑1_(𝑗=1)^𝑙▒𝜔_𝑗 )</a:t>
              </a:r>
              <a:r>
                <a:rPr lang="ru-RU" i="0" smtClean="0"/>
                <a:t>^</a:t>
              </a:r>
              <a:r>
                <a:rPr lang="ru-RU" i="0"/>
                <a:t>норм=𝜔_уд^норм∙𝑄_0^𝑃</a:t>
              </a:r>
              <a:r>
                <a:rPr lang="ru-RU" dirty="0"/>
                <a:t> ,                             </a:t>
              </a:r>
              <a:r>
                <a:rPr lang="ru-RU" dirty="0" smtClean="0"/>
                <a:t>здесь </a:t>
              </a:r>
              <a:r>
                <a:rPr lang="ru-RU" i="0"/>
                <a:t>𝜔_уд^норм</a:t>
              </a:r>
              <a:r>
                <a:rPr lang="ru-RU" dirty="0"/>
                <a:t> – удельный нормативный параметр потока отказов тепловой сети </a:t>
              </a:r>
              <a:r>
                <a:rPr lang="ru-RU" i="0"/>
                <a:t>(год∙МВт)^(−1)</a:t>
              </a:r>
              <a:r>
                <a:rPr lang="ru-RU" dirty="0"/>
                <a:t>; </a:t>
              </a:r>
              <a:r>
                <a:rPr lang="ru-RU" i="0"/>
                <a:t>𝜔_уд^норм=6,5∙〖10〗^(−3) (год∙МВт)^(−1)</a:t>
              </a:r>
              <a:r>
                <a:rPr lang="ru-RU" dirty="0"/>
                <a:t>.</a:t>
              </a:r>
              <a:endParaRPr lang="ru-RU" dirty="0"/>
            </a:p>
          </dgm:t>
        </dgm:pt>
      </mc:Fallback>
    </mc:AlternateContent>
    <dgm:pt modelId="{1D93440A-3C55-4281-8CD0-D50C95A0E82A}" type="parTrans" cxnId="{76C6E417-F150-42F3-BCC9-54FDE856D386}">
      <dgm:prSet/>
      <dgm:spPr/>
      <dgm:t>
        <a:bodyPr/>
        <a:lstStyle/>
        <a:p>
          <a:endParaRPr lang="ru-RU"/>
        </a:p>
      </dgm:t>
    </dgm:pt>
    <dgm:pt modelId="{91DC0A40-0B29-4E67-9745-28C86E22BDC5}" type="sibTrans" cxnId="{76C6E417-F150-42F3-BCC9-54FDE856D386}">
      <dgm:prSet/>
      <dgm:spPr/>
      <dgm:t>
        <a:bodyPr/>
        <a:lstStyle/>
        <a:p>
          <a:endParaRPr lang="ru-RU"/>
        </a:p>
      </dgm:t>
    </dgm:pt>
    <dgm:pt modelId="{A6AD67F5-A694-416A-B221-F09738780244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310A1D0A-A509-4208-AD32-8D3B4306C5C7}" type="parTrans" cxnId="{EDABC00C-F221-4E6E-8DA9-A8D27CA0D9EA}">
      <dgm:prSet/>
      <dgm:spPr/>
      <dgm:t>
        <a:bodyPr/>
        <a:lstStyle/>
        <a:p>
          <a:endParaRPr lang="ru-RU"/>
        </a:p>
      </dgm:t>
    </dgm:pt>
    <dgm:pt modelId="{D03F5AC1-0685-4A93-A18F-6A7C3346D45B}" type="sibTrans" cxnId="{EDABC00C-F221-4E6E-8DA9-A8D27CA0D9EA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55EF4CB2-F784-40C2-BE17-9352B975EECA}">
          <dgm:prSet phldrT="[Текст]"/>
          <dgm:spPr/>
          <dgm:t>
            <a:bodyPr/>
            <a:lstStyle/>
            <a:p>
              <a:r>
                <a:rPr lang="ru-RU" dirty="0" smtClean="0"/>
                <a:t>нормированная величина математического ожидания        </a:t>
              </a:r>
              <a14:m>
                <m:oMath xmlns:m="http://schemas.openxmlformats.org/officeDocument/2006/math">
                  <m:sSup>
                    <m:sSupPr>
                      <m:ctrlPr>
                        <a:rPr lang="ru-RU" i="1" smtClean="0">
                          <a:latin typeface="Cambria Math"/>
                        </a:rPr>
                      </m:ctrlPr>
                    </m:sSupPr>
                    <m:e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latin typeface="Cambria Math"/>
                                </a:rPr>
                                <m:t>𝑀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ru-RU" i="1">
                                      <a:latin typeface="Cambria Math"/>
                                    </a:rPr>
                                    <m:t>𝑃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e>
                    <m:sup>
                      <m:r>
                        <a:rPr lang="ru-RU" i="1">
                          <a:latin typeface="Cambria Math"/>
                        </a:rPr>
                        <m:t>норм</m:t>
                      </m:r>
                    </m:sup>
                  </m:sSup>
                  <m:r>
                    <a:rPr lang="ru-RU" i="1">
                      <a:latin typeface="Cambria Math"/>
                    </a:rPr>
                    <m:t>=1−</m:t>
                  </m:r>
                  <m:f>
                    <m:fPr>
                      <m:ctrlPr>
                        <a:rPr lang="ru-RU" i="1">
                          <a:latin typeface="Cambria Math"/>
                        </a:rPr>
                      </m:ctrlPr>
                    </m:fPr>
                    <m:num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</a:rPr>
                            <m:t>𝛥</m:t>
                          </m:r>
                          <m:r>
                            <a:rPr lang="ru-RU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ср.ф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норм</m:t>
                          </m:r>
                        </m:sup>
                      </m:sSubSup>
                    </m:num>
                    <m:den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𝑃</m:t>
                          </m:r>
                        </m:sup>
                      </m:sSubSup>
                    </m:den>
                  </m:f>
                  <m:sSup>
                    <m:sSupPr>
                      <m:ctrlPr>
                        <a:rPr lang="ru-RU" i="1">
                          <a:latin typeface="Cambria Math"/>
                        </a:rPr>
                      </m:ctrlPr>
                    </m:sSupPr>
                    <m:e>
                      <m:r>
                        <a:rPr lang="ru-RU" i="1">
                          <a:latin typeface="Cambria Math"/>
                        </a:rPr>
                        <m:t>𝑃</m:t>
                      </m:r>
                    </m:e>
                    <m:sup>
                      <m:r>
                        <a:rPr lang="ru-RU" i="1">
                          <a:latin typeface="Cambria Math"/>
                        </a:rPr>
                        <m:t>норм</m:t>
                      </m:r>
                    </m:sup>
                  </m:sSup>
                  <m:r>
                    <a:rPr lang="ru-RU" i="1">
                      <a:latin typeface="Cambria Math"/>
                    </a:rPr>
                    <m:t>(</m:t>
                  </m:r>
                  <m:r>
                    <a:rPr lang="ru-RU" i="1">
                      <a:latin typeface="Cambria Math"/>
                    </a:rPr>
                    <m:t>𝑡</m:t>
                  </m:r>
                  <m:r>
                    <a:rPr lang="ru-RU" i="1">
                      <a:latin typeface="Cambria Math"/>
                    </a:rPr>
                    <m:t>)</m:t>
                  </m:r>
                </m:oMath>
              </a14:m>
              <a:r>
                <a:rPr lang="ru-RU" dirty="0"/>
                <a:t>,   </a:t>
              </a:r>
              <a:r>
                <a:rPr lang="ru-RU" dirty="0" smtClean="0"/>
                <a:t>            </a:t>
              </a:r>
              <a:endParaRPr lang="ru-RU" dirty="0"/>
            </a:p>
          </dgm:t>
        </dgm:pt>
      </mc:Choice>
      <mc:Fallback xmlns="">
        <dgm:pt modelId="{55EF4CB2-F784-40C2-BE17-9352B975EECA}">
          <dgm:prSet phldrT="[Текст]"/>
          <dgm:spPr/>
          <dgm:t>
            <a:bodyPr/>
            <a:lstStyle/>
            <a:p>
              <a:r>
                <a:rPr lang="ru-RU" dirty="0" smtClean="0"/>
                <a:t>нормированная величина математического ожидания        </a:t>
              </a:r>
              <a:r>
                <a:rPr lang="ru-RU" i="0"/>
                <a:t>((𝑀𝑄_𝑥 (𝑡))/(𝑄_0^𝑃 ))</a:t>
              </a:r>
              <a:r>
                <a:rPr lang="ru-RU" i="0" smtClean="0"/>
                <a:t>^</a:t>
              </a:r>
              <a:r>
                <a:rPr lang="ru-RU" i="0"/>
                <a:t>норм=1−(〖𝛥𝑄〗_(ср.ф)^норм)/(𝑄_0^𝑃 ) 𝑃^норм (𝑡)</a:t>
              </a:r>
              <a:r>
                <a:rPr lang="ru-RU" dirty="0"/>
                <a:t>,   </a:t>
              </a:r>
              <a:r>
                <a:rPr lang="ru-RU" dirty="0" smtClean="0"/>
                <a:t>            </a:t>
              </a:r>
              <a:endParaRPr lang="ru-RU" dirty="0"/>
            </a:p>
          </dgm:t>
        </dgm:pt>
      </mc:Fallback>
    </mc:AlternateContent>
    <dgm:pt modelId="{D754FE7B-3BCF-4D8E-93B5-6465CB4B8306}" type="parTrans" cxnId="{F4CEDBE4-DA47-4576-A3C5-80DFC9C1E722}">
      <dgm:prSet/>
      <dgm:spPr/>
      <dgm:t>
        <a:bodyPr/>
        <a:lstStyle/>
        <a:p>
          <a:endParaRPr lang="ru-RU"/>
        </a:p>
      </dgm:t>
    </dgm:pt>
    <dgm:pt modelId="{4E89A8C0-E8BD-478B-8651-0AEE49BF3EE0}" type="sibTrans" cxnId="{F4CEDBE4-DA47-4576-A3C5-80DFC9C1E722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6A2F3E83-C6CD-44F5-9885-3FD4CAEEE38B}">
          <dgm:prSet phldrT="[Текст]"/>
          <dgm:spPr/>
          <dgm:t>
            <a:bodyPr/>
            <a:lstStyle/>
            <a:p>
              <a:r>
                <a:rPr lang="ru-RU" dirty="0" smtClean="0"/>
                <a:t>где  </a:t>
              </a:r>
              <a14:m>
                <m:oMath xmlns:m="http://schemas.openxmlformats.org/officeDocument/2006/math">
                  <m:sSup>
                    <m:sSupPr>
                      <m:ctrlPr>
                        <a:rPr lang="ru-RU" i="1">
                          <a:latin typeface="Cambria Math"/>
                        </a:rPr>
                      </m:ctrlPr>
                    </m:sSupPr>
                    <m:e>
                      <m:r>
                        <a:rPr lang="ru-RU" i="1">
                          <a:latin typeface="Cambria Math"/>
                        </a:rPr>
                        <m:t>𝑃</m:t>
                      </m:r>
                    </m:e>
                    <m:sup>
                      <m:r>
                        <a:rPr lang="ru-RU" i="1">
                          <a:latin typeface="Cambria Math"/>
                        </a:rPr>
                        <m:t>норм</m:t>
                      </m:r>
                    </m:sup>
                  </m:sSup>
                  <m:d>
                    <m:dPr>
                      <m:ctrlPr>
                        <a:rPr lang="ru-RU" i="1">
                          <a:latin typeface="Cambria Math"/>
                        </a:rPr>
                      </m:ctrlPr>
                    </m:dPr>
                    <m:e>
                      <m:r>
                        <a:rPr lang="ru-RU" i="1">
                          <a:latin typeface="Cambria Math"/>
                        </a:rPr>
                        <m:t>𝑡</m:t>
                      </m:r>
                    </m:e>
                  </m:d>
                </m:oMath>
              </a14:m>
              <a:r>
                <a:rPr lang="ru-RU" dirty="0"/>
                <a:t> – нормативная вероятность отказа системы тепловых сетей</a:t>
              </a:r>
              <a14:m>
                <m:oMath xmlns:m="http://schemas.openxmlformats.org/officeDocument/2006/math">
                  <m:r>
                    <a:rPr lang="ru-RU" b="0" i="0" smtClean="0">
                      <a:latin typeface="Cambria Math"/>
                    </a:rPr>
                    <m:t> </m:t>
                  </m:r>
                  <m:sSup>
                    <m:sSupPr>
                      <m:ctrlPr>
                        <a:rPr lang="ru-RU" i="1" smtClean="0">
                          <a:latin typeface="Cambria Math"/>
                        </a:rPr>
                      </m:ctrlPr>
                    </m:sSupPr>
                    <m:e>
                      <m:r>
                        <a:rPr lang="ru-RU" i="1">
                          <a:latin typeface="Cambria Math"/>
                        </a:rPr>
                        <m:t>𝑃</m:t>
                      </m:r>
                    </m:e>
                    <m:sup>
                      <m:r>
                        <a:rPr lang="ru-RU" i="1">
                          <a:latin typeface="Cambria Math"/>
                        </a:rPr>
                        <m:t>норм</m:t>
                      </m:r>
                    </m:sup>
                  </m:sSup>
                  <m:d>
                    <m:dPr>
                      <m:ctrlPr>
                        <a:rPr lang="ru-RU" i="1">
                          <a:latin typeface="Cambria Math"/>
                        </a:rPr>
                      </m:ctrlPr>
                    </m:dPr>
                    <m:e>
                      <m:r>
                        <a:rPr lang="ru-RU" i="1">
                          <a:latin typeface="Cambria Math"/>
                        </a:rPr>
                        <m:t>𝑡</m:t>
                      </m:r>
                    </m:e>
                  </m:d>
                  <m:r>
                    <a:rPr lang="ru-RU" i="1">
                      <a:latin typeface="Cambria Math"/>
                    </a:rPr>
                    <m:t>=1−</m:t>
                  </m:r>
                  <m:sSup>
                    <m:sSupPr>
                      <m:ctrlPr>
                        <a:rPr lang="ru-RU" i="1">
                          <a:latin typeface="Cambria Math"/>
                        </a:rPr>
                      </m:ctrlPr>
                    </m:sSupPr>
                    <m:e>
                      <m:r>
                        <a:rPr lang="ru-RU" i="1">
                          <a:latin typeface="Cambria Math"/>
                        </a:rPr>
                        <m:t>𝑒</m:t>
                      </m:r>
                    </m:e>
                    <m:sup>
                      <m:r>
                        <a:rPr lang="ru-RU" i="1">
                          <a:latin typeface="Cambria Math"/>
                        </a:rPr>
                        <m:t>−</m:t>
                      </m:r>
                      <m:r>
                        <a:rPr lang="ru-RU" i="1">
                          <a:latin typeface="Cambria Math"/>
                        </a:rPr>
                        <m:t>𝑚</m:t>
                      </m:r>
                    </m:sup>
                  </m:sSup>
                </m:oMath>
              </a14:m>
              <a:endParaRPr lang="ru-RU" dirty="0"/>
            </a:p>
          </dgm:t>
        </dgm:pt>
      </mc:Choice>
      <mc:Fallback xmlns="">
        <dgm:pt modelId="{6A2F3E83-C6CD-44F5-9885-3FD4CAEEE38B}">
          <dgm:prSet phldrT="[Текст]"/>
          <dgm:spPr/>
          <dgm:t>
            <a:bodyPr/>
            <a:lstStyle/>
            <a:p>
              <a:r>
                <a:rPr lang="ru-RU" dirty="0" smtClean="0"/>
                <a:t>где  </a:t>
              </a:r>
              <a:r>
                <a:rPr lang="ru-RU" i="0"/>
                <a:t>𝑃^норм (𝑡)</a:t>
              </a:r>
              <a:r>
                <a:rPr lang="ru-RU" dirty="0"/>
                <a:t> – нормативная вероятность отказа системы тепловых сетей</a:t>
              </a:r>
              <a:r>
                <a:rPr lang="ru-RU" b="0" i="0" smtClean="0">
                  <a:latin typeface="Cambria Math"/>
                </a:rPr>
                <a:t> </a:t>
              </a:r>
              <a:r>
                <a:rPr lang="ru-RU" i="0"/>
                <a:t>𝑃</a:t>
              </a:r>
              <a:r>
                <a:rPr lang="ru-RU" i="0" smtClean="0"/>
                <a:t>^</a:t>
              </a:r>
              <a:r>
                <a:rPr lang="ru-RU" i="0"/>
                <a:t>норм (𝑡)=1−𝑒^(−𝑚)</a:t>
              </a:r>
              <a:endParaRPr lang="ru-RU" dirty="0"/>
            </a:p>
          </dgm:t>
        </dgm:pt>
      </mc:Fallback>
    </mc:AlternateContent>
    <dgm:pt modelId="{AC30E1CA-7666-4F85-BF1A-0E5534185C26}" type="parTrans" cxnId="{C0ECE299-32E6-4078-A0B6-BF9F8D58C02B}">
      <dgm:prSet/>
      <dgm:spPr/>
      <dgm:t>
        <a:bodyPr/>
        <a:lstStyle/>
        <a:p>
          <a:endParaRPr lang="ru-RU"/>
        </a:p>
      </dgm:t>
    </dgm:pt>
    <dgm:pt modelId="{A08BA6F5-3E6C-4CFA-AD82-DADE63BBBE81}" type="sibTrans" cxnId="{C0ECE299-32E6-4078-A0B6-BF9F8D58C02B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A4FBC3E8-CC89-4219-831A-0E199AABA335}">
          <dgm:prSet phldrT="[Текст]"/>
          <dgm:spPr/>
          <dgm:t>
            <a:bodyPr/>
            <a:lstStyle/>
            <a:p>
              <a:r>
                <a:rPr lang="ru-RU" i="1" dirty="0" smtClean="0"/>
                <a:t>m</a:t>
              </a:r>
              <a:r>
                <a:rPr lang="ru-RU" dirty="0" smtClean="0"/>
                <a:t> </a:t>
              </a:r>
              <a:r>
                <a:rPr lang="ru-RU" dirty="0"/>
                <a:t>– число отказов за время </a:t>
              </a:r>
              <a:r>
                <a:rPr lang="ru-RU" i="1" dirty="0"/>
                <a:t>t</a:t>
              </a:r>
              <a:r>
                <a:rPr lang="ru-RU" dirty="0"/>
                <a:t> – есть величина целая </a:t>
              </a:r>
              <a14:m>
                <m:oMath xmlns:m="http://schemas.openxmlformats.org/officeDocument/2006/math">
                  <m:r>
                    <a:rPr lang="ru-RU" i="1">
                      <a:latin typeface="Cambria Math"/>
                    </a:rPr>
                    <m:t>𝑚</m:t>
                  </m:r>
                  <m:r>
                    <a:rPr lang="ru-RU" i="1">
                      <a:latin typeface="Cambria Math"/>
                    </a:rPr>
                    <m:t>≥1, </m:t>
                  </m:r>
                </m:oMath>
              </a14:m>
              <a:r>
                <a:rPr lang="ru-RU" dirty="0" smtClean="0"/>
                <a:t>                       </a:t>
              </a:r>
              <a:endParaRPr lang="ru-RU" dirty="0"/>
            </a:p>
          </dgm:t>
        </dgm:pt>
      </mc:Choice>
      <mc:Fallback xmlns="">
        <dgm:pt modelId="{A4FBC3E8-CC89-4219-831A-0E199AABA335}">
          <dgm:prSet phldrT="[Текст]"/>
          <dgm:spPr/>
          <dgm:t>
            <a:bodyPr/>
            <a:lstStyle/>
            <a:p>
              <a:r>
                <a:rPr lang="ru-RU" i="1" dirty="0" smtClean="0"/>
                <a:t>m</a:t>
              </a:r>
              <a:r>
                <a:rPr lang="ru-RU" dirty="0" smtClean="0"/>
                <a:t> </a:t>
              </a:r>
              <a:r>
                <a:rPr lang="ru-RU" dirty="0"/>
                <a:t>– число отказов за время </a:t>
              </a:r>
              <a:r>
                <a:rPr lang="ru-RU" i="1" dirty="0"/>
                <a:t>t</a:t>
              </a:r>
              <a:r>
                <a:rPr lang="ru-RU" dirty="0"/>
                <a:t> – есть величина целая </a:t>
              </a:r>
              <a:r>
                <a:rPr lang="ru-RU" i="0"/>
                <a:t>𝑚≥1</a:t>
              </a:r>
              <a:r>
                <a:rPr lang="ru-RU" b="0" i="0" smtClean="0">
                  <a:latin typeface="Cambria Math"/>
                </a:rPr>
                <a:t>, </a:t>
              </a:r>
              <a:r>
                <a:rPr lang="ru-RU" dirty="0" smtClean="0"/>
                <a:t>                       </a:t>
              </a:r>
              <a:endParaRPr lang="ru-RU" dirty="0"/>
            </a:p>
          </dgm:t>
        </dgm:pt>
      </mc:Fallback>
    </mc:AlternateContent>
    <dgm:pt modelId="{06AFD8CE-CB39-448D-BEBA-0E05FB6D153A}" type="parTrans" cxnId="{3662D1A8-AA59-49F4-B339-0F1385CF1021}">
      <dgm:prSet/>
      <dgm:spPr/>
      <dgm:t>
        <a:bodyPr/>
        <a:lstStyle/>
        <a:p>
          <a:endParaRPr lang="ru-RU"/>
        </a:p>
      </dgm:t>
    </dgm:pt>
    <dgm:pt modelId="{B267B6EE-A667-4443-873A-B4609989D439}" type="sibTrans" cxnId="{3662D1A8-AA59-49F4-B339-0F1385CF1021}">
      <dgm:prSet/>
      <dgm:spPr/>
      <dgm:t>
        <a:bodyPr/>
        <a:lstStyle/>
        <a:p>
          <a:endParaRPr lang="ru-RU"/>
        </a:p>
      </dgm:t>
    </dgm:pt>
    <dgm:pt modelId="{1402819D-2459-4798-B006-357F0162BD4B}" type="pres">
      <dgm:prSet presAssocID="{C2E7A7E2-F80A-43C6-BD7A-40953270392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85DDB9-E37C-48A2-9B12-AB1C42F274AE}" type="pres">
      <dgm:prSet presAssocID="{AD079CCF-402F-4E7E-9A84-F8339423F432}" presName="composite" presStyleCnt="0"/>
      <dgm:spPr/>
    </dgm:pt>
    <dgm:pt modelId="{329C18B0-F549-49DA-8882-3015662D6372}" type="pres">
      <dgm:prSet presAssocID="{AD079CCF-402F-4E7E-9A84-F8339423F43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432AEC-B801-4F5F-B4DA-8A5E9A3E18F3}" type="pres">
      <dgm:prSet presAssocID="{AD079CCF-402F-4E7E-9A84-F8339423F432}" presName="descendantText" presStyleLbl="alignAcc1" presStyleIdx="0" presStyleCnt="3" custScaleY="101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D96200-71A1-4823-ABF6-E0048C67070D}" type="pres">
      <dgm:prSet presAssocID="{0BD0667A-1AF3-47B1-A6B0-D34C5FE6E6B4}" presName="sp" presStyleCnt="0"/>
      <dgm:spPr/>
    </dgm:pt>
    <dgm:pt modelId="{F7ABB10D-9B87-4EEC-AC81-B7E4AD944744}" type="pres">
      <dgm:prSet presAssocID="{FBDD3888-9EEC-4968-A385-826A91A57D7E}" presName="composite" presStyleCnt="0"/>
      <dgm:spPr/>
    </dgm:pt>
    <dgm:pt modelId="{B82302CF-D096-4063-B5BE-7DE4461F46B3}" type="pres">
      <dgm:prSet presAssocID="{FBDD3888-9EEC-4968-A385-826A91A57D7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D9F31-4C03-49C1-9602-A80514582ACF}" type="pres">
      <dgm:prSet presAssocID="{FBDD3888-9EEC-4968-A385-826A91A57D7E}" presName="descendantText" presStyleLbl="alignAcc1" presStyleIdx="1" presStyleCnt="3" custScaleY="155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4270A-93FA-4931-A0FC-52051D5A35E1}" type="pres">
      <dgm:prSet presAssocID="{1996499F-ADCB-44A9-BF9E-282E4BF72DCE}" presName="sp" presStyleCnt="0"/>
      <dgm:spPr/>
    </dgm:pt>
    <dgm:pt modelId="{9A5288B2-397F-49E6-AB9C-D32AB931A3C8}" type="pres">
      <dgm:prSet presAssocID="{A6AD67F5-A694-416A-B221-F09738780244}" presName="composite" presStyleCnt="0"/>
      <dgm:spPr/>
    </dgm:pt>
    <dgm:pt modelId="{EA257854-7645-4B9B-89D6-D54EE6B2C62F}" type="pres">
      <dgm:prSet presAssocID="{A6AD67F5-A694-416A-B221-F0973878024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B8629-D054-4DA2-8127-D1756ABB0D24}" type="pres">
      <dgm:prSet presAssocID="{A6AD67F5-A694-416A-B221-F09738780244}" presName="descendantText" presStyleLbl="alignAcc1" presStyleIdx="2" presStyleCnt="3" custScaleY="194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DA4AD1-D2C4-4B6D-997D-3AD2320608ED}" type="presOf" srcId="{62A7E2F4-9AED-477D-A078-BE1F39836FB2}" destId="{51432AEC-B801-4F5F-B4DA-8A5E9A3E18F3}" srcOrd="0" destOrd="0" presId="urn:microsoft.com/office/officeart/2005/8/layout/chevron2"/>
    <dgm:cxn modelId="{A094C25A-A7C6-4268-A026-35B55B6116E9}" type="presOf" srcId="{55EF4CB2-F784-40C2-BE17-9352B975EECA}" destId="{F06B8629-D054-4DA2-8127-D1756ABB0D24}" srcOrd="0" destOrd="0" presId="urn:microsoft.com/office/officeart/2005/8/layout/chevron2"/>
    <dgm:cxn modelId="{E30C6D63-15E5-4CC8-9BAF-5B8B21156F32}" type="presOf" srcId="{8C077D4E-2E44-4B01-A9F7-C7B19E351509}" destId="{85DD9F31-4C03-49C1-9602-A80514582ACF}" srcOrd="0" destOrd="0" presId="urn:microsoft.com/office/officeart/2005/8/layout/chevron2"/>
    <dgm:cxn modelId="{EDABC00C-F221-4E6E-8DA9-A8D27CA0D9EA}" srcId="{C2E7A7E2-F80A-43C6-BD7A-40953270392F}" destId="{A6AD67F5-A694-416A-B221-F09738780244}" srcOrd="2" destOrd="0" parTransId="{310A1D0A-A509-4208-AD32-8D3B4306C5C7}" sibTransId="{D03F5AC1-0685-4A93-A18F-6A7C3346D45B}"/>
    <dgm:cxn modelId="{8C982099-7CBC-44A0-A538-5CEF7DE2DEA7}" srcId="{C2E7A7E2-F80A-43C6-BD7A-40953270392F}" destId="{FBDD3888-9EEC-4968-A385-826A91A57D7E}" srcOrd="1" destOrd="0" parTransId="{84722517-C88E-4CA0-936B-25DC5712AEA7}" sibTransId="{1996499F-ADCB-44A9-BF9E-282E4BF72DCE}"/>
    <dgm:cxn modelId="{0346AF92-0D51-432F-B81B-6FC24217E139}" type="presOf" srcId="{A4FBC3E8-CC89-4219-831A-0E199AABA335}" destId="{F06B8629-D054-4DA2-8127-D1756ABB0D24}" srcOrd="0" destOrd="2" presId="urn:microsoft.com/office/officeart/2005/8/layout/chevron2"/>
    <dgm:cxn modelId="{81CE79CA-7BF4-465E-A396-B8174137EF10}" type="presOf" srcId="{AD079CCF-402F-4E7E-9A84-F8339423F432}" destId="{329C18B0-F549-49DA-8882-3015662D6372}" srcOrd="0" destOrd="0" presId="urn:microsoft.com/office/officeart/2005/8/layout/chevron2"/>
    <dgm:cxn modelId="{3662D1A8-AA59-49F4-B339-0F1385CF1021}" srcId="{A6AD67F5-A694-416A-B221-F09738780244}" destId="{A4FBC3E8-CC89-4219-831A-0E199AABA335}" srcOrd="2" destOrd="0" parTransId="{06AFD8CE-CB39-448D-BEBA-0E05FB6D153A}" sibTransId="{B267B6EE-A667-4443-873A-B4609989D439}"/>
    <dgm:cxn modelId="{C0ECE299-32E6-4078-A0B6-BF9F8D58C02B}" srcId="{A6AD67F5-A694-416A-B221-F09738780244}" destId="{6A2F3E83-C6CD-44F5-9885-3FD4CAEEE38B}" srcOrd="1" destOrd="0" parTransId="{AC30E1CA-7666-4F85-BF1A-0E5534185C26}" sibTransId="{A08BA6F5-3E6C-4CFA-AD82-DADE63BBBE81}"/>
    <dgm:cxn modelId="{76C6E417-F150-42F3-BCC9-54FDE856D386}" srcId="{FBDD3888-9EEC-4968-A385-826A91A57D7E}" destId="{8C077D4E-2E44-4B01-A9F7-C7B19E351509}" srcOrd="0" destOrd="0" parTransId="{1D93440A-3C55-4281-8CD0-D50C95A0E82A}" sibTransId="{91DC0A40-0B29-4E67-9745-28C86E22BDC5}"/>
    <dgm:cxn modelId="{7B99DD95-C2F4-460A-B126-B005F43E984C}" srcId="{AD079CCF-402F-4E7E-9A84-F8339423F432}" destId="{62A7E2F4-9AED-477D-A078-BE1F39836FB2}" srcOrd="0" destOrd="0" parTransId="{6B7599C2-7443-43E4-BC52-BA39C8CB98E5}" sibTransId="{52A4FE8D-CD3B-49A9-B9B9-5CDFAD8151E2}"/>
    <dgm:cxn modelId="{159E1932-E455-48AF-AEA1-A6C8261B97EE}" type="presOf" srcId="{FBDD3888-9EEC-4968-A385-826A91A57D7E}" destId="{B82302CF-D096-4063-B5BE-7DE4461F46B3}" srcOrd="0" destOrd="0" presId="urn:microsoft.com/office/officeart/2005/8/layout/chevron2"/>
    <dgm:cxn modelId="{14B42C79-7103-4079-9C18-0664BD7758D2}" srcId="{C2E7A7E2-F80A-43C6-BD7A-40953270392F}" destId="{AD079CCF-402F-4E7E-9A84-F8339423F432}" srcOrd="0" destOrd="0" parTransId="{B0F6B3EE-45EE-4BA7-9DB1-5F8C70862509}" sibTransId="{0BD0667A-1AF3-47B1-A6B0-D34C5FE6E6B4}"/>
    <dgm:cxn modelId="{51856C18-2CA3-4CA8-A922-2EB9BAECE5D4}" type="presOf" srcId="{6A2F3E83-C6CD-44F5-9885-3FD4CAEEE38B}" destId="{F06B8629-D054-4DA2-8127-D1756ABB0D24}" srcOrd="0" destOrd="1" presId="urn:microsoft.com/office/officeart/2005/8/layout/chevron2"/>
    <dgm:cxn modelId="{F4CEDBE4-DA47-4576-A3C5-80DFC9C1E722}" srcId="{A6AD67F5-A694-416A-B221-F09738780244}" destId="{55EF4CB2-F784-40C2-BE17-9352B975EECA}" srcOrd="0" destOrd="0" parTransId="{D754FE7B-3BCF-4D8E-93B5-6465CB4B8306}" sibTransId="{4E89A8C0-E8BD-478B-8651-0AEE49BF3EE0}"/>
    <dgm:cxn modelId="{39F475E5-7F1B-4AEC-8762-6B64D4060C28}" type="presOf" srcId="{A6AD67F5-A694-416A-B221-F09738780244}" destId="{EA257854-7645-4B9B-89D6-D54EE6B2C62F}" srcOrd="0" destOrd="0" presId="urn:microsoft.com/office/officeart/2005/8/layout/chevron2"/>
    <dgm:cxn modelId="{1691C97E-1A8E-4A91-82F4-BFB7CEBE7860}" type="presOf" srcId="{C2E7A7E2-F80A-43C6-BD7A-40953270392F}" destId="{1402819D-2459-4798-B006-357F0162BD4B}" srcOrd="0" destOrd="0" presId="urn:microsoft.com/office/officeart/2005/8/layout/chevron2"/>
    <dgm:cxn modelId="{4F4E1716-7FDC-48BF-AC4D-92B6D1C8BFDB}" type="presParOf" srcId="{1402819D-2459-4798-B006-357F0162BD4B}" destId="{1685DDB9-E37C-48A2-9B12-AB1C42F274AE}" srcOrd="0" destOrd="0" presId="urn:microsoft.com/office/officeart/2005/8/layout/chevron2"/>
    <dgm:cxn modelId="{7CFCA3DD-D6B2-4907-A047-F4AF9DFFD599}" type="presParOf" srcId="{1685DDB9-E37C-48A2-9B12-AB1C42F274AE}" destId="{329C18B0-F549-49DA-8882-3015662D6372}" srcOrd="0" destOrd="0" presId="urn:microsoft.com/office/officeart/2005/8/layout/chevron2"/>
    <dgm:cxn modelId="{99F83D12-91B5-4C7F-A5EB-00A66587D87A}" type="presParOf" srcId="{1685DDB9-E37C-48A2-9B12-AB1C42F274AE}" destId="{51432AEC-B801-4F5F-B4DA-8A5E9A3E18F3}" srcOrd="1" destOrd="0" presId="urn:microsoft.com/office/officeart/2005/8/layout/chevron2"/>
    <dgm:cxn modelId="{59988794-6693-4905-802C-934C5F79880D}" type="presParOf" srcId="{1402819D-2459-4798-B006-357F0162BD4B}" destId="{54D96200-71A1-4823-ABF6-E0048C67070D}" srcOrd="1" destOrd="0" presId="urn:microsoft.com/office/officeart/2005/8/layout/chevron2"/>
    <dgm:cxn modelId="{66612F5E-7D2B-416A-AC31-72166824884F}" type="presParOf" srcId="{1402819D-2459-4798-B006-357F0162BD4B}" destId="{F7ABB10D-9B87-4EEC-AC81-B7E4AD944744}" srcOrd="2" destOrd="0" presId="urn:microsoft.com/office/officeart/2005/8/layout/chevron2"/>
    <dgm:cxn modelId="{6A6707C3-50B3-457F-8408-47AF44FC5D38}" type="presParOf" srcId="{F7ABB10D-9B87-4EEC-AC81-B7E4AD944744}" destId="{B82302CF-D096-4063-B5BE-7DE4461F46B3}" srcOrd="0" destOrd="0" presId="urn:microsoft.com/office/officeart/2005/8/layout/chevron2"/>
    <dgm:cxn modelId="{18299316-C6A8-4796-82D0-1B5FA59E8C72}" type="presParOf" srcId="{F7ABB10D-9B87-4EEC-AC81-B7E4AD944744}" destId="{85DD9F31-4C03-49C1-9602-A80514582ACF}" srcOrd="1" destOrd="0" presId="urn:microsoft.com/office/officeart/2005/8/layout/chevron2"/>
    <dgm:cxn modelId="{D3562EDB-DF0D-4B0F-AC72-61F0638C7160}" type="presParOf" srcId="{1402819D-2459-4798-B006-357F0162BD4B}" destId="{FAF4270A-93FA-4931-A0FC-52051D5A35E1}" srcOrd="3" destOrd="0" presId="urn:microsoft.com/office/officeart/2005/8/layout/chevron2"/>
    <dgm:cxn modelId="{8172544C-F5E5-4339-84AB-B2954FB73FFF}" type="presParOf" srcId="{1402819D-2459-4798-B006-357F0162BD4B}" destId="{9A5288B2-397F-49E6-AB9C-D32AB931A3C8}" srcOrd="4" destOrd="0" presId="urn:microsoft.com/office/officeart/2005/8/layout/chevron2"/>
    <dgm:cxn modelId="{EFF8BC1A-A56C-4575-860D-4A3F3A4C578D}" type="presParOf" srcId="{9A5288B2-397F-49E6-AB9C-D32AB931A3C8}" destId="{EA257854-7645-4B9B-89D6-D54EE6B2C62F}" srcOrd="0" destOrd="0" presId="urn:microsoft.com/office/officeart/2005/8/layout/chevron2"/>
    <dgm:cxn modelId="{142AAA20-0CC9-43F1-ABD2-FB273F37148F}" type="presParOf" srcId="{9A5288B2-397F-49E6-AB9C-D32AB931A3C8}" destId="{F06B8629-D054-4DA2-8127-D1756ABB0D2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2E7A7E2-F80A-43C6-BD7A-40953270392F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079CCF-402F-4E7E-9A84-F8339423F432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B0F6B3EE-45EE-4BA7-9DB1-5F8C70862509}" type="parTrans" cxnId="{14B42C79-7103-4079-9C18-0664BD7758D2}">
      <dgm:prSet/>
      <dgm:spPr/>
      <dgm:t>
        <a:bodyPr/>
        <a:lstStyle/>
        <a:p>
          <a:endParaRPr lang="ru-RU"/>
        </a:p>
      </dgm:t>
    </dgm:pt>
    <dgm:pt modelId="{0BD0667A-1AF3-47B1-A6B0-D34C5FE6E6B4}" type="sibTrans" cxnId="{14B42C79-7103-4079-9C18-0664BD7758D2}">
      <dgm:prSet/>
      <dgm:spPr/>
      <dgm:t>
        <a:bodyPr/>
        <a:lstStyle/>
        <a:p>
          <a:endParaRPr lang="ru-RU"/>
        </a:p>
      </dgm:t>
    </dgm:pt>
    <dgm:pt modelId="{62A7E2F4-9AED-477D-A078-BE1F39836FB2}">
      <dgm:prSet phldrT="[Текст]"/>
      <dgm:spPr/>
      <dgm:t>
        <a:bodyPr/>
        <a:lstStyle/>
        <a:p>
          <a:r>
            <a:rPr lang="ru-RU" dirty="0" smtClean="0"/>
            <a:t>из анализа устанавливают нормированную величину средней фактически отключаемой мощности РТП (при проектировании принимают 35 МВт)</a:t>
          </a:r>
          <a:endParaRPr lang="ru-RU" dirty="0"/>
        </a:p>
      </dgm:t>
    </dgm:pt>
    <dgm:pt modelId="{6B7599C2-7443-43E4-BC52-BA39C8CB98E5}" type="parTrans" cxnId="{7B99DD95-C2F4-460A-B126-B005F43E984C}">
      <dgm:prSet/>
      <dgm:spPr/>
      <dgm:t>
        <a:bodyPr/>
        <a:lstStyle/>
        <a:p>
          <a:endParaRPr lang="ru-RU"/>
        </a:p>
      </dgm:t>
    </dgm:pt>
    <dgm:pt modelId="{52A4FE8D-CD3B-49A9-B9B9-5CDFAD8151E2}" type="sibTrans" cxnId="{7B99DD95-C2F4-460A-B126-B005F43E984C}">
      <dgm:prSet/>
      <dgm:spPr/>
      <dgm:t>
        <a:bodyPr/>
        <a:lstStyle/>
        <a:p>
          <a:endParaRPr lang="ru-RU"/>
        </a:p>
      </dgm:t>
    </dgm:pt>
    <dgm:pt modelId="{FBDD3888-9EEC-4968-A385-826A91A57D7E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84722517-C88E-4CA0-936B-25DC5712AEA7}" type="parTrans" cxnId="{8C982099-7CBC-44A0-A538-5CEF7DE2DEA7}">
      <dgm:prSet/>
      <dgm:spPr/>
      <dgm:t>
        <a:bodyPr/>
        <a:lstStyle/>
        <a:p>
          <a:endParaRPr lang="ru-RU"/>
        </a:p>
      </dgm:t>
    </dgm:pt>
    <dgm:pt modelId="{1996499F-ADCB-44A9-BF9E-282E4BF72DCE}" type="sibTrans" cxnId="{8C982099-7CBC-44A0-A538-5CEF7DE2DEA7}">
      <dgm:prSet/>
      <dgm:spPr/>
      <dgm:t>
        <a:bodyPr/>
        <a:lstStyle/>
        <a:p>
          <a:endParaRPr lang="ru-RU"/>
        </a:p>
      </dgm:t>
    </dgm:pt>
    <dgm:pt modelId="{8C077D4E-2E44-4B01-A9F7-C7B19E351509}">
      <dgm:prSet phldrT="[Текст]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1D93440A-3C55-4281-8CD0-D50C95A0E82A}" type="parTrans" cxnId="{76C6E417-F150-42F3-BCC9-54FDE856D386}">
      <dgm:prSet/>
      <dgm:spPr/>
      <dgm:t>
        <a:bodyPr/>
        <a:lstStyle/>
        <a:p>
          <a:endParaRPr lang="ru-RU"/>
        </a:p>
      </dgm:t>
    </dgm:pt>
    <dgm:pt modelId="{91DC0A40-0B29-4E67-9745-28C86E22BDC5}" type="sibTrans" cxnId="{76C6E417-F150-42F3-BCC9-54FDE856D386}">
      <dgm:prSet/>
      <dgm:spPr/>
      <dgm:t>
        <a:bodyPr/>
        <a:lstStyle/>
        <a:p>
          <a:endParaRPr lang="ru-RU"/>
        </a:p>
      </dgm:t>
    </dgm:pt>
    <dgm:pt modelId="{A6AD67F5-A694-416A-B221-F09738780244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310A1D0A-A509-4208-AD32-8D3B4306C5C7}" type="parTrans" cxnId="{EDABC00C-F221-4E6E-8DA9-A8D27CA0D9EA}">
      <dgm:prSet/>
      <dgm:spPr/>
      <dgm:t>
        <a:bodyPr/>
        <a:lstStyle/>
        <a:p>
          <a:endParaRPr lang="ru-RU"/>
        </a:p>
      </dgm:t>
    </dgm:pt>
    <dgm:pt modelId="{D03F5AC1-0685-4A93-A18F-6A7C3346D45B}" type="sibTrans" cxnId="{EDABC00C-F221-4E6E-8DA9-A8D27CA0D9EA}">
      <dgm:prSet/>
      <dgm:spPr/>
      <dgm:t>
        <a:bodyPr/>
        <a:lstStyle/>
        <a:p>
          <a:endParaRPr lang="ru-RU"/>
        </a:p>
      </dgm:t>
    </dgm:pt>
    <dgm:pt modelId="{55EF4CB2-F784-40C2-BE17-9352B975EECA}">
      <dgm:prSet phldrT="[Текст]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D754FE7B-3BCF-4D8E-93B5-6465CB4B8306}" type="parTrans" cxnId="{F4CEDBE4-DA47-4576-A3C5-80DFC9C1E722}">
      <dgm:prSet/>
      <dgm:spPr/>
      <dgm:t>
        <a:bodyPr/>
        <a:lstStyle/>
        <a:p>
          <a:endParaRPr lang="ru-RU"/>
        </a:p>
      </dgm:t>
    </dgm:pt>
    <dgm:pt modelId="{4E89A8C0-E8BD-478B-8651-0AEE49BF3EE0}" type="sibTrans" cxnId="{F4CEDBE4-DA47-4576-A3C5-80DFC9C1E722}">
      <dgm:prSet/>
      <dgm:spPr/>
      <dgm:t>
        <a:bodyPr/>
        <a:lstStyle/>
        <a:p>
          <a:endParaRPr lang="ru-RU"/>
        </a:p>
      </dgm:t>
    </dgm:pt>
    <dgm:pt modelId="{6A2F3E83-C6CD-44F5-9885-3FD4CAEEE38B}">
      <dgm:prSet phldrT="[Текст]"/>
      <dgm:spPr/>
      <dgm:t>
        <a:bodyPr/>
        <a:lstStyle/>
        <a:p>
          <a:r>
            <a:rPr lang="ru-RU">
              <a:noFill/>
            </a:rPr>
            <a:t> </a:t>
          </a:r>
        </a:p>
      </dgm:t>
    </dgm:pt>
    <dgm:pt modelId="{AC30E1CA-7666-4F85-BF1A-0E5534185C26}" type="parTrans" cxnId="{C0ECE299-32E6-4078-A0B6-BF9F8D58C02B}">
      <dgm:prSet/>
      <dgm:spPr/>
      <dgm:t>
        <a:bodyPr/>
        <a:lstStyle/>
        <a:p>
          <a:endParaRPr lang="ru-RU"/>
        </a:p>
      </dgm:t>
    </dgm:pt>
    <dgm:pt modelId="{A08BA6F5-3E6C-4CFA-AD82-DADE63BBBE81}" type="sibTrans" cxnId="{C0ECE299-32E6-4078-A0B6-BF9F8D58C02B}">
      <dgm:prSet/>
      <dgm:spPr/>
      <dgm:t>
        <a:bodyPr/>
        <a:lstStyle/>
        <a:p>
          <a:endParaRPr lang="ru-RU"/>
        </a:p>
      </dgm:t>
    </dgm:pt>
    <dgm:pt modelId="{A4FBC3E8-CC89-4219-831A-0E199AABA335}">
      <dgm:prSet phldrT="[Текст]"/>
      <dgm:spPr/>
      <dgm:t>
        <a:bodyPr/>
        <a:lstStyle/>
        <a:p>
          <a:r>
            <a:rPr lang="ru-RU">
              <a:noFill/>
            </a:rPr>
            <a:t> </a:t>
          </a:r>
        </a:p>
      </dgm:t>
    </dgm:pt>
    <dgm:pt modelId="{06AFD8CE-CB39-448D-BEBA-0E05FB6D153A}" type="parTrans" cxnId="{3662D1A8-AA59-49F4-B339-0F1385CF1021}">
      <dgm:prSet/>
      <dgm:spPr/>
      <dgm:t>
        <a:bodyPr/>
        <a:lstStyle/>
        <a:p>
          <a:endParaRPr lang="ru-RU"/>
        </a:p>
      </dgm:t>
    </dgm:pt>
    <dgm:pt modelId="{B267B6EE-A667-4443-873A-B4609989D439}" type="sibTrans" cxnId="{3662D1A8-AA59-49F4-B339-0F1385CF1021}">
      <dgm:prSet/>
      <dgm:spPr/>
      <dgm:t>
        <a:bodyPr/>
        <a:lstStyle/>
        <a:p>
          <a:endParaRPr lang="ru-RU"/>
        </a:p>
      </dgm:t>
    </dgm:pt>
    <dgm:pt modelId="{1402819D-2459-4798-B006-357F0162BD4B}" type="pres">
      <dgm:prSet presAssocID="{C2E7A7E2-F80A-43C6-BD7A-40953270392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85DDB9-E37C-48A2-9B12-AB1C42F274AE}" type="pres">
      <dgm:prSet presAssocID="{AD079CCF-402F-4E7E-9A84-F8339423F432}" presName="composite" presStyleCnt="0"/>
      <dgm:spPr/>
    </dgm:pt>
    <dgm:pt modelId="{329C18B0-F549-49DA-8882-3015662D6372}" type="pres">
      <dgm:prSet presAssocID="{AD079CCF-402F-4E7E-9A84-F8339423F43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432AEC-B801-4F5F-B4DA-8A5E9A3E18F3}" type="pres">
      <dgm:prSet presAssocID="{AD079CCF-402F-4E7E-9A84-F8339423F432}" presName="descendantText" presStyleLbl="alignAcc1" presStyleIdx="0" presStyleCnt="3" custScaleY="101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D96200-71A1-4823-ABF6-E0048C67070D}" type="pres">
      <dgm:prSet presAssocID="{0BD0667A-1AF3-47B1-A6B0-D34C5FE6E6B4}" presName="sp" presStyleCnt="0"/>
      <dgm:spPr/>
    </dgm:pt>
    <dgm:pt modelId="{F7ABB10D-9B87-4EEC-AC81-B7E4AD944744}" type="pres">
      <dgm:prSet presAssocID="{FBDD3888-9EEC-4968-A385-826A91A57D7E}" presName="composite" presStyleCnt="0"/>
      <dgm:spPr/>
    </dgm:pt>
    <dgm:pt modelId="{B82302CF-D096-4063-B5BE-7DE4461F46B3}" type="pres">
      <dgm:prSet presAssocID="{FBDD3888-9EEC-4968-A385-826A91A57D7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D9F31-4C03-49C1-9602-A80514582ACF}" type="pres">
      <dgm:prSet presAssocID="{FBDD3888-9EEC-4968-A385-826A91A57D7E}" presName="descendantText" presStyleLbl="alignAcc1" presStyleIdx="1" presStyleCnt="3" custScaleY="155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4270A-93FA-4931-A0FC-52051D5A35E1}" type="pres">
      <dgm:prSet presAssocID="{1996499F-ADCB-44A9-BF9E-282E4BF72DCE}" presName="sp" presStyleCnt="0"/>
      <dgm:spPr/>
    </dgm:pt>
    <dgm:pt modelId="{9A5288B2-397F-49E6-AB9C-D32AB931A3C8}" type="pres">
      <dgm:prSet presAssocID="{A6AD67F5-A694-416A-B221-F09738780244}" presName="composite" presStyleCnt="0"/>
      <dgm:spPr/>
    </dgm:pt>
    <dgm:pt modelId="{EA257854-7645-4B9B-89D6-D54EE6B2C62F}" type="pres">
      <dgm:prSet presAssocID="{A6AD67F5-A694-416A-B221-F0973878024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B8629-D054-4DA2-8127-D1756ABB0D24}" type="pres">
      <dgm:prSet presAssocID="{A6AD67F5-A694-416A-B221-F09738780244}" presName="descendantText" presStyleLbl="alignAcc1" presStyleIdx="2" presStyleCnt="3" custScaleY="194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DA4AD1-D2C4-4B6D-997D-3AD2320608ED}" type="presOf" srcId="{62A7E2F4-9AED-477D-A078-BE1F39836FB2}" destId="{51432AEC-B801-4F5F-B4DA-8A5E9A3E18F3}" srcOrd="0" destOrd="0" presId="urn:microsoft.com/office/officeart/2005/8/layout/chevron2"/>
    <dgm:cxn modelId="{A094C25A-A7C6-4268-A026-35B55B6116E9}" type="presOf" srcId="{55EF4CB2-F784-40C2-BE17-9352B975EECA}" destId="{F06B8629-D054-4DA2-8127-D1756ABB0D24}" srcOrd="0" destOrd="0" presId="urn:microsoft.com/office/officeart/2005/8/layout/chevron2"/>
    <dgm:cxn modelId="{E30C6D63-15E5-4CC8-9BAF-5B8B21156F32}" type="presOf" srcId="{8C077D4E-2E44-4B01-A9F7-C7B19E351509}" destId="{85DD9F31-4C03-49C1-9602-A80514582ACF}" srcOrd="0" destOrd="0" presId="urn:microsoft.com/office/officeart/2005/8/layout/chevron2"/>
    <dgm:cxn modelId="{EDABC00C-F221-4E6E-8DA9-A8D27CA0D9EA}" srcId="{C2E7A7E2-F80A-43C6-BD7A-40953270392F}" destId="{A6AD67F5-A694-416A-B221-F09738780244}" srcOrd="2" destOrd="0" parTransId="{310A1D0A-A509-4208-AD32-8D3B4306C5C7}" sibTransId="{D03F5AC1-0685-4A93-A18F-6A7C3346D45B}"/>
    <dgm:cxn modelId="{8C982099-7CBC-44A0-A538-5CEF7DE2DEA7}" srcId="{C2E7A7E2-F80A-43C6-BD7A-40953270392F}" destId="{FBDD3888-9EEC-4968-A385-826A91A57D7E}" srcOrd="1" destOrd="0" parTransId="{84722517-C88E-4CA0-936B-25DC5712AEA7}" sibTransId="{1996499F-ADCB-44A9-BF9E-282E4BF72DCE}"/>
    <dgm:cxn modelId="{0346AF92-0D51-432F-B81B-6FC24217E139}" type="presOf" srcId="{A4FBC3E8-CC89-4219-831A-0E199AABA335}" destId="{F06B8629-D054-4DA2-8127-D1756ABB0D24}" srcOrd="0" destOrd="2" presId="urn:microsoft.com/office/officeart/2005/8/layout/chevron2"/>
    <dgm:cxn modelId="{81CE79CA-7BF4-465E-A396-B8174137EF10}" type="presOf" srcId="{AD079CCF-402F-4E7E-9A84-F8339423F432}" destId="{329C18B0-F549-49DA-8882-3015662D6372}" srcOrd="0" destOrd="0" presId="urn:microsoft.com/office/officeart/2005/8/layout/chevron2"/>
    <dgm:cxn modelId="{3662D1A8-AA59-49F4-B339-0F1385CF1021}" srcId="{A6AD67F5-A694-416A-B221-F09738780244}" destId="{A4FBC3E8-CC89-4219-831A-0E199AABA335}" srcOrd="2" destOrd="0" parTransId="{06AFD8CE-CB39-448D-BEBA-0E05FB6D153A}" sibTransId="{B267B6EE-A667-4443-873A-B4609989D439}"/>
    <dgm:cxn modelId="{C0ECE299-32E6-4078-A0B6-BF9F8D58C02B}" srcId="{A6AD67F5-A694-416A-B221-F09738780244}" destId="{6A2F3E83-C6CD-44F5-9885-3FD4CAEEE38B}" srcOrd="1" destOrd="0" parTransId="{AC30E1CA-7666-4F85-BF1A-0E5534185C26}" sibTransId="{A08BA6F5-3E6C-4CFA-AD82-DADE63BBBE81}"/>
    <dgm:cxn modelId="{76C6E417-F150-42F3-BCC9-54FDE856D386}" srcId="{FBDD3888-9EEC-4968-A385-826A91A57D7E}" destId="{8C077D4E-2E44-4B01-A9F7-C7B19E351509}" srcOrd="0" destOrd="0" parTransId="{1D93440A-3C55-4281-8CD0-D50C95A0E82A}" sibTransId="{91DC0A40-0B29-4E67-9745-28C86E22BDC5}"/>
    <dgm:cxn modelId="{7B99DD95-C2F4-460A-B126-B005F43E984C}" srcId="{AD079CCF-402F-4E7E-9A84-F8339423F432}" destId="{62A7E2F4-9AED-477D-A078-BE1F39836FB2}" srcOrd="0" destOrd="0" parTransId="{6B7599C2-7443-43E4-BC52-BA39C8CB98E5}" sibTransId="{52A4FE8D-CD3B-49A9-B9B9-5CDFAD8151E2}"/>
    <dgm:cxn modelId="{159E1932-E455-48AF-AEA1-A6C8261B97EE}" type="presOf" srcId="{FBDD3888-9EEC-4968-A385-826A91A57D7E}" destId="{B82302CF-D096-4063-B5BE-7DE4461F46B3}" srcOrd="0" destOrd="0" presId="urn:microsoft.com/office/officeart/2005/8/layout/chevron2"/>
    <dgm:cxn modelId="{14B42C79-7103-4079-9C18-0664BD7758D2}" srcId="{C2E7A7E2-F80A-43C6-BD7A-40953270392F}" destId="{AD079CCF-402F-4E7E-9A84-F8339423F432}" srcOrd="0" destOrd="0" parTransId="{B0F6B3EE-45EE-4BA7-9DB1-5F8C70862509}" sibTransId="{0BD0667A-1AF3-47B1-A6B0-D34C5FE6E6B4}"/>
    <dgm:cxn modelId="{51856C18-2CA3-4CA8-A922-2EB9BAECE5D4}" type="presOf" srcId="{6A2F3E83-C6CD-44F5-9885-3FD4CAEEE38B}" destId="{F06B8629-D054-4DA2-8127-D1756ABB0D24}" srcOrd="0" destOrd="1" presId="urn:microsoft.com/office/officeart/2005/8/layout/chevron2"/>
    <dgm:cxn modelId="{F4CEDBE4-DA47-4576-A3C5-80DFC9C1E722}" srcId="{A6AD67F5-A694-416A-B221-F09738780244}" destId="{55EF4CB2-F784-40C2-BE17-9352B975EECA}" srcOrd="0" destOrd="0" parTransId="{D754FE7B-3BCF-4D8E-93B5-6465CB4B8306}" sibTransId="{4E89A8C0-E8BD-478B-8651-0AEE49BF3EE0}"/>
    <dgm:cxn modelId="{39F475E5-7F1B-4AEC-8762-6B64D4060C28}" type="presOf" srcId="{A6AD67F5-A694-416A-B221-F09738780244}" destId="{EA257854-7645-4B9B-89D6-D54EE6B2C62F}" srcOrd="0" destOrd="0" presId="urn:microsoft.com/office/officeart/2005/8/layout/chevron2"/>
    <dgm:cxn modelId="{1691C97E-1A8E-4A91-82F4-BFB7CEBE7860}" type="presOf" srcId="{C2E7A7E2-F80A-43C6-BD7A-40953270392F}" destId="{1402819D-2459-4798-B006-357F0162BD4B}" srcOrd="0" destOrd="0" presId="urn:microsoft.com/office/officeart/2005/8/layout/chevron2"/>
    <dgm:cxn modelId="{4F4E1716-7FDC-48BF-AC4D-92B6D1C8BFDB}" type="presParOf" srcId="{1402819D-2459-4798-B006-357F0162BD4B}" destId="{1685DDB9-E37C-48A2-9B12-AB1C42F274AE}" srcOrd="0" destOrd="0" presId="urn:microsoft.com/office/officeart/2005/8/layout/chevron2"/>
    <dgm:cxn modelId="{7CFCA3DD-D6B2-4907-A047-F4AF9DFFD599}" type="presParOf" srcId="{1685DDB9-E37C-48A2-9B12-AB1C42F274AE}" destId="{329C18B0-F549-49DA-8882-3015662D6372}" srcOrd="0" destOrd="0" presId="urn:microsoft.com/office/officeart/2005/8/layout/chevron2"/>
    <dgm:cxn modelId="{99F83D12-91B5-4C7F-A5EB-00A66587D87A}" type="presParOf" srcId="{1685DDB9-E37C-48A2-9B12-AB1C42F274AE}" destId="{51432AEC-B801-4F5F-B4DA-8A5E9A3E18F3}" srcOrd="1" destOrd="0" presId="urn:microsoft.com/office/officeart/2005/8/layout/chevron2"/>
    <dgm:cxn modelId="{59988794-6693-4905-802C-934C5F79880D}" type="presParOf" srcId="{1402819D-2459-4798-B006-357F0162BD4B}" destId="{54D96200-71A1-4823-ABF6-E0048C67070D}" srcOrd="1" destOrd="0" presId="urn:microsoft.com/office/officeart/2005/8/layout/chevron2"/>
    <dgm:cxn modelId="{66612F5E-7D2B-416A-AC31-72166824884F}" type="presParOf" srcId="{1402819D-2459-4798-B006-357F0162BD4B}" destId="{F7ABB10D-9B87-4EEC-AC81-B7E4AD944744}" srcOrd="2" destOrd="0" presId="urn:microsoft.com/office/officeart/2005/8/layout/chevron2"/>
    <dgm:cxn modelId="{6A6707C3-50B3-457F-8408-47AF44FC5D38}" type="presParOf" srcId="{F7ABB10D-9B87-4EEC-AC81-B7E4AD944744}" destId="{B82302CF-D096-4063-B5BE-7DE4461F46B3}" srcOrd="0" destOrd="0" presId="urn:microsoft.com/office/officeart/2005/8/layout/chevron2"/>
    <dgm:cxn modelId="{18299316-C6A8-4796-82D0-1B5FA59E8C72}" type="presParOf" srcId="{F7ABB10D-9B87-4EEC-AC81-B7E4AD944744}" destId="{85DD9F31-4C03-49C1-9602-A80514582ACF}" srcOrd="1" destOrd="0" presId="urn:microsoft.com/office/officeart/2005/8/layout/chevron2"/>
    <dgm:cxn modelId="{D3562EDB-DF0D-4B0F-AC72-61F0638C7160}" type="presParOf" srcId="{1402819D-2459-4798-B006-357F0162BD4B}" destId="{FAF4270A-93FA-4931-A0FC-52051D5A35E1}" srcOrd="3" destOrd="0" presId="urn:microsoft.com/office/officeart/2005/8/layout/chevron2"/>
    <dgm:cxn modelId="{8172544C-F5E5-4339-84AB-B2954FB73FFF}" type="presParOf" srcId="{1402819D-2459-4798-B006-357F0162BD4B}" destId="{9A5288B2-397F-49E6-AB9C-D32AB931A3C8}" srcOrd="4" destOrd="0" presId="urn:microsoft.com/office/officeart/2005/8/layout/chevron2"/>
    <dgm:cxn modelId="{EFF8BC1A-A56C-4575-860D-4A3F3A4C578D}" type="presParOf" srcId="{9A5288B2-397F-49E6-AB9C-D32AB931A3C8}" destId="{EA257854-7645-4B9B-89D6-D54EE6B2C62F}" srcOrd="0" destOrd="0" presId="urn:microsoft.com/office/officeart/2005/8/layout/chevron2"/>
    <dgm:cxn modelId="{142AAA20-0CC9-43F1-ABD2-FB273F37148F}" type="presParOf" srcId="{9A5288B2-397F-49E6-AB9C-D32AB931A3C8}" destId="{F06B8629-D054-4DA2-8127-D1756ABB0D2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2E7A7E2-F80A-43C6-BD7A-40953270392F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079CCF-402F-4E7E-9A84-F8339423F432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B0F6B3EE-45EE-4BA7-9DB1-5F8C70862509}" type="parTrans" cxnId="{14B42C79-7103-4079-9C18-0664BD7758D2}">
      <dgm:prSet/>
      <dgm:spPr/>
      <dgm:t>
        <a:bodyPr/>
        <a:lstStyle/>
        <a:p>
          <a:endParaRPr lang="ru-RU"/>
        </a:p>
      </dgm:t>
    </dgm:pt>
    <dgm:pt modelId="{0BD0667A-1AF3-47B1-A6B0-D34C5FE6E6B4}" type="sibTrans" cxnId="{14B42C79-7103-4079-9C18-0664BD7758D2}">
      <dgm:prSet/>
      <dgm:spPr/>
      <dgm:t>
        <a:bodyPr/>
        <a:lstStyle/>
        <a:p>
          <a:endParaRPr lang="ru-RU"/>
        </a:p>
      </dgm:t>
    </dgm:pt>
    <dgm:pt modelId="{62A7E2F4-9AED-477D-A078-BE1F39836FB2}">
      <dgm:prSet phldrT="[Текст]" custT="1"/>
      <dgm:spPr/>
      <dgm:t>
        <a:bodyPr/>
        <a:lstStyle/>
        <a:p>
          <a:pPr algn="l"/>
          <a:r>
            <a:rPr lang="ru-RU" sz="1200" dirty="0" smtClean="0"/>
            <a:t>рассчитать нормативную величину показателя надежности функционирования системы тепловых сетей</a:t>
          </a:r>
          <a:endParaRPr lang="ru-RU" sz="1200" dirty="0"/>
        </a:p>
      </dgm:t>
    </dgm:pt>
    <dgm:pt modelId="{6B7599C2-7443-43E4-BC52-BA39C8CB98E5}" type="parTrans" cxnId="{7B99DD95-C2F4-460A-B126-B005F43E984C}">
      <dgm:prSet/>
      <dgm:spPr/>
      <dgm:t>
        <a:bodyPr/>
        <a:lstStyle/>
        <a:p>
          <a:endParaRPr lang="ru-RU"/>
        </a:p>
      </dgm:t>
    </dgm:pt>
    <dgm:pt modelId="{52A4FE8D-CD3B-49A9-B9B9-5CDFAD8151E2}" type="sibTrans" cxnId="{7B99DD95-C2F4-460A-B126-B005F43E984C}">
      <dgm:prSet/>
      <dgm:spPr/>
      <dgm:t>
        <a:bodyPr/>
        <a:lstStyle/>
        <a:p>
          <a:endParaRPr lang="ru-RU"/>
        </a:p>
      </dgm:t>
    </dgm:pt>
    <dgm:pt modelId="{FBDD3888-9EEC-4968-A385-826A91A57D7E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84722517-C88E-4CA0-936B-25DC5712AEA7}" type="parTrans" cxnId="{8C982099-7CBC-44A0-A538-5CEF7DE2DEA7}">
      <dgm:prSet/>
      <dgm:spPr/>
      <dgm:t>
        <a:bodyPr/>
        <a:lstStyle/>
        <a:p>
          <a:endParaRPr lang="ru-RU"/>
        </a:p>
      </dgm:t>
    </dgm:pt>
    <dgm:pt modelId="{1996499F-ADCB-44A9-BF9E-282E4BF72DCE}" type="sibTrans" cxnId="{8C982099-7CBC-44A0-A538-5CEF7DE2DEA7}">
      <dgm:prSet/>
      <dgm:spPr/>
      <dgm:t>
        <a:bodyPr/>
        <a:lstStyle/>
        <a:p>
          <a:endParaRPr lang="ru-RU"/>
        </a:p>
      </dgm:t>
    </dgm:pt>
    <dgm:pt modelId="{8C077D4E-2E44-4B01-A9F7-C7B19E351509}">
      <dgm:prSet phldrT="[Текст]" custT="1"/>
      <dgm:spPr/>
      <dgm:t>
        <a:bodyPr/>
        <a:lstStyle/>
        <a:p>
          <a:endParaRPr lang="ru-RU" sz="1200" dirty="0"/>
        </a:p>
      </dgm:t>
    </dgm:pt>
    <dgm:pt modelId="{1D93440A-3C55-4281-8CD0-D50C95A0E82A}" type="parTrans" cxnId="{76C6E417-F150-42F3-BCC9-54FDE856D386}">
      <dgm:prSet/>
      <dgm:spPr/>
      <dgm:t>
        <a:bodyPr/>
        <a:lstStyle/>
        <a:p>
          <a:endParaRPr lang="ru-RU"/>
        </a:p>
      </dgm:t>
    </dgm:pt>
    <dgm:pt modelId="{91DC0A40-0B29-4E67-9745-28C86E22BDC5}" type="sibTrans" cxnId="{76C6E417-F150-42F3-BCC9-54FDE856D386}">
      <dgm:prSet/>
      <dgm:spPr/>
      <dgm:t>
        <a:bodyPr/>
        <a:lstStyle/>
        <a:p>
          <a:endParaRPr lang="ru-RU"/>
        </a:p>
      </dgm:t>
    </dgm:pt>
    <dgm:pt modelId="{A6AD67F5-A694-416A-B221-F09738780244}">
      <dgm:prSet phldrT="[Текст]"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310A1D0A-A509-4208-AD32-8D3B4306C5C7}" type="parTrans" cxnId="{EDABC00C-F221-4E6E-8DA9-A8D27CA0D9EA}">
      <dgm:prSet/>
      <dgm:spPr/>
      <dgm:t>
        <a:bodyPr/>
        <a:lstStyle/>
        <a:p>
          <a:endParaRPr lang="ru-RU"/>
        </a:p>
      </dgm:t>
    </dgm:pt>
    <dgm:pt modelId="{D03F5AC1-0685-4A93-A18F-6A7C3346D45B}" type="sibTrans" cxnId="{EDABC00C-F221-4E6E-8DA9-A8D27CA0D9EA}">
      <dgm:prSet/>
      <dgm:spPr/>
      <dgm:t>
        <a:bodyPr/>
        <a:lstStyle/>
        <a:p>
          <a:endParaRPr lang="ru-RU"/>
        </a:p>
      </dgm:t>
    </dgm:pt>
    <dgm:pt modelId="{55EF4CB2-F784-40C2-BE17-9352B975EECA}">
      <dgm:prSet phldrT="[Текст]" custT="1"/>
      <dgm:spPr/>
      <dgm:t>
        <a:bodyPr/>
        <a:lstStyle/>
        <a:p>
          <a:endParaRPr lang="ru-RU" sz="1200" dirty="0"/>
        </a:p>
      </dgm:t>
    </dgm:pt>
    <dgm:pt modelId="{D754FE7B-3BCF-4D8E-93B5-6465CB4B8306}" type="parTrans" cxnId="{F4CEDBE4-DA47-4576-A3C5-80DFC9C1E722}">
      <dgm:prSet/>
      <dgm:spPr/>
      <dgm:t>
        <a:bodyPr/>
        <a:lstStyle/>
        <a:p>
          <a:endParaRPr lang="ru-RU"/>
        </a:p>
      </dgm:t>
    </dgm:pt>
    <dgm:pt modelId="{4E89A8C0-E8BD-478B-8651-0AEE49BF3EE0}" type="sibTrans" cxnId="{F4CEDBE4-DA47-4576-A3C5-80DFC9C1E722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C1F272C6-EDD0-40E9-96A2-C756E7D6397A}">
          <dgm:prSet custT="1"/>
          <dgm:spPr/>
          <dgm:t>
            <a:bodyPr/>
            <a:lstStyle/>
            <a:p>
              <a:pPr algn="ctr"/>
              <a14:m>
                <m:oMath xmlns:m="http://schemas.openxmlformats.org/officeDocument/2006/math">
                  <m:sSub>
                    <m:sSubPr>
                      <m:ctrlPr>
                        <a:rPr lang="ru-RU" sz="1200" i="1" smtClean="0">
                          <a:latin typeface="Cambria Math"/>
                        </a:rPr>
                      </m:ctrlPr>
                    </m:sSubPr>
                    <m:e>
                      <m:r>
                        <a:rPr lang="ru-RU" sz="1200" i="1">
                          <a:latin typeface="Cambria Math"/>
                        </a:rPr>
                        <m:t>𝑃</m:t>
                      </m:r>
                    </m:e>
                    <m:sub>
                      <m:r>
                        <a:rPr lang="ru-RU" sz="1200" i="1">
                          <a:latin typeface="Cambria Math"/>
                        </a:rPr>
                        <m:t>с.т</m:t>
                      </m:r>
                    </m:sub>
                  </m:sSub>
                  <m:d>
                    <m:dPr>
                      <m:ctrlPr>
                        <a:rPr lang="ru-RU" sz="1200" i="1">
                          <a:latin typeface="Cambria Math"/>
                        </a:rPr>
                      </m:ctrlPr>
                    </m:dPr>
                    <m:e>
                      <m:r>
                        <a:rPr lang="ru-RU" sz="1200" i="1">
                          <a:latin typeface="Cambria Math"/>
                        </a:rPr>
                        <m:t>𝑡</m:t>
                      </m:r>
                    </m:e>
                  </m:d>
                  <m:r>
                    <a:rPr lang="ru-RU" sz="1200" i="1">
                      <a:latin typeface="Cambria Math"/>
                    </a:rPr>
                    <m:t>=</m:t>
                  </m:r>
                  <m:f>
                    <m:fPr>
                      <m:type m:val="lin"/>
                      <m:ctrlPr>
                        <a:rPr lang="ru-RU" sz="1200" i="1">
                          <a:latin typeface="Cambria Math"/>
                        </a:rPr>
                      </m:ctrlPr>
                    </m:fPr>
                    <m:num>
                      <m:sSup>
                        <m:sSupPr>
                          <m:ctrlPr>
                            <a:rPr lang="ru-RU" sz="12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12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 i="1">
                                      <a:latin typeface="Cambria Math"/>
                                    </a:rPr>
                                    <m:t>𝑀</m:t>
                                  </m:r>
                                  <m:sSub>
                                    <m:sSubPr>
                                      <m:ctrlPr>
                                        <a:rPr lang="ru-RU" sz="1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 i="1">
                                          <a:latin typeface="Cambria Math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ru-RU" sz="1200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ru-RU" sz="1200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ru-RU" sz="1200" i="1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ru-RU" sz="12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200" i="1">
                                          <a:latin typeface="Cambria Math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ru-RU" sz="1200" i="1">
                                          <a:latin typeface="Cambria Math"/>
                                        </a:rPr>
                                        <m:t>𝑃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sz="1200" i="1">
                              <a:latin typeface="Cambria Math"/>
                            </a:rPr>
                            <m:t>норм</m:t>
                          </m:r>
                        </m:sup>
                      </m:sSup>
                      <m:r>
                        <a:rPr lang="ru-RU" sz="1200" i="1">
                          <a:latin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1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1200" i="1">
                              <a:latin typeface="Cambria Math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ru-RU" sz="12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ru-RU" sz="12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ru-RU" sz="1200" i="1">
                                  <a:latin typeface="Cambria Math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ru-RU" sz="1200" i="1">
                                  <a:latin typeface="Cambria Math"/>
                                </a:rPr>
                                <m:t>норм</m:t>
                              </m:r>
                            </m:sup>
                          </m:sSubSup>
                          <m:r>
                            <a:rPr lang="ru-RU" sz="1200" i="1">
                              <a:latin typeface="Cambria Math"/>
                            </a:rPr>
                            <m:t>(</m:t>
                          </m:r>
                          <m:r>
                            <a:rPr lang="ru-RU" sz="1200" i="1">
                              <a:latin typeface="Cambria Math"/>
                            </a:rPr>
                            <m:t>𝑡</m:t>
                          </m:r>
                          <m:r>
                            <a:rPr lang="ru-RU" sz="1200" i="1">
                              <a:latin typeface="Cambria Math"/>
                            </a:rPr>
                            <m:t>)</m:t>
                          </m:r>
                        </m:e>
                      </m:d>
                    </m:num>
                    <m:den>
                      <m:d>
                        <m:dPr>
                          <m:ctrlPr>
                            <a:rPr lang="ru-RU" sz="1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1200" i="1">
                              <a:latin typeface="Cambria Math"/>
                            </a:rPr>
                            <m:t>𝑚</m:t>
                          </m:r>
                          <m:r>
                            <a:rPr lang="ru-RU" sz="1200" i="1">
                              <a:latin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ru-RU" sz="1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ru-RU" sz="12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den>
                  </m:f>
                </m:oMath>
              </a14:m>
              <a:r>
                <a:rPr lang="ru-RU" sz="1200" dirty="0"/>
                <a:t>                </a:t>
              </a:r>
            </a:p>
          </dgm:t>
        </dgm:pt>
      </mc:Choice>
      <mc:Fallback xmlns="">
        <dgm:pt modelId="{C1F272C6-EDD0-40E9-96A2-C756E7D6397A}">
          <dgm:prSet custT="1"/>
          <dgm:spPr/>
          <dgm:t>
            <a:bodyPr/>
            <a:lstStyle/>
            <a:p>
              <a:pPr algn="ctr"/>
              <a:r>
                <a:rPr lang="ru-RU" sz="1200" i="0"/>
                <a:t>𝑃</a:t>
              </a:r>
              <a:r>
                <a:rPr lang="ru-RU" sz="1200" i="0" smtClean="0"/>
                <a:t>_(</a:t>
              </a:r>
              <a:r>
                <a:rPr lang="ru-RU" sz="1200" i="0"/>
                <a:t>с.т</a:t>
              </a:r>
              <a:r>
                <a:rPr lang="ru-RU" sz="1200" i="0" smtClean="0"/>
                <a:t>) </a:t>
              </a:r>
              <a:r>
                <a:rPr lang="ru-RU" sz="1200" i="0"/>
                <a:t>(𝑡)=〖((𝑀𝑄_𝑥 (𝑡))/(𝑄_0^𝑃 ))^норм∙[1−𝑃_𝑚^норм (𝑡)]〗∕(𝑚∙𝐾_0 ) </a:t>
              </a:r>
              <a:r>
                <a:rPr lang="ru-RU" sz="1200" dirty="0"/>
                <a:t>                </a:t>
              </a:r>
            </a:p>
          </dgm:t>
        </dgm:pt>
      </mc:Fallback>
    </mc:AlternateContent>
    <dgm:pt modelId="{9D5FF4E3-FF3B-4F38-A9D0-F3AB81452C6C}" type="parTrans" cxnId="{44198B34-189E-4D9E-867F-314065D3BAF1}">
      <dgm:prSet/>
      <dgm:spPr/>
      <dgm:t>
        <a:bodyPr/>
        <a:lstStyle/>
        <a:p>
          <a:endParaRPr lang="ru-RU"/>
        </a:p>
      </dgm:t>
    </dgm:pt>
    <dgm:pt modelId="{E3FFC8D7-A7B1-48C9-A74C-18431625EEAE}" type="sibTrans" cxnId="{44198B34-189E-4D9E-867F-314065D3BAF1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4AD126D8-24D6-4554-8521-932EE3313883}">
          <dgm:prSet custT="1"/>
          <dgm:spPr/>
          <dgm:t>
            <a:bodyPr/>
            <a:lstStyle/>
            <a:p>
              <a:pPr algn="l"/>
              <a:r>
                <a:rPr lang="ru-RU" sz="1200" dirty="0" smtClean="0"/>
                <a:t>где </a:t>
              </a:r>
              <a14:m>
                <m:oMath xmlns:m="http://schemas.openxmlformats.org/officeDocument/2006/math">
                  <m:sSubSup>
                    <m:sSubSupPr>
                      <m:ctrlPr>
                        <a:rPr lang="ru-RU" sz="1200" i="1">
                          <a:latin typeface="Cambria Math"/>
                        </a:rPr>
                      </m:ctrlPr>
                    </m:sSubSupPr>
                    <m:e>
                      <m:r>
                        <a:rPr lang="ru-RU" sz="1200" i="1">
                          <a:latin typeface="Cambria Math"/>
                        </a:rPr>
                        <m:t>𝑃</m:t>
                      </m:r>
                    </m:e>
                    <m:sub>
                      <m:r>
                        <a:rPr lang="ru-RU" sz="1200" i="1">
                          <a:latin typeface="Cambria Math"/>
                        </a:rPr>
                        <m:t>𝑚</m:t>
                      </m:r>
                    </m:sub>
                    <m:sup>
                      <m:r>
                        <a:rPr lang="ru-RU" sz="1200" i="1">
                          <a:latin typeface="Cambria Math"/>
                        </a:rPr>
                        <m:t>норм</m:t>
                      </m:r>
                    </m:sup>
                  </m:sSubSup>
                  <m:r>
                    <a:rPr lang="ru-RU" sz="1200" i="1">
                      <a:latin typeface="Cambria Math"/>
                    </a:rPr>
                    <m:t>(</m:t>
                  </m:r>
                  <m:r>
                    <a:rPr lang="ru-RU" sz="1200" i="1">
                      <a:latin typeface="Cambria Math"/>
                    </a:rPr>
                    <m:t>𝑡</m:t>
                  </m:r>
                  <m:r>
                    <a:rPr lang="ru-RU" sz="1200" i="1">
                      <a:latin typeface="Cambria Math"/>
                    </a:rPr>
                    <m:t>)</m:t>
                  </m:r>
                </m:oMath>
              </a14:m>
              <a:r>
                <a:rPr lang="ru-RU" sz="1200" dirty="0"/>
                <a:t> – нормативная вероятность </a:t>
              </a:r>
              <a:r>
                <a:rPr lang="ru-RU" sz="1200" i="1" dirty="0"/>
                <a:t>m</a:t>
              </a:r>
              <a:r>
                <a:rPr lang="ru-RU" sz="1200" dirty="0"/>
                <a:t> отказов системы тепловых сетей за время </a:t>
              </a:r>
              <a:r>
                <a:rPr lang="ru-RU" sz="1200" i="1" dirty="0"/>
                <a:t>t</a:t>
              </a:r>
              <a:endParaRPr lang="ru-RU" sz="1200" dirty="0"/>
            </a:p>
          </dgm:t>
        </dgm:pt>
      </mc:Choice>
      <mc:Fallback xmlns="">
        <dgm:pt modelId="{4AD126D8-24D6-4554-8521-932EE3313883}">
          <dgm:prSet custT="1"/>
          <dgm:spPr/>
          <dgm:t>
            <a:bodyPr/>
            <a:lstStyle/>
            <a:p>
              <a:pPr algn="l"/>
              <a:r>
                <a:rPr lang="ru-RU" sz="1200" dirty="0" smtClean="0"/>
                <a:t>где </a:t>
              </a:r>
              <a:r>
                <a:rPr lang="ru-RU" sz="1200" i="0"/>
                <a:t>𝑃_𝑚^норм (𝑡)</a:t>
              </a:r>
              <a:r>
                <a:rPr lang="ru-RU" sz="1200" dirty="0"/>
                <a:t> – нормативная вероятность </a:t>
              </a:r>
              <a:r>
                <a:rPr lang="ru-RU" sz="1200" i="1" dirty="0"/>
                <a:t>m</a:t>
              </a:r>
              <a:r>
                <a:rPr lang="ru-RU" sz="1200" dirty="0"/>
                <a:t> отказов системы тепловых сетей за время </a:t>
              </a:r>
              <a:r>
                <a:rPr lang="ru-RU" sz="1200" i="1" dirty="0"/>
                <a:t>t</a:t>
              </a:r>
              <a:endParaRPr lang="ru-RU" sz="1200" dirty="0"/>
            </a:p>
          </dgm:t>
        </dgm:pt>
      </mc:Fallback>
    </mc:AlternateContent>
    <dgm:pt modelId="{E90D8EE0-9995-4928-96B8-A6B51E9B830C}" type="parTrans" cxnId="{7523BC92-743A-44A4-86DF-9F91E78DF10F}">
      <dgm:prSet/>
      <dgm:spPr/>
      <dgm:t>
        <a:bodyPr/>
        <a:lstStyle/>
        <a:p>
          <a:endParaRPr lang="ru-RU"/>
        </a:p>
      </dgm:t>
    </dgm:pt>
    <dgm:pt modelId="{213F0758-2D5E-4B7F-BE66-30BD892122E4}" type="sibTrans" cxnId="{7523BC92-743A-44A4-86DF-9F91E78DF10F}">
      <dgm:prSet/>
      <dgm:spPr/>
      <dgm:t>
        <a:bodyPr/>
        <a:lstStyle/>
        <a:p>
          <a:endParaRPr lang="ru-RU"/>
        </a:p>
      </dgm:t>
    </dgm:pt>
    <dgm:pt modelId="{822CEE5F-F603-42A1-A83C-10C0ADB736EB}">
      <dgm:prSet custT="1"/>
      <dgm:spPr/>
      <dgm:t>
        <a:bodyPr/>
        <a:lstStyle/>
        <a:p>
          <a:pPr algn="l"/>
          <a:endParaRPr lang="ru-RU" sz="1200" dirty="0"/>
        </a:p>
      </dgm:t>
    </dgm:pt>
    <dgm:pt modelId="{42757ED8-6DAD-41B8-B225-981AD3D45F0D}" type="parTrans" cxnId="{6634F97B-D00E-45BF-AB78-FF659FF23F20}">
      <dgm:prSet/>
      <dgm:spPr/>
      <dgm:t>
        <a:bodyPr/>
        <a:lstStyle/>
        <a:p>
          <a:endParaRPr lang="ru-RU"/>
        </a:p>
      </dgm:t>
    </dgm:pt>
    <dgm:pt modelId="{A2623537-3332-4FE7-8507-820B3CB95CA9}" type="sibTrans" cxnId="{6634F97B-D00E-45BF-AB78-FF659FF23F20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7690EFB7-4BB5-4B4D-B520-988F80DB2D6F}">
          <dgm:prSet custT="1"/>
          <dgm:spPr/>
          <dgm:t>
            <a:bodyPr/>
            <a:lstStyle/>
            <a:p>
              <a:r>
                <a:rPr lang="ru-RU" sz="1200" dirty="0" smtClean="0"/>
                <a:t>нормированный коэффициент лимитированного теплоснабжения</a:t>
              </a:r>
              <a14:m>
                <m:oMath xmlns:m="http://schemas.openxmlformats.org/officeDocument/2006/math">
                  <m:r>
                    <a:rPr lang="ru-RU" sz="1200" b="0" i="0" smtClean="0">
                      <a:latin typeface="Cambria Math"/>
                    </a:rPr>
                    <m:t>     </m:t>
                  </m:r>
                  <m:sSubSup>
                    <m:sSubSupPr>
                      <m:ctrlPr>
                        <a:rPr lang="ru-RU" sz="1200" i="1" smtClean="0">
                          <a:latin typeface="Cambria Math"/>
                        </a:rPr>
                      </m:ctrlPr>
                    </m:sSubSupPr>
                    <m:e>
                      <m:r>
                        <a:rPr lang="ru-RU" sz="1200" i="1">
                          <a:latin typeface="Cambria Math"/>
                        </a:rPr>
                        <m:t>𝐾</m:t>
                      </m:r>
                    </m:e>
                    <m:sub>
                      <m:r>
                        <a:rPr lang="ru-RU" sz="1200" i="1">
                          <a:latin typeface="Cambria Math"/>
                        </a:rPr>
                        <m:t>л</m:t>
                      </m:r>
                    </m:sub>
                    <m:sup>
                      <m:r>
                        <a:rPr lang="ru-RU" sz="1200" i="1">
                          <a:latin typeface="Cambria Math"/>
                        </a:rPr>
                        <m:t>норм</m:t>
                      </m:r>
                    </m:sup>
                  </m:sSubSup>
                  <m:r>
                    <a:rPr lang="ru-RU" sz="1200" i="1">
                      <a:latin typeface="Cambria Math"/>
                    </a:rPr>
                    <m:t>=</m:t>
                  </m:r>
                  <m:f>
                    <m:fPr>
                      <m:ctrlPr>
                        <a:rPr lang="ru-RU" sz="1200" i="1">
                          <a:latin typeface="Cambria Math"/>
                        </a:rPr>
                      </m:ctrlPr>
                    </m:fPr>
                    <m:num>
                      <m:d>
                        <m:dPr>
                          <m:ctrlPr>
                            <a:rPr lang="ru-RU" sz="1200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sz="12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ru-RU" sz="12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sz="1200" i="1">
                                  <a:latin typeface="Cambria Math"/>
                                </a:rPr>
                                <m:t>в</m:t>
                              </m:r>
                            </m:sub>
                            <m:sup>
                              <m:r>
                                <a:rPr lang="ru-RU" sz="1200" i="1">
                                  <a:latin typeface="Cambria Math"/>
                                </a:rPr>
                                <m:t>𝑚𝑖𝑛</m:t>
                              </m:r>
                            </m:sup>
                          </m:sSubSup>
                          <m:r>
                            <a:rPr lang="ru-RU" sz="12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1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sz="1200" i="1">
                                  <a:latin typeface="Cambria Math"/>
                                </a:rPr>
                                <m:t>н</m:t>
                              </m:r>
                            </m:sub>
                          </m:sSub>
                        </m:e>
                      </m:d>
                      <m:r>
                        <a:rPr lang="ru-RU" sz="1200" i="1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ru-RU" sz="12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sz="1200" i="1">
                                  <a:latin typeface="Cambria Math"/>
                                </a:rPr>
                                <m:t>в.р</m:t>
                              </m:r>
                            </m:sub>
                          </m:sSub>
                          <m:r>
                            <a:rPr lang="ru-RU" sz="12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1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sz="1200" i="1">
                                  <a:latin typeface="Cambria Math"/>
                                </a:rPr>
                                <m:t>н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ru-RU" sz="1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ru-RU" sz="12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ru-RU" sz="1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1200" i="1">
                                  <a:latin typeface="Cambria Math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ru-RU" sz="1200" i="1">
                                  <a:latin typeface="Cambria Math"/>
                                </a:rPr>
                                <m:t>𝛽</m:t>
                              </m:r>
                            </m:den>
                          </m:f>
                        </m:sup>
                      </m:sSup>
                    </m:num>
                    <m:den>
                      <m:d>
                        <m:dPr>
                          <m:ctrlPr>
                            <a:rPr lang="ru-RU" sz="12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sz="1200" i="1">
                                  <a:latin typeface="Cambria Math"/>
                                </a:rPr>
                                <m:t>в.р</m:t>
                              </m:r>
                            </m:sub>
                          </m:sSub>
                          <m:r>
                            <a:rPr lang="ru-RU" sz="1200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sz="12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ru-RU" sz="12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sz="1200" i="1">
                                  <a:latin typeface="Cambria Math"/>
                                </a:rPr>
                                <m:t>н.о</m:t>
                              </m:r>
                            </m:sub>
                            <m:sup>
                              <m:r>
                                <a:rPr lang="ru-RU" sz="1200" i="1">
                                  <a:latin typeface="Cambria Math"/>
                                </a:rPr>
                                <m:t>р</m:t>
                              </m:r>
                            </m:sup>
                          </m:sSubSup>
                        </m:e>
                      </m:d>
                      <m:r>
                        <a:rPr lang="ru-RU" sz="1200" i="1">
                          <a:latin typeface="Cambria Math"/>
                        </a:rPr>
                        <m:t>(1−</m:t>
                      </m:r>
                      <m:sSup>
                        <m:sSupPr>
                          <m:ctrlPr>
                            <a:rPr lang="ru-RU" sz="1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ru-RU" sz="12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ru-RU" sz="1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1200" i="1">
                                  <a:latin typeface="Cambria Math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ru-RU" sz="1200" i="1">
                                  <a:latin typeface="Cambria Math"/>
                                </a:rPr>
                                <m:t>𝛽</m:t>
                              </m:r>
                            </m:den>
                          </m:f>
                        </m:sup>
                      </m:sSup>
                      <m:r>
                        <a:rPr lang="ru-RU" sz="1200" i="1">
                          <a:latin typeface="Cambria Math"/>
                        </a:rPr>
                        <m:t>)</m:t>
                      </m:r>
                    </m:den>
                  </m:f>
                </m:oMath>
              </a14:m>
              <a:r>
                <a:rPr lang="ru-RU" sz="1200" dirty="0"/>
                <a:t>, </a:t>
              </a:r>
            </a:p>
          </dgm:t>
        </dgm:pt>
      </mc:Choice>
      <mc:Fallback xmlns="">
        <dgm:pt modelId="{7690EFB7-4BB5-4B4D-B520-988F80DB2D6F}">
          <dgm:prSet custT="1"/>
          <dgm:spPr/>
          <dgm:t>
            <a:bodyPr/>
            <a:lstStyle/>
            <a:p>
              <a:r>
                <a:rPr lang="ru-RU" sz="1200" dirty="0" smtClean="0"/>
                <a:t>нормированный коэффициент лимитированного теплоснабжения</a:t>
              </a:r>
              <a:r>
                <a:rPr lang="ru-RU" sz="1200" b="0" i="0" smtClean="0">
                  <a:latin typeface="Cambria Math"/>
                </a:rPr>
                <a:t>     </a:t>
              </a:r>
              <a:r>
                <a:rPr lang="ru-RU" sz="1200" i="0"/>
                <a:t>𝐾</a:t>
              </a:r>
              <a:r>
                <a:rPr lang="ru-RU" sz="1200" i="0" smtClean="0"/>
                <a:t>_</a:t>
              </a:r>
              <a:r>
                <a:rPr lang="ru-RU" sz="1200" i="0"/>
                <a:t>л^норм=((𝑡_в^𝑚𝑖𝑛−𝑡_н )−(𝑡_(в.р)−𝑡_н ) 𝑒^(−𝑧∕𝛽))/((𝑡_(в.р)−𝑡_(н.о)^р )(1−𝑒^(−𝑧∕𝛽)))</a:t>
              </a:r>
              <a:r>
                <a:rPr lang="ru-RU" sz="1200" dirty="0"/>
                <a:t>, </a:t>
              </a:r>
            </a:p>
          </dgm:t>
        </dgm:pt>
      </mc:Fallback>
    </mc:AlternateContent>
    <dgm:pt modelId="{10318176-7FB5-4ED7-8628-60A860A29B5A}" type="parTrans" cxnId="{B2461C5A-238E-4932-8B5D-3941F9B1ED5A}">
      <dgm:prSet/>
      <dgm:spPr/>
      <dgm:t>
        <a:bodyPr/>
        <a:lstStyle/>
        <a:p>
          <a:endParaRPr lang="ru-RU"/>
        </a:p>
      </dgm:t>
    </dgm:pt>
    <dgm:pt modelId="{E1733DCE-595D-46D9-9CAB-38971233B454}" type="sibTrans" cxnId="{B2461C5A-238E-4932-8B5D-3941F9B1ED5A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A4BF327A-0BB0-42CD-9D63-71938D1DEC07}">
          <dgm:prSet custT="1"/>
          <dgm:spPr/>
          <dgm:t>
            <a:bodyPr/>
            <a:lstStyle/>
            <a:p>
              <a:r>
                <a:rPr lang="ru-RU" sz="1200" dirty="0" smtClean="0"/>
                <a:t>где 	</a:t>
              </a:r>
              <a14:m>
                <m:oMath xmlns:m="http://schemas.openxmlformats.org/officeDocument/2006/math">
                  <m:sSub>
                    <m:sSubPr>
                      <m:ctrlPr>
                        <a:rPr lang="ru-RU" sz="1200" i="1">
                          <a:latin typeface="Cambria Math"/>
                        </a:rPr>
                      </m:ctrlPr>
                    </m:sSubPr>
                    <m:e>
                      <m:r>
                        <a:rPr lang="ru-RU" sz="1200" i="1">
                          <a:latin typeface="Cambria Math"/>
                        </a:rPr>
                        <m:t>𝑡</m:t>
                      </m:r>
                    </m:e>
                    <m:sub>
                      <m:r>
                        <a:rPr lang="ru-RU" sz="1200" i="1">
                          <a:latin typeface="Cambria Math"/>
                        </a:rPr>
                        <m:t>в</m:t>
                      </m:r>
                    </m:sub>
                  </m:sSub>
                  <m:r>
                    <a:rPr lang="ru-RU" sz="1200" i="1">
                      <a:latin typeface="Cambria Math"/>
                    </a:rPr>
                    <m:t>, </m:t>
                  </m:r>
                  <m:sSub>
                    <m:sSubPr>
                      <m:ctrlPr>
                        <a:rPr lang="ru-RU" sz="1200" i="1">
                          <a:latin typeface="Cambria Math"/>
                        </a:rPr>
                      </m:ctrlPr>
                    </m:sSubPr>
                    <m:e>
                      <m:r>
                        <a:rPr lang="ru-RU" sz="1200" i="1">
                          <a:latin typeface="Cambria Math"/>
                        </a:rPr>
                        <m:t>𝑡</m:t>
                      </m:r>
                    </m:e>
                    <m:sub>
                      <m:r>
                        <a:rPr lang="ru-RU" sz="1200" i="1">
                          <a:latin typeface="Cambria Math"/>
                        </a:rPr>
                        <m:t>в.р</m:t>
                      </m:r>
                    </m:sub>
                  </m:sSub>
                </m:oMath>
              </a14:m>
              <a:r>
                <a:rPr lang="ru-RU" sz="1200" dirty="0"/>
                <a:t> – текущая и расчетная температуры воздуха помещений, °С;</a:t>
              </a:r>
              <a14:m>
                <m:oMath xmlns:m="http://schemas.openxmlformats.org/officeDocument/2006/math">
                  <m:r>
                    <a:rPr lang="ru-RU" sz="1200" b="0" i="0" smtClean="0">
                      <a:latin typeface="Cambria Math"/>
                    </a:rPr>
                    <m:t>  </m:t>
                  </m:r>
                  <m:sSub>
                    <m:sSubPr>
                      <m:ctrlPr>
                        <a:rPr lang="ru-RU" sz="1200" i="1" smtClean="0">
                          <a:latin typeface="Cambria Math"/>
                        </a:rPr>
                      </m:ctrlPr>
                    </m:sSubPr>
                    <m:e>
                      <m:r>
                        <a:rPr lang="ru-RU" sz="1200" i="1">
                          <a:latin typeface="Cambria Math"/>
                        </a:rPr>
                        <m:t>𝑡</m:t>
                      </m:r>
                    </m:e>
                    <m:sub>
                      <m:r>
                        <a:rPr lang="ru-RU" sz="1200" i="1">
                          <a:latin typeface="Cambria Math"/>
                        </a:rPr>
                        <m:t>н</m:t>
                      </m:r>
                    </m:sub>
                  </m:sSub>
                  <m:r>
                    <a:rPr lang="ru-RU" sz="1200" i="1">
                      <a:latin typeface="Cambria Math"/>
                    </a:rPr>
                    <m:t>, </m:t>
                  </m:r>
                  <m:sSubSup>
                    <m:sSubSupPr>
                      <m:ctrlPr>
                        <a:rPr lang="ru-RU" sz="1200" i="1">
                          <a:latin typeface="Cambria Math"/>
                        </a:rPr>
                      </m:ctrlPr>
                    </m:sSubSupPr>
                    <m:e>
                      <m:r>
                        <a:rPr lang="ru-RU" sz="1200" i="1">
                          <a:latin typeface="Cambria Math"/>
                        </a:rPr>
                        <m:t>𝑡</m:t>
                      </m:r>
                    </m:e>
                    <m:sub>
                      <m:r>
                        <a:rPr lang="ru-RU" sz="1200" i="1">
                          <a:latin typeface="Cambria Math"/>
                        </a:rPr>
                        <m:t>н.о</m:t>
                      </m:r>
                    </m:sub>
                    <m:sup>
                      <m:r>
                        <a:rPr lang="ru-RU" sz="1200" i="1">
                          <a:latin typeface="Cambria Math"/>
                        </a:rPr>
                        <m:t>р</m:t>
                      </m:r>
                    </m:sup>
                  </m:sSubSup>
                </m:oMath>
              </a14:m>
              <a:r>
                <a:rPr lang="ru-RU" sz="1200" dirty="0"/>
                <a:t> – текущая температура наружного воздуха и расчетная для проектирования систем отопления, °</a:t>
              </a:r>
              <a:r>
                <a:rPr lang="ru-RU" sz="1200" dirty="0" smtClean="0"/>
                <a:t>С; </a:t>
              </a:r>
              <a:r>
                <a:rPr lang="ru-RU" sz="1200" i="1" dirty="0" smtClean="0"/>
                <a:t>β</a:t>
              </a:r>
              <a:r>
                <a:rPr lang="ru-RU" sz="1200" dirty="0" smtClean="0"/>
                <a:t> – коэффициент аккумуляции зданий, ч; принимает </a:t>
              </a:r>
              <a:r>
                <a:rPr lang="ru-RU" sz="1200" i="1" dirty="0" smtClean="0"/>
                <a:t>β</a:t>
              </a:r>
              <a:r>
                <a:rPr lang="ru-RU" sz="1200" dirty="0" smtClean="0"/>
                <a:t> = 35…45 ч; </a:t>
              </a:r>
              <a:r>
                <a:rPr lang="ru-RU" sz="1200" i="1" dirty="0" smtClean="0"/>
                <a:t>z</a:t>
              </a:r>
              <a:r>
                <a:rPr lang="ru-RU" sz="1200" dirty="0" smtClean="0"/>
                <a:t> – продолжительность восстановительных работ отказного участка сети, ч</a:t>
              </a:r>
              <a14:m>
                <m:oMath xmlns:m="http://schemas.openxmlformats.org/officeDocument/2006/math">
                  <m:r>
                    <a:rPr lang="ru-RU" sz="1200" b="0" i="0" smtClean="0">
                      <a:latin typeface="Cambria Math"/>
                    </a:rPr>
                    <m:t>   </m:t>
                  </m:r>
                  <m:r>
                    <a:rPr lang="ru-RU" sz="1200" i="1" smtClean="0">
                      <a:latin typeface="Cambria Math"/>
                    </a:rPr>
                    <m:t>𝑧</m:t>
                  </m:r>
                  <m:r>
                    <a:rPr lang="ru-RU" sz="1200" i="1" smtClean="0">
                      <a:latin typeface="Cambria Math"/>
                    </a:rPr>
                    <m:t>=2(1+11,5∙</m:t>
                  </m:r>
                  <m:r>
                    <a:rPr lang="ru-RU" sz="1200" i="1" smtClean="0">
                      <a:latin typeface="Cambria Math"/>
                    </a:rPr>
                    <m:t>𝑑</m:t>
                  </m:r>
                  <m:r>
                    <a:rPr lang="ru-RU" sz="1200" i="1" smtClean="0">
                      <a:latin typeface="Cambria Math"/>
                    </a:rPr>
                    <m:t>)</m:t>
                  </m:r>
                </m:oMath>
              </a14:m>
              <a:r>
                <a:rPr lang="ru-RU" sz="1200" i="1" dirty="0" smtClean="0"/>
                <a:t>  d </a:t>
              </a:r>
              <a:r>
                <a:rPr lang="ru-RU" sz="1200" dirty="0" smtClean="0"/>
                <a:t>– диаметр трубопровода отказного участка сети, м;</a:t>
              </a:r>
              <a:endParaRPr lang="ru-RU" sz="1200" dirty="0"/>
            </a:p>
          </dgm:t>
        </dgm:pt>
      </mc:Choice>
      <mc:Fallback xmlns="">
        <dgm:pt modelId="{A4BF327A-0BB0-42CD-9D63-71938D1DEC07}">
          <dgm:prSet custT="1"/>
          <dgm:spPr/>
          <dgm:t>
            <a:bodyPr/>
            <a:lstStyle/>
            <a:p>
              <a:r>
                <a:rPr lang="ru-RU" sz="1200" dirty="0" smtClean="0"/>
                <a:t>где 	</a:t>
              </a:r>
              <a:r>
                <a:rPr lang="ru-RU" sz="1200" i="0"/>
                <a:t>𝑡_в, 𝑡_(в.р)</a:t>
              </a:r>
              <a:r>
                <a:rPr lang="ru-RU" sz="1200" dirty="0"/>
                <a:t> – текущая и расчетная температуры воздуха помещений, °С;</a:t>
              </a:r>
              <a:r>
                <a:rPr lang="ru-RU" sz="1200" b="0" i="0" smtClean="0">
                  <a:latin typeface="Cambria Math"/>
                </a:rPr>
                <a:t>  </a:t>
              </a:r>
              <a:r>
                <a:rPr lang="ru-RU" sz="1200" i="0"/>
                <a:t>𝑡</a:t>
              </a:r>
              <a:r>
                <a:rPr lang="ru-RU" sz="1200" i="0" smtClean="0"/>
                <a:t>_</a:t>
              </a:r>
              <a:r>
                <a:rPr lang="ru-RU" sz="1200" i="0"/>
                <a:t>н, 𝑡_(н.о)^р</a:t>
              </a:r>
              <a:r>
                <a:rPr lang="ru-RU" sz="1200" dirty="0"/>
                <a:t> – текущая температура наружного воздуха и расчетная для проектирования систем отопления, °</a:t>
              </a:r>
              <a:r>
                <a:rPr lang="ru-RU" sz="1200" dirty="0" smtClean="0"/>
                <a:t>С; </a:t>
              </a:r>
              <a:r>
                <a:rPr lang="ru-RU" sz="1200" i="1" dirty="0" smtClean="0"/>
                <a:t>β</a:t>
              </a:r>
              <a:r>
                <a:rPr lang="ru-RU" sz="1200" dirty="0" smtClean="0"/>
                <a:t> – коэффициент аккумуляции зданий, ч; принимает </a:t>
              </a:r>
              <a:r>
                <a:rPr lang="ru-RU" sz="1200" i="1" dirty="0" smtClean="0"/>
                <a:t>β</a:t>
              </a:r>
              <a:r>
                <a:rPr lang="ru-RU" sz="1200" dirty="0" smtClean="0"/>
                <a:t> = 35…45 ч; </a:t>
              </a:r>
              <a:r>
                <a:rPr lang="ru-RU" sz="1200" i="1" dirty="0" smtClean="0"/>
                <a:t>z</a:t>
              </a:r>
              <a:r>
                <a:rPr lang="ru-RU" sz="1200" dirty="0" smtClean="0"/>
                <a:t> – продолжительность восстановительных работ отказного участка сети, ч</a:t>
              </a:r>
              <a:r>
                <a:rPr lang="ru-RU" sz="1200" b="0" i="0" smtClean="0">
                  <a:latin typeface="Cambria Math"/>
                </a:rPr>
                <a:t>   </a:t>
              </a:r>
              <a:r>
                <a:rPr lang="ru-RU" sz="1200" i="0" smtClean="0"/>
                <a:t>𝑧=2(1+11,5∙𝑑)</a:t>
              </a:r>
              <a:r>
                <a:rPr lang="ru-RU" sz="1200" i="1" dirty="0" smtClean="0"/>
                <a:t>  d </a:t>
              </a:r>
              <a:r>
                <a:rPr lang="ru-RU" sz="1200" dirty="0" smtClean="0"/>
                <a:t>– диаметр трубопровода отказного участка сети, м;</a:t>
              </a:r>
              <a:endParaRPr lang="ru-RU" sz="1200" dirty="0"/>
            </a:p>
          </dgm:t>
        </dgm:pt>
      </mc:Fallback>
    </mc:AlternateContent>
    <dgm:pt modelId="{06C30D3F-A168-4118-9A39-26DEA5D1C76C}" type="parTrans" cxnId="{0C1E4541-064C-44FD-8F86-0A5ED826C306}">
      <dgm:prSet/>
      <dgm:spPr/>
      <dgm:t>
        <a:bodyPr/>
        <a:lstStyle/>
        <a:p>
          <a:endParaRPr lang="ru-RU"/>
        </a:p>
      </dgm:t>
    </dgm:pt>
    <dgm:pt modelId="{BB2B90BD-3B4B-4051-B780-549E3073E115}" type="sibTrans" cxnId="{0C1E4541-064C-44FD-8F86-0A5ED826C306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02B0923D-B46D-4832-B04A-F59331A24601}">
          <dgm:prSet custT="1"/>
          <dgm:spPr/>
          <dgm:t>
            <a:bodyPr/>
            <a:lstStyle/>
            <a:p>
              <a:r>
                <a:rPr lang="ru-RU" sz="1200" dirty="0" smtClean="0"/>
                <a:t> определяется температура воздуха внутри помещений на период окончания ремонтно-восстановительных работ</a:t>
              </a:r>
              <a14:m>
                <m:oMath xmlns:m="http://schemas.openxmlformats.org/officeDocument/2006/math">
                  <m:r>
                    <a:rPr lang="ru-RU" sz="1200" b="0" i="0" smtClean="0">
                      <a:latin typeface="Cambria Math"/>
                    </a:rPr>
                    <m:t>  </m:t>
                  </m:r>
                  <m:sSub>
                    <m:sSubPr>
                      <m:ctrlPr>
                        <a:rPr lang="ru-RU" sz="1200" i="1" smtClean="0">
                          <a:latin typeface="Cambria Math"/>
                        </a:rPr>
                      </m:ctrlPr>
                    </m:sSubPr>
                    <m:e>
                      <m:r>
                        <a:rPr lang="ru-RU" sz="1200" i="1">
                          <a:latin typeface="Cambria Math"/>
                        </a:rPr>
                        <m:t>𝑡</m:t>
                      </m:r>
                    </m:e>
                    <m:sub>
                      <m:r>
                        <a:rPr lang="ru-RU" sz="1200" i="1">
                          <a:latin typeface="Cambria Math"/>
                        </a:rPr>
                        <m:t>в</m:t>
                      </m:r>
                    </m:sub>
                  </m:sSub>
                  <m:r>
                    <a:rPr lang="ru-RU" sz="1200" i="1">
                      <a:latin typeface="Cambria Math"/>
                    </a:rPr>
                    <m:t>=</m:t>
                  </m:r>
                  <m:sSub>
                    <m:sSubPr>
                      <m:ctrlPr>
                        <a:rPr lang="ru-RU" sz="1200" i="1">
                          <a:latin typeface="Cambria Math"/>
                        </a:rPr>
                      </m:ctrlPr>
                    </m:sSubPr>
                    <m:e>
                      <m:r>
                        <a:rPr lang="ru-RU" sz="1200" i="1">
                          <a:latin typeface="Cambria Math"/>
                        </a:rPr>
                        <m:t>𝑡</m:t>
                      </m:r>
                    </m:e>
                    <m:sub>
                      <m:r>
                        <a:rPr lang="ru-RU" sz="1200" i="1">
                          <a:latin typeface="Cambria Math"/>
                        </a:rPr>
                        <m:t>н</m:t>
                      </m:r>
                    </m:sub>
                  </m:sSub>
                  <m:r>
                    <a:rPr lang="ru-RU" sz="1200" i="1">
                      <a:latin typeface="Cambria Math"/>
                    </a:rPr>
                    <m:t>+</m:t>
                  </m:r>
                  <m:d>
                    <m:dPr>
                      <m:begChr m:val="["/>
                      <m:endChr m:val="]"/>
                      <m:ctrlPr>
                        <a:rPr lang="ru-RU" sz="1200" i="1">
                          <a:latin typeface="Cambria Math"/>
                        </a:rPr>
                      </m:ctrlPr>
                    </m:dPr>
                    <m:e>
                      <m:sSub>
                        <m:sSubPr>
                          <m:ctrlPr>
                            <a:rPr lang="ru-RU" sz="1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200" i="1">
                              <a:latin typeface="Cambria Math"/>
                            </a:rPr>
                            <m:t>К</m:t>
                          </m:r>
                        </m:e>
                        <m:sub>
                          <m:r>
                            <a:rPr lang="ru-RU" sz="1200" i="1">
                              <a:latin typeface="Cambria Math"/>
                            </a:rPr>
                            <m:t>л</m:t>
                          </m:r>
                        </m:sub>
                      </m:sSub>
                      <m:r>
                        <a:rPr lang="ru-RU" sz="1200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ru-RU" sz="12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2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latin typeface="Cambria Math"/>
                                    </a:rPr>
                                    <m:t>в.р</m:t>
                                  </m:r>
                                </m:sub>
                              </m:sSub>
                              <m:r>
                                <a:rPr lang="ru-RU" sz="12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latin typeface="Cambria Math"/>
                                    </a:rPr>
                                    <m:t>н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latin typeface="Cambria Math"/>
                                    </a:rPr>
                                    <m:t>в.р</m:t>
                                  </m:r>
                                </m:sub>
                              </m:sSub>
                              <m:r>
                                <a:rPr lang="ru-RU" sz="1200" i="1">
                                  <a:latin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2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latin typeface="Cambria Math"/>
                                    </a:rPr>
                                    <m:t>н.о</m:t>
                                  </m:r>
                                </m:sub>
                                <m:sup>
                                  <m:r>
                                    <a:rPr lang="ru-RU" sz="1200" i="1">
                                      <a:latin typeface="Cambria Math"/>
                                    </a:rPr>
                                    <m:t>р</m:t>
                                  </m:r>
                                </m:sup>
                              </m:sSubSup>
                            </m:den>
                          </m:f>
                          <m:r>
                            <a:rPr lang="ru-RU" sz="12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1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/>
                                </a:rPr>
                                <m:t>К</m:t>
                              </m:r>
                            </m:e>
                            <m:sub>
                              <m:r>
                                <a:rPr lang="ru-RU" sz="1200" i="1">
                                  <a:latin typeface="Cambria Math"/>
                                </a:rPr>
                                <m:t>л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ru-RU" sz="1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ru-RU" sz="12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ru-RU" sz="1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1200" i="1">
                                  <a:latin typeface="Cambria Math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ru-RU" sz="1200" i="1">
                                  <a:latin typeface="Cambria Math"/>
                                </a:rPr>
                                <m:t>𝛽</m:t>
                              </m:r>
                            </m:den>
                          </m:f>
                        </m:sup>
                      </m:sSup>
                    </m:e>
                  </m:d>
                  <m:d>
                    <m:dPr>
                      <m:ctrlPr>
                        <a:rPr lang="ru-RU" sz="1200" i="1">
                          <a:latin typeface="Cambria Math"/>
                        </a:rPr>
                      </m:ctrlPr>
                    </m:dPr>
                    <m:e>
                      <m:sSub>
                        <m:sSubPr>
                          <m:ctrlPr>
                            <a:rPr lang="ru-RU" sz="1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200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sz="1200" i="1">
                              <a:latin typeface="Cambria Math"/>
                            </a:rPr>
                            <m:t>в.р</m:t>
                          </m:r>
                        </m:sub>
                      </m:sSub>
                      <m:r>
                        <a:rPr lang="ru-RU" sz="1200" i="1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ru-RU" sz="12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sz="1200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sz="1200" i="1">
                              <a:latin typeface="Cambria Math"/>
                            </a:rPr>
                            <m:t>н.о</m:t>
                          </m:r>
                        </m:sub>
                        <m:sup>
                          <m:r>
                            <a:rPr lang="ru-RU" sz="1200" i="1">
                              <a:latin typeface="Cambria Math"/>
                            </a:rPr>
                            <m:t>р</m:t>
                          </m:r>
                        </m:sup>
                      </m:sSubSup>
                    </m:e>
                  </m:d>
                </m:oMath>
              </a14:m>
              <a:r>
                <a:rPr lang="ru-RU" sz="1200" dirty="0"/>
                <a:t>,        </a:t>
              </a:r>
            </a:p>
          </dgm:t>
        </dgm:pt>
      </mc:Choice>
      <mc:Fallback xmlns="">
        <dgm:pt modelId="{02B0923D-B46D-4832-B04A-F59331A24601}">
          <dgm:prSet custT="1"/>
          <dgm:spPr/>
          <dgm:t>
            <a:bodyPr/>
            <a:lstStyle/>
            <a:p>
              <a:r>
                <a:rPr lang="ru-RU" sz="1200" dirty="0" smtClean="0"/>
                <a:t> определяется температура воздуха внутри помещений на период окончания ремонтно-восстановительных работ</a:t>
              </a:r>
              <a:r>
                <a:rPr lang="ru-RU" sz="1200" b="0" i="0" smtClean="0">
                  <a:latin typeface="Cambria Math"/>
                </a:rPr>
                <a:t>  </a:t>
              </a:r>
              <a:r>
                <a:rPr lang="ru-RU" sz="1200" i="0"/>
                <a:t>𝑡</a:t>
              </a:r>
              <a:r>
                <a:rPr lang="ru-RU" sz="1200" i="0" smtClean="0"/>
                <a:t>_</a:t>
              </a:r>
              <a:r>
                <a:rPr lang="ru-RU" sz="1200" i="0"/>
                <a:t>в=𝑡_н+[К_л+((𝑡_(в.р)−𝑡_н)/(𝑡_(в.р)−𝑡_(н.о)^р )−К_л ) 𝑒^(−𝑧∕𝛽) ](𝑡_(в.р)−𝑡_(н.о)^р )</a:t>
              </a:r>
              <a:r>
                <a:rPr lang="ru-RU" sz="1200" dirty="0"/>
                <a:t>,        </a:t>
              </a:r>
            </a:p>
          </dgm:t>
        </dgm:pt>
      </mc:Fallback>
    </mc:AlternateContent>
    <dgm:pt modelId="{C34D837B-E5A0-42AB-8030-F0323876B7CE}" type="parTrans" cxnId="{0E8407E0-2E3A-4C0F-B14D-47D0841BCE7F}">
      <dgm:prSet/>
      <dgm:spPr/>
      <dgm:t>
        <a:bodyPr/>
        <a:lstStyle/>
        <a:p>
          <a:endParaRPr lang="ru-RU"/>
        </a:p>
      </dgm:t>
    </dgm:pt>
    <dgm:pt modelId="{5FD3A67C-13DF-4DDD-983F-173838F5163A}" type="sibTrans" cxnId="{0E8407E0-2E3A-4C0F-B14D-47D0841BCE7F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B50D6F82-22E5-4486-BB49-F28404463A5B}">
          <dgm:prSet custT="1"/>
          <dgm:spPr/>
          <dgm:t>
            <a:bodyPr/>
            <a:lstStyle/>
            <a:p>
              <a:r>
                <a:rPr lang="ru-RU" sz="1200" smtClean="0"/>
                <a:t>для нерезервируемых участков сети устанавливается максимально-допустимый диаметр (м) при </a:t>
              </a:r>
              <a14:m>
                <m:oMath xmlns:m="http://schemas.openxmlformats.org/officeDocument/2006/math">
                  <m:sSubSup>
                    <m:sSubSupPr>
                      <m:ctrlPr>
                        <a:rPr lang="ru-RU" sz="1200" i="1">
                          <a:latin typeface="Cambria Math"/>
                        </a:rPr>
                      </m:ctrlPr>
                    </m:sSubSupPr>
                    <m:e>
                      <m:r>
                        <a:rPr lang="ru-RU" sz="1200" i="1">
                          <a:latin typeface="Cambria Math"/>
                        </a:rPr>
                        <m:t>𝐾</m:t>
                      </m:r>
                    </m:e>
                    <m:sub>
                      <m:r>
                        <a:rPr lang="ru-RU" sz="1200" i="1">
                          <a:latin typeface="Cambria Math"/>
                        </a:rPr>
                        <m:t>л</m:t>
                      </m:r>
                    </m:sub>
                    <m:sup>
                      <m:r>
                        <a:rPr lang="ru-RU" sz="1200" i="1">
                          <a:latin typeface="Cambria Math"/>
                        </a:rPr>
                        <m:t>норм</m:t>
                      </m:r>
                    </m:sup>
                  </m:sSubSup>
                  <m:r>
                    <a:rPr lang="ru-RU" sz="1200" i="1">
                      <a:latin typeface="Cambria Math"/>
                    </a:rPr>
                    <m:t>=0</m:t>
                  </m:r>
                </m:oMath>
              </a14:m>
              <a:r>
                <a:rPr lang="ru-RU" sz="1200"/>
                <a:t> из условия обеспечения температуры помещений на конец восстановительных работ на уровне </a:t>
              </a:r>
              <a14:m>
                <m:oMath xmlns:m="http://schemas.openxmlformats.org/officeDocument/2006/math">
                  <m:sSubSup>
                    <m:sSubSupPr>
                      <m:ctrlPr>
                        <a:rPr lang="ru-RU" sz="1200" i="1">
                          <a:latin typeface="Cambria Math"/>
                        </a:rPr>
                      </m:ctrlPr>
                    </m:sSubSupPr>
                    <m:e>
                      <m:r>
                        <a:rPr lang="ru-RU" sz="1200" i="1">
                          <a:latin typeface="Cambria Math"/>
                        </a:rPr>
                        <m:t>𝑡</m:t>
                      </m:r>
                    </m:e>
                    <m:sub>
                      <m:r>
                        <a:rPr lang="ru-RU" sz="1200" i="1">
                          <a:latin typeface="Cambria Math"/>
                        </a:rPr>
                        <m:t>в</m:t>
                      </m:r>
                    </m:sub>
                    <m:sup>
                      <m:r>
                        <a:rPr lang="ru-RU" sz="1200" i="1">
                          <a:latin typeface="Cambria Math"/>
                        </a:rPr>
                        <m:t>𝑚𝑖𝑛</m:t>
                      </m:r>
                    </m:sup>
                  </m:sSubSup>
                  <m:r>
                    <a:rPr lang="ru-RU" sz="1200" i="1">
                      <a:latin typeface="Cambria Math"/>
                    </a:rPr>
                    <m:t>≥10℃</m:t>
                  </m:r>
                </m:oMath>
              </a14:m>
              <a:r>
                <a:rPr lang="ru-RU" sz="1200"/>
                <a:t>.</a:t>
              </a:r>
            </a:p>
          </dgm:t>
        </dgm:pt>
      </mc:Choice>
      <mc:Fallback xmlns="">
        <dgm:pt modelId="{B50D6F82-22E5-4486-BB49-F28404463A5B}">
          <dgm:prSet custT="1"/>
          <dgm:spPr/>
          <dgm:t>
            <a:bodyPr/>
            <a:lstStyle/>
            <a:p>
              <a:r>
                <a:rPr lang="ru-RU" sz="1200" smtClean="0"/>
                <a:t>для нерезервируемых участков сети устанавливается максимально-допустимый диаметр (м) при </a:t>
              </a:r>
              <a:r>
                <a:rPr lang="ru-RU" sz="1200" i="0"/>
                <a:t>𝐾_л^норм=0</a:t>
              </a:r>
              <a:r>
                <a:rPr lang="ru-RU" sz="1200"/>
                <a:t> из условия обеспечения температуры помещений на конец восстановительных работ на уровне </a:t>
              </a:r>
              <a:r>
                <a:rPr lang="ru-RU" sz="1200" i="0"/>
                <a:t>𝑡_в^𝑚𝑖𝑛≥10℃</a:t>
              </a:r>
              <a:r>
                <a:rPr lang="ru-RU" sz="1200"/>
                <a:t>.</a:t>
              </a:r>
            </a:p>
          </dgm:t>
        </dgm:pt>
      </mc:Fallback>
    </mc:AlternateContent>
    <dgm:pt modelId="{DBE5E44D-2877-4C80-A499-9F649B22FD7E}" type="parTrans" cxnId="{033D48D0-4984-4047-ADFA-CD1A5CCCFEB9}">
      <dgm:prSet/>
      <dgm:spPr/>
      <dgm:t>
        <a:bodyPr/>
        <a:lstStyle/>
        <a:p>
          <a:endParaRPr lang="ru-RU"/>
        </a:p>
      </dgm:t>
    </dgm:pt>
    <dgm:pt modelId="{114E4C77-6103-459F-A658-DB083E64CE02}" type="sibTrans" cxnId="{033D48D0-4984-4047-ADFA-CD1A5CCCFEB9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667A8B79-15E5-40A6-86E3-EAA2604671D4}">
          <dgm:prSet custT="1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ru-RU" sz="1200" i="1" smtClean="0">
                      <a:latin typeface="Cambria Math"/>
                    </a:rPr>
                    <m:t>𝑑</m:t>
                  </m:r>
                  <m:r>
                    <a:rPr lang="ru-RU" sz="1200" i="1" smtClean="0">
                      <a:latin typeface="Cambria Math"/>
                    </a:rPr>
                    <m:t>≤−</m:t>
                  </m:r>
                  <m:f>
                    <m:fPr>
                      <m:ctrlPr>
                        <a:rPr lang="ru-RU" sz="1200" i="1">
                          <a:latin typeface="Cambria Math"/>
                        </a:rPr>
                      </m:ctrlPr>
                    </m:fPr>
                    <m:num>
                      <m:r>
                        <a:rPr lang="ru-RU" sz="1200" i="1">
                          <a:latin typeface="Cambria Math"/>
                        </a:rPr>
                        <m:t>𝛽</m:t>
                      </m:r>
                    </m:num>
                    <m:den>
                      <m:r>
                        <a:rPr lang="ru-RU" sz="1200" i="1">
                          <a:latin typeface="Cambria Math"/>
                        </a:rPr>
                        <m:t>23</m:t>
                      </m:r>
                    </m:den>
                  </m:f>
                  <m:r>
                    <a:rPr lang="ru-RU" sz="1200" i="1">
                      <a:latin typeface="Cambria Math"/>
                    </a:rPr>
                    <m:t>𝑙𝑛</m:t>
                  </m:r>
                  <m:f>
                    <m:fPr>
                      <m:ctrlPr>
                        <a:rPr lang="ru-RU" sz="1200" i="1">
                          <a:latin typeface="Cambria Math"/>
                        </a:rPr>
                      </m:ctrlPr>
                    </m:fPr>
                    <m:num>
                      <m:sSubSup>
                        <m:sSubSupPr>
                          <m:ctrlPr>
                            <a:rPr lang="ru-RU" sz="12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sz="1200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sz="1200" i="1">
                              <a:latin typeface="Cambria Math"/>
                            </a:rPr>
                            <m:t>в</m:t>
                          </m:r>
                        </m:sub>
                        <m:sup>
                          <m:r>
                            <a:rPr lang="ru-RU" sz="1200" i="1">
                              <a:latin typeface="Cambria Math"/>
                            </a:rPr>
                            <m:t>𝑚𝑖𝑛</m:t>
                          </m:r>
                        </m:sup>
                      </m:sSubSup>
                      <m:r>
                        <a:rPr lang="ru-RU" sz="1200" i="1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ru-RU" sz="12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sz="1200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sz="1200" i="1">
                              <a:latin typeface="Cambria Math"/>
                            </a:rPr>
                            <m:t>н.о</m:t>
                          </m:r>
                        </m:sub>
                        <m:sup>
                          <m:r>
                            <a:rPr lang="ru-RU" sz="1200" i="1">
                              <a:latin typeface="Cambria Math"/>
                            </a:rPr>
                            <m:t>р</m:t>
                          </m:r>
                        </m:sup>
                      </m:sSubSup>
                    </m:num>
                    <m:den>
                      <m:sSub>
                        <m:sSubPr>
                          <m:ctrlPr>
                            <a:rPr lang="ru-RU" sz="1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200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sz="1200" i="1">
                              <a:latin typeface="Cambria Math"/>
                            </a:rPr>
                            <m:t>в.р</m:t>
                          </m:r>
                        </m:sub>
                      </m:sSub>
                      <m:r>
                        <a:rPr lang="ru-RU" sz="1200" i="1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ru-RU" sz="12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sz="1200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sz="1200" i="1">
                              <a:latin typeface="Cambria Math"/>
                            </a:rPr>
                            <m:t>н.о</m:t>
                          </m:r>
                        </m:sub>
                        <m:sup>
                          <m:r>
                            <a:rPr lang="ru-RU" sz="1200" i="1">
                              <a:latin typeface="Cambria Math"/>
                            </a:rPr>
                            <m:t>р</m:t>
                          </m:r>
                        </m:sup>
                      </m:sSubSup>
                    </m:den>
                  </m:f>
                  <m:r>
                    <a:rPr lang="ru-RU" sz="1200" i="1">
                      <a:latin typeface="Cambria Math"/>
                    </a:rPr>
                    <m:t>−0,01</m:t>
                  </m:r>
                </m:oMath>
              </a14:m>
              <a:r>
                <a:rPr lang="ru-RU" sz="1200" dirty="0" smtClean="0"/>
                <a:t>.                      </a:t>
              </a:r>
              <a:endParaRPr lang="ru-RU" sz="1200" dirty="0"/>
            </a:p>
          </dgm:t>
        </dgm:pt>
      </mc:Choice>
      <mc:Fallback xmlns="">
        <dgm:pt modelId="{667A8B79-15E5-40A6-86E3-EAA2604671D4}">
          <dgm:prSet custT="1"/>
          <dgm:spPr/>
          <dgm:t>
            <a:bodyPr/>
            <a:lstStyle/>
            <a:p>
              <a:r>
                <a:rPr lang="ru-RU" sz="1200" i="0" smtClean="0"/>
                <a:t>𝑑≤−</a:t>
              </a:r>
              <a:r>
                <a:rPr lang="ru-RU" sz="1200" i="0"/>
                <a:t>𝛽/23 𝑙𝑛 (𝑡_в^𝑚𝑖𝑛−𝑡_(н.о)^р)/(𝑡_(в.р)−𝑡_(н.о)^р )−0,01</a:t>
              </a:r>
              <a:r>
                <a:rPr lang="ru-RU" sz="1200" dirty="0" smtClean="0"/>
                <a:t>.                      </a:t>
              </a:r>
              <a:endParaRPr lang="ru-RU" sz="1200" dirty="0"/>
            </a:p>
          </dgm:t>
        </dgm:pt>
      </mc:Fallback>
    </mc:AlternateContent>
    <dgm:pt modelId="{8A3C024D-DAEB-48BF-8C9B-006F6DA6D601}" type="parTrans" cxnId="{CD3FC7C6-86E2-4C26-8721-F01580A623F2}">
      <dgm:prSet/>
      <dgm:spPr/>
      <dgm:t>
        <a:bodyPr/>
        <a:lstStyle/>
        <a:p>
          <a:endParaRPr lang="ru-RU"/>
        </a:p>
      </dgm:t>
    </dgm:pt>
    <dgm:pt modelId="{91F87684-B2FB-4327-9010-8C0B2983CE1D}" type="sibTrans" cxnId="{CD3FC7C6-86E2-4C26-8721-F01580A623F2}">
      <dgm:prSet/>
      <dgm:spPr/>
      <dgm:t>
        <a:bodyPr/>
        <a:lstStyle/>
        <a:p>
          <a:endParaRPr lang="ru-RU"/>
        </a:p>
      </dgm:t>
    </dgm:pt>
    <dgm:pt modelId="{1402819D-2459-4798-B006-357F0162BD4B}" type="pres">
      <dgm:prSet presAssocID="{C2E7A7E2-F80A-43C6-BD7A-40953270392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85DDB9-E37C-48A2-9B12-AB1C42F274AE}" type="pres">
      <dgm:prSet presAssocID="{AD079CCF-402F-4E7E-9A84-F8339423F432}" presName="composite" presStyleCnt="0"/>
      <dgm:spPr/>
    </dgm:pt>
    <dgm:pt modelId="{329C18B0-F549-49DA-8882-3015662D6372}" type="pres">
      <dgm:prSet presAssocID="{AD079CCF-402F-4E7E-9A84-F8339423F43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432AEC-B801-4F5F-B4DA-8A5E9A3E18F3}" type="pres">
      <dgm:prSet presAssocID="{AD079CCF-402F-4E7E-9A84-F8339423F432}" presName="descendantText" presStyleLbl="alignAcc1" presStyleIdx="0" presStyleCnt="3" custScaleY="144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D96200-71A1-4823-ABF6-E0048C67070D}" type="pres">
      <dgm:prSet presAssocID="{0BD0667A-1AF3-47B1-A6B0-D34C5FE6E6B4}" presName="sp" presStyleCnt="0"/>
      <dgm:spPr/>
    </dgm:pt>
    <dgm:pt modelId="{F7ABB10D-9B87-4EEC-AC81-B7E4AD944744}" type="pres">
      <dgm:prSet presAssocID="{FBDD3888-9EEC-4968-A385-826A91A57D7E}" presName="composite" presStyleCnt="0"/>
      <dgm:spPr/>
    </dgm:pt>
    <dgm:pt modelId="{B82302CF-D096-4063-B5BE-7DE4461F46B3}" type="pres">
      <dgm:prSet presAssocID="{FBDD3888-9EEC-4968-A385-826A91A57D7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D9F31-4C03-49C1-9602-A80514582ACF}" type="pres">
      <dgm:prSet presAssocID="{FBDD3888-9EEC-4968-A385-826A91A57D7E}" presName="descendantText" presStyleLbl="alignAcc1" presStyleIdx="1" presStyleCnt="3" custScaleY="183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4270A-93FA-4931-A0FC-52051D5A35E1}" type="pres">
      <dgm:prSet presAssocID="{1996499F-ADCB-44A9-BF9E-282E4BF72DCE}" presName="sp" presStyleCnt="0"/>
      <dgm:spPr/>
    </dgm:pt>
    <dgm:pt modelId="{9A5288B2-397F-49E6-AB9C-D32AB931A3C8}" type="pres">
      <dgm:prSet presAssocID="{A6AD67F5-A694-416A-B221-F09738780244}" presName="composite" presStyleCnt="0"/>
      <dgm:spPr/>
    </dgm:pt>
    <dgm:pt modelId="{EA257854-7645-4B9B-89D6-D54EE6B2C62F}" type="pres">
      <dgm:prSet presAssocID="{A6AD67F5-A694-416A-B221-F09738780244}" presName="parentText" presStyleLbl="alignNode1" presStyleIdx="2" presStyleCnt="3" custLinFactNeighborX="0" custLinFactNeighborY="122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B8629-D054-4DA2-8127-D1756ABB0D24}" type="pres">
      <dgm:prSet presAssocID="{A6AD67F5-A694-416A-B221-F09738780244}" presName="descendantText" presStyleLbl="alignAcc1" presStyleIdx="2" presStyleCnt="3" custScaleY="82218" custLinFactNeighborX="-246" custLinFactNeighborY="4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C4569A-7A96-451B-9066-B01C3F02A605}" type="presOf" srcId="{C2E7A7E2-F80A-43C6-BD7A-40953270392F}" destId="{1402819D-2459-4798-B006-357F0162BD4B}" srcOrd="0" destOrd="0" presId="urn:microsoft.com/office/officeart/2005/8/layout/chevron2"/>
    <dgm:cxn modelId="{CAAB5068-F6BA-4BEC-B41E-3C43CE818C29}" type="presOf" srcId="{55EF4CB2-F784-40C2-BE17-9352B975EECA}" destId="{F06B8629-D054-4DA2-8127-D1756ABB0D24}" srcOrd="0" destOrd="0" presId="urn:microsoft.com/office/officeart/2005/8/layout/chevron2"/>
    <dgm:cxn modelId="{CD3FC7C6-86E2-4C26-8721-F01580A623F2}" srcId="{A6AD67F5-A694-416A-B221-F09738780244}" destId="{667A8B79-15E5-40A6-86E3-EAA2604671D4}" srcOrd="2" destOrd="0" parTransId="{8A3C024D-DAEB-48BF-8C9B-006F6DA6D601}" sibTransId="{91F87684-B2FB-4327-9010-8C0B2983CE1D}"/>
    <dgm:cxn modelId="{D7265BCD-4349-46F5-AE21-2A8EE3365FCA}" type="presOf" srcId="{C1F272C6-EDD0-40E9-96A2-C756E7D6397A}" destId="{51432AEC-B801-4F5F-B4DA-8A5E9A3E18F3}" srcOrd="0" destOrd="1" presId="urn:microsoft.com/office/officeart/2005/8/layout/chevron2"/>
    <dgm:cxn modelId="{1736B098-E150-44B9-8E45-1D4A8C329FD3}" type="presOf" srcId="{B50D6F82-22E5-4486-BB49-F28404463A5B}" destId="{F06B8629-D054-4DA2-8127-D1756ABB0D24}" srcOrd="0" destOrd="1" presId="urn:microsoft.com/office/officeart/2005/8/layout/chevron2"/>
    <dgm:cxn modelId="{EC38BBEE-FBF0-46EC-9640-8B4938C623F6}" type="presOf" srcId="{A4BF327A-0BB0-42CD-9D63-71938D1DEC07}" destId="{85DD9F31-4C03-49C1-9602-A80514582ACF}" srcOrd="0" destOrd="3" presId="urn:microsoft.com/office/officeart/2005/8/layout/chevron2"/>
    <dgm:cxn modelId="{7523BC92-743A-44A4-86DF-9F91E78DF10F}" srcId="{AD079CCF-402F-4E7E-9A84-F8339423F432}" destId="{4AD126D8-24D6-4554-8521-932EE3313883}" srcOrd="2" destOrd="0" parTransId="{E90D8EE0-9995-4928-96B8-A6B51E9B830C}" sibTransId="{213F0758-2D5E-4B7F-BE66-30BD892122E4}"/>
    <dgm:cxn modelId="{6634F97B-D00E-45BF-AB78-FF659FF23F20}" srcId="{AD079CCF-402F-4E7E-9A84-F8339423F432}" destId="{822CEE5F-F603-42A1-A83C-10C0ADB736EB}" srcOrd="3" destOrd="0" parTransId="{42757ED8-6DAD-41B8-B225-981AD3D45F0D}" sibTransId="{A2623537-3332-4FE7-8507-820B3CB95CA9}"/>
    <dgm:cxn modelId="{EDABC00C-F221-4E6E-8DA9-A8D27CA0D9EA}" srcId="{C2E7A7E2-F80A-43C6-BD7A-40953270392F}" destId="{A6AD67F5-A694-416A-B221-F09738780244}" srcOrd="2" destOrd="0" parTransId="{310A1D0A-A509-4208-AD32-8D3B4306C5C7}" sibTransId="{D03F5AC1-0685-4A93-A18F-6A7C3346D45B}"/>
    <dgm:cxn modelId="{8C982099-7CBC-44A0-A538-5CEF7DE2DEA7}" srcId="{C2E7A7E2-F80A-43C6-BD7A-40953270392F}" destId="{FBDD3888-9EEC-4968-A385-826A91A57D7E}" srcOrd="1" destOrd="0" parTransId="{84722517-C88E-4CA0-936B-25DC5712AEA7}" sibTransId="{1996499F-ADCB-44A9-BF9E-282E4BF72DCE}"/>
    <dgm:cxn modelId="{A93BCFF8-E320-4D17-9E50-ED64816FA06D}" type="presOf" srcId="{FBDD3888-9EEC-4968-A385-826A91A57D7E}" destId="{B82302CF-D096-4063-B5BE-7DE4461F46B3}" srcOrd="0" destOrd="0" presId="urn:microsoft.com/office/officeart/2005/8/layout/chevron2"/>
    <dgm:cxn modelId="{B2461C5A-238E-4932-8B5D-3941F9B1ED5A}" srcId="{FBDD3888-9EEC-4968-A385-826A91A57D7E}" destId="{7690EFB7-4BB5-4B4D-B520-988F80DB2D6F}" srcOrd="1" destOrd="0" parTransId="{10318176-7FB5-4ED7-8628-60A860A29B5A}" sibTransId="{E1733DCE-595D-46D9-9CAB-38971233B454}"/>
    <dgm:cxn modelId="{0C201F29-01D5-4EFE-A508-956CD75CF0AC}" type="presOf" srcId="{667A8B79-15E5-40A6-86E3-EAA2604671D4}" destId="{F06B8629-D054-4DA2-8127-D1756ABB0D24}" srcOrd="0" destOrd="2" presId="urn:microsoft.com/office/officeart/2005/8/layout/chevron2"/>
    <dgm:cxn modelId="{76C6E417-F150-42F3-BCC9-54FDE856D386}" srcId="{FBDD3888-9EEC-4968-A385-826A91A57D7E}" destId="{8C077D4E-2E44-4B01-A9F7-C7B19E351509}" srcOrd="0" destOrd="0" parTransId="{1D93440A-3C55-4281-8CD0-D50C95A0E82A}" sibTransId="{91DC0A40-0B29-4E67-9745-28C86E22BDC5}"/>
    <dgm:cxn modelId="{5E8DB9BD-F145-4596-9C42-879C520AFE50}" type="presOf" srcId="{02B0923D-B46D-4832-B04A-F59331A24601}" destId="{85DD9F31-4C03-49C1-9602-A80514582ACF}" srcOrd="0" destOrd="2" presId="urn:microsoft.com/office/officeart/2005/8/layout/chevron2"/>
    <dgm:cxn modelId="{44198B34-189E-4D9E-867F-314065D3BAF1}" srcId="{AD079CCF-402F-4E7E-9A84-F8339423F432}" destId="{C1F272C6-EDD0-40E9-96A2-C756E7D6397A}" srcOrd="1" destOrd="0" parTransId="{9D5FF4E3-FF3B-4F38-A9D0-F3AB81452C6C}" sibTransId="{E3FFC8D7-A7B1-48C9-A74C-18431625EEAE}"/>
    <dgm:cxn modelId="{7B99DD95-C2F4-460A-B126-B005F43E984C}" srcId="{AD079CCF-402F-4E7E-9A84-F8339423F432}" destId="{62A7E2F4-9AED-477D-A078-BE1F39836FB2}" srcOrd="0" destOrd="0" parTransId="{6B7599C2-7443-43E4-BC52-BA39C8CB98E5}" sibTransId="{52A4FE8D-CD3B-49A9-B9B9-5CDFAD8151E2}"/>
    <dgm:cxn modelId="{0E8407E0-2E3A-4C0F-B14D-47D0841BCE7F}" srcId="{FBDD3888-9EEC-4968-A385-826A91A57D7E}" destId="{02B0923D-B46D-4832-B04A-F59331A24601}" srcOrd="2" destOrd="0" parTransId="{C34D837B-E5A0-42AB-8030-F0323876B7CE}" sibTransId="{5FD3A67C-13DF-4DDD-983F-173838F5163A}"/>
    <dgm:cxn modelId="{033D48D0-4984-4047-ADFA-CD1A5CCCFEB9}" srcId="{A6AD67F5-A694-416A-B221-F09738780244}" destId="{B50D6F82-22E5-4486-BB49-F28404463A5B}" srcOrd="1" destOrd="0" parTransId="{DBE5E44D-2877-4C80-A499-9F649B22FD7E}" sibTransId="{114E4C77-6103-459F-A658-DB083E64CE02}"/>
    <dgm:cxn modelId="{4FFE8BB6-DD65-4A29-AA78-E5D06127C321}" type="presOf" srcId="{A6AD67F5-A694-416A-B221-F09738780244}" destId="{EA257854-7645-4B9B-89D6-D54EE6B2C62F}" srcOrd="0" destOrd="0" presId="urn:microsoft.com/office/officeart/2005/8/layout/chevron2"/>
    <dgm:cxn modelId="{1AC1ABEF-5BD5-4782-B21F-7CB18F0B074F}" type="presOf" srcId="{822CEE5F-F603-42A1-A83C-10C0ADB736EB}" destId="{51432AEC-B801-4F5F-B4DA-8A5E9A3E18F3}" srcOrd="0" destOrd="3" presId="urn:microsoft.com/office/officeart/2005/8/layout/chevron2"/>
    <dgm:cxn modelId="{14B42C79-7103-4079-9C18-0664BD7758D2}" srcId="{C2E7A7E2-F80A-43C6-BD7A-40953270392F}" destId="{AD079CCF-402F-4E7E-9A84-F8339423F432}" srcOrd="0" destOrd="0" parTransId="{B0F6B3EE-45EE-4BA7-9DB1-5F8C70862509}" sibTransId="{0BD0667A-1AF3-47B1-A6B0-D34C5FE6E6B4}"/>
    <dgm:cxn modelId="{A662FA8B-AFAE-471B-AEE4-73B90CB9D1A6}" type="presOf" srcId="{4AD126D8-24D6-4554-8521-932EE3313883}" destId="{51432AEC-B801-4F5F-B4DA-8A5E9A3E18F3}" srcOrd="0" destOrd="2" presId="urn:microsoft.com/office/officeart/2005/8/layout/chevron2"/>
    <dgm:cxn modelId="{0C1E4541-064C-44FD-8F86-0A5ED826C306}" srcId="{02B0923D-B46D-4832-B04A-F59331A24601}" destId="{A4BF327A-0BB0-42CD-9D63-71938D1DEC07}" srcOrd="0" destOrd="0" parTransId="{06C30D3F-A168-4118-9A39-26DEA5D1C76C}" sibTransId="{BB2B90BD-3B4B-4051-B780-549E3073E115}"/>
    <dgm:cxn modelId="{4E211104-B18B-4E37-9CEB-08362F6CA8AE}" type="presOf" srcId="{7690EFB7-4BB5-4B4D-B520-988F80DB2D6F}" destId="{85DD9F31-4C03-49C1-9602-A80514582ACF}" srcOrd="0" destOrd="1" presId="urn:microsoft.com/office/officeart/2005/8/layout/chevron2"/>
    <dgm:cxn modelId="{5983F169-3DC8-4D62-A075-578E6FB26DF0}" type="presOf" srcId="{8C077D4E-2E44-4B01-A9F7-C7B19E351509}" destId="{85DD9F31-4C03-49C1-9602-A80514582ACF}" srcOrd="0" destOrd="0" presId="urn:microsoft.com/office/officeart/2005/8/layout/chevron2"/>
    <dgm:cxn modelId="{F4CEDBE4-DA47-4576-A3C5-80DFC9C1E722}" srcId="{A6AD67F5-A694-416A-B221-F09738780244}" destId="{55EF4CB2-F784-40C2-BE17-9352B975EECA}" srcOrd="0" destOrd="0" parTransId="{D754FE7B-3BCF-4D8E-93B5-6465CB4B8306}" sibTransId="{4E89A8C0-E8BD-478B-8651-0AEE49BF3EE0}"/>
    <dgm:cxn modelId="{AD7B6235-3FF1-43A9-AFE7-DF66ED1C9D64}" type="presOf" srcId="{62A7E2F4-9AED-477D-A078-BE1F39836FB2}" destId="{51432AEC-B801-4F5F-B4DA-8A5E9A3E18F3}" srcOrd="0" destOrd="0" presId="urn:microsoft.com/office/officeart/2005/8/layout/chevron2"/>
    <dgm:cxn modelId="{AC65581C-0842-4718-B4AD-C0D200276A36}" type="presOf" srcId="{AD079CCF-402F-4E7E-9A84-F8339423F432}" destId="{329C18B0-F549-49DA-8882-3015662D6372}" srcOrd="0" destOrd="0" presId="urn:microsoft.com/office/officeart/2005/8/layout/chevron2"/>
    <dgm:cxn modelId="{8BEBB4FD-474B-4B8A-9050-5C5740047ACB}" type="presParOf" srcId="{1402819D-2459-4798-B006-357F0162BD4B}" destId="{1685DDB9-E37C-48A2-9B12-AB1C42F274AE}" srcOrd="0" destOrd="0" presId="urn:microsoft.com/office/officeart/2005/8/layout/chevron2"/>
    <dgm:cxn modelId="{13ABA1CB-4BCF-4C27-A8B6-2D0EB5912AE8}" type="presParOf" srcId="{1685DDB9-E37C-48A2-9B12-AB1C42F274AE}" destId="{329C18B0-F549-49DA-8882-3015662D6372}" srcOrd="0" destOrd="0" presId="urn:microsoft.com/office/officeart/2005/8/layout/chevron2"/>
    <dgm:cxn modelId="{A459583B-D0B9-48FA-8E9F-066362A0F4B8}" type="presParOf" srcId="{1685DDB9-E37C-48A2-9B12-AB1C42F274AE}" destId="{51432AEC-B801-4F5F-B4DA-8A5E9A3E18F3}" srcOrd="1" destOrd="0" presId="urn:microsoft.com/office/officeart/2005/8/layout/chevron2"/>
    <dgm:cxn modelId="{7E89A182-4D45-4E68-A9BF-64D9AB8C4E1C}" type="presParOf" srcId="{1402819D-2459-4798-B006-357F0162BD4B}" destId="{54D96200-71A1-4823-ABF6-E0048C67070D}" srcOrd="1" destOrd="0" presId="urn:microsoft.com/office/officeart/2005/8/layout/chevron2"/>
    <dgm:cxn modelId="{75C7E948-B13E-4AF6-900B-3BE30C30800A}" type="presParOf" srcId="{1402819D-2459-4798-B006-357F0162BD4B}" destId="{F7ABB10D-9B87-4EEC-AC81-B7E4AD944744}" srcOrd="2" destOrd="0" presId="urn:microsoft.com/office/officeart/2005/8/layout/chevron2"/>
    <dgm:cxn modelId="{06A29BE7-1C7C-46A2-95E3-C36F5C7904D0}" type="presParOf" srcId="{F7ABB10D-9B87-4EEC-AC81-B7E4AD944744}" destId="{B82302CF-D096-4063-B5BE-7DE4461F46B3}" srcOrd="0" destOrd="0" presId="urn:microsoft.com/office/officeart/2005/8/layout/chevron2"/>
    <dgm:cxn modelId="{5B8E5185-2EE2-4AA3-A4A6-F6AE5B23B799}" type="presParOf" srcId="{F7ABB10D-9B87-4EEC-AC81-B7E4AD944744}" destId="{85DD9F31-4C03-49C1-9602-A80514582ACF}" srcOrd="1" destOrd="0" presId="urn:microsoft.com/office/officeart/2005/8/layout/chevron2"/>
    <dgm:cxn modelId="{2C6FCB25-32C1-45B7-A318-7554E5BC18CF}" type="presParOf" srcId="{1402819D-2459-4798-B006-357F0162BD4B}" destId="{FAF4270A-93FA-4931-A0FC-52051D5A35E1}" srcOrd="3" destOrd="0" presId="urn:microsoft.com/office/officeart/2005/8/layout/chevron2"/>
    <dgm:cxn modelId="{6E03683C-3EAC-43E6-A3BA-1451B72858E9}" type="presParOf" srcId="{1402819D-2459-4798-B006-357F0162BD4B}" destId="{9A5288B2-397F-49E6-AB9C-D32AB931A3C8}" srcOrd="4" destOrd="0" presId="urn:microsoft.com/office/officeart/2005/8/layout/chevron2"/>
    <dgm:cxn modelId="{701A8BA8-7292-4821-87B4-DE3969A7766F}" type="presParOf" srcId="{9A5288B2-397F-49E6-AB9C-D32AB931A3C8}" destId="{EA257854-7645-4B9B-89D6-D54EE6B2C62F}" srcOrd="0" destOrd="0" presId="urn:microsoft.com/office/officeart/2005/8/layout/chevron2"/>
    <dgm:cxn modelId="{F9C77C8A-4E3B-4077-9076-082C4D731F7A}" type="presParOf" srcId="{9A5288B2-397F-49E6-AB9C-D32AB931A3C8}" destId="{F06B8629-D054-4DA2-8127-D1756ABB0D2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2E7A7E2-F80A-43C6-BD7A-40953270392F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079CCF-402F-4E7E-9A84-F8339423F432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B0F6B3EE-45EE-4BA7-9DB1-5F8C70862509}" type="parTrans" cxnId="{14B42C79-7103-4079-9C18-0664BD7758D2}">
      <dgm:prSet/>
      <dgm:spPr/>
      <dgm:t>
        <a:bodyPr/>
        <a:lstStyle/>
        <a:p>
          <a:endParaRPr lang="ru-RU"/>
        </a:p>
      </dgm:t>
    </dgm:pt>
    <dgm:pt modelId="{0BD0667A-1AF3-47B1-A6B0-D34C5FE6E6B4}" type="sibTrans" cxnId="{14B42C79-7103-4079-9C18-0664BD7758D2}">
      <dgm:prSet/>
      <dgm:spPr/>
      <dgm:t>
        <a:bodyPr/>
        <a:lstStyle/>
        <a:p>
          <a:endParaRPr lang="ru-RU"/>
        </a:p>
      </dgm:t>
    </dgm:pt>
    <dgm:pt modelId="{62A7E2F4-9AED-477D-A078-BE1F39836FB2}">
      <dgm:prSet phldrT="[Текст]" cust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6B7599C2-7443-43E4-BC52-BA39C8CB98E5}" type="parTrans" cxnId="{7B99DD95-C2F4-460A-B126-B005F43E984C}">
      <dgm:prSet/>
      <dgm:spPr/>
      <dgm:t>
        <a:bodyPr/>
        <a:lstStyle/>
        <a:p>
          <a:endParaRPr lang="ru-RU"/>
        </a:p>
      </dgm:t>
    </dgm:pt>
    <dgm:pt modelId="{52A4FE8D-CD3B-49A9-B9B9-5CDFAD8151E2}" type="sibTrans" cxnId="{7B99DD95-C2F4-460A-B126-B005F43E984C}">
      <dgm:prSet/>
      <dgm:spPr/>
      <dgm:t>
        <a:bodyPr/>
        <a:lstStyle/>
        <a:p>
          <a:endParaRPr lang="ru-RU"/>
        </a:p>
      </dgm:t>
    </dgm:pt>
    <dgm:pt modelId="{FBDD3888-9EEC-4968-A385-826A91A57D7E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84722517-C88E-4CA0-936B-25DC5712AEA7}" type="parTrans" cxnId="{8C982099-7CBC-44A0-A538-5CEF7DE2DEA7}">
      <dgm:prSet/>
      <dgm:spPr/>
      <dgm:t>
        <a:bodyPr/>
        <a:lstStyle/>
        <a:p>
          <a:endParaRPr lang="ru-RU"/>
        </a:p>
      </dgm:t>
    </dgm:pt>
    <dgm:pt modelId="{1996499F-ADCB-44A9-BF9E-282E4BF72DCE}" type="sibTrans" cxnId="{8C982099-7CBC-44A0-A538-5CEF7DE2DEA7}">
      <dgm:prSet/>
      <dgm:spPr/>
      <dgm:t>
        <a:bodyPr/>
        <a:lstStyle/>
        <a:p>
          <a:endParaRPr lang="ru-RU"/>
        </a:p>
      </dgm:t>
    </dgm:pt>
    <dgm:pt modelId="{8C077D4E-2E44-4B01-A9F7-C7B19E351509}">
      <dgm:prSet phldrT="[Текст]" custT="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1D93440A-3C55-4281-8CD0-D50C95A0E82A}" type="parTrans" cxnId="{76C6E417-F150-42F3-BCC9-54FDE856D386}">
      <dgm:prSet/>
      <dgm:spPr/>
      <dgm:t>
        <a:bodyPr/>
        <a:lstStyle/>
        <a:p>
          <a:endParaRPr lang="ru-RU"/>
        </a:p>
      </dgm:t>
    </dgm:pt>
    <dgm:pt modelId="{91DC0A40-0B29-4E67-9745-28C86E22BDC5}" type="sibTrans" cxnId="{76C6E417-F150-42F3-BCC9-54FDE856D386}">
      <dgm:prSet/>
      <dgm:spPr/>
      <dgm:t>
        <a:bodyPr/>
        <a:lstStyle/>
        <a:p>
          <a:endParaRPr lang="ru-RU"/>
        </a:p>
      </dgm:t>
    </dgm:pt>
    <dgm:pt modelId="{A6AD67F5-A694-416A-B221-F09738780244}">
      <dgm:prSet phldrT="[Текст]"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310A1D0A-A509-4208-AD32-8D3B4306C5C7}" type="parTrans" cxnId="{EDABC00C-F221-4E6E-8DA9-A8D27CA0D9EA}">
      <dgm:prSet/>
      <dgm:spPr/>
      <dgm:t>
        <a:bodyPr/>
        <a:lstStyle/>
        <a:p>
          <a:endParaRPr lang="ru-RU"/>
        </a:p>
      </dgm:t>
    </dgm:pt>
    <dgm:pt modelId="{D03F5AC1-0685-4A93-A18F-6A7C3346D45B}" type="sibTrans" cxnId="{EDABC00C-F221-4E6E-8DA9-A8D27CA0D9EA}">
      <dgm:prSet/>
      <dgm:spPr/>
      <dgm:t>
        <a:bodyPr/>
        <a:lstStyle/>
        <a:p>
          <a:endParaRPr lang="ru-RU"/>
        </a:p>
      </dgm:t>
    </dgm:pt>
    <dgm:pt modelId="{55EF4CB2-F784-40C2-BE17-9352B975EECA}">
      <dgm:prSet phldrT="[Текст]" custT="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D754FE7B-3BCF-4D8E-93B5-6465CB4B8306}" type="parTrans" cxnId="{F4CEDBE4-DA47-4576-A3C5-80DFC9C1E722}">
      <dgm:prSet/>
      <dgm:spPr/>
      <dgm:t>
        <a:bodyPr/>
        <a:lstStyle/>
        <a:p>
          <a:endParaRPr lang="ru-RU"/>
        </a:p>
      </dgm:t>
    </dgm:pt>
    <dgm:pt modelId="{4E89A8C0-E8BD-478B-8651-0AEE49BF3EE0}" type="sibTrans" cxnId="{F4CEDBE4-DA47-4576-A3C5-80DFC9C1E722}">
      <dgm:prSet/>
      <dgm:spPr/>
      <dgm:t>
        <a:bodyPr/>
        <a:lstStyle/>
        <a:p>
          <a:endParaRPr lang="ru-RU"/>
        </a:p>
      </dgm:t>
    </dgm:pt>
    <dgm:pt modelId="{C1F272C6-EDD0-40E9-96A2-C756E7D6397A}">
      <dgm:prSet custT="1"/>
      <dgm:spPr/>
      <dgm:t>
        <a:bodyPr/>
        <a:lstStyle/>
        <a:p>
          <a:r>
            <a:rPr lang="ru-RU">
              <a:noFill/>
            </a:rPr>
            <a:t> </a:t>
          </a:r>
        </a:p>
      </dgm:t>
    </dgm:pt>
    <dgm:pt modelId="{9D5FF4E3-FF3B-4F38-A9D0-F3AB81452C6C}" type="parTrans" cxnId="{44198B34-189E-4D9E-867F-314065D3BAF1}">
      <dgm:prSet/>
      <dgm:spPr/>
      <dgm:t>
        <a:bodyPr/>
        <a:lstStyle/>
        <a:p>
          <a:endParaRPr lang="ru-RU"/>
        </a:p>
      </dgm:t>
    </dgm:pt>
    <dgm:pt modelId="{E3FFC8D7-A7B1-48C9-A74C-18431625EEAE}" type="sibTrans" cxnId="{44198B34-189E-4D9E-867F-314065D3BAF1}">
      <dgm:prSet/>
      <dgm:spPr/>
      <dgm:t>
        <a:bodyPr/>
        <a:lstStyle/>
        <a:p>
          <a:endParaRPr lang="ru-RU"/>
        </a:p>
      </dgm:t>
    </dgm:pt>
    <dgm:pt modelId="{4AD126D8-24D6-4554-8521-932EE3313883}">
      <dgm:prSet custT="1"/>
      <dgm:spPr/>
      <dgm:t>
        <a:bodyPr/>
        <a:lstStyle/>
        <a:p>
          <a:r>
            <a:rPr lang="ru-RU">
              <a:noFill/>
            </a:rPr>
            <a:t> </a:t>
          </a:r>
        </a:p>
      </dgm:t>
    </dgm:pt>
    <dgm:pt modelId="{E90D8EE0-9995-4928-96B8-A6B51E9B830C}" type="parTrans" cxnId="{7523BC92-743A-44A4-86DF-9F91E78DF10F}">
      <dgm:prSet/>
      <dgm:spPr/>
      <dgm:t>
        <a:bodyPr/>
        <a:lstStyle/>
        <a:p>
          <a:endParaRPr lang="ru-RU"/>
        </a:p>
      </dgm:t>
    </dgm:pt>
    <dgm:pt modelId="{213F0758-2D5E-4B7F-BE66-30BD892122E4}" type="sibTrans" cxnId="{7523BC92-743A-44A4-86DF-9F91E78DF10F}">
      <dgm:prSet/>
      <dgm:spPr/>
      <dgm:t>
        <a:bodyPr/>
        <a:lstStyle/>
        <a:p>
          <a:endParaRPr lang="ru-RU"/>
        </a:p>
      </dgm:t>
    </dgm:pt>
    <dgm:pt modelId="{822CEE5F-F603-42A1-A83C-10C0ADB736EB}">
      <dgm:prSet custT="1"/>
      <dgm:spPr/>
      <dgm:t>
        <a:bodyPr/>
        <a:lstStyle/>
        <a:p>
          <a:r>
            <a:rPr lang="ru-RU">
              <a:noFill/>
            </a:rPr>
            <a:t> </a:t>
          </a:r>
        </a:p>
      </dgm:t>
    </dgm:pt>
    <dgm:pt modelId="{42757ED8-6DAD-41B8-B225-981AD3D45F0D}" type="parTrans" cxnId="{6634F97B-D00E-45BF-AB78-FF659FF23F20}">
      <dgm:prSet/>
      <dgm:spPr/>
      <dgm:t>
        <a:bodyPr/>
        <a:lstStyle/>
        <a:p>
          <a:endParaRPr lang="ru-RU"/>
        </a:p>
      </dgm:t>
    </dgm:pt>
    <dgm:pt modelId="{A2623537-3332-4FE7-8507-820B3CB95CA9}" type="sibTrans" cxnId="{6634F97B-D00E-45BF-AB78-FF659FF23F20}">
      <dgm:prSet/>
      <dgm:spPr/>
      <dgm:t>
        <a:bodyPr/>
        <a:lstStyle/>
        <a:p>
          <a:endParaRPr lang="ru-RU"/>
        </a:p>
      </dgm:t>
    </dgm:pt>
    <dgm:pt modelId="{7690EFB7-4BB5-4B4D-B520-988F80DB2D6F}">
      <dgm:prSet custT="1"/>
      <dgm:spPr/>
      <dgm:t>
        <a:bodyPr/>
        <a:lstStyle/>
        <a:p>
          <a:r>
            <a:rPr lang="ru-RU">
              <a:noFill/>
            </a:rPr>
            <a:t> </a:t>
          </a:r>
        </a:p>
      </dgm:t>
    </dgm:pt>
    <dgm:pt modelId="{10318176-7FB5-4ED7-8628-60A860A29B5A}" type="parTrans" cxnId="{B2461C5A-238E-4932-8B5D-3941F9B1ED5A}">
      <dgm:prSet/>
      <dgm:spPr/>
      <dgm:t>
        <a:bodyPr/>
        <a:lstStyle/>
        <a:p>
          <a:endParaRPr lang="ru-RU"/>
        </a:p>
      </dgm:t>
    </dgm:pt>
    <dgm:pt modelId="{E1733DCE-595D-46D9-9CAB-38971233B454}" type="sibTrans" cxnId="{B2461C5A-238E-4932-8B5D-3941F9B1ED5A}">
      <dgm:prSet/>
      <dgm:spPr/>
      <dgm:t>
        <a:bodyPr/>
        <a:lstStyle/>
        <a:p>
          <a:endParaRPr lang="ru-RU"/>
        </a:p>
      </dgm:t>
    </dgm:pt>
    <dgm:pt modelId="{A4BF327A-0BB0-42CD-9D63-71938D1DEC07}">
      <dgm:prSet custT="1"/>
      <dgm:spPr/>
      <dgm:t>
        <a:bodyPr/>
        <a:lstStyle/>
        <a:p>
          <a:r>
            <a:rPr lang="ru-RU">
              <a:noFill/>
            </a:rPr>
            <a:t> </a:t>
          </a:r>
        </a:p>
      </dgm:t>
    </dgm:pt>
    <dgm:pt modelId="{06C30D3F-A168-4118-9A39-26DEA5D1C76C}" type="parTrans" cxnId="{0C1E4541-064C-44FD-8F86-0A5ED826C306}">
      <dgm:prSet/>
      <dgm:spPr/>
      <dgm:t>
        <a:bodyPr/>
        <a:lstStyle/>
        <a:p>
          <a:endParaRPr lang="ru-RU"/>
        </a:p>
      </dgm:t>
    </dgm:pt>
    <dgm:pt modelId="{BB2B90BD-3B4B-4051-B780-549E3073E115}" type="sibTrans" cxnId="{0C1E4541-064C-44FD-8F86-0A5ED826C306}">
      <dgm:prSet/>
      <dgm:spPr/>
      <dgm:t>
        <a:bodyPr/>
        <a:lstStyle/>
        <a:p>
          <a:endParaRPr lang="ru-RU"/>
        </a:p>
      </dgm:t>
    </dgm:pt>
    <dgm:pt modelId="{02B0923D-B46D-4832-B04A-F59331A24601}">
      <dgm:prSet custT="1"/>
      <dgm:spPr/>
      <dgm:t>
        <a:bodyPr/>
        <a:lstStyle/>
        <a:p>
          <a:r>
            <a:rPr lang="ru-RU">
              <a:noFill/>
            </a:rPr>
            <a:t> </a:t>
          </a:r>
        </a:p>
      </dgm:t>
    </dgm:pt>
    <dgm:pt modelId="{C34D837B-E5A0-42AB-8030-F0323876B7CE}" type="parTrans" cxnId="{0E8407E0-2E3A-4C0F-B14D-47D0841BCE7F}">
      <dgm:prSet/>
      <dgm:spPr/>
      <dgm:t>
        <a:bodyPr/>
        <a:lstStyle/>
        <a:p>
          <a:endParaRPr lang="ru-RU"/>
        </a:p>
      </dgm:t>
    </dgm:pt>
    <dgm:pt modelId="{5FD3A67C-13DF-4DDD-983F-173838F5163A}" type="sibTrans" cxnId="{0E8407E0-2E3A-4C0F-B14D-47D0841BCE7F}">
      <dgm:prSet/>
      <dgm:spPr/>
      <dgm:t>
        <a:bodyPr/>
        <a:lstStyle/>
        <a:p>
          <a:endParaRPr lang="ru-RU"/>
        </a:p>
      </dgm:t>
    </dgm:pt>
    <dgm:pt modelId="{B50D6F82-22E5-4486-BB49-F28404463A5B}">
      <dgm:prSet custT="1"/>
      <dgm:spPr/>
      <dgm:t>
        <a:bodyPr/>
        <a:lstStyle/>
        <a:p>
          <a:r>
            <a:rPr lang="ru-RU">
              <a:noFill/>
            </a:rPr>
            <a:t> </a:t>
          </a:r>
        </a:p>
      </dgm:t>
    </dgm:pt>
    <dgm:pt modelId="{DBE5E44D-2877-4C80-A499-9F649B22FD7E}" type="parTrans" cxnId="{033D48D0-4984-4047-ADFA-CD1A5CCCFEB9}">
      <dgm:prSet/>
      <dgm:spPr/>
      <dgm:t>
        <a:bodyPr/>
        <a:lstStyle/>
        <a:p>
          <a:endParaRPr lang="ru-RU"/>
        </a:p>
      </dgm:t>
    </dgm:pt>
    <dgm:pt modelId="{114E4C77-6103-459F-A658-DB083E64CE02}" type="sibTrans" cxnId="{033D48D0-4984-4047-ADFA-CD1A5CCCFEB9}">
      <dgm:prSet/>
      <dgm:spPr/>
      <dgm:t>
        <a:bodyPr/>
        <a:lstStyle/>
        <a:p>
          <a:endParaRPr lang="ru-RU"/>
        </a:p>
      </dgm:t>
    </dgm:pt>
    <dgm:pt modelId="{667A8B79-15E5-40A6-86E3-EAA2604671D4}">
      <dgm:prSet custT="1"/>
      <dgm:spPr/>
      <dgm:t>
        <a:bodyPr/>
        <a:lstStyle/>
        <a:p>
          <a:r>
            <a:rPr lang="ru-RU">
              <a:noFill/>
            </a:rPr>
            <a:t> </a:t>
          </a:r>
        </a:p>
      </dgm:t>
    </dgm:pt>
    <dgm:pt modelId="{8A3C024D-DAEB-48BF-8C9B-006F6DA6D601}" type="parTrans" cxnId="{CD3FC7C6-86E2-4C26-8721-F01580A623F2}">
      <dgm:prSet/>
      <dgm:spPr/>
      <dgm:t>
        <a:bodyPr/>
        <a:lstStyle/>
        <a:p>
          <a:endParaRPr lang="ru-RU"/>
        </a:p>
      </dgm:t>
    </dgm:pt>
    <dgm:pt modelId="{91F87684-B2FB-4327-9010-8C0B2983CE1D}" type="sibTrans" cxnId="{CD3FC7C6-86E2-4C26-8721-F01580A623F2}">
      <dgm:prSet/>
      <dgm:spPr/>
      <dgm:t>
        <a:bodyPr/>
        <a:lstStyle/>
        <a:p>
          <a:endParaRPr lang="ru-RU"/>
        </a:p>
      </dgm:t>
    </dgm:pt>
    <dgm:pt modelId="{1402819D-2459-4798-B006-357F0162BD4B}" type="pres">
      <dgm:prSet presAssocID="{C2E7A7E2-F80A-43C6-BD7A-40953270392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85DDB9-E37C-48A2-9B12-AB1C42F274AE}" type="pres">
      <dgm:prSet presAssocID="{AD079CCF-402F-4E7E-9A84-F8339423F432}" presName="composite" presStyleCnt="0"/>
      <dgm:spPr/>
    </dgm:pt>
    <dgm:pt modelId="{329C18B0-F549-49DA-8882-3015662D6372}" type="pres">
      <dgm:prSet presAssocID="{AD079CCF-402F-4E7E-9A84-F8339423F43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432AEC-B801-4F5F-B4DA-8A5E9A3E18F3}" type="pres">
      <dgm:prSet presAssocID="{AD079CCF-402F-4E7E-9A84-F8339423F432}" presName="descendantText" presStyleLbl="alignAcc1" presStyleIdx="0" presStyleCnt="3" custScaleY="144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D96200-71A1-4823-ABF6-E0048C67070D}" type="pres">
      <dgm:prSet presAssocID="{0BD0667A-1AF3-47B1-A6B0-D34C5FE6E6B4}" presName="sp" presStyleCnt="0"/>
      <dgm:spPr/>
    </dgm:pt>
    <dgm:pt modelId="{F7ABB10D-9B87-4EEC-AC81-B7E4AD944744}" type="pres">
      <dgm:prSet presAssocID="{FBDD3888-9EEC-4968-A385-826A91A57D7E}" presName="composite" presStyleCnt="0"/>
      <dgm:spPr/>
    </dgm:pt>
    <dgm:pt modelId="{B82302CF-D096-4063-B5BE-7DE4461F46B3}" type="pres">
      <dgm:prSet presAssocID="{FBDD3888-9EEC-4968-A385-826A91A57D7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D9F31-4C03-49C1-9602-A80514582ACF}" type="pres">
      <dgm:prSet presAssocID="{FBDD3888-9EEC-4968-A385-826A91A57D7E}" presName="descendantText" presStyleLbl="alignAcc1" presStyleIdx="1" presStyleCnt="3" custScaleY="183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4270A-93FA-4931-A0FC-52051D5A35E1}" type="pres">
      <dgm:prSet presAssocID="{1996499F-ADCB-44A9-BF9E-282E4BF72DCE}" presName="sp" presStyleCnt="0"/>
      <dgm:spPr/>
    </dgm:pt>
    <dgm:pt modelId="{9A5288B2-397F-49E6-AB9C-D32AB931A3C8}" type="pres">
      <dgm:prSet presAssocID="{A6AD67F5-A694-416A-B221-F09738780244}" presName="composite" presStyleCnt="0"/>
      <dgm:spPr/>
    </dgm:pt>
    <dgm:pt modelId="{EA257854-7645-4B9B-89D6-D54EE6B2C62F}" type="pres">
      <dgm:prSet presAssocID="{A6AD67F5-A694-416A-B221-F09738780244}" presName="parentText" presStyleLbl="alignNode1" presStyleIdx="2" presStyleCnt="3" custLinFactNeighborX="0" custLinFactNeighborY="122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B8629-D054-4DA2-8127-D1756ABB0D24}" type="pres">
      <dgm:prSet presAssocID="{A6AD67F5-A694-416A-B221-F09738780244}" presName="descendantText" presStyleLbl="alignAcc1" presStyleIdx="2" presStyleCnt="3" custScaleY="82218" custLinFactNeighborX="-246" custLinFactNeighborY="4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C4569A-7A96-451B-9066-B01C3F02A605}" type="presOf" srcId="{C2E7A7E2-F80A-43C6-BD7A-40953270392F}" destId="{1402819D-2459-4798-B006-357F0162BD4B}" srcOrd="0" destOrd="0" presId="urn:microsoft.com/office/officeart/2005/8/layout/chevron2"/>
    <dgm:cxn modelId="{F4CEDBE4-DA47-4576-A3C5-80DFC9C1E722}" srcId="{A6AD67F5-A694-416A-B221-F09738780244}" destId="{55EF4CB2-F784-40C2-BE17-9352B975EECA}" srcOrd="0" destOrd="0" parTransId="{D754FE7B-3BCF-4D8E-93B5-6465CB4B8306}" sibTransId="{4E89A8C0-E8BD-478B-8651-0AEE49BF3EE0}"/>
    <dgm:cxn modelId="{14B42C79-7103-4079-9C18-0664BD7758D2}" srcId="{C2E7A7E2-F80A-43C6-BD7A-40953270392F}" destId="{AD079CCF-402F-4E7E-9A84-F8339423F432}" srcOrd="0" destOrd="0" parTransId="{B0F6B3EE-45EE-4BA7-9DB1-5F8C70862509}" sibTransId="{0BD0667A-1AF3-47B1-A6B0-D34C5FE6E6B4}"/>
    <dgm:cxn modelId="{1736B098-E150-44B9-8E45-1D4A8C329FD3}" type="presOf" srcId="{B50D6F82-22E5-4486-BB49-F28404463A5B}" destId="{F06B8629-D054-4DA2-8127-D1756ABB0D24}" srcOrd="0" destOrd="1" presId="urn:microsoft.com/office/officeart/2005/8/layout/chevron2"/>
    <dgm:cxn modelId="{5E8DB9BD-F145-4596-9C42-879C520AFE50}" type="presOf" srcId="{02B0923D-B46D-4832-B04A-F59331A24601}" destId="{85DD9F31-4C03-49C1-9602-A80514582ACF}" srcOrd="0" destOrd="2" presId="urn:microsoft.com/office/officeart/2005/8/layout/chevron2"/>
    <dgm:cxn modelId="{6634F97B-D00E-45BF-AB78-FF659FF23F20}" srcId="{AD079CCF-402F-4E7E-9A84-F8339423F432}" destId="{822CEE5F-F603-42A1-A83C-10C0ADB736EB}" srcOrd="3" destOrd="0" parTransId="{42757ED8-6DAD-41B8-B225-981AD3D45F0D}" sibTransId="{A2623537-3332-4FE7-8507-820B3CB95CA9}"/>
    <dgm:cxn modelId="{AD7B6235-3FF1-43A9-AFE7-DF66ED1C9D64}" type="presOf" srcId="{62A7E2F4-9AED-477D-A078-BE1F39836FB2}" destId="{51432AEC-B801-4F5F-B4DA-8A5E9A3E18F3}" srcOrd="0" destOrd="0" presId="urn:microsoft.com/office/officeart/2005/8/layout/chevron2"/>
    <dgm:cxn modelId="{A662FA8B-AFAE-471B-AEE4-73B90CB9D1A6}" type="presOf" srcId="{4AD126D8-24D6-4554-8521-932EE3313883}" destId="{51432AEC-B801-4F5F-B4DA-8A5E9A3E18F3}" srcOrd="0" destOrd="2" presId="urn:microsoft.com/office/officeart/2005/8/layout/chevron2"/>
    <dgm:cxn modelId="{0E8407E0-2E3A-4C0F-B14D-47D0841BCE7F}" srcId="{FBDD3888-9EEC-4968-A385-826A91A57D7E}" destId="{02B0923D-B46D-4832-B04A-F59331A24601}" srcOrd="2" destOrd="0" parTransId="{C34D837B-E5A0-42AB-8030-F0323876B7CE}" sibTransId="{5FD3A67C-13DF-4DDD-983F-173838F5163A}"/>
    <dgm:cxn modelId="{0C201F29-01D5-4EFE-A508-956CD75CF0AC}" type="presOf" srcId="{667A8B79-15E5-40A6-86E3-EAA2604671D4}" destId="{F06B8629-D054-4DA2-8127-D1756ABB0D24}" srcOrd="0" destOrd="2" presId="urn:microsoft.com/office/officeart/2005/8/layout/chevron2"/>
    <dgm:cxn modelId="{EC38BBEE-FBF0-46EC-9640-8B4938C623F6}" type="presOf" srcId="{A4BF327A-0BB0-42CD-9D63-71938D1DEC07}" destId="{85DD9F31-4C03-49C1-9602-A80514582ACF}" srcOrd="0" destOrd="3" presId="urn:microsoft.com/office/officeart/2005/8/layout/chevron2"/>
    <dgm:cxn modelId="{76C6E417-F150-42F3-BCC9-54FDE856D386}" srcId="{FBDD3888-9EEC-4968-A385-826A91A57D7E}" destId="{8C077D4E-2E44-4B01-A9F7-C7B19E351509}" srcOrd="0" destOrd="0" parTransId="{1D93440A-3C55-4281-8CD0-D50C95A0E82A}" sibTransId="{91DC0A40-0B29-4E67-9745-28C86E22BDC5}"/>
    <dgm:cxn modelId="{CD3FC7C6-86E2-4C26-8721-F01580A623F2}" srcId="{A6AD67F5-A694-416A-B221-F09738780244}" destId="{667A8B79-15E5-40A6-86E3-EAA2604671D4}" srcOrd="2" destOrd="0" parTransId="{8A3C024D-DAEB-48BF-8C9B-006F6DA6D601}" sibTransId="{91F87684-B2FB-4327-9010-8C0B2983CE1D}"/>
    <dgm:cxn modelId="{EDABC00C-F221-4E6E-8DA9-A8D27CA0D9EA}" srcId="{C2E7A7E2-F80A-43C6-BD7A-40953270392F}" destId="{A6AD67F5-A694-416A-B221-F09738780244}" srcOrd="2" destOrd="0" parTransId="{310A1D0A-A509-4208-AD32-8D3B4306C5C7}" sibTransId="{D03F5AC1-0685-4A93-A18F-6A7C3346D45B}"/>
    <dgm:cxn modelId="{CAAB5068-F6BA-4BEC-B41E-3C43CE818C29}" type="presOf" srcId="{55EF4CB2-F784-40C2-BE17-9352B975EECA}" destId="{F06B8629-D054-4DA2-8127-D1756ABB0D24}" srcOrd="0" destOrd="0" presId="urn:microsoft.com/office/officeart/2005/8/layout/chevron2"/>
    <dgm:cxn modelId="{7523BC92-743A-44A4-86DF-9F91E78DF10F}" srcId="{AD079CCF-402F-4E7E-9A84-F8339423F432}" destId="{4AD126D8-24D6-4554-8521-932EE3313883}" srcOrd="2" destOrd="0" parTransId="{E90D8EE0-9995-4928-96B8-A6B51E9B830C}" sibTransId="{213F0758-2D5E-4B7F-BE66-30BD892122E4}"/>
    <dgm:cxn modelId="{0C1E4541-064C-44FD-8F86-0A5ED826C306}" srcId="{02B0923D-B46D-4832-B04A-F59331A24601}" destId="{A4BF327A-0BB0-42CD-9D63-71938D1DEC07}" srcOrd="0" destOrd="0" parTransId="{06C30D3F-A168-4118-9A39-26DEA5D1C76C}" sibTransId="{BB2B90BD-3B4B-4051-B780-549E3073E115}"/>
    <dgm:cxn modelId="{7B99DD95-C2F4-460A-B126-B005F43E984C}" srcId="{AD079CCF-402F-4E7E-9A84-F8339423F432}" destId="{62A7E2F4-9AED-477D-A078-BE1F39836FB2}" srcOrd="0" destOrd="0" parTransId="{6B7599C2-7443-43E4-BC52-BA39C8CB98E5}" sibTransId="{52A4FE8D-CD3B-49A9-B9B9-5CDFAD8151E2}"/>
    <dgm:cxn modelId="{D7265BCD-4349-46F5-AE21-2A8EE3365FCA}" type="presOf" srcId="{C1F272C6-EDD0-40E9-96A2-C756E7D6397A}" destId="{51432AEC-B801-4F5F-B4DA-8A5E9A3E18F3}" srcOrd="0" destOrd="1" presId="urn:microsoft.com/office/officeart/2005/8/layout/chevron2"/>
    <dgm:cxn modelId="{A93BCFF8-E320-4D17-9E50-ED64816FA06D}" type="presOf" srcId="{FBDD3888-9EEC-4968-A385-826A91A57D7E}" destId="{B82302CF-D096-4063-B5BE-7DE4461F46B3}" srcOrd="0" destOrd="0" presId="urn:microsoft.com/office/officeart/2005/8/layout/chevron2"/>
    <dgm:cxn modelId="{44198B34-189E-4D9E-867F-314065D3BAF1}" srcId="{AD079CCF-402F-4E7E-9A84-F8339423F432}" destId="{C1F272C6-EDD0-40E9-96A2-C756E7D6397A}" srcOrd="1" destOrd="0" parTransId="{9D5FF4E3-FF3B-4F38-A9D0-F3AB81452C6C}" sibTransId="{E3FFC8D7-A7B1-48C9-A74C-18431625EEAE}"/>
    <dgm:cxn modelId="{8C982099-7CBC-44A0-A538-5CEF7DE2DEA7}" srcId="{C2E7A7E2-F80A-43C6-BD7A-40953270392F}" destId="{FBDD3888-9EEC-4968-A385-826A91A57D7E}" srcOrd="1" destOrd="0" parTransId="{84722517-C88E-4CA0-936B-25DC5712AEA7}" sibTransId="{1996499F-ADCB-44A9-BF9E-282E4BF72DCE}"/>
    <dgm:cxn modelId="{5983F169-3DC8-4D62-A075-578E6FB26DF0}" type="presOf" srcId="{8C077D4E-2E44-4B01-A9F7-C7B19E351509}" destId="{85DD9F31-4C03-49C1-9602-A80514582ACF}" srcOrd="0" destOrd="0" presId="urn:microsoft.com/office/officeart/2005/8/layout/chevron2"/>
    <dgm:cxn modelId="{033D48D0-4984-4047-ADFA-CD1A5CCCFEB9}" srcId="{A6AD67F5-A694-416A-B221-F09738780244}" destId="{B50D6F82-22E5-4486-BB49-F28404463A5B}" srcOrd="1" destOrd="0" parTransId="{DBE5E44D-2877-4C80-A499-9F649B22FD7E}" sibTransId="{114E4C77-6103-459F-A658-DB083E64CE02}"/>
    <dgm:cxn modelId="{B2461C5A-238E-4932-8B5D-3941F9B1ED5A}" srcId="{FBDD3888-9EEC-4968-A385-826A91A57D7E}" destId="{7690EFB7-4BB5-4B4D-B520-988F80DB2D6F}" srcOrd="1" destOrd="0" parTransId="{10318176-7FB5-4ED7-8628-60A860A29B5A}" sibTransId="{E1733DCE-595D-46D9-9CAB-38971233B454}"/>
    <dgm:cxn modelId="{AC65581C-0842-4718-B4AD-C0D200276A36}" type="presOf" srcId="{AD079CCF-402F-4E7E-9A84-F8339423F432}" destId="{329C18B0-F549-49DA-8882-3015662D6372}" srcOrd="0" destOrd="0" presId="urn:microsoft.com/office/officeart/2005/8/layout/chevron2"/>
    <dgm:cxn modelId="{1AC1ABEF-5BD5-4782-B21F-7CB18F0B074F}" type="presOf" srcId="{822CEE5F-F603-42A1-A83C-10C0ADB736EB}" destId="{51432AEC-B801-4F5F-B4DA-8A5E9A3E18F3}" srcOrd="0" destOrd="3" presId="urn:microsoft.com/office/officeart/2005/8/layout/chevron2"/>
    <dgm:cxn modelId="{4FFE8BB6-DD65-4A29-AA78-E5D06127C321}" type="presOf" srcId="{A6AD67F5-A694-416A-B221-F09738780244}" destId="{EA257854-7645-4B9B-89D6-D54EE6B2C62F}" srcOrd="0" destOrd="0" presId="urn:microsoft.com/office/officeart/2005/8/layout/chevron2"/>
    <dgm:cxn modelId="{4E211104-B18B-4E37-9CEB-08362F6CA8AE}" type="presOf" srcId="{7690EFB7-4BB5-4B4D-B520-988F80DB2D6F}" destId="{85DD9F31-4C03-49C1-9602-A80514582ACF}" srcOrd="0" destOrd="1" presId="urn:microsoft.com/office/officeart/2005/8/layout/chevron2"/>
    <dgm:cxn modelId="{8BEBB4FD-474B-4B8A-9050-5C5740047ACB}" type="presParOf" srcId="{1402819D-2459-4798-B006-357F0162BD4B}" destId="{1685DDB9-E37C-48A2-9B12-AB1C42F274AE}" srcOrd="0" destOrd="0" presId="urn:microsoft.com/office/officeart/2005/8/layout/chevron2"/>
    <dgm:cxn modelId="{13ABA1CB-4BCF-4C27-A8B6-2D0EB5912AE8}" type="presParOf" srcId="{1685DDB9-E37C-48A2-9B12-AB1C42F274AE}" destId="{329C18B0-F549-49DA-8882-3015662D6372}" srcOrd="0" destOrd="0" presId="urn:microsoft.com/office/officeart/2005/8/layout/chevron2"/>
    <dgm:cxn modelId="{A459583B-D0B9-48FA-8E9F-066362A0F4B8}" type="presParOf" srcId="{1685DDB9-E37C-48A2-9B12-AB1C42F274AE}" destId="{51432AEC-B801-4F5F-B4DA-8A5E9A3E18F3}" srcOrd="1" destOrd="0" presId="urn:microsoft.com/office/officeart/2005/8/layout/chevron2"/>
    <dgm:cxn modelId="{7E89A182-4D45-4E68-A9BF-64D9AB8C4E1C}" type="presParOf" srcId="{1402819D-2459-4798-B006-357F0162BD4B}" destId="{54D96200-71A1-4823-ABF6-E0048C67070D}" srcOrd="1" destOrd="0" presId="urn:microsoft.com/office/officeart/2005/8/layout/chevron2"/>
    <dgm:cxn modelId="{75C7E948-B13E-4AF6-900B-3BE30C30800A}" type="presParOf" srcId="{1402819D-2459-4798-B006-357F0162BD4B}" destId="{F7ABB10D-9B87-4EEC-AC81-B7E4AD944744}" srcOrd="2" destOrd="0" presId="urn:microsoft.com/office/officeart/2005/8/layout/chevron2"/>
    <dgm:cxn modelId="{06A29BE7-1C7C-46A2-95E3-C36F5C7904D0}" type="presParOf" srcId="{F7ABB10D-9B87-4EEC-AC81-B7E4AD944744}" destId="{B82302CF-D096-4063-B5BE-7DE4461F46B3}" srcOrd="0" destOrd="0" presId="urn:microsoft.com/office/officeart/2005/8/layout/chevron2"/>
    <dgm:cxn modelId="{5B8E5185-2EE2-4AA3-A4A6-F6AE5B23B799}" type="presParOf" srcId="{F7ABB10D-9B87-4EEC-AC81-B7E4AD944744}" destId="{85DD9F31-4C03-49C1-9602-A80514582ACF}" srcOrd="1" destOrd="0" presId="urn:microsoft.com/office/officeart/2005/8/layout/chevron2"/>
    <dgm:cxn modelId="{2C6FCB25-32C1-45B7-A318-7554E5BC18CF}" type="presParOf" srcId="{1402819D-2459-4798-B006-357F0162BD4B}" destId="{FAF4270A-93FA-4931-A0FC-52051D5A35E1}" srcOrd="3" destOrd="0" presId="urn:microsoft.com/office/officeart/2005/8/layout/chevron2"/>
    <dgm:cxn modelId="{6E03683C-3EAC-43E6-A3BA-1451B72858E9}" type="presParOf" srcId="{1402819D-2459-4798-B006-357F0162BD4B}" destId="{9A5288B2-397F-49E6-AB9C-D32AB931A3C8}" srcOrd="4" destOrd="0" presId="urn:microsoft.com/office/officeart/2005/8/layout/chevron2"/>
    <dgm:cxn modelId="{701A8BA8-7292-4821-87B4-DE3969A7766F}" type="presParOf" srcId="{9A5288B2-397F-49E6-AB9C-D32AB931A3C8}" destId="{EA257854-7645-4B9B-89D6-D54EE6B2C62F}" srcOrd="0" destOrd="0" presId="urn:microsoft.com/office/officeart/2005/8/layout/chevron2"/>
    <dgm:cxn modelId="{F9C77C8A-4E3B-4077-9076-082C4D731F7A}" type="presParOf" srcId="{9A5288B2-397F-49E6-AB9C-D32AB931A3C8}" destId="{F06B8629-D054-4DA2-8127-D1756ABB0D2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580DB-073C-4E64-BBA8-67A5CB9AA4CE}">
      <dsp:nvSpPr>
        <dsp:cNvPr id="0" name=""/>
        <dsp:cNvSpPr/>
      </dsp:nvSpPr>
      <dsp:spPr>
        <a:xfrm>
          <a:off x="0" y="376360"/>
          <a:ext cx="8784976" cy="70375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81812" tIns="291592" rIns="681812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i="1" kern="1200" noProof="0" dirty="0" smtClean="0"/>
            <a:t>свойство системы сохранять работоспособность непрерывно</a:t>
          </a:r>
          <a:endParaRPr lang="ru-RU" sz="1300" kern="1200" noProof="0" dirty="0"/>
        </a:p>
      </dsp:txBody>
      <dsp:txXfrm>
        <a:off x="0" y="376360"/>
        <a:ext cx="8784976" cy="703759"/>
      </dsp:txXfrm>
    </dsp:sp>
    <dsp:sp modelId="{A5BB052F-9294-4E07-89D4-C70F94630A7D}">
      <dsp:nvSpPr>
        <dsp:cNvPr id="0" name=""/>
        <dsp:cNvSpPr/>
      </dsp:nvSpPr>
      <dsp:spPr>
        <a:xfrm>
          <a:off x="439248" y="137476"/>
          <a:ext cx="6149483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noProof="0" dirty="0" smtClean="0"/>
            <a:t>Безотказность </a:t>
          </a:r>
          <a:endParaRPr lang="ru-RU" sz="1600" kern="1200" noProof="0" dirty="0"/>
        </a:p>
      </dsp:txBody>
      <dsp:txXfrm>
        <a:off x="466628" y="164856"/>
        <a:ext cx="6094723" cy="506120"/>
      </dsp:txXfrm>
    </dsp:sp>
    <dsp:sp modelId="{FD3AFFFA-21C1-4FBE-ACEA-2A56C78D1423}">
      <dsp:nvSpPr>
        <dsp:cNvPr id="0" name=""/>
        <dsp:cNvSpPr/>
      </dsp:nvSpPr>
      <dsp:spPr>
        <a:xfrm>
          <a:off x="0" y="1463160"/>
          <a:ext cx="8784976" cy="58225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81812" tIns="291592" rIns="681812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i="1" kern="1200" noProof="0" dirty="0" smtClean="0"/>
            <a:t>свойство сохранять работоспособность до наступления предельного состояния</a:t>
          </a:r>
          <a:endParaRPr lang="ru-RU" sz="1300" kern="1200" noProof="0" dirty="0"/>
        </a:p>
      </dsp:txBody>
      <dsp:txXfrm>
        <a:off x="0" y="1463160"/>
        <a:ext cx="8784976" cy="582253"/>
      </dsp:txXfrm>
    </dsp:sp>
    <dsp:sp modelId="{83D158B8-E1B4-4B97-8077-FC630EE63697}">
      <dsp:nvSpPr>
        <dsp:cNvPr id="0" name=""/>
        <dsp:cNvSpPr/>
      </dsp:nvSpPr>
      <dsp:spPr>
        <a:xfrm>
          <a:off x="439248" y="1182720"/>
          <a:ext cx="6149483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noProof="0" dirty="0" smtClean="0"/>
            <a:t>Долговечность </a:t>
          </a:r>
          <a:endParaRPr lang="ru-RU" sz="1500" kern="1200" noProof="0" dirty="0"/>
        </a:p>
      </dsp:txBody>
      <dsp:txXfrm>
        <a:off x="466628" y="1210100"/>
        <a:ext cx="6094723" cy="506120"/>
      </dsp:txXfrm>
    </dsp:sp>
    <dsp:sp modelId="{ECCD735C-65F5-472F-A973-4FC88DCEA82E}">
      <dsp:nvSpPr>
        <dsp:cNvPr id="0" name=""/>
        <dsp:cNvSpPr/>
      </dsp:nvSpPr>
      <dsp:spPr>
        <a:xfrm>
          <a:off x="0" y="2428454"/>
          <a:ext cx="8784976" cy="59677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81812" tIns="291592" rIns="681812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i="1" kern="1200" noProof="0" dirty="0" smtClean="0"/>
            <a:t>возможность предупреждения и обнаружение причин отказов, повреждений и устранению их</a:t>
          </a:r>
          <a:endParaRPr lang="ru-RU" sz="1300" kern="1200" noProof="0" dirty="0"/>
        </a:p>
      </dsp:txBody>
      <dsp:txXfrm>
        <a:off x="0" y="2428454"/>
        <a:ext cx="8784976" cy="596777"/>
      </dsp:txXfrm>
    </dsp:sp>
    <dsp:sp modelId="{CE5415F8-EE09-4BF0-A7DE-5E00C342E60E}">
      <dsp:nvSpPr>
        <dsp:cNvPr id="0" name=""/>
        <dsp:cNvSpPr/>
      </dsp:nvSpPr>
      <dsp:spPr>
        <a:xfrm>
          <a:off x="439248" y="2148014"/>
          <a:ext cx="6149483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noProof="0" dirty="0" smtClean="0"/>
            <a:t>Ремонтопригодность </a:t>
          </a:r>
          <a:endParaRPr lang="ru-RU" kern="1200" dirty="0"/>
        </a:p>
      </dsp:txBody>
      <dsp:txXfrm>
        <a:off x="466628" y="2175394"/>
        <a:ext cx="6094723" cy="506120"/>
      </dsp:txXfrm>
    </dsp:sp>
    <dsp:sp modelId="{30058CF0-D9FD-4C3C-B8B4-B3E23EA8FE44}">
      <dsp:nvSpPr>
        <dsp:cNvPr id="0" name=""/>
        <dsp:cNvSpPr/>
      </dsp:nvSpPr>
      <dsp:spPr>
        <a:xfrm>
          <a:off x="0" y="3408271"/>
          <a:ext cx="8784976" cy="77740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81812" tIns="291592" rIns="68181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i="1" kern="1200" smtClean="0"/>
            <a:t>свойство объекта поддерживать нормальный режим посредством управления</a:t>
          </a:r>
          <a:endParaRPr lang="ru-RU" sz="1400" kern="1200"/>
        </a:p>
      </dsp:txBody>
      <dsp:txXfrm>
        <a:off x="0" y="3408271"/>
        <a:ext cx="8784976" cy="777401"/>
      </dsp:txXfrm>
    </dsp:sp>
    <dsp:sp modelId="{3D9BF438-D4D2-48C8-BD12-3F72E2DE3C43}">
      <dsp:nvSpPr>
        <dsp:cNvPr id="0" name=""/>
        <dsp:cNvSpPr/>
      </dsp:nvSpPr>
      <dsp:spPr>
        <a:xfrm>
          <a:off x="439248" y="3127831"/>
          <a:ext cx="6149483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i="1" kern="1200" noProof="0" dirty="0" smtClean="0"/>
            <a:t>Режимная управляемость </a:t>
          </a:r>
          <a:endParaRPr lang="ru-RU" sz="1500" kern="1200" noProof="0" dirty="0"/>
        </a:p>
      </dsp:txBody>
      <dsp:txXfrm>
        <a:off x="466628" y="3155211"/>
        <a:ext cx="6094723" cy="506120"/>
      </dsp:txXfrm>
    </dsp:sp>
    <dsp:sp modelId="{29EDD41D-DB4E-4474-B573-193CB89EED3E}">
      <dsp:nvSpPr>
        <dsp:cNvPr id="0" name=""/>
        <dsp:cNvSpPr/>
      </dsp:nvSpPr>
      <dsp:spPr>
        <a:xfrm>
          <a:off x="0" y="4568712"/>
          <a:ext cx="8784976" cy="80797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81812" tIns="291592" rIns="68181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noProof="0" dirty="0" smtClean="0"/>
            <a:t>свойство системы теплоснабжения противостоять возмущениям</a:t>
          </a:r>
          <a:endParaRPr lang="ru-RU" sz="1400" kern="1200" noProof="0" dirty="0"/>
        </a:p>
      </dsp:txBody>
      <dsp:txXfrm>
        <a:off x="0" y="4568712"/>
        <a:ext cx="8784976" cy="807975"/>
      </dsp:txXfrm>
    </dsp:sp>
    <dsp:sp modelId="{D8116EFD-3DF6-4290-8C8E-8DB6191AE720}">
      <dsp:nvSpPr>
        <dsp:cNvPr id="0" name=""/>
        <dsp:cNvSpPr/>
      </dsp:nvSpPr>
      <dsp:spPr>
        <a:xfrm>
          <a:off x="439248" y="4288272"/>
          <a:ext cx="6149483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noProof="0" dirty="0" smtClean="0"/>
            <a:t>Живучесть </a:t>
          </a:r>
          <a:endParaRPr lang="ru-RU" sz="1400" kern="1200" noProof="0" dirty="0"/>
        </a:p>
      </dsp:txBody>
      <dsp:txXfrm>
        <a:off x="466628" y="4315652"/>
        <a:ext cx="6094723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1299C-EB58-403F-857B-306C17A23271}">
      <dsp:nvSpPr>
        <dsp:cNvPr id="0" name=""/>
        <dsp:cNvSpPr/>
      </dsp:nvSpPr>
      <dsp:spPr>
        <a:xfrm>
          <a:off x="1247468" y="0"/>
          <a:ext cx="5344368" cy="534436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A91F3C-0340-427A-923A-3E7C7C032215}">
      <dsp:nvSpPr>
        <dsp:cNvPr id="0" name=""/>
        <dsp:cNvSpPr/>
      </dsp:nvSpPr>
      <dsp:spPr>
        <a:xfrm>
          <a:off x="3919652" y="537307"/>
          <a:ext cx="3473839" cy="12651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Верхний уровень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(источник теплоты)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3981410" y="599065"/>
        <a:ext cx="3350323" cy="1141596"/>
      </dsp:txXfrm>
    </dsp:sp>
    <dsp:sp modelId="{91D58503-86D0-40C9-B934-25013F00C4B4}">
      <dsp:nvSpPr>
        <dsp:cNvPr id="0" name=""/>
        <dsp:cNvSpPr/>
      </dsp:nvSpPr>
      <dsp:spPr>
        <a:xfrm>
          <a:off x="3919652" y="1960558"/>
          <a:ext cx="3473839" cy="12651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Средний уровень (магистральные ТС с подстанциями)</a:t>
          </a:r>
          <a:endParaRPr lang="ru-RU" sz="1800" kern="1200" dirty="0"/>
        </a:p>
      </dsp:txBody>
      <dsp:txXfrm>
        <a:off x="3981410" y="2022316"/>
        <a:ext cx="3350323" cy="1141596"/>
      </dsp:txXfrm>
    </dsp:sp>
    <dsp:sp modelId="{DF3451B0-A3FD-4E3E-909D-34A4D6F92F77}">
      <dsp:nvSpPr>
        <dsp:cNvPr id="0" name=""/>
        <dsp:cNvSpPr/>
      </dsp:nvSpPr>
      <dsp:spPr>
        <a:xfrm>
          <a:off x="3919652" y="3383809"/>
          <a:ext cx="3473839" cy="12651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Низший уровень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(распределительные ТС и ввод к потребителю)</a:t>
          </a:r>
          <a:endParaRPr lang="ru-RU" sz="1800" kern="1200" dirty="0"/>
        </a:p>
      </dsp:txBody>
      <dsp:txXfrm>
        <a:off x="3981410" y="3445567"/>
        <a:ext cx="3350323" cy="11415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E70D1-0CA1-4FB3-8A11-81F485082347}">
      <dsp:nvSpPr>
        <dsp:cNvPr id="0" name=""/>
        <dsp:cNvSpPr/>
      </dsp:nvSpPr>
      <dsp:spPr>
        <a:xfrm>
          <a:off x="0" y="0"/>
          <a:ext cx="8640960" cy="212043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84BF54-A143-477F-8278-531084539416}">
      <dsp:nvSpPr>
        <dsp:cNvPr id="0" name=""/>
        <dsp:cNvSpPr/>
      </dsp:nvSpPr>
      <dsp:spPr>
        <a:xfrm>
          <a:off x="7131429" y="282724"/>
          <a:ext cx="1249310" cy="155498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16BB87-85CF-4556-B9A4-8626F69BCF9F}">
      <dsp:nvSpPr>
        <dsp:cNvPr id="0" name=""/>
        <dsp:cNvSpPr/>
      </dsp:nvSpPr>
      <dsp:spPr>
        <a:xfrm rot="10800000">
          <a:off x="7131429" y="2120432"/>
          <a:ext cx="1249310" cy="259163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Мероприятий по распределению теплоносителя между системами теплопотребления в соответствии с их расчетными тепловыми нагрузками (настройка автоматических регуляторов, установка и контрольный замер сопел элеваторов и дроссельных диафрагм, регулирование тепловых сетей).</a:t>
          </a:r>
          <a:endParaRPr lang="ru-RU" sz="900" kern="1200" dirty="0"/>
        </a:p>
      </dsp:txBody>
      <dsp:txXfrm rot="10800000">
        <a:off x="7169850" y="2120432"/>
        <a:ext cx="1172468" cy="2553218"/>
      </dsp:txXfrm>
    </dsp:sp>
    <dsp:sp modelId="{DEFCE3C4-F53A-4C5D-93AB-5EBDDE45CD04}">
      <dsp:nvSpPr>
        <dsp:cNvPr id="0" name=""/>
        <dsp:cNvSpPr/>
      </dsp:nvSpPr>
      <dsp:spPr>
        <a:xfrm>
          <a:off x="5757187" y="282724"/>
          <a:ext cx="1249310" cy="155498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61D3F2-3607-46E5-AE4C-8A75C60912B8}">
      <dsp:nvSpPr>
        <dsp:cNvPr id="0" name=""/>
        <dsp:cNvSpPr/>
      </dsp:nvSpPr>
      <dsp:spPr>
        <a:xfrm rot="10800000">
          <a:off x="5757187" y="2120432"/>
          <a:ext cx="1249310" cy="259163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noProof="0" dirty="0" smtClean="0"/>
            <a:t>Разработка эксплуатационных режимов системы теплоснабжения, а также мероприятий по их внедрению и постоянному обеспечению</a:t>
          </a:r>
          <a:endParaRPr lang="ru-RU" sz="1200" kern="1200" noProof="0" dirty="0"/>
        </a:p>
      </dsp:txBody>
      <dsp:txXfrm rot="10800000">
        <a:off x="5795608" y="2120432"/>
        <a:ext cx="1172468" cy="2553218"/>
      </dsp:txXfrm>
    </dsp:sp>
    <dsp:sp modelId="{170DBB2C-4F28-491C-AC0B-1DD70D224342}">
      <dsp:nvSpPr>
        <dsp:cNvPr id="0" name=""/>
        <dsp:cNvSpPr/>
      </dsp:nvSpPr>
      <dsp:spPr>
        <a:xfrm>
          <a:off x="4382945" y="282724"/>
          <a:ext cx="1249310" cy="155498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F73602-97AB-4F88-9AB8-4F59A676D84F}">
      <dsp:nvSpPr>
        <dsp:cNvPr id="0" name=""/>
        <dsp:cNvSpPr/>
      </dsp:nvSpPr>
      <dsp:spPr>
        <a:xfrm rot="10800000">
          <a:off x="4382945" y="2120432"/>
          <a:ext cx="1249310" cy="259163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noProof="0" dirty="0" smtClean="0"/>
            <a:t>Испытаний тепловых сетей на тепловые потери и максимальную температуру теплоносителя</a:t>
          </a:r>
          <a:endParaRPr lang="ru-RU" sz="1200" kern="1200" noProof="0" dirty="0"/>
        </a:p>
      </dsp:txBody>
      <dsp:txXfrm rot="10800000">
        <a:off x="4421366" y="2120432"/>
        <a:ext cx="1172468" cy="2553218"/>
      </dsp:txXfrm>
    </dsp:sp>
    <dsp:sp modelId="{C7C71E73-45D3-4C57-877C-A61E5E470AA8}">
      <dsp:nvSpPr>
        <dsp:cNvPr id="0" name=""/>
        <dsp:cNvSpPr/>
      </dsp:nvSpPr>
      <dsp:spPr>
        <a:xfrm>
          <a:off x="3008703" y="282724"/>
          <a:ext cx="1249310" cy="155498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60EF79-AC53-4B67-8BDB-C626901F3EB3}">
      <dsp:nvSpPr>
        <dsp:cNvPr id="0" name=""/>
        <dsp:cNvSpPr/>
      </dsp:nvSpPr>
      <dsp:spPr>
        <a:xfrm rot="10800000">
          <a:off x="3008703" y="2120432"/>
          <a:ext cx="1249310" cy="259163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noProof="0" dirty="0" smtClean="0"/>
            <a:t>Промывка оборудования и коммуникаций источников тепла, трубопроводов тепловых сетей, тепловых пунктов и систем теплопотребления</a:t>
          </a:r>
          <a:endParaRPr lang="ru-RU" sz="1200" kern="1200" noProof="0" dirty="0"/>
        </a:p>
      </dsp:txBody>
      <dsp:txXfrm rot="10800000">
        <a:off x="3047124" y="2120432"/>
        <a:ext cx="1172468" cy="2553218"/>
      </dsp:txXfrm>
    </dsp:sp>
    <dsp:sp modelId="{FBCD8BBA-A66A-427D-B744-C27BE6E4207D}">
      <dsp:nvSpPr>
        <dsp:cNvPr id="0" name=""/>
        <dsp:cNvSpPr/>
      </dsp:nvSpPr>
      <dsp:spPr>
        <a:xfrm>
          <a:off x="1634462" y="282724"/>
          <a:ext cx="1249310" cy="155498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D14BCB-7AAE-4253-BE22-A0600AF212CC}">
      <dsp:nvSpPr>
        <dsp:cNvPr id="0" name=""/>
        <dsp:cNvSpPr/>
      </dsp:nvSpPr>
      <dsp:spPr>
        <a:xfrm rot="10800000">
          <a:off x="1634462" y="2120432"/>
          <a:ext cx="1249310" cy="259163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noProof="0" dirty="0" err="1" smtClean="0"/>
            <a:t>Шурфовка</a:t>
          </a:r>
          <a:r>
            <a:rPr lang="ru-RU" sz="1200" kern="1200" noProof="0" dirty="0" smtClean="0"/>
            <a:t> тепловых сетей, вырезок из трубопроводов для определения коррозионного износа металла труб</a:t>
          </a:r>
          <a:endParaRPr lang="ru-RU" sz="1200" kern="1200" noProof="0" dirty="0"/>
        </a:p>
      </dsp:txBody>
      <dsp:txXfrm rot="10800000">
        <a:off x="1672883" y="2120432"/>
        <a:ext cx="1172468" cy="2553218"/>
      </dsp:txXfrm>
    </dsp:sp>
    <dsp:sp modelId="{B2AA4B2F-596B-437E-98EC-615B6186C5AE}">
      <dsp:nvSpPr>
        <dsp:cNvPr id="0" name=""/>
        <dsp:cNvSpPr/>
      </dsp:nvSpPr>
      <dsp:spPr>
        <a:xfrm>
          <a:off x="260220" y="282724"/>
          <a:ext cx="1249310" cy="155498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B5BA19-FAC6-4DE8-AEEE-434406022DDF}">
      <dsp:nvSpPr>
        <dsp:cNvPr id="0" name=""/>
        <dsp:cNvSpPr/>
      </dsp:nvSpPr>
      <dsp:spPr>
        <a:xfrm rot="10800000">
          <a:off x="260220" y="2120432"/>
          <a:ext cx="1249310" cy="259163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noProof="0" dirty="0" smtClean="0"/>
            <a:t>Испытание оборудования источников тепла, тепловых сетей, тепловых пунктов и систем теплопотребления на плотность и прочность</a:t>
          </a:r>
          <a:endParaRPr lang="ru-RU" sz="1200" kern="1200" noProof="0" dirty="0"/>
        </a:p>
      </dsp:txBody>
      <dsp:txXfrm rot="10800000">
        <a:off x="298641" y="2120432"/>
        <a:ext cx="1172468" cy="25532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1EFB2-4908-42A9-9051-42A3282485AF}">
      <dsp:nvSpPr>
        <dsp:cNvPr id="0" name=""/>
        <dsp:cNvSpPr/>
      </dsp:nvSpPr>
      <dsp:spPr>
        <a:xfrm>
          <a:off x="0" y="0"/>
          <a:ext cx="8784976" cy="153377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Обеспечение надежности тепловых сетей зависит от</a:t>
          </a:r>
          <a:endParaRPr lang="ru-RU" sz="4300" kern="1200" dirty="0"/>
        </a:p>
      </dsp:txBody>
      <dsp:txXfrm>
        <a:off x="0" y="0"/>
        <a:ext cx="8784976" cy="1533770"/>
      </dsp:txXfrm>
    </dsp:sp>
    <dsp:sp modelId="{30548D39-F54F-4685-A335-C708DAE77FB3}">
      <dsp:nvSpPr>
        <dsp:cNvPr id="0" name=""/>
        <dsp:cNvSpPr/>
      </dsp:nvSpPr>
      <dsp:spPr>
        <a:xfrm>
          <a:off x="0" y="1533770"/>
          <a:ext cx="2196243" cy="32209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Качества элементов системы (трубопроводов, арматуры, строительных конструкций и защиты от коррозии)</a:t>
          </a:r>
          <a:endParaRPr lang="ru-RU" sz="2100" kern="1200" dirty="0"/>
        </a:p>
      </dsp:txBody>
      <dsp:txXfrm>
        <a:off x="0" y="1533770"/>
        <a:ext cx="2196243" cy="3220917"/>
      </dsp:txXfrm>
    </dsp:sp>
    <dsp:sp modelId="{4E04D37D-CF20-4DC9-A4B8-2710EE16DEDD}">
      <dsp:nvSpPr>
        <dsp:cNvPr id="0" name=""/>
        <dsp:cNvSpPr/>
      </dsp:nvSpPr>
      <dsp:spPr>
        <a:xfrm>
          <a:off x="2196243" y="1533770"/>
          <a:ext cx="2196243" cy="32209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Резервирования участков тепловых сетей</a:t>
          </a:r>
          <a:endParaRPr lang="ru-RU" sz="2100" kern="1200" dirty="0"/>
        </a:p>
      </dsp:txBody>
      <dsp:txXfrm>
        <a:off x="2196243" y="1533770"/>
        <a:ext cx="2196243" cy="3220917"/>
      </dsp:txXfrm>
    </dsp:sp>
    <dsp:sp modelId="{731EF088-481D-4D45-9C88-1B4BC959F4A0}">
      <dsp:nvSpPr>
        <dsp:cNvPr id="0" name=""/>
        <dsp:cNvSpPr/>
      </dsp:nvSpPr>
      <dsp:spPr>
        <a:xfrm>
          <a:off x="4392487" y="1533770"/>
          <a:ext cx="2196243" cy="32209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Управляемости сети, обеспечиваемой принятием оптимальной схемой сети и автоматизацией СЦТ</a:t>
          </a:r>
          <a:endParaRPr lang="ru-RU" sz="2100" kern="1200" dirty="0"/>
        </a:p>
      </dsp:txBody>
      <dsp:txXfrm>
        <a:off x="4392487" y="1533770"/>
        <a:ext cx="2196243" cy="3220917"/>
      </dsp:txXfrm>
    </dsp:sp>
    <dsp:sp modelId="{9FF9A8A5-6AF6-4B11-AB02-A74B70234972}">
      <dsp:nvSpPr>
        <dsp:cNvPr id="0" name=""/>
        <dsp:cNvSpPr/>
      </dsp:nvSpPr>
      <dsp:spPr>
        <a:xfrm>
          <a:off x="6588732" y="1533770"/>
          <a:ext cx="2196243" cy="32209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Управления надежностью (оперативного и качественного обслуживания сетей)</a:t>
          </a:r>
          <a:endParaRPr lang="ru-RU" sz="2100" kern="1200" dirty="0"/>
        </a:p>
      </dsp:txBody>
      <dsp:txXfrm>
        <a:off x="6588732" y="1533770"/>
        <a:ext cx="2196243" cy="3220917"/>
      </dsp:txXfrm>
    </dsp:sp>
    <dsp:sp modelId="{A2EE6D86-0772-4152-8A6A-B493FE8885E4}">
      <dsp:nvSpPr>
        <dsp:cNvPr id="0" name=""/>
        <dsp:cNvSpPr/>
      </dsp:nvSpPr>
      <dsp:spPr>
        <a:xfrm>
          <a:off x="0" y="4754688"/>
          <a:ext cx="8784976" cy="35787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F16B8-5268-4D53-BE89-56501F0913B0}">
      <dsp:nvSpPr>
        <dsp:cNvPr id="0" name=""/>
        <dsp:cNvSpPr/>
      </dsp:nvSpPr>
      <dsp:spPr>
        <a:xfrm>
          <a:off x="648073" y="1826239"/>
          <a:ext cx="5558588" cy="1224138"/>
        </a:xfrm>
        <a:custGeom>
          <a:avLst/>
          <a:gdLst/>
          <a:ahLst/>
          <a:cxnLst/>
          <a:rect l="0" t="0" r="0" b="0"/>
          <a:pathLst>
            <a:path>
              <a:moveTo>
                <a:pt x="5558588" y="0"/>
              </a:moveTo>
              <a:lnTo>
                <a:pt x="0" y="12241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3285073" y="2296014"/>
        <a:ext cx="284589" cy="284589"/>
      </dsp:txXfrm>
    </dsp:sp>
    <dsp:sp modelId="{17E8B786-B509-4E89-9539-EBBDC8CB201D}">
      <dsp:nvSpPr>
        <dsp:cNvPr id="0" name=""/>
        <dsp:cNvSpPr/>
      </dsp:nvSpPr>
      <dsp:spPr>
        <a:xfrm>
          <a:off x="0" y="1780519"/>
          <a:ext cx="6206662" cy="91440"/>
        </a:xfrm>
        <a:custGeom>
          <a:avLst/>
          <a:gdLst/>
          <a:ahLst/>
          <a:cxnLst/>
          <a:rect l="0" t="0" r="0" b="0"/>
          <a:pathLst>
            <a:path>
              <a:moveTo>
                <a:pt x="6206662" y="45720"/>
              </a:moveTo>
              <a:lnTo>
                <a:pt x="0" y="1177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948154" y="1671062"/>
        <a:ext cx="310353" cy="310353"/>
      </dsp:txXfrm>
    </dsp:sp>
    <dsp:sp modelId="{0073A1E2-BC96-4C71-8717-F101D061DF58}">
      <dsp:nvSpPr>
        <dsp:cNvPr id="0" name=""/>
        <dsp:cNvSpPr/>
      </dsp:nvSpPr>
      <dsp:spPr>
        <a:xfrm>
          <a:off x="648073" y="746121"/>
          <a:ext cx="5558588" cy="1080117"/>
        </a:xfrm>
        <a:custGeom>
          <a:avLst/>
          <a:gdLst/>
          <a:ahLst/>
          <a:cxnLst/>
          <a:rect l="0" t="0" r="0" b="0"/>
          <a:pathLst>
            <a:path>
              <a:moveTo>
                <a:pt x="5558588" y="1080117"/>
              </a:move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3285804" y="1144616"/>
        <a:ext cx="283127" cy="283127"/>
      </dsp:txXfrm>
    </dsp:sp>
    <dsp:sp modelId="{E390F08D-6ADC-4D42-AEAE-7E297676B6F8}">
      <dsp:nvSpPr>
        <dsp:cNvPr id="0" name=""/>
        <dsp:cNvSpPr/>
      </dsp:nvSpPr>
      <dsp:spPr>
        <a:xfrm>
          <a:off x="4020656" y="1440159"/>
          <a:ext cx="3599850" cy="7721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СЦТ в целом: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0,97·0,9·0,99 = 0,86.</a:t>
          </a:r>
          <a:endParaRPr lang="ru-RU" sz="2200" kern="1200" dirty="0"/>
        </a:p>
      </dsp:txBody>
      <dsp:txXfrm>
        <a:off x="4020656" y="1440159"/>
        <a:ext cx="3599850" cy="772160"/>
      </dsp:txXfrm>
    </dsp:sp>
    <dsp:sp modelId="{3201411C-1006-421E-B71E-972B95296508}">
      <dsp:nvSpPr>
        <dsp:cNvPr id="0" name=""/>
        <dsp:cNvSpPr/>
      </dsp:nvSpPr>
      <dsp:spPr>
        <a:xfrm>
          <a:off x="648073" y="360041"/>
          <a:ext cx="3804016" cy="7721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источник теплоты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 Р</a:t>
          </a:r>
          <a:r>
            <a:rPr lang="ru-RU" sz="2100" kern="1200" baseline="-25000" dirty="0" smtClean="0"/>
            <a:t>ит</a:t>
          </a:r>
          <a:r>
            <a:rPr lang="ru-RU" sz="2100" kern="1200" dirty="0" smtClean="0"/>
            <a:t> = 0,97</a:t>
          </a:r>
          <a:endParaRPr lang="ru-RU" sz="2100" kern="1200" dirty="0"/>
        </a:p>
      </dsp:txBody>
      <dsp:txXfrm>
        <a:off x="648073" y="360041"/>
        <a:ext cx="3804016" cy="772160"/>
      </dsp:txXfrm>
    </dsp:sp>
    <dsp:sp modelId="{768A55DB-B0BC-4802-835F-D90738665A1E}">
      <dsp:nvSpPr>
        <dsp:cNvPr id="0" name=""/>
        <dsp:cNvSpPr/>
      </dsp:nvSpPr>
      <dsp:spPr>
        <a:xfrm>
          <a:off x="0" y="1512166"/>
          <a:ext cx="2532684" cy="7721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тепловые сети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Р</a:t>
          </a:r>
          <a:r>
            <a:rPr lang="ru-RU" sz="2100" kern="1200" baseline="-25000" dirty="0" err="1" smtClean="0"/>
            <a:t>тс</a:t>
          </a:r>
          <a:r>
            <a:rPr lang="ru-RU" sz="2100" kern="1200" dirty="0" smtClean="0"/>
            <a:t> = 0,9;</a:t>
          </a:r>
          <a:endParaRPr lang="ru-RU" sz="2100" kern="1200" dirty="0"/>
        </a:p>
      </dsp:txBody>
      <dsp:txXfrm>
        <a:off x="0" y="1512166"/>
        <a:ext cx="2532684" cy="772160"/>
      </dsp:txXfrm>
    </dsp:sp>
    <dsp:sp modelId="{5B62DBCC-04FA-459E-B160-4A2FBBC20919}">
      <dsp:nvSpPr>
        <dsp:cNvPr id="0" name=""/>
        <dsp:cNvSpPr/>
      </dsp:nvSpPr>
      <dsp:spPr>
        <a:xfrm>
          <a:off x="648073" y="2664298"/>
          <a:ext cx="3853530" cy="7721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потребитель теплоты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Р</a:t>
          </a:r>
          <a:r>
            <a:rPr lang="ru-RU" sz="2100" kern="1200" baseline="-25000" dirty="0" err="1" smtClean="0"/>
            <a:t>пт</a:t>
          </a:r>
          <a:r>
            <a:rPr lang="ru-RU" sz="2100" kern="1200" dirty="0" smtClean="0"/>
            <a:t> = 0,99;</a:t>
          </a:r>
          <a:endParaRPr lang="ru-RU" sz="2100" kern="1200" dirty="0"/>
        </a:p>
      </dsp:txBody>
      <dsp:txXfrm>
        <a:off x="648073" y="2664298"/>
        <a:ext cx="3853530" cy="7721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9C18B0-F549-49DA-8882-3015662D6372}">
      <dsp:nvSpPr>
        <dsp:cNvPr id="0" name=""/>
        <dsp:cNvSpPr/>
      </dsp:nvSpPr>
      <dsp:spPr>
        <a:xfrm rot="5400000">
          <a:off x="-224145" y="232543"/>
          <a:ext cx="1494306" cy="10460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1</a:t>
          </a:r>
          <a:endParaRPr lang="ru-RU" sz="2900" kern="1200" dirty="0"/>
        </a:p>
      </dsp:txBody>
      <dsp:txXfrm rot="-5400000">
        <a:off x="1" y="531404"/>
        <a:ext cx="1046014" cy="448292"/>
      </dsp:txXfrm>
    </dsp:sp>
    <dsp:sp modelId="{51432AEC-B801-4F5F-B4DA-8A5E9A3E18F3}">
      <dsp:nvSpPr>
        <dsp:cNvPr id="0" name=""/>
        <dsp:cNvSpPr/>
      </dsp:nvSpPr>
      <dsp:spPr>
        <a:xfrm rot="5400000">
          <a:off x="4460206" y="-3411437"/>
          <a:ext cx="982585" cy="78109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из анализа устанавливают нормированную величину средней фактически отключаемой мощности РТП (при проектировании принимают 35 МВт)</a:t>
          </a:r>
          <a:endParaRPr lang="ru-RU" sz="1500" kern="1200" dirty="0"/>
        </a:p>
      </dsp:txBody>
      <dsp:txXfrm rot="-5400000">
        <a:off x="1046014" y="50721"/>
        <a:ext cx="7763003" cy="886653"/>
      </dsp:txXfrm>
    </dsp:sp>
    <dsp:sp modelId="{B82302CF-D096-4063-B5BE-7DE4461F46B3}">
      <dsp:nvSpPr>
        <dsp:cNvPr id="0" name=""/>
        <dsp:cNvSpPr/>
      </dsp:nvSpPr>
      <dsp:spPr>
        <a:xfrm rot="5400000">
          <a:off x="-224145" y="1834962"/>
          <a:ext cx="1494306" cy="10460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</a:t>
          </a:r>
          <a:endParaRPr lang="ru-RU" sz="2900" kern="1200" dirty="0"/>
        </a:p>
      </dsp:txBody>
      <dsp:txXfrm rot="-5400000">
        <a:off x="1" y="2133823"/>
        <a:ext cx="1046014" cy="448292"/>
      </dsp:txXfrm>
    </dsp:sp>
    <dsp:sp modelId="{85DD9F31-4C03-49C1-9602-A80514582ACF}">
      <dsp:nvSpPr>
        <dsp:cNvPr id="0" name=""/>
        <dsp:cNvSpPr/>
      </dsp:nvSpPr>
      <dsp:spPr>
        <a:xfrm rot="5400000">
          <a:off x="4194259" y="-1809018"/>
          <a:ext cx="1514479" cy="78109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сумму параметров потока отказов системы тепловых сетей</a:t>
          </a:r>
          <a14:m xmlns:a14="http://schemas.microsoft.com/office/drawing/2010/main">
            <m:oMath xmlns:m="http://schemas.openxmlformats.org/officeDocument/2006/math">
              <m:r>
                <a:rPr lang="ru-RU" sz="1500" b="0" i="0" kern="1200" smtClean="0">
                  <a:latin typeface="Cambria Math"/>
                </a:rPr>
                <m:t>  </m:t>
              </m:r>
              <m:sSup>
                <m:sSupPr>
                  <m:ctrlPr>
                    <a:rPr lang="ru-RU" sz="1500" i="1" kern="1200" smtClean="0">
                      <a:latin typeface="Cambria Math"/>
                    </a:rPr>
                  </m:ctrlPr>
                </m:sSupPr>
                <m:e>
                  <m:d>
                    <m:dPr>
                      <m:ctrlPr>
                        <a:rPr lang="ru-RU" sz="1500" i="1" kern="1200">
                          <a:latin typeface="Cambria Math"/>
                        </a:rPr>
                      </m:ctrlPr>
                    </m:dPr>
                    <m:e>
                      <m:nary>
                        <m:naryPr>
                          <m:chr m:val="∑"/>
                          <m:limLoc m:val="undOvr"/>
                          <m:ctrlPr>
                            <a:rPr lang="ru-RU" sz="1500" i="1" kern="120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ru-RU" sz="1500" i="1" kern="1200">
                              <a:latin typeface="Cambria Math"/>
                            </a:rPr>
                            <m:t>𝑗</m:t>
                          </m:r>
                          <m:r>
                            <a:rPr lang="ru-RU" sz="1500" i="1" kern="120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ru-RU" sz="1500" i="1" kern="1200">
                              <a:latin typeface="Cambria Math"/>
                            </a:rPr>
                            <m:t>𝑙</m:t>
                          </m:r>
                        </m:sup>
                        <m:e>
                          <m:sSub>
                            <m:sSubPr>
                              <m:ctrlPr>
                                <a:rPr lang="ru-RU" sz="1500" i="1" kern="120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500" i="1" kern="120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ru-RU" sz="1500" i="1" kern="120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e>
                  </m:d>
                </m:e>
                <m:sup>
                  <m:r>
                    <a:rPr lang="ru-RU" sz="1500" i="1" kern="1200">
                      <a:latin typeface="Cambria Math"/>
                    </a:rPr>
                    <m:t>норм</m:t>
                  </m:r>
                </m:sup>
              </m:sSup>
              <m:r>
                <a:rPr lang="ru-RU" sz="1500" i="1" kern="1200">
                  <a:latin typeface="Cambria Math"/>
                </a:rPr>
                <m:t>=</m:t>
              </m:r>
              <m:sSubSup>
                <m:sSubSupPr>
                  <m:ctrlPr>
                    <a:rPr lang="ru-RU" sz="1500" i="1" kern="1200">
                      <a:latin typeface="Cambria Math"/>
                    </a:rPr>
                  </m:ctrlPr>
                </m:sSubSupPr>
                <m:e>
                  <m:r>
                    <a:rPr lang="ru-RU" sz="1500" i="1" kern="1200">
                      <a:latin typeface="Cambria Math"/>
                    </a:rPr>
                    <m:t>𝜔</m:t>
                  </m:r>
                </m:e>
                <m:sub>
                  <m:r>
                    <a:rPr lang="ru-RU" sz="1500" i="1" kern="1200">
                      <a:latin typeface="Cambria Math"/>
                    </a:rPr>
                    <m:t>уд</m:t>
                  </m:r>
                </m:sub>
                <m:sup>
                  <m:r>
                    <a:rPr lang="ru-RU" sz="1500" i="1" kern="1200">
                      <a:latin typeface="Cambria Math"/>
                    </a:rPr>
                    <m:t>норм</m:t>
                  </m:r>
                </m:sup>
              </m:sSubSup>
              <m:r>
                <a:rPr lang="ru-RU" sz="1500" i="1" kern="1200">
                  <a:latin typeface="Cambria Math"/>
                </a:rPr>
                <m:t>∙</m:t>
              </m:r>
              <m:sSubSup>
                <m:sSubSupPr>
                  <m:ctrlPr>
                    <a:rPr lang="ru-RU" sz="1500" i="1" kern="1200">
                      <a:latin typeface="Cambria Math"/>
                    </a:rPr>
                  </m:ctrlPr>
                </m:sSubSupPr>
                <m:e>
                  <m:r>
                    <a:rPr lang="ru-RU" sz="1500" i="1" kern="1200">
                      <a:latin typeface="Cambria Math"/>
                    </a:rPr>
                    <m:t>𝑄</m:t>
                  </m:r>
                </m:e>
                <m:sub>
                  <m:r>
                    <a:rPr lang="ru-RU" sz="1500" i="1" kern="1200">
                      <a:latin typeface="Cambria Math"/>
                    </a:rPr>
                    <m:t>0</m:t>
                  </m:r>
                </m:sub>
                <m:sup>
                  <m:r>
                    <a:rPr lang="ru-RU" sz="1500" i="1" kern="1200">
                      <a:latin typeface="Cambria Math"/>
                    </a:rPr>
                    <m:t>𝑃</m:t>
                  </m:r>
                </m:sup>
              </m:sSubSup>
            </m:oMath>
          </a14:m>
          <a:r>
            <a:rPr lang="ru-RU" sz="1500" kern="1200" dirty="0"/>
            <a:t> ,                             </a:t>
          </a:r>
          <a:r>
            <a:rPr lang="ru-RU" sz="1500" kern="1200" dirty="0" smtClean="0"/>
            <a:t>здесь </a:t>
          </a:r>
          <a14:m xmlns:a14="http://schemas.microsoft.com/office/drawing/2010/main">
            <m:oMath xmlns:m="http://schemas.openxmlformats.org/officeDocument/2006/math">
              <m:sSubSup>
                <m:sSubSupPr>
                  <m:ctrlPr>
                    <a:rPr lang="ru-RU" sz="1500" i="1" kern="1200">
                      <a:latin typeface="Cambria Math"/>
                    </a:rPr>
                  </m:ctrlPr>
                </m:sSubSupPr>
                <m:e>
                  <m:r>
                    <a:rPr lang="ru-RU" sz="1500" i="1" kern="1200">
                      <a:latin typeface="Cambria Math"/>
                    </a:rPr>
                    <m:t>𝜔</m:t>
                  </m:r>
                </m:e>
                <m:sub>
                  <m:r>
                    <a:rPr lang="ru-RU" sz="1500" i="1" kern="1200">
                      <a:latin typeface="Cambria Math"/>
                    </a:rPr>
                    <m:t>уд</m:t>
                  </m:r>
                </m:sub>
                <m:sup>
                  <m:r>
                    <a:rPr lang="ru-RU" sz="1500" i="1" kern="1200">
                      <a:latin typeface="Cambria Math"/>
                    </a:rPr>
                    <m:t>норм</m:t>
                  </m:r>
                </m:sup>
              </m:sSubSup>
            </m:oMath>
          </a14:m>
          <a:r>
            <a:rPr lang="ru-RU" sz="1500" kern="1200" dirty="0"/>
            <a:t> – удельный нормативный параметр потока отказов тепловой сети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ru-RU" sz="1500" i="1" kern="1200">
                      <a:latin typeface="Cambria Math"/>
                    </a:rPr>
                  </m:ctrlPr>
                </m:sSupPr>
                <m:e>
                  <m:d>
                    <m:dPr>
                      <m:ctrlPr>
                        <a:rPr lang="ru-RU" sz="1500" i="1" kern="1200">
                          <a:latin typeface="Cambria Math"/>
                        </a:rPr>
                      </m:ctrlPr>
                    </m:dPr>
                    <m:e>
                      <m:r>
                        <a:rPr lang="ru-RU" sz="1500" i="1" kern="1200">
                          <a:latin typeface="Cambria Math"/>
                        </a:rPr>
                        <m:t>год∙МВт</m:t>
                      </m:r>
                    </m:e>
                  </m:d>
                </m:e>
                <m:sup>
                  <m:r>
                    <a:rPr lang="ru-RU" sz="1500" i="1" kern="1200">
                      <a:latin typeface="Cambria Math"/>
                    </a:rPr>
                    <m:t>−1</m:t>
                  </m:r>
                </m:sup>
              </m:sSup>
            </m:oMath>
          </a14:m>
          <a:r>
            <a:rPr lang="ru-RU" sz="1500" kern="1200" dirty="0"/>
            <a:t>; </a:t>
          </a:r>
          <a14:m xmlns:a14="http://schemas.microsoft.com/office/drawing/2010/main">
            <m:oMath xmlns:m="http://schemas.openxmlformats.org/officeDocument/2006/math">
              <m:sSubSup>
                <m:sSubSupPr>
                  <m:ctrlPr>
                    <a:rPr lang="ru-RU" sz="1500" i="1" kern="1200">
                      <a:latin typeface="Cambria Math"/>
                    </a:rPr>
                  </m:ctrlPr>
                </m:sSubSupPr>
                <m:e>
                  <m:r>
                    <a:rPr lang="ru-RU" sz="1500" i="1" kern="1200">
                      <a:latin typeface="Cambria Math"/>
                    </a:rPr>
                    <m:t>𝜔</m:t>
                  </m:r>
                </m:e>
                <m:sub>
                  <m:r>
                    <a:rPr lang="ru-RU" sz="1500" i="1" kern="1200">
                      <a:latin typeface="Cambria Math"/>
                    </a:rPr>
                    <m:t>уд</m:t>
                  </m:r>
                </m:sub>
                <m:sup>
                  <m:r>
                    <a:rPr lang="ru-RU" sz="1500" i="1" kern="1200">
                      <a:latin typeface="Cambria Math"/>
                    </a:rPr>
                    <m:t>норм</m:t>
                  </m:r>
                </m:sup>
              </m:sSubSup>
              <m:r>
                <a:rPr lang="ru-RU" sz="1500" i="1" kern="1200">
                  <a:latin typeface="Cambria Math"/>
                </a:rPr>
                <m:t>=6,5∙</m:t>
              </m:r>
              <m:sSup>
                <m:sSupPr>
                  <m:ctrlPr>
                    <a:rPr lang="ru-RU" sz="1500" i="1" kern="1200">
                      <a:latin typeface="Cambria Math"/>
                    </a:rPr>
                  </m:ctrlPr>
                </m:sSupPr>
                <m:e>
                  <m:r>
                    <a:rPr lang="ru-RU" sz="1500" i="1" kern="1200">
                      <a:latin typeface="Cambria Math"/>
                    </a:rPr>
                    <m:t>10</m:t>
                  </m:r>
                </m:e>
                <m:sup>
                  <m:r>
                    <a:rPr lang="ru-RU" sz="1500" i="1" kern="1200">
                      <a:latin typeface="Cambria Math"/>
                    </a:rPr>
                    <m:t>−3</m:t>
                  </m:r>
                </m:sup>
              </m:sSup>
              <m:sSup>
                <m:sSupPr>
                  <m:ctrlPr>
                    <a:rPr lang="ru-RU" sz="1500" i="1" kern="1200">
                      <a:latin typeface="Cambria Math"/>
                    </a:rPr>
                  </m:ctrlPr>
                </m:sSupPr>
                <m:e>
                  <m:d>
                    <m:dPr>
                      <m:ctrlPr>
                        <a:rPr lang="ru-RU" sz="1500" i="1" kern="1200">
                          <a:latin typeface="Cambria Math"/>
                        </a:rPr>
                      </m:ctrlPr>
                    </m:dPr>
                    <m:e>
                      <m:r>
                        <a:rPr lang="ru-RU" sz="1500" i="1" kern="1200">
                          <a:latin typeface="Cambria Math"/>
                        </a:rPr>
                        <m:t>год∙МВт</m:t>
                      </m:r>
                    </m:e>
                  </m:d>
                </m:e>
                <m:sup>
                  <m:r>
                    <a:rPr lang="ru-RU" sz="1500" i="1" kern="1200">
                      <a:latin typeface="Cambria Math"/>
                    </a:rPr>
                    <m:t>−1</m:t>
                  </m:r>
                </m:sup>
              </m:sSup>
            </m:oMath>
          </a14:m>
          <a:r>
            <a:rPr lang="ru-RU" sz="1500" kern="1200" dirty="0"/>
            <a:t>.</a:t>
          </a:r>
        </a:p>
      </dsp:txBody>
      <dsp:txXfrm rot="-5400000">
        <a:off x="1046015" y="1413157"/>
        <a:ext cx="7737038" cy="1366617"/>
      </dsp:txXfrm>
    </dsp:sp>
    <dsp:sp modelId="{EA257854-7645-4B9B-89D6-D54EE6B2C62F}">
      <dsp:nvSpPr>
        <dsp:cNvPr id="0" name=""/>
        <dsp:cNvSpPr/>
      </dsp:nvSpPr>
      <dsp:spPr>
        <a:xfrm rot="5400000">
          <a:off x="-224145" y="3623629"/>
          <a:ext cx="1494306" cy="10460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3</a:t>
          </a:r>
          <a:endParaRPr lang="ru-RU" sz="2900" kern="1200" dirty="0"/>
        </a:p>
      </dsp:txBody>
      <dsp:txXfrm rot="-5400000">
        <a:off x="1" y="3922490"/>
        <a:ext cx="1046014" cy="448292"/>
      </dsp:txXfrm>
    </dsp:sp>
    <dsp:sp modelId="{F06B8629-D054-4DA2-8127-D1756ABB0D24}">
      <dsp:nvSpPr>
        <dsp:cNvPr id="0" name=""/>
        <dsp:cNvSpPr/>
      </dsp:nvSpPr>
      <dsp:spPr>
        <a:xfrm rot="5400000">
          <a:off x="4008013" y="-20351"/>
          <a:ext cx="1886972" cy="78109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нормированная величина математического ожидания       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ru-RU" sz="1500" i="1" kern="1200" smtClean="0">
                      <a:latin typeface="Cambria Math"/>
                    </a:rPr>
                  </m:ctrlPr>
                </m:sSupPr>
                <m:e>
                  <m:d>
                    <m:dPr>
                      <m:ctrlPr>
                        <a:rPr lang="ru-RU" sz="1500" i="1" kern="1200">
                          <a:latin typeface="Cambria Math"/>
                        </a:rPr>
                      </m:ctrlPr>
                    </m:dPr>
                    <m:e>
                      <m:f>
                        <m:fPr>
                          <m:ctrlPr>
                            <a:rPr lang="ru-RU" sz="1500" i="1" kern="120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500" i="1" kern="1200">
                              <a:latin typeface="Cambria Math"/>
                            </a:rPr>
                            <m:t>𝑀</m:t>
                          </m:r>
                          <m:sSub>
                            <m:sSubPr>
                              <m:ctrlPr>
                                <a:rPr lang="ru-RU" sz="1500" i="1" kern="120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500" i="1" kern="120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ru-RU" sz="1500" i="1" kern="120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ru-RU" sz="1500" i="1" kern="1200">
                              <a:latin typeface="Cambria Math"/>
                            </a:rPr>
                            <m:t>(</m:t>
                          </m:r>
                          <m:r>
                            <a:rPr lang="ru-RU" sz="1500" i="1" kern="1200">
                              <a:latin typeface="Cambria Math"/>
                            </a:rPr>
                            <m:t>𝑡</m:t>
                          </m:r>
                          <m:r>
                            <a:rPr lang="ru-RU" sz="1500" i="1" kern="1200">
                              <a:latin typeface="Cambria Math"/>
                            </a:rPr>
                            <m:t>)</m:t>
                          </m:r>
                        </m:num>
                        <m:den>
                          <m:sSubSup>
                            <m:sSubSupPr>
                              <m:ctrlPr>
                                <a:rPr lang="ru-RU" sz="1500" i="1" kern="120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ru-RU" sz="1500" i="1" kern="120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ru-RU" sz="1500" i="1" kern="120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ru-RU" sz="1500" i="1" kern="1200">
                                  <a:latin typeface="Cambria Math"/>
                                </a:rPr>
                                <m:t>𝑃</m:t>
                              </m:r>
                            </m:sup>
                          </m:sSubSup>
                        </m:den>
                      </m:f>
                    </m:e>
                  </m:d>
                </m:e>
                <m:sup>
                  <m:r>
                    <a:rPr lang="ru-RU" sz="1500" i="1" kern="1200">
                      <a:latin typeface="Cambria Math"/>
                    </a:rPr>
                    <m:t>норм</m:t>
                  </m:r>
                </m:sup>
              </m:sSup>
              <m:r>
                <a:rPr lang="ru-RU" sz="1500" i="1" kern="1200">
                  <a:latin typeface="Cambria Math"/>
                </a:rPr>
                <m:t>=1−</m:t>
              </m:r>
              <m:f>
                <m:fPr>
                  <m:ctrlPr>
                    <a:rPr lang="ru-RU" sz="1500" i="1" kern="1200">
                      <a:latin typeface="Cambria Math"/>
                    </a:rPr>
                  </m:ctrlPr>
                </m:fPr>
                <m:num>
                  <m:sSubSup>
                    <m:sSubSupPr>
                      <m:ctrlPr>
                        <a:rPr lang="ru-RU" sz="1500" i="1" kern="1200">
                          <a:latin typeface="Cambria Math"/>
                        </a:rPr>
                      </m:ctrlPr>
                    </m:sSubSupPr>
                    <m:e>
                      <m:r>
                        <a:rPr lang="ru-RU" sz="1500" i="1" kern="1200">
                          <a:latin typeface="Cambria Math"/>
                        </a:rPr>
                        <m:t>𝛥</m:t>
                      </m:r>
                      <m:r>
                        <a:rPr lang="ru-RU" sz="1500" i="1" kern="1200">
                          <a:latin typeface="Cambria Math"/>
                        </a:rPr>
                        <m:t>𝑄</m:t>
                      </m:r>
                    </m:e>
                    <m:sub>
                      <m:r>
                        <a:rPr lang="ru-RU" sz="1500" i="1" kern="1200">
                          <a:latin typeface="Cambria Math"/>
                        </a:rPr>
                        <m:t>ср.ф</m:t>
                      </m:r>
                    </m:sub>
                    <m:sup>
                      <m:r>
                        <a:rPr lang="ru-RU" sz="1500" i="1" kern="1200">
                          <a:latin typeface="Cambria Math"/>
                        </a:rPr>
                        <m:t>норм</m:t>
                      </m:r>
                    </m:sup>
                  </m:sSubSup>
                </m:num>
                <m:den>
                  <m:sSubSup>
                    <m:sSubSupPr>
                      <m:ctrlPr>
                        <a:rPr lang="ru-RU" sz="1500" i="1" kern="1200">
                          <a:latin typeface="Cambria Math"/>
                        </a:rPr>
                      </m:ctrlPr>
                    </m:sSubSupPr>
                    <m:e>
                      <m:r>
                        <a:rPr lang="ru-RU" sz="1500" i="1" kern="1200">
                          <a:latin typeface="Cambria Math"/>
                        </a:rPr>
                        <m:t>𝑄</m:t>
                      </m:r>
                    </m:e>
                    <m:sub>
                      <m:r>
                        <a:rPr lang="ru-RU" sz="1500" i="1" kern="1200">
                          <a:latin typeface="Cambria Math"/>
                        </a:rPr>
                        <m:t>0</m:t>
                      </m:r>
                    </m:sub>
                    <m:sup>
                      <m:r>
                        <a:rPr lang="ru-RU" sz="1500" i="1" kern="1200">
                          <a:latin typeface="Cambria Math"/>
                        </a:rPr>
                        <m:t>𝑃</m:t>
                      </m:r>
                    </m:sup>
                  </m:sSubSup>
                </m:den>
              </m:f>
              <m:sSup>
                <m:sSupPr>
                  <m:ctrlPr>
                    <a:rPr lang="ru-RU" sz="1500" i="1" kern="1200">
                      <a:latin typeface="Cambria Math"/>
                    </a:rPr>
                  </m:ctrlPr>
                </m:sSupPr>
                <m:e>
                  <m:r>
                    <a:rPr lang="ru-RU" sz="1500" i="1" kern="1200">
                      <a:latin typeface="Cambria Math"/>
                    </a:rPr>
                    <m:t>𝑃</m:t>
                  </m:r>
                </m:e>
                <m:sup>
                  <m:r>
                    <a:rPr lang="ru-RU" sz="1500" i="1" kern="1200">
                      <a:latin typeface="Cambria Math"/>
                    </a:rPr>
                    <m:t>норм</m:t>
                  </m:r>
                </m:sup>
              </m:sSup>
              <m:r>
                <a:rPr lang="ru-RU" sz="1500" i="1" kern="1200">
                  <a:latin typeface="Cambria Math"/>
                </a:rPr>
                <m:t>(</m:t>
              </m:r>
              <m:r>
                <a:rPr lang="ru-RU" sz="1500" i="1" kern="1200">
                  <a:latin typeface="Cambria Math"/>
                </a:rPr>
                <m:t>𝑡</m:t>
              </m:r>
              <m:r>
                <a:rPr lang="ru-RU" sz="1500" i="1" kern="1200">
                  <a:latin typeface="Cambria Math"/>
                </a:rPr>
                <m:t>)</m:t>
              </m:r>
            </m:oMath>
          </a14:m>
          <a:r>
            <a:rPr lang="ru-RU" sz="1500" kern="1200" dirty="0"/>
            <a:t>,   </a:t>
          </a:r>
          <a:r>
            <a:rPr lang="ru-RU" sz="1500" kern="1200" dirty="0" smtClean="0"/>
            <a:t>            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где 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ru-RU" sz="1500" i="1" kern="1200">
                      <a:latin typeface="Cambria Math"/>
                    </a:rPr>
                  </m:ctrlPr>
                </m:sSupPr>
                <m:e>
                  <m:r>
                    <a:rPr lang="ru-RU" sz="1500" i="1" kern="1200">
                      <a:latin typeface="Cambria Math"/>
                    </a:rPr>
                    <m:t>𝑃</m:t>
                  </m:r>
                </m:e>
                <m:sup>
                  <m:r>
                    <a:rPr lang="ru-RU" sz="1500" i="1" kern="1200">
                      <a:latin typeface="Cambria Math"/>
                    </a:rPr>
                    <m:t>норм</m:t>
                  </m:r>
                </m:sup>
              </m:sSup>
              <m:d>
                <m:dPr>
                  <m:ctrlPr>
                    <a:rPr lang="ru-RU" sz="1500" i="1" kern="1200">
                      <a:latin typeface="Cambria Math"/>
                    </a:rPr>
                  </m:ctrlPr>
                </m:dPr>
                <m:e>
                  <m:r>
                    <a:rPr lang="ru-RU" sz="1500" i="1" kern="1200">
                      <a:latin typeface="Cambria Math"/>
                    </a:rPr>
                    <m:t>𝑡</m:t>
                  </m:r>
                </m:e>
              </m:d>
            </m:oMath>
          </a14:m>
          <a:r>
            <a:rPr lang="ru-RU" sz="1500" kern="1200" dirty="0"/>
            <a:t> – нормативная вероятность отказа системы тепловых сетей</a:t>
          </a:r>
          <a14:m xmlns:a14="http://schemas.microsoft.com/office/drawing/2010/main">
            <m:oMath xmlns:m="http://schemas.openxmlformats.org/officeDocument/2006/math">
              <m:r>
                <a:rPr lang="ru-RU" sz="1500" b="0" i="0" kern="1200" smtClean="0">
                  <a:latin typeface="Cambria Math"/>
                </a:rPr>
                <m:t> </m:t>
              </m:r>
              <m:sSup>
                <m:sSupPr>
                  <m:ctrlPr>
                    <a:rPr lang="ru-RU" sz="1500" i="1" kern="1200" smtClean="0">
                      <a:latin typeface="Cambria Math"/>
                    </a:rPr>
                  </m:ctrlPr>
                </m:sSupPr>
                <m:e>
                  <m:r>
                    <a:rPr lang="ru-RU" sz="1500" i="1" kern="1200">
                      <a:latin typeface="Cambria Math"/>
                    </a:rPr>
                    <m:t>𝑃</m:t>
                  </m:r>
                </m:e>
                <m:sup>
                  <m:r>
                    <a:rPr lang="ru-RU" sz="1500" i="1" kern="1200">
                      <a:latin typeface="Cambria Math"/>
                    </a:rPr>
                    <m:t>норм</m:t>
                  </m:r>
                </m:sup>
              </m:sSup>
              <m:d>
                <m:dPr>
                  <m:ctrlPr>
                    <a:rPr lang="ru-RU" sz="1500" i="1" kern="1200">
                      <a:latin typeface="Cambria Math"/>
                    </a:rPr>
                  </m:ctrlPr>
                </m:dPr>
                <m:e>
                  <m:r>
                    <a:rPr lang="ru-RU" sz="1500" i="1" kern="1200">
                      <a:latin typeface="Cambria Math"/>
                    </a:rPr>
                    <m:t>𝑡</m:t>
                  </m:r>
                </m:e>
              </m:d>
              <m:r>
                <a:rPr lang="ru-RU" sz="1500" i="1" kern="1200">
                  <a:latin typeface="Cambria Math"/>
                </a:rPr>
                <m:t>=1−</m:t>
              </m:r>
              <m:sSup>
                <m:sSupPr>
                  <m:ctrlPr>
                    <a:rPr lang="ru-RU" sz="1500" i="1" kern="1200">
                      <a:latin typeface="Cambria Math"/>
                    </a:rPr>
                  </m:ctrlPr>
                </m:sSupPr>
                <m:e>
                  <m:r>
                    <a:rPr lang="ru-RU" sz="1500" i="1" kern="1200">
                      <a:latin typeface="Cambria Math"/>
                    </a:rPr>
                    <m:t>𝑒</m:t>
                  </m:r>
                </m:e>
                <m:sup>
                  <m:r>
                    <a:rPr lang="ru-RU" sz="1500" i="1" kern="1200">
                      <a:latin typeface="Cambria Math"/>
                    </a:rPr>
                    <m:t>−</m:t>
                  </m:r>
                  <m:r>
                    <a:rPr lang="ru-RU" sz="1500" i="1" kern="1200">
                      <a:latin typeface="Cambria Math"/>
                    </a:rPr>
                    <m:t>𝑚</m:t>
                  </m:r>
                </m:sup>
              </m:sSup>
            </m:oMath>
          </a14:m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i="1" kern="1200" dirty="0" smtClean="0"/>
            <a:t>m</a:t>
          </a:r>
          <a:r>
            <a:rPr lang="ru-RU" sz="1500" kern="1200" dirty="0" smtClean="0"/>
            <a:t> </a:t>
          </a:r>
          <a:r>
            <a:rPr lang="ru-RU" sz="1500" kern="1200" dirty="0"/>
            <a:t>– число отказов за время </a:t>
          </a:r>
          <a:r>
            <a:rPr lang="ru-RU" sz="1500" i="1" kern="1200" dirty="0"/>
            <a:t>t</a:t>
          </a:r>
          <a:r>
            <a:rPr lang="ru-RU" sz="1500" kern="1200" dirty="0"/>
            <a:t> – есть величина целая </a:t>
          </a:r>
          <a14:m xmlns:a14="http://schemas.microsoft.com/office/drawing/2010/main">
            <m:oMath xmlns:m="http://schemas.openxmlformats.org/officeDocument/2006/math">
              <m:r>
                <a:rPr lang="ru-RU" sz="1500" i="1" kern="1200">
                  <a:latin typeface="Cambria Math"/>
                </a:rPr>
                <m:t>𝑚</m:t>
              </m:r>
              <m:r>
                <a:rPr lang="ru-RU" sz="1500" i="1" kern="1200">
                  <a:latin typeface="Cambria Math"/>
                </a:rPr>
                <m:t>≥1, </m:t>
              </m:r>
            </m:oMath>
          </a14:m>
          <a:r>
            <a:rPr lang="ru-RU" sz="1500" kern="1200" dirty="0" smtClean="0"/>
            <a:t>                       </a:t>
          </a:r>
          <a:endParaRPr lang="ru-RU" sz="1500" kern="1200" dirty="0"/>
        </a:p>
      </dsp:txBody>
      <dsp:txXfrm rot="-5400000">
        <a:off x="1046015" y="3033761"/>
        <a:ext cx="7718855" cy="17027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9C18B0-F549-49DA-8882-3015662D6372}">
      <dsp:nvSpPr>
        <dsp:cNvPr id="0" name=""/>
        <dsp:cNvSpPr/>
      </dsp:nvSpPr>
      <dsp:spPr>
        <a:xfrm rot="5400000">
          <a:off x="-235307" y="469907"/>
          <a:ext cx="1568719" cy="109810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4</a:t>
          </a:r>
          <a:endParaRPr lang="ru-RU" sz="3000" kern="1200" dirty="0"/>
        </a:p>
      </dsp:txBody>
      <dsp:txXfrm rot="-5400000">
        <a:off x="2" y="783651"/>
        <a:ext cx="1098103" cy="470616"/>
      </dsp:txXfrm>
    </dsp:sp>
    <dsp:sp modelId="{51432AEC-B801-4F5F-B4DA-8A5E9A3E18F3}">
      <dsp:nvSpPr>
        <dsp:cNvPr id="0" name=""/>
        <dsp:cNvSpPr/>
      </dsp:nvSpPr>
      <dsp:spPr>
        <a:xfrm rot="5400000">
          <a:off x="4239396" y="-3135006"/>
          <a:ext cx="1476294" cy="77588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рассчитать нормативную величину показателя надежности функционирования системы тепловых сетей</a:t>
          </a:r>
          <a:endParaRPr lang="ru-RU" sz="120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ru-RU" sz="1200" i="1" kern="1200" smtClean="0">
                      <a:latin typeface="Cambria Math"/>
                    </a:rPr>
                  </m:ctrlPr>
                </m:sSubPr>
                <m:e>
                  <m:r>
                    <a:rPr lang="ru-RU" sz="1200" i="1" kern="1200">
                      <a:latin typeface="Cambria Math"/>
                    </a:rPr>
                    <m:t>𝑃</m:t>
                  </m:r>
                </m:e>
                <m:sub>
                  <m:r>
                    <a:rPr lang="ru-RU" sz="1200" i="1" kern="1200">
                      <a:latin typeface="Cambria Math"/>
                    </a:rPr>
                    <m:t>с.т</m:t>
                  </m:r>
                </m:sub>
              </m:sSub>
              <m:d>
                <m:dPr>
                  <m:ctrlPr>
                    <a:rPr lang="ru-RU" sz="1200" i="1" kern="1200">
                      <a:latin typeface="Cambria Math"/>
                    </a:rPr>
                  </m:ctrlPr>
                </m:dPr>
                <m:e>
                  <m:r>
                    <a:rPr lang="ru-RU" sz="1200" i="1" kern="1200">
                      <a:latin typeface="Cambria Math"/>
                    </a:rPr>
                    <m:t>𝑡</m:t>
                  </m:r>
                </m:e>
              </m:d>
              <m:r>
                <a:rPr lang="ru-RU" sz="1200" i="1" kern="1200">
                  <a:latin typeface="Cambria Math"/>
                </a:rPr>
                <m:t>=</m:t>
              </m:r>
              <m:f>
                <m:fPr>
                  <m:type m:val="lin"/>
                  <m:ctrlPr>
                    <a:rPr lang="ru-RU" sz="1200" i="1" kern="1200">
                      <a:latin typeface="Cambria Math"/>
                    </a:rPr>
                  </m:ctrlPr>
                </m:fPr>
                <m:num>
                  <m:sSup>
                    <m:sSupPr>
                      <m:ctrlPr>
                        <a:rPr lang="ru-RU" sz="1200" i="1" kern="1200">
                          <a:latin typeface="Cambria Math"/>
                        </a:rPr>
                      </m:ctrlPr>
                    </m:sSupPr>
                    <m:e>
                      <m:d>
                        <m:dPr>
                          <m:ctrlPr>
                            <a:rPr lang="ru-RU" sz="1200" i="1" kern="120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200" i="1" kern="120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1200" i="1" kern="1200">
                                  <a:latin typeface="Cambria Math"/>
                                </a:rPr>
                                <m:t>𝑀</m:t>
                              </m:r>
                              <m:sSub>
                                <m:sSubPr>
                                  <m:ctrlPr>
                                    <a:rPr lang="ru-RU" sz="1200" i="1" kern="120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 kern="1200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ru-RU" sz="1200" i="1" kern="120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ru-RU" sz="1200" i="1" kern="1200">
                                  <a:latin typeface="Cambria Math"/>
                                </a:rPr>
                                <m:t>(</m:t>
                              </m:r>
                              <m:r>
                                <a:rPr lang="ru-RU" sz="1200" i="1" kern="120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ru-RU" sz="1200" i="1" kern="1200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ru-RU" sz="1200" i="1" kern="120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200" i="1" kern="1200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ru-RU" sz="1200" i="1" kern="12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ru-RU" sz="1200" i="1" kern="1200">
                                      <a:latin typeface="Cambria Math"/>
                                    </a:rPr>
                                    <m:t>𝑃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e>
                    <m:sup>
                      <m:r>
                        <a:rPr lang="ru-RU" sz="1200" i="1" kern="1200">
                          <a:latin typeface="Cambria Math"/>
                        </a:rPr>
                        <m:t>норм</m:t>
                      </m:r>
                    </m:sup>
                  </m:sSup>
                  <m:r>
                    <a:rPr lang="ru-RU" sz="1200" i="1" kern="1200">
                      <a:latin typeface="Cambria Math"/>
                    </a:rPr>
                    <m:t>∙</m:t>
                  </m:r>
                  <m:d>
                    <m:dPr>
                      <m:begChr m:val="["/>
                      <m:endChr m:val="]"/>
                      <m:ctrlPr>
                        <a:rPr lang="ru-RU" sz="1200" i="1" kern="1200">
                          <a:latin typeface="Cambria Math"/>
                        </a:rPr>
                      </m:ctrlPr>
                    </m:dPr>
                    <m:e>
                      <m:r>
                        <a:rPr lang="ru-RU" sz="1200" i="1" kern="1200">
                          <a:latin typeface="Cambria Math"/>
                        </a:rPr>
                        <m:t>1−</m:t>
                      </m:r>
                      <m:sSubSup>
                        <m:sSubSupPr>
                          <m:ctrlPr>
                            <a:rPr lang="ru-RU" sz="1200" i="1" kern="120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sz="1200" i="1" kern="120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ru-RU" sz="1200" i="1" kern="1200">
                              <a:latin typeface="Cambria Math"/>
                            </a:rPr>
                            <m:t>𝑚</m:t>
                          </m:r>
                        </m:sub>
                        <m:sup>
                          <m:r>
                            <a:rPr lang="ru-RU" sz="1200" i="1" kern="1200">
                              <a:latin typeface="Cambria Math"/>
                            </a:rPr>
                            <m:t>норм</m:t>
                          </m:r>
                        </m:sup>
                      </m:sSubSup>
                      <m:r>
                        <a:rPr lang="ru-RU" sz="1200" i="1" kern="1200">
                          <a:latin typeface="Cambria Math"/>
                        </a:rPr>
                        <m:t>(</m:t>
                      </m:r>
                      <m:r>
                        <a:rPr lang="ru-RU" sz="1200" i="1" kern="1200">
                          <a:latin typeface="Cambria Math"/>
                        </a:rPr>
                        <m:t>𝑡</m:t>
                      </m:r>
                      <m:r>
                        <a:rPr lang="ru-RU" sz="1200" i="1" kern="1200">
                          <a:latin typeface="Cambria Math"/>
                        </a:rPr>
                        <m:t>)</m:t>
                      </m:r>
                    </m:e>
                  </m:d>
                </m:num>
                <m:den>
                  <m:d>
                    <m:dPr>
                      <m:ctrlPr>
                        <a:rPr lang="ru-RU" sz="1200" i="1" kern="1200">
                          <a:latin typeface="Cambria Math"/>
                        </a:rPr>
                      </m:ctrlPr>
                    </m:dPr>
                    <m:e>
                      <m:r>
                        <a:rPr lang="ru-RU" sz="1200" i="1" kern="1200">
                          <a:latin typeface="Cambria Math"/>
                        </a:rPr>
                        <m:t>𝑚</m:t>
                      </m:r>
                      <m:r>
                        <a:rPr lang="ru-RU" sz="1200" i="1" kern="1200">
                          <a:latin typeface="Cambria Math"/>
                        </a:rPr>
                        <m:t>∙</m:t>
                      </m:r>
                      <m:sSub>
                        <m:sSubPr>
                          <m:ctrlPr>
                            <a:rPr lang="ru-RU" sz="1200" i="1" kern="120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200" i="1" kern="120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ru-RU" sz="1200" i="1" kern="1200">
                              <a:latin typeface="Cambria Math"/>
                            </a:rPr>
                            <m:t>0</m:t>
                          </m:r>
                        </m:sub>
                      </m:sSub>
                    </m:e>
                  </m:d>
                </m:den>
              </m:f>
            </m:oMath>
          </a14:m>
          <a:r>
            <a:rPr lang="ru-RU" sz="1200" kern="1200" dirty="0"/>
            <a:t>               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где </a:t>
          </a:r>
          <a14:m xmlns:a14="http://schemas.microsoft.com/office/drawing/2010/main">
            <m:oMath xmlns:m="http://schemas.openxmlformats.org/officeDocument/2006/math">
              <m:sSubSup>
                <m:sSubSupPr>
                  <m:ctrlPr>
                    <a:rPr lang="ru-RU" sz="1200" i="1" kern="1200">
                      <a:latin typeface="Cambria Math"/>
                    </a:rPr>
                  </m:ctrlPr>
                </m:sSubSupPr>
                <m:e>
                  <m:r>
                    <a:rPr lang="ru-RU" sz="1200" i="1" kern="1200">
                      <a:latin typeface="Cambria Math"/>
                    </a:rPr>
                    <m:t>𝑃</m:t>
                  </m:r>
                </m:e>
                <m:sub>
                  <m:r>
                    <a:rPr lang="ru-RU" sz="1200" i="1" kern="1200">
                      <a:latin typeface="Cambria Math"/>
                    </a:rPr>
                    <m:t>𝑚</m:t>
                  </m:r>
                </m:sub>
                <m:sup>
                  <m:r>
                    <a:rPr lang="ru-RU" sz="1200" i="1" kern="1200">
                      <a:latin typeface="Cambria Math"/>
                    </a:rPr>
                    <m:t>норм</m:t>
                  </m:r>
                </m:sup>
              </m:sSubSup>
              <m:r>
                <a:rPr lang="ru-RU" sz="1200" i="1" kern="1200">
                  <a:latin typeface="Cambria Math"/>
                </a:rPr>
                <m:t>(</m:t>
              </m:r>
              <m:r>
                <a:rPr lang="ru-RU" sz="1200" i="1" kern="1200">
                  <a:latin typeface="Cambria Math"/>
                </a:rPr>
                <m:t>𝑡</m:t>
              </m:r>
              <m:r>
                <a:rPr lang="ru-RU" sz="1200" i="1" kern="1200">
                  <a:latin typeface="Cambria Math"/>
                </a:rPr>
                <m:t>)</m:t>
              </m:r>
            </m:oMath>
          </a14:m>
          <a:r>
            <a:rPr lang="ru-RU" sz="1200" kern="1200" dirty="0"/>
            <a:t> – нормативная вероятность </a:t>
          </a:r>
          <a:r>
            <a:rPr lang="ru-RU" sz="1200" i="1" kern="1200" dirty="0"/>
            <a:t>m</a:t>
          </a:r>
          <a:r>
            <a:rPr lang="ru-RU" sz="1200" kern="1200" dirty="0"/>
            <a:t> отказов системы тепловых сетей за время </a:t>
          </a:r>
          <a:r>
            <a:rPr lang="ru-RU" sz="1200" i="1" kern="1200" dirty="0"/>
            <a:t>t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 rot="-5400000">
        <a:off x="1098104" y="78353"/>
        <a:ext cx="7686813" cy="1332160"/>
      </dsp:txXfrm>
    </dsp:sp>
    <dsp:sp modelId="{B82302CF-D096-4063-B5BE-7DE4461F46B3}">
      <dsp:nvSpPr>
        <dsp:cNvPr id="0" name=""/>
        <dsp:cNvSpPr/>
      </dsp:nvSpPr>
      <dsp:spPr>
        <a:xfrm rot="5400000">
          <a:off x="-235307" y="2298857"/>
          <a:ext cx="1568719" cy="109810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5</a:t>
          </a:r>
          <a:endParaRPr lang="ru-RU" sz="3000" kern="1200" dirty="0"/>
        </a:p>
      </dsp:txBody>
      <dsp:txXfrm rot="-5400000">
        <a:off x="2" y="2612601"/>
        <a:ext cx="1098103" cy="470616"/>
      </dsp:txXfrm>
    </dsp:sp>
    <dsp:sp modelId="{85DD9F31-4C03-49C1-9602-A80514582ACF}">
      <dsp:nvSpPr>
        <dsp:cNvPr id="0" name=""/>
        <dsp:cNvSpPr/>
      </dsp:nvSpPr>
      <dsp:spPr>
        <a:xfrm rot="5400000">
          <a:off x="4040765" y="-1306056"/>
          <a:ext cx="1873557" cy="77588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нормированный коэффициент лимитированного теплоснабжения</a:t>
          </a:r>
          <a14:m xmlns:a14="http://schemas.microsoft.com/office/drawing/2010/main">
            <m:oMath xmlns:m="http://schemas.openxmlformats.org/officeDocument/2006/math">
              <m:r>
                <a:rPr lang="ru-RU" sz="1200" b="0" i="0" kern="1200" smtClean="0">
                  <a:latin typeface="Cambria Math"/>
                </a:rPr>
                <m:t>     </m:t>
              </m:r>
              <m:sSubSup>
                <m:sSubSupPr>
                  <m:ctrlPr>
                    <a:rPr lang="ru-RU" sz="1200" i="1" kern="1200" smtClean="0">
                      <a:latin typeface="Cambria Math"/>
                    </a:rPr>
                  </m:ctrlPr>
                </m:sSubSupPr>
                <m:e>
                  <m:r>
                    <a:rPr lang="ru-RU" sz="1200" i="1" kern="1200">
                      <a:latin typeface="Cambria Math"/>
                    </a:rPr>
                    <m:t>𝐾</m:t>
                  </m:r>
                </m:e>
                <m:sub>
                  <m:r>
                    <a:rPr lang="ru-RU" sz="1200" i="1" kern="1200">
                      <a:latin typeface="Cambria Math"/>
                    </a:rPr>
                    <m:t>л</m:t>
                  </m:r>
                </m:sub>
                <m:sup>
                  <m:r>
                    <a:rPr lang="ru-RU" sz="1200" i="1" kern="1200">
                      <a:latin typeface="Cambria Math"/>
                    </a:rPr>
                    <m:t>норм</m:t>
                  </m:r>
                </m:sup>
              </m:sSubSup>
              <m:r>
                <a:rPr lang="ru-RU" sz="1200" i="1" kern="1200">
                  <a:latin typeface="Cambria Math"/>
                </a:rPr>
                <m:t>=</m:t>
              </m:r>
              <m:f>
                <m:fPr>
                  <m:ctrlPr>
                    <a:rPr lang="ru-RU" sz="1200" i="1" kern="1200">
                      <a:latin typeface="Cambria Math"/>
                    </a:rPr>
                  </m:ctrlPr>
                </m:fPr>
                <m:num>
                  <m:d>
                    <m:dPr>
                      <m:ctrlPr>
                        <a:rPr lang="ru-RU" sz="1200" i="1" kern="1200">
                          <a:latin typeface="Cambria Math"/>
                        </a:rPr>
                      </m:ctrlPr>
                    </m:dPr>
                    <m:e>
                      <m:sSubSup>
                        <m:sSubSupPr>
                          <m:ctrlPr>
                            <a:rPr lang="ru-RU" sz="1200" i="1" kern="120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sz="1200" i="1" kern="120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sz="1200" i="1" kern="1200">
                              <a:latin typeface="Cambria Math"/>
                            </a:rPr>
                            <m:t>в</m:t>
                          </m:r>
                        </m:sub>
                        <m:sup>
                          <m:r>
                            <a:rPr lang="ru-RU" sz="1200" i="1" kern="1200">
                              <a:latin typeface="Cambria Math"/>
                            </a:rPr>
                            <m:t>𝑚𝑖𝑛</m:t>
                          </m:r>
                        </m:sup>
                      </m:sSubSup>
                      <m:r>
                        <a:rPr lang="ru-RU" sz="1200" i="1" kern="120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sz="1200" i="1" kern="120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200" i="1" kern="120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sz="1200" i="1" kern="1200">
                              <a:latin typeface="Cambria Math"/>
                            </a:rPr>
                            <m:t>н</m:t>
                          </m:r>
                        </m:sub>
                      </m:sSub>
                    </m:e>
                  </m:d>
                  <m:r>
                    <a:rPr lang="ru-RU" sz="1200" i="1" kern="1200">
                      <a:latin typeface="Cambria Math"/>
                    </a:rPr>
                    <m:t>−</m:t>
                  </m:r>
                  <m:d>
                    <m:dPr>
                      <m:ctrlPr>
                        <a:rPr lang="ru-RU" sz="1200" i="1" kern="1200">
                          <a:latin typeface="Cambria Math"/>
                        </a:rPr>
                      </m:ctrlPr>
                    </m:dPr>
                    <m:e>
                      <m:sSub>
                        <m:sSubPr>
                          <m:ctrlPr>
                            <a:rPr lang="ru-RU" sz="1200" i="1" kern="120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200" i="1" kern="120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sz="1200" i="1" kern="1200">
                              <a:latin typeface="Cambria Math"/>
                            </a:rPr>
                            <m:t>в.р</m:t>
                          </m:r>
                        </m:sub>
                      </m:sSub>
                      <m:r>
                        <a:rPr lang="ru-RU" sz="1200" i="1" kern="120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sz="1200" i="1" kern="120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200" i="1" kern="120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sz="1200" i="1" kern="1200">
                              <a:latin typeface="Cambria Math"/>
                            </a:rPr>
                            <m:t>н</m:t>
                          </m:r>
                        </m:sub>
                      </m:sSub>
                    </m:e>
                  </m:d>
                  <m:sSup>
                    <m:sSupPr>
                      <m:ctrlPr>
                        <a:rPr lang="ru-RU" sz="1200" i="1" kern="1200">
                          <a:latin typeface="Cambria Math"/>
                        </a:rPr>
                      </m:ctrlPr>
                    </m:sSupPr>
                    <m:e>
                      <m:r>
                        <a:rPr lang="ru-RU" sz="1200" i="1" kern="1200">
                          <a:latin typeface="Cambria Math"/>
                        </a:rPr>
                        <m:t>𝑒</m:t>
                      </m:r>
                    </m:e>
                    <m:sup>
                      <m:r>
                        <a:rPr lang="ru-RU" sz="1200" i="1" kern="1200">
                          <a:latin typeface="Cambria Math"/>
                        </a:rPr>
                        <m:t>−</m:t>
                      </m:r>
                      <m:f>
                        <m:fPr>
                          <m:type m:val="lin"/>
                          <m:ctrlPr>
                            <a:rPr lang="ru-RU" sz="1200" i="1" kern="120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200" i="1" kern="1200">
                              <a:latin typeface="Cambria Math"/>
                            </a:rPr>
                            <m:t>𝑧</m:t>
                          </m:r>
                        </m:num>
                        <m:den>
                          <m:r>
                            <a:rPr lang="ru-RU" sz="1200" i="1" kern="1200">
                              <a:latin typeface="Cambria Math"/>
                            </a:rPr>
                            <m:t>𝛽</m:t>
                          </m:r>
                        </m:den>
                      </m:f>
                    </m:sup>
                  </m:sSup>
                </m:num>
                <m:den>
                  <m:d>
                    <m:dPr>
                      <m:ctrlPr>
                        <a:rPr lang="ru-RU" sz="1200" i="1" kern="1200">
                          <a:latin typeface="Cambria Math"/>
                        </a:rPr>
                      </m:ctrlPr>
                    </m:dPr>
                    <m:e>
                      <m:sSub>
                        <m:sSubPr>
                          <m:ctrlPr>
                            <a:rPr lang="ru-RU" sz="1200" i="1" kern="120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200" i="1" kern="120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sz="1200" i="1" kern="1200">
                              <a:latin typeface="Cambria Math"/>
                            </a:rPr>
                            <m:t>в.р</m:t>
                          </m:r>
                        </m:sub>
                      </m:sSub>
                      <m:r>
                        <a:rPr lang="ru-RU" sz="1200" i="1" kern="1200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ru-RU" sz="1200" i="1" kern="120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sz="1200" i="1" kern="120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ru-RU" sz="1200" i="1" kern="1200">
                              <a:latin typeface="Cambria Math"/>
                            </a:rPr>
                            <m:t>н.о</m:t>
                          </m:r>
                        </m:sub>
                        <m:sup>
                          <m:r>
                            <a:rPr lang="ru-RU" sz="1200" i="1" kern="1200">
                              <a:latin typeface="Cambria Math"/>
                            </a:rPr>
                            <m:t>р</m:t>
                          </m:r>
                        </m:sup>
                      </m:sSubSup>
                    </m:e>
                  </m:d>
                  <m:r>
                    <a:rPr lang="ru-RU" sz="1200" i="1" kern="1200">
                      <a:latin typeface="Cambria Math"/>
                    </a:rPr>
                    <m:t>(1−</m:t>
                  </m:r>
                  <m:sSup>
                    <m:sSupPr>
                      <m:ctrlPr>
                        <a:rPr lang="ru-RU" sz="1200" i="1" kern="1200">
                          <a:latin typeface="Cambria Math"/>
                        </a:rPr>
                      </m:ctrlPr>
                    </m:sSupPr>
                    <m:e>
                      <m:r>
                        <a:rPr lang="ru-RU" sz="1200" i="1" kern="1200">
                          <a:latin typeface="Cambria Math"/>
                        </a:rPr>
                        <m:t>𝑒</m:t>
                      </m:r>
                    </m:e>
                    <m:sup>
                      <m:r>
                        <a:rPr lang="ru-RU" sz="1200" i="1" kern="1200">
                          <a:latin typeface="Cambria Math"/>
                        </a:rPr>
                        <m:t>−</m:t>
                      </m:r>
                      <m:f>
                        <m:fPr>
                          <m:type m:val="lin"/>
                          <m:ctrlPr>
                            <a:rPr lang="ru-RU" sz="1200" i="1" kern="120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200" i="1" kern="1200">
                              <a:latin typeface="Cambria Math"/>
                            </a:rPr>
                            <m:t>𝑧</m:t>
                          </m:r>
                        </m:num>
                        <m:den>
                          <m:r>
                            <a:rPr lang="ru-RU" sz="1200" i="1" kern="1200">
                              <a:latin typeface="Cambria Math"/>
                            </a:rPr>
                            <m:t>𝛽</m:t>
                          </m:r>
                        </m:den>
                      </m:f>
                    </m:sup>
                  </m:sSup>
                  <m:r>
                    <a:rPr lang="ru-RU" sz="1200" i="1" kern="1200">
                      <a:latin typeface="Cambria Math"/>
                    </a:rPr>
                    <m:t>)</m:t>
                  </m:r>
                </m:den>
              </m:f>
            </m:oMath>
          </a14:m>
          <a:r>
            <a:rPr lang="ru-RU" sz="1200" kern="1200" dirty="0"/>
            <a:t>,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 определяется температура воздуха внутри помещений на период окончания ремонтно-восстановительных работ</a:t>
          </a:r>
          <a14:m xmlns:a14="http://schemas.microsoft.com/office/drawing/2010/main">
            <m:oMath xmlns:m="http://schemas.openxmlformats.org/officeDocument/2006/math">
              <m:r>
                <a:rPr lang="ru-RU" sz="1200" b="0" i="0" kern="1200" smtClean="0">
                  <a:latin typeface="Cambria Math"/>
                </a:rPr>
                <m:t>  </m:t>
              </m:r>
              <m:sSub>
                <m:sSubPr>
                  <m:ctrlPr>
                    <a:rPr lang="ru-RU" sz="1200" i="1" kern="1200" smtClean="0">
                      <a:latin typeface="Cambria Math"/>
                    </a:rPr>
                  </m:ctrlPr>
                </m:sSubPr>
                <m:e>
                  <m:r>
                    <a:rPr lang="ru-RU" sz="1200" i="1" kern="1200">
                      <a:latin typeface="Cambria Math"/>
                    </a:rPr>
                    <m:t>𝑡</m:t>
                  </m:r>
                </m:e>
                <m:sub>
                  <m:r>
                    <a:rPr lang="ru-RU" sz="1200" i="1" kern="1200">
                      <a:latin typeface="Cambria Math"/>
                    </a:rPr>
                    <m:t>в</m:t>
                  </m:r>
                </m:sub>
              </m:sSub>
              <m:r>
                <a:rPr lang="ru-RU" sz="1200" i="1" kern="1200">
                  <a:latin typeface="Cambria Math"/>
                </a:rPr>
                <m:t>=</m:t>
              </m:r>
              <m:sSub>
                <m:sSubPr>
                  <m:ctrlPr>
                    <a:rPr lang="ru-RU" sz="1200" i="1" kern="1200">
                      <a:latin typeface="Cambria Math"/>
                    </a:rPr>
                  </m:ctrlPr>
                </m:sSubPr>
                <m:e>
                  <m:r>
                    <a:rPr lang="ru-RU" sz="1200" i="1" kern="1200">
                      <a:latin typeface="Cambria Math"/>
                    </a:rPr>
                    <m:t>𝑡</m:t>
                  </m:r>
                </m:e>
                <m:sub>
                  <m:r>
                    <a:rPr lang="ru-RU" sz="1200" i="1" kern="1200">
                      <a:latin typeface="Cambria Math"/>
                    </a:rPr>
                    <m:t>н</m:t>
                  </m:r>
                </m:sub>
              </m:sSub>
              <m:r>
                <a:rPr lang="ru-RU" sz="1200" i="1" kern="1200">
                  <a:latin typeface="Cambria Math"/>
                </a:rPr>
                <m:t>+</m:t>
              </m:r>
              <m:d>
                <m:dPr>
                  <m:begChr m:val="["/>
                  <m:endChr m:val="]"/>
                  <m:ctrlPr>
                    <a:rPr lang="ru-RU" sz="1200" i="1" kern="1200">
                      <a:latin typeface="Cambria Math"/>
                    </a:rPr>
                  </m:ctrlPr>
                </m:dPr>
                <m:e>
                  <m:sSub>
                    <m:sSubPr>
                      <m:ctrlPr>
                        <a:rPr lang="ru-RU" sz="1200" i="1" kern="1200">
                          <a:latin typeface="Cambria Math"/>
                        </a:rPr>
                      </m:ctrlPr>
                    </m:sSubPr>
                    <m:e>
                      <m:r>
                        <a:rPr lang="ru-RU" sz="1200" i="1" kern="1200">
                          <a:latin typeface="Cambria Math"/>
                        </a:rPr>
                        <m:t>К</m:t>
                      </m:r>
                    </m:e>
                    <m:sub>
                      <m:r>
                        <a:rPr lang="ru-RU" sz="1200" i="1" kern="1200">
                          <a:latin typeface="Cambria Math"/>
                        </a:rPr>
                        <m:t>л</m:t>
                      </m:r>
                    </m:sub>
                  </m:sSub>
                  <m:r>
                    <a:rPr lang="ru-RU" sz="1200" i="1" kern="1200">
                      <a:latin typeface="Cambria Math"/>
                    </a:rPr>
                    <m:t>+</m:t>
                  </m:r>
                  <m:d>
                    <m:dPr>
                      <m:ctrlPr>
                        <a:rPr lang="ru-RU" sz="1200" i="1" kern="1200">
                          <a:latin typeface="Cambria Math"/>
                        </a:rPr>
                      </m:ctrlPr>
                    </m:dPr>
                    <m:e>
                      <m:f>
                        <m:fPr>
                          <m:ctrlPr>
                            <a:rPr lang="ru-RU" sz="1200" i="1" kern="120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200" i="1" kern="120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200" i="1" kern="120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sz="1200" i="1" kern="1200">
                                  <a:latin typeface="Cambria Math"/>
                                </a:rPr>
                                <m:t>в.р</m:t>
                              </m:r>
                            </m:sub>
                          </m:sSub>
                          <m:r>
                            <a:rPr lang="ru-RU" sz="1200" i="1" kern="120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1200" i="1" kern="120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200" i="1" kern="120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sz="1200" i="1" kern="1200">
                                  <a:latin typeface="Cambria Math"/>
                                </a:rPr>
                                <m:t>н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200" i="1" kern="120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200" i="1" kern="120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sz="1200" i="1" kern="1200">
                                  <a:latin typeface="Cambria Math"/>
                                </a:rPr>
                                <m:t>в.р</m:t>
                              </m:r>
                            </m:sub>
                          </m:sSub>
                          <m:r>
                            <a:rPr lang="ru-RU" sz="1200" i="1" kern="1200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sz="1200" i="1" kern="120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ru-RU" sz="1200" i="1" kern="120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sz="1200" i="1" kern="1200">
                                  <a:latin typeface="Cambria Math"/>
                                </a:rPr>
                                <m:t>н.о</m:t>
                              </m:r>
                            </m:sub>
                            <m:sup>
                              <m:r>
                                <a:rPr lang="ru-RU" sz="1200" i="1" kern="1200">
                                  <a:latin typeface="Cambria Math"/>
                                </a:rPr>
                                <m:t>р</m:t>
                              </m:r>
                            </m:sup>
                          </m:sSubSup>
                        </m:den>
                      </m:f>
                      <m:r>
                        <a:rPr lang="ru-RU" sz="1200" i="1" kern="120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sz="1200" i="1" kern="120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200" i="1" kern="1200">
                              <a:latin typeface="Cambria Math"/>
                            </a:rPr>
                            <m:t>К</m:t>
                          </m:r>
                        </m:e>
                        <m:sub>
                          <m:r>
                            <a:rPr lang="ru-RU" sz="1200" i="1" kern="1200">
                              <a:latin typeface="Cambria Math"/>
                            </a:rPr>
                            <m:t>л</m:t>
                          </m:r>
                        </m:sub>
                      </m:sSub>
                    </m:e>
                  </m:d>
                  <m:sSup>
                    <m:sSupPr>
                      <m:ctrlPr>
                        <a:rPr lang="ru-RU" sz="1200" i="1" kern="1200">
                          <a:latin typeface="Cambria Math"/>
                        </a:rPr>
                      </m:ctrlPr>
                    </m:sSupPr>
                    <m:e>
                      <m:r>
                        <a:rPr lang="ru-RU" sz="1200" i="1" kern="1200">
                          <a:latin typeface="Cambria Math"/>
                        </a:rPr>
                        <m:t>𝑒</m:t>
                      </m:r>
                    </m:e>
                    <m:sup>
                      <m:r>
                        <a:rPr lang="ru-RU" sz="1200" i="1" kern="1200">
                          <a:latin typeface="Cambria Math"/>
                        </a:rPr>
                        <m:t>−</m:t>
                      </m:r>
                      <m:f>
                        <m:fPr>
                          <m:type m:val="lin"/>
                          <m:ctrlPr>
                            <a:rPr lang="ru-RU" sz="1200" i="1" kern="120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200" i="1" kern="1200">
                              <a:latin typeface="Cambria Math"/>
                            </a:rPr>
                            <m:t>𝑧</m:t>
                          </m:r>
                        </m:num>
                        <m:den>
                          <m:r>
                            <a:rPr lang="ru-RU" sz="1200" i="1" kern="1200">
                              <a:latin typeface="Cambria Math"/>
                            </a:rPr>
                            <m:t>𝛽</m:t>
                          </m:r>
                        </m:den>
                      </m:f>
                    </m:sup>
                  </m:sSup>
                </m:e>
              </m:d>
              <m:d>
                <m:dPr>
                  <m:ctrlPr>
                    <a:rPr lang="ru-RU" sz="1200" i="1" kern="1200">
                      <a:latin typeface="Cambria Math"/>
                    </a:rPr>
                  </m:ctrlPr>
                </m:dPr>
                <m:e>
                  <m:sSub>
                    <m:sSubPr>
                      <m:ctrlPr>
                        <a:rPr lang="ru-RU" sz="1200" i="1" kern="1200">
                          <a:latin typeface="Cambria Math"/>
                        </a:rPr>
                      </m:ctrlPr>
                    </m:sSubPr>
                    <m:e>
                      <m:r>
                        <a:rPr lang="ru-RU" sz="1200" i="1" kern="1200">
                          <a:latin typeface="Cambria Math"/>
                        </a:rPr>
                        <m:t>𝑡</m:t>
                      </m:r>
                    </m:e>
                    <m:sub>
                      <m:r>
                        <a:rPr lang="ru-RU" sz="1200" i="1" kern="1200">
                          <a:latin typeface="Cambria Math"/>
                        </a:rPr>
                        <m:t>в.р</m:t>
                      </m:r>
                    </m:sub>
                  </m:sSub>
                  <m:r>
                    <a:rPr lang="ru-RU" sz="1200" i="1" kern="1200">
                      <a:latin typeface="Cambria Math"/>
                    </a:rPr>
                    <m:t>−</m:t>
                  </m:r>
                  <m:sSubSup>
                    <m:sSubSupPr>
                      <m:ctrlPr>
                        <a:rPr lang="ru-RU" sz="1200" i="1" kern="1200">
                          <a:latin typeface="Cambria Math"/>
                        </a:rPr>
                      </m:ctrlPr>
                    </m:sSubSupPr>
                    <m:e>
                      <m:r>
                        <a:rPr lang="ru-RU" sz="1200" i="1" kern="1200">
                          <a:latin typeface="Cambria Math"/>
                        </a:rPr>
                        <m:t>𝑡</m:t>
                      </m:r>
                    </m:e>
                    <m:sub>
                      <m:r>
                        <a:rPr lang="ru-RU" sz="1200" i="1" kern="1200">
                          <a:latin typeface="Cambria Math"/>
                        </a:rPr>
                        <m:t>н.о</m:t>
                      </m:r>
                    </m:sub>
                    <m:sup>
                      <m:r>
                        <a:rPr lang="ru-RU" sz="1200" i="1" kern="1200">
                          <a:latin typeface="Cambria Math"/>
                        </a:rPr>
                        <m:t>р</m:t>
                      </m:r>
                    </m:sup>
                  </m:sSubSup>
                </m:e>
              </m:d>
            </m:oMath>
          </a14:m>
          <a:r>
            <a:rPr lang="ru-RU" sz="1200" kern="1200" dirty="0"/>
            <a:t>,        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где 	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ru-RU" sz="1200" i="1" kern="1200">
                      <a:latin typeface="Cambria Math"/>
                    </a:rPr>
                  </m:ctrlPr>
                </m:sSubPr>
                <m:e>
                  <m:r>
                    <a:rPr lang="ru-RU" sz="1200" i="1" kern="1200">
                      <a:latin typeface="Cambria Math"/>
                    </a:rPr>
                    <m:t>𝑡</m:t>
                  </m:r>
                </m:e>
                <m:sub>
                  <m:r>
                    <a:rPr lang="ru-RU" sz="1200" i="1" kern="1200">
                      <a:latin typeface="Cambria Math"/>
                    </a:rPr>
                    <m:t>в</m:t>
                  </m:r>
                </m:sub>
              </m:sSub>
              <m:r>
                <a:rPr lang="ru-RU" sz="1200" i="1" kern="1200">
                  <a:latin typeface="Cambria Math"/>
                </a:rPr>
                <m:t>, </m:t>
              </m:r>
              <m:sSub>
                <m:sSubPr>
                  <m:ctrlPr>
                    <a:rPr lang="ru-RU" sz="1200" i="1" kern="1200">
                      <a:latin typeface="Cambria Math"/>
                    </a:rPr>
                  </m:ctrlPr>
                </m:sSubPr>
                <m:e>
                  <m:r>
                    <a:rPr lang="ru-RU" sz="1200" i="1" kern="1200">
                      <a:latin typeface="Cambria Math"/>
                    </a:rPr>
                    <m:t>𝑡</m:t>
                  </m:r>
                </m:e>
                <m:sub>
                  <m:r>
                    <a:rPr lang="ru-RU" sz="1200" i="1" kern="1200">
                      <a:latin typeface="Cambria Math"/>
                    </a:rPr>
                    <m:t>в.р</m:t>
                  </m:r>
                </m:sub>
              </m:sSub>
            </m:oMath>
          </a14:m>
          <a:r>
            <a:rPr lang="ru-RU" sz="1200" kern="1200" dirty="0"/>
            <a:t> – текущая и расчетная температуры воздуха помещений, °С;</a:t>
          </a:r>
          <a14:m xmlns:a14="http://schemas.microsoft.com/office/drawing/2010/main">
            <m:oMath xmlns:m="http://schemas.openxmlformats.org/officeDocument/2006/math">
              <m:r>
                <a:rPr lang="ru-RU" sz="1200" b="0" i="0" kern="1200" smtClean="0">
                  <a:latin typeface="Cambria Math"/>
                </a:rPr>
                <m:t>  </m:t>
              </m:r>
              <m:sSub>
                <m:sSubPr>
                  <m:ctrlPr>
                    <a:rPr lang="ru-RU" sz="1200" i="1" kern="1200" smtClean="0">
                      <a:latin typeface="Cambria Math"/>
                    </a:rPr>
                  </m:ctrlPr>
                </m:sSubPr>
                <m:e>
                  <m:r>
                    <a:rPr lang="ru-RU" sz="1200" i="1" kern="1200">
                      <a:latin typeface="Cambria Math"/>
                    </a:rPr>
                    <m:t>𝑡</m:t>
                  </m:r>
                </m:e>
                <m:sub>
                  <m:r>
                    <a:rPr lang="ru-RU" sz="1200" i="1" kern="1200">
                      <a:latin typeface="Cambria Math"/>
                    </a:rPr>
                    <m:t>н</m:t>
                  </m:r>
                </m:sub>
              </m:sSub>
              <m:r>
                <a:rPr lang="ru-RU" sz="1200" i="1" kern="1200">
                  <a:latin typeface="Cambria Math"/>
                </a:rPr>
                <m:t>, </m:t>
              </m:r>
              <m:sSubSup>
                <m:sSubSupPr>
                  <m:ctrlPr>
                    <a:rPr lang="ru-RU" sz="1200" i="1" kern="1200">
                      <a:latin typeface="Cambria Math"/>
                    </a:rPr>
                  </m:ctrlPr>
                </m:sSubSupPr>
                <m:e>
                  <m:r>
                    <a:rPr lang="ru-RU" sz="1200" i="1" kern="1200">
                      <a:latin typeface="Cambria Math"/>
                    </a:rPr>
                    <m:t>𝑡</m:t>
                  </m:r>
                </m:e>
                <m:sub>
                  <m:r>
                    <a:rPr lang="ru-RU" sz="1200" i="1" kern="1200">
                      <a:latin typeface="Cambria Math"/>
                    </a:rPr>
                    <m:t>н.о</m:t>
                  </m:r>
                </m:sub>
                <m:sup>
                  <m:r>
                    <a:rPr lang="ru-RU" sz="1200" i="1" kern="1200">
                      <a:latin typeface="Cambria Math"/>
                    </a:rPr>
                    <m:t>р</m:t>
                  </m:r>
                </m:sup>
              </m:sSubSup>
            </m:oMath>
          </a14:m>
          <a:r>
            <a:rPr lang="ru-RU" sz="1200" kern="1200" dirty="0"/>
            <a:t> – текущая температура наружного воздуха и расчетная для проектирования систем отопления, °</a:t>
          </a:r>
          <a:r>
            <a:rPr lang="ru-RU" sz="1200" kern="1200" dirty="0" smtClean="0"/>
            <a:t>С; </a:t>
          </a:r>
          <a:r>
            <a:rPr lang="ru-RU" sz="1200" i="1" kern="1200" dirty="0" smtClean="0"/>
            <a:t>β</a:t>
          </a:r>
          <a:r>
            <a:rPr lang="ru-RU" sz="1200" kern="1200" dirty="0" smtClean="0"/>
            <a:t> – коэффициент аккумуляции зданий, ч; принимает </a:t>
          </a:r>
          <a:r>
            <a:rPr lang="ru-RU" sz="1200" i="1" kern="1200" dirty="0" smtClean="0"/>
            <a:t>β</a:t>
          </a:r>
          <a:r>
            <a:rPr lang="ru-RU" sz="1200" kern="1200" dirty="0" smtClean="0"/>
            <a:t> = 35…45 ч; </a:t>
          </a:r>
          <a:r>
            <a:rPr lang="ru-RU" sz="1200" i="1" kern="1200" dirty="0" smtClean="0"/>
            <a:t>z</a:t>
          </a:r>
          <a:r>
            <a:rPr lang="ru-RU" sz="1200" kern="1200" dirty="0" smtClean="0"/>
            <a:t> – продолжительность восстановительных работ отказного участка сети, ч</a:t>
          </a:r>
          <a14:m xmlns:a14="http://schemas.microsoft.com/office/drawing/2010/main">
            <m:oMath xmlns:m="http://schemas.openxmlformats.org/officeDocument/2006/math">
              <m:r>
                <a:rPr lang="ru-RU" sz="1200" b="0" i="0" kern="1200" smtClean="0">
                  <a:latin typeface="Cambria Math"/>
                </a:rPr>
                <m:t>   </m:t>
              </m:r>
              <m:r>
                <a:rPr lang="ru-RU" sz="1200" i="1" kern="1200" smtClean="0">
                  <a:latin typeface="Cambria Math"/>
                </a:rPr>
                <m:t>𝑧</m:t>
              </m:r>
              <m:r>
                <a:rPr lang="ru-RU" sz="1200" i="1" kern="1200" smtClean="0">
                  <a:latin typeface="Cambria Math"/>
                </a:rPr>
                <m:t>=2(1+11,5∙</m:t>
              </m:r>
              <m:r>
                <a:rPr lang="ru-RU" sz="1200" i="1" kern="1200" smtClean="0">
                  <a:latin typeface="Cambria Math"/>
                </a:rPr>
                <m:t>𝑑</m:t>
              </m:r>
              <m:r>
                <a:rPr lang="ru-RU" sz="1200" i="1" kern="1200" smtClean="0">
                  <a:latin typeface="Cambria Math"/>
                </a:rPr>
                <m:t>)</m:t>
              </m:r>
            </m:oMath>
          </a14:m>
          <a:r>
            <a:rPr lang="ru-RU" sz="1200" i="1" kern="1200" dirty="0" smtClean="0"/>
            <a:t>  d </a:t>
          </a:r>
          <a:r>
            <a:rPr lang="ru-RU" sz="1200" kern="1200" dirty="0" smtClean="0"/>
            <a:t>– диаметр трубопровода отказного участка сети, м;</a:t>
          </a:r>
          <a:endParaRPr lang="ru-RU" sz="1200" kern="1200" dirty="0"/>
        </a:p>
      </dsp:txBody>
      <dsp:txXfrm rot="-5400000">
        <a:off x="1098104" y="1728065"/>
        <a:ext cx="7667420" cy="1690637"/>
      </dsp:txXfrm>
    </dsp:sp>
    <dsp:sp modelId="{EA257854-7645-4B9B-89D6-D54EE6B2C62F}">
      <dsp:nvSpPr>
        <dsp:cNvPr id="0" name=""/>
        <dsp:cNvSpPr/>
      </dsp:nvSpPr>
      <dsp:spPr>
        <a:xfrm rot="5400000">
          <a:off x="-235307" y="3707148"/>
          <a:ext cx="1568719" cy="109810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6</a:t>
          </a:r>
          <a:endParaRPr lang="ru-RU" sz="3000" kern="1200" dirty="0"/>
        </a:p>
      </dsp:txBody>
      <dsp:txXfrm rot="-5400000">
        <a:off x="2" y="4020892"/>
        <a:ext cx="1098103" cy="470616"/>
      </dsp:txXfrm>
    </dsp:sp>
    <dsp:sp modelId="{F06B8629-D054-4DA2-8127-D1756ABB0D24}">
      <dsp:nvSpPr>
        <dsp:cNvPr id="0" name=""/>
        <dsp:cNvSpPr/>
      </dsp:nvSpPr>
      <dsp:spPr>
        <a:xfrm rot="5400000">
          <a:off x="4539281" y="139080"/>
          <a:ext cx="838350" cy="77588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/>
            <a:t>для нерезервируемых участков сети устанавливается максимально-допустимый диаметр (м) при </a:t>
          </a:r>
          <a14:m xmlns:a14="http://schemas.microsoft.com/office/drawing/2010/main">
            <m:oMath xmlns:m="http://schemas.openxmlformats.org/officeDocument/2006/math">
              <m:sSubSup>
                <m:sSubSupPr>
                  <m:ctrlPr>
                    <a:rPr lang="ru-RU" sz="1200" i="1" kern="1200">
                      <a:latin typeface="Cambria Math"/>
                    </a:rPr>
                  </m:ctrlPr>
                </m:sSubSupPr>
                <m:e>
                  <m:r>
                    <a:rPr lang="ru-RU" sz="1200" i="1" kern="1200">
                      <a:latin typeface="Cambria Math"/>
                    </a:rPr>
                    <m:t>𝐾</m:t>
                  </m:r>
                </m:e>
                <m:sub>
                  <m:r>
                    <a:rPr lang="ru-RU" sz="1200" i="1" kern="1200">
                      <a:latin typeface="Cambria Math"/>
                    </a:rPr>
                    <m:t>л</m:t>
                  </m:r>
                </m:sub>
                <m:sup>
                  <m:r>
                    <a:rPr lang="ru-RU" sz="1200" i="1" kern="1200">
                      <a:latin typeface="Cambria Math"/>
                    </a:rPr>
                    <m:t>норм</m:t>
                  </m:r>
                </m:sup>
              </m:sSubSup>
              <m:r>
                <a:rPr lang="ru-RU" sz="1200" i="1" kern="1200">
                  <a:latin typeface="Cambria Math"/>
                </a:rPr>
                <m:t>=0</m:t>
              </m:r>
            </m:oMath>
          </a14:m>
          <a:r>
            <a:rPr lang="ru-RU" sz="1200" kern="1200"/>
            <a:t> из условия обеспечения температуры помещений на конец восстановительных работ на уровне </a:t>
          </a:r>
          <a14:m xmlns:a14="http://schemas.microsoft.com/office/drawing/2010/main">
            <m:oMath xmlns:m="http://schemas.openxmlformats.org/officeDocument/2006/math">
              <m:sSubSup>
                <m:sSubSupPr>
                  <m:ctrlPr>
                    <a:rPr lang="ru-RU" sz="1200" i="1" kern="1200">
                      <a:latin typeface="Cambria Math"/>
                    </a:rPr>
                  </m:ctrlPr>
                </m:sSubSupPr>
                <m:e>
                  <m:r>
                    <a:rPr lang="ru-RU" sz="1200" i="1" kern="1200">
                      <a:latin typeface="Cambria Math"/>
                    </a:rPr>
                    <m:t>𝑡</m:t>
                  </m:r>
                </m:e>
                <m:sub>
                  <m:r>
                    <a:rPr lang="ru-RU" sz="1200" i="1" kern="1200">
                      <a:latin typeface="Cambria Math"/>
                    </a:rPr>
                    <m:t>в</m:t>
                  </m:r>
                </m:sub>
                <m:sup>
                  <m:r>
                    <a:rPr lang="ru-RU" sz="1200" i="1" kern="1200">
                      <a:latin typeface="Cambria Math"/>
                    </a:rPr>
                    <m:t>𝑚𝑖𝑛</m:t>
                  </m:r>
                </m:sup>
              </m:sSubSup>
              <m:r>
                <a:rPr lang="ru-RU" sz="1200" i="1" kern="1200">
                  <a:latin typeface="Cambria Math"/>
                </a:rPr>
                <m:t>≥10℃</m:t>
              </m:r>
            </m:oMath>
          </a14:m>
          <a:r>
            <a:rPr lang="ru-RU" sz="1200" kern="1200"/>
            <a:t>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ru-RU" sz="1200" i="1" kern="1200" smtClean="0">
                  <a:latin typeface="Cambria Math"/>
                </a:rPr>
                <m:t>𝑑</m:t>
              </m:r>
              <m:r>
                <a:rPr lang="ru-RU" sz="1200" i="1" kern="1200" smtClean="0">
                  <a:latin typeface="Cambria Math"/>
                </a:rPr>
                <m:t>≤−</m:t>
              </m:r>
              <m:f>
                <m:fPr>
                  <m:ctrlPr>
                    <a:rPr lang="ru-RU" sz="1200" i="1" kern="1200">
                      <a:latin typeface="Cambria Math"/>
                    </a:rPr>
                  </m:ctrlPr>
                </m:fPr>
                <m:num>
                  <m:r>
                    <a:rPr lang="ru-RU" sz="1200" i="1" kern="1200">
                      <a:latin typeface="Cambria Math"/>
                    </a:rPr>
                    <m:t>𝛽</m:t>
                  </m:r>
                </m:num>
                <m:den>
                  <m:r>
                    <a:rPr lang="ru-RU" sz="1200" i="1" kern="1200">
                      <a:latin typeface="Cambria Math"/>
                    </a:rPr>
                    <m:t>23</m:t>
                  </m:r>
                </m:den>
              </m:f>
              <m:r>
                <a:rPr lang="ru-RU" sz="1200" i="1" kern="1200">
                  <a:latin typeface="Cambria Math"/>
                </a:rPr>
                <m:t>𝑙𝑛</m:t>
              </m:r>
              <m:f>
                <m:fPr>
                  <m:ctrlPr>
                    <a:rPr lang="ru-RU" sz="1200" i="1" kern="1200">
                      <a:latin typeface="Cambria Math"/>
                    </a:rPr>
                  </m:ctrlPr>
                </m:fPr>
                <m:num>
                  <m:sSubSup>
                    <m:sSubSupPr>
                      <m:ctrlPr>
                        <a:rPr lang="ru-RU" sz="1200" i="1" kern="1200">
                          <a:latin typeface="Cambria Math"/>
                        </a:rPr>
                      </m:ctrlPr>
                    </m:sSubSupPr>
                    <m:e>
                      <m:r>
                        <a:rPr lang="ru-RU" sz="1200" i="1" kern="1200">
                          <a:latin typeface="Cambria Math"/>
                        </a:rPr>
                        <m:t>𝑡</m:t>
                      </m:r>
                    </m:e>
                    <m:sub>
                      <m:r>
                        <a:rPr lang="ru-RU" sz="1200" i="1" kern="1200">
                          <a:latin typeface="Cambria Math"/>
                        </a:rPr>
                        <m:t>в</m:t>
                      </m:r>
                    </m:sub>
                    <m:sup>
                      <m:r>
                        <a:rPr lang="ru-RU" sz="1200" i="1" kern="1200">
                          <a:latin typeface="Cambria Math"/>
                        </a:rPr>
                        <m:t>𝑚𝑖𝑛</m:t>
                      </m:r>
                    </m:sup>
                  </m:sSubSup>
                  <m:r>
                    <a:rPr lang="ru-RU" sz="1200" i="1" kern="1200">
                      <a:latin typeface="Cambria Math"/>
                    </a:rPr>
                    <m:t>−</m:t>
                  </m:r>
                  <m:sSubSup>
                    <m:sSubSupPr>
                      <m:ctrlPr>
                        <a:rPr lang="ru-RU" sz="1200" i="1" kern="1200">
                          <a:latin typeface="Cambria Math"/>
                        </a:rPr>
                      </m:ctrlPr>
                    </m:sSubSupPr>
                    <m:e>
                      <m:r>
                        <a:rPr lang="ru-RU" sz="1200" i="1" kern="1200">
                          <a:latin typeface="Cambria Math"/>
                        </a:rPr>
                        <m:t>𝑡</m:t>
                      </m:r>
                    </m:e>
                    <m:sub>
                      <m:r>
                        <a:rPr lang="ru-RU" sz="1200" i="1" kern="1200">
                          <a:latin typeface="Cambria Math"/>
                        </a:rPr>
                        <m:t>н.о</m:t>
                      </m:r>
                    </m:sub>
                    <m:sup>
                      <m:r>
                        <a:rPr lang="ru-RU" sz="1200" i="1" kern="1200">
                          <a:latin typeface="Cambria Math"/>
                        </a:rPr>
                        <m:t>р</m:t>
                      </m:r>
                    </m:sup>
                  </m:sSubSup>
                </m:num>
                <m:den>
                  <m:sSub>
                    <m:sSubPr>
                      <m:ctrlPr>
                        <a:rPr lang="ru-RU" sz="1200" i="1" kern="1200">
                          <a:latin typeface="Cambria Math"/>
                        </a:rPr>
                      </m:ctrlPr>
                    </m:sSubPr>
                    <m:e>
                      <m:r>
                        <a:rPr lang="ru-RU" sz="1200" i="1" kern="1200">
                          <a:latin typeface="Cambria Math"/>
                        </a:rPr>
                        <m:t>𝑡</m:t>
                      </m:r>
                    </m:e>
                    <m:sub>
                      <m:r>
                        <a:rPr lang="ru-RU" sz="1200" i="1" kern="1200">
                          <a:latin typeface="Cambria Math"/>
                        </a:rPr>
                        <m:t>в.р</m:t>
                      </m:r>
                    </m:sub>
                  </m:sSub>
                  <m:r>
                    <a:rPr lang="ru-RU" sz="1200" i="1" kern="1200">
                      <a:latin typeface="Cambria Math"/>
                    </a:rPr>
                    <m:t>−</m:t>
                  </m:r>
                  <m:sSubSup>
                    <m:sSubSupPr>
                      <m:ctrlPr>
                        <a:rPr lang="ru-RU" sz="1200" i="1" kern="1200">
                          <a:latin typeface="Cambria Math"/>
                        </a:rPr>
                      </m:ctrlPr>
                    </m:sSubSupPr>
                    <m:e>
                      <m:r>
                        <a:rPr lang="ru-RU" sz="1200" i="1" kern="1200">
                          <a:latin typeface="Cambria Math"/>
                        </a:rPr>
                        <m:t>𝑡</m:t>
                      </m:r>
                    </m:e>
                    <m:sub>
                      <m:r>
                        <a:rPr lang="ru-RU" sz="1200" i="1" kern="1200">
                          <a:latin typeface="Cambria Math"/>
                        </a:rPr>
                        <m:t>н.о</m:t>
                      </m:r>
                    </m:sub>
                    <m:sup>
                      <m:r>
                        <a:rPr lang="ru-RU" sz="1200" i="1" kern="1200">
                          <a:latin typeface="Cambria Math"/>
                        </a:rPr>
                        <m:t>р</m:t>
                      </m:r>
                    </m:sup>
                  </m:sSubSup>
                </m:den>
              </m:f>
              <m:r>
                <a:rPr lang="ru-RU" sz="1200" i="1" kern="1200">
                  <a:latin typeface="Cambria Math"/>
                </a:rPr>
                <m:t>−0,01</m:t>
              </m:r>
            </m:oMath>
          </a14:m>
          <a:r>
            <a:rPr lang="ru-RU" sz="1200" kern="1200" dirty="0" smtClean="0"/>
            <a:t>.                      </a:t>
          </a:r>
          <a:endParaRPr lang="ru-RU" sz="1200" kern="1200" dirty="0"/>
        </a:p>
      </dsp:txBody>
      <dsp:txXfrm rot="-5400000">
        <a:off x="1079017" y="3640270"/>
        <a:ext cx="7717955" cy="756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4C2E6-CC3B-4BD9-B485-B76C23D26CD1}" type="datetimeFigureOut">
              <a:rPr lang="ru-RU" smtClean="0"/>
              <a:t>04.09.2016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3B9AF-941D-4578-BAA0-709784890A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2547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04.09.2016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11" Type="http://schemas.openxmlformats.org/officeDocument/2006/relationships/image" Target="../media/image39.png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Надежность систем энергоснабжения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449063"/>
          </a:xfrm>
        </p:spPr>
        <p:txBody>
          <a:bodyPr/>
          <a:lstStyle/>
          <a:p>
            <a:r>
              <a:rPr lang="ru-RU" dirty="0" smtClean="0"/>
              <a:t>Лекция 3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444208" y="5534247"/>
            <a:ext cx="2440360" cy="847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К.т.н., доцент, докторант, </a:t>
            </a:r>
          </a:p>
          <a:p>
            <a:r>
              <a:rPr lang="ru-RU" dirty="0"/>
              <a:t>академик Европейской научно-образовательной академии          </a:t>
            </a:r>
            <a:endParaRPr lang="ru-RU" dirty="0" smtClean="0"/>
          </a:p>
          <a:p>
            <a:r>
              <a:rPr lang="ru-RU" dirty="0" smtClean="0"/>
              <a:t>  </a:t>
            </a:r>
            <a:r>
              <a:rPr lang="ru-RU" dirty="0" err="1"/>
              <a:t>Чейлытко</a:t>
            </a:r>
            <a:r>
              <a:rPr lang="ru-RU" dirty="0"/>
              <a:t> А.А.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AutoShape 2" descr="Картинки по запросу ЗГИ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Картинки по запросу ЗГИ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6" name="Picture 6" descr="Картинки по запросу ЗГИ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04664"/>
            <a:ext cx="1671737" cy="158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Картинки по запросу герб украин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1662702" cy="166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64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100811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Оценка </a:t>
            </a:r>
            <a:r>
              <a:rPr lang="ru-RU" sz="3600" b="1" dirty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надежности трубопроводов и задвижек</a:t>
            </a:r>
          </a:p>
        </p:txBody>
      </p:sp>
      <p:pic>
        <p:nvPicPr>
          <p:cNvPr id="9" name="Рисунок 8" descr="послед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40079"/>
            <a:ext cx="5193030" cy="8394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паралл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223860"/>
            <a:ext cx="2534920" cy="1488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364088" y="2227736"/>
                <a:ext cx="3024336" cy="9411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∙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∙</m:t>
                          </m:r>
                          <m:r>
                            <a:rPr lang="ru-RU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dirty="0" smtClean="0"/>
              </a:p>
              <a:p>
                <a:endParaRPr lang="ru-RU" dirty="0"/>
              </a:p>
              <a:p>
                <a:r>
                  <a:rPr lang="ru-RU" dirty="0" smtClean="0"/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limLoc m:val="undOvr"/>
                        <m:ctrlPr>
                          <a:rPr lang="ru-RU" i="1">
                            <a:latin typeface="Cambria Math"/>
                          </a:rPr>
                        </m:ctrlPr>
                      </m:naryPr>
                      <m:sub>
                        <m:r>
                          <a:rPr lang="ru-RU" i="1">
                            <a:latin typeface="Cambria Math"/>
                          </a:rPr>
                          <m:t>𝑖</m:t>
                        </m:r>
                        <m:r>
                          <a:rPr lang="ru-RU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ru-RU" i="1">
                            <a:latin typeface="Cambria Math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2227736"/>
                <a:ext cx="3024336" cy="941155"/>
              </a:xfrm>
              <a:prstGeom prst="rect">
                <a:avLst/>
              </a:prstGeom>
              <a:blipFill rotWithShape="1">
                <a:blip r:embed="rId4"/>
                <a:stretch>
                  <a:fillRect b="-716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5591289" y="1628800"/>
            <a:ext cx="2569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P – безотказность (</a:t>
            </a:r>
            <a:r>
              <a:rPr lang="ru-RU" dirty="0" smtClean="0"/>
              <a:t>0 - 1</a:t>
            </a:r>
            <a:r>
              <a:rPr lang="ru-RU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5148064" y="3758471"/>
                <a:ext cx="2439835" cy="4192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=1−</m:t>
                    </m:r>
                    <m:nary>
                      <m:naryPr>
                        <m:chr m:val="∏"/>
                        <m:limLoc m:val="undOvr"/>
                        <m:ctrlPr>
                          <a:rPr lang="ru-RU" i="1">
                            <a:latin typeface="Cambria Math"/>
                          </a:rPr>
                        </m:ctrlPr>
                      </m:naryPr>
                      <m:sub>
                        <m:r>
                          <a:rPr lang="ru-RU" i="1">
                            <a:latin typeface="Cambria Math"/>
                          </a:rPr>
                          <m:t>𝑖</m:t>
                        </m:r>
                        <m:r>
                          <a:rPr lang="ru-RU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ru-RU" i="1">
                            <a:latin typeface="Cambria Math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(1−</m:t>
                            </m:r>
                            <m:r>
                              <a:rPr lang="ru-RU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ru-RU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758471"/>
                <a:ext cx="2439835" cy="419217"/>
              </a:xfrm>
              <a:prstGeom prst="rect">
                <a:avLst/>
              </a:prstGeom>
              <a:blipFill rotWithShape="1">
                <a:blip r:embed="rId5"/>
                <a:stretch>
                  <a:fillRect t="-101471" r="-1247" b="-1602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562034" y="5085184"/>
                <a:ext cx="8330445" cy="1397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Интенсивность отказов </a:t>
                </a:r>
                <a:r>
                  <a:rPr lang="ru-RU" i="1" dirty="0"/>
                  <a:t>l</a:t>
                </a:r>
                <a:r>
                  <a:rPr lang="ru-RU" dirty="0"/>
                  <a:t> – число отказов </a:t>
                </a:r>
                <a:r>
                  <a:rPr lang="ru-RU" i="1" dirty="0"/>
                  <a:t>n</a:t>
                </a:r>
                <a:r>
                  <a:rPr lang="ru-RU" dirty="0"/>
                  <a:t>-элементов в системе в единицу времени, отнесенное к среднему числу элементов </a:t>
                </a:r>
                <a:r>
                  <a:rPr lang="ru-RU" i="1" dirty="0"/>
                  <a:t>N</a:t>
                </a:r>
                <a:r>
                  <a:rPr lang="ru-RU" dirty="0"/>
                  <a:t>, работающих в момент времени </a:t>
                </a:r>
                <a:r>
                  <a:rPr lang="ru-RU" i="1" dirty="0"/>
                  <a:t>τ</a:t>
                </a:r>
                <a:r>
                  <a:rPr lang="ru-RU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/>
                        </a:rPr>
                        <m:t>𝑙</m:t>
                      </m:r>
                      <m:r>
                        <a:rPr lang="ru-RU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∆</m:t>
                          </m:r>
                          <m:r>
                            <a:rPr lang="ru-RU" i="1">
                              <a:latin typeface="Cambria Math"/>
                            </a:rPr>
                            <m:t>𝜏</m:t>
                          </m:r>
                          <m:r>
                            <a:rPr lang="ru-RU" i="1">
                              <a:latin typeface="Cambria Math"/>
                            </a:rPr>
                            <m:t>∙</m:t>
                          </m:r>
                          <m:r>
                            <a:rPr lang="ru-RU" i="1">
                              <a:latin typeface="Cambria Math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34" y="5085184"/>
                <a:ext cx="8330445" cy="1397755"/>
              </a:xfrm>
              <a:prstGeom prst="rect">
                <a:avLst/>
              </a:prstGeom>
              <a:blipFill rotWithShape="1">
                <a:blip r:embed="rId6"/>
                <a:stretch>
                  <a:fillRect l="-585" t="-21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190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100811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Надежность системы</a:t>
            </a:r>
            <a:endParaRPr lang="ru-RU" sz="3600" b="1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40768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Последовательность отказов элемента во времени составляет поток отказов. Поток отказов характеризуется параметром потока отказов </a:t>
            </a:r>
            <a:r>
              <a:rPr lang="ru-RU" i="1" dirty="0"/>
              <a:t>ω</a:t>
            </a:r>
            <a:r>
              <a:rPr lang="ru-RU" dirty="0"/>
              <a:t>, который является аналогом интенсивности отказов.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51520" y="2348880"/>
                <a:ext cx="8712968" cy="2054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Рассмотрим основные характеристики ремонтируемых изделий. Если за год элемент отказал </a:t>
                </a:r>
                <a:r>
                  <a:rPr lang="ru-RU" i="1" dirty="0"/>
                  <a:t>К</a:t>
                </a:r>
                <a:r>
                  <a:rPr lang="ru-RU" dirty="0"/>
                  <a:t> раз, то поток отказов составляет </a:t>
                </a:r>
                <a:r>
                  <a:rPr lang="ru-RU" i="1" dirty="0"/>
                  <a:t>К</a:t>
                </a:r>
                <a:r>
                  <a:rPr lang="ru-RU" dirty="0"/>
                  <a:t>, 1/год</a:t>
                </a:r>
                <a:r>
                  <a:rPr lang="ru-RU" dirty="0" smtClean="0"/>
                  <a:t>.</a:t>
                </a:r>
              </a:p>
              <a:p>
                <a:endParaRPr lang="ru-RU" dirty="0"/>
              </a:p>
              <a:p>
                <a:r>
                  <a:rPr lang="ru-RU" dirty="0"/>
                  <a:t>При </a:t>
                </a:r>
                <a:r>
                  <a:rPr lang="ru-RU" i="1" dirty="0"/>
                  <a:t>ω = </a:t>
                </a:r>
                <a:r>
                  <a:rPr lang="ru-RU" i="1" dirty="0" err="1"/>
                  <a:t>const</a:t>
                </a:r>
                <a:r>
                  <a:rPr lang="ru-RU" dirty="0"/>
                  <a:t> вероятность безотказной работы элемента за время </a:t>
                </a:r>
                <a:r>
                  <a:rPr lang="ru-RU" i="1" dirty="0"/>
                  <a:t>t</a:t>
                </a:r>
                <a:r>
                  <a:rPr lang="ru-RU" dirty="0"/>
                  <a:t> описывается дифференциальным уравнением теории массового обслуживания.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ru-RU" i="1">
                              <a:latin typeface="Cambria Math"/>
                            </a:rPr>
                            <m:t>(</m:t>
                          </m:r>
                          <m:r>
                            <a:rPr lang="ru-RU" i="1">
                              <a:latin typeface="Cambria Math"/>
                            </a:rPr>
                            <m:t>𝑡</m:t>
                          </m:r>
                          <m:r>
                            <a:rPr lang="ru-RU" i="1"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ru-RU" i="1">
                              <a:latin typeface="Cambria Math"/>
                            </a:rPr>
                            <m:t>(</m:t>
                          </m:r>
                          <m:r>
                            <a:rPr lang="ru-RU" i="1">
                              <a:latin typeface="Cambria Math"/>
                            </a:rPr>
                            <m:t>𝑡</m:t>
                          </m:r>
                          <m:r>
                            <a:rPr lang="ru-RU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ru-RU" i="1">
                          <a:latin typeface="Cambria Math"/>
                        </a:rPr>
                        <m:t>=−</m:t>
                      </m:r>
                      <m:r>
                        <a:rPr lang="ru-RU" i="1">
                          <a:latin typeface="Cambria Math"/>
                        </a:rPr>
                        <m:t>𝜔</m:t>
                      </m:r>
                      <m:r>
                        <a:rPr lang="ru-RU" i="1">
                          <a:latin typeface="Cambria Math"/>
                        </a:rPr>
                        <m:t>𝑑𝑡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348880"/>
                <a:ext cx="8712968" cy="2054088"/>
              </a:xfrm>
              <a:prstGeom prst="rect">
                <a:avLst/>
              </a:prstGeom>
              <a:blipFill rotWithShape="1">
                <a:blip r:embed="rId2"/>
                <a:stretch>
                  <a:fillRect l="-559" t="-14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23528" y="4509120"/>
                <a:ext cx="4572000" cy="131689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ru-RU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ru-RU" i="1">
                              <a:latin typeface="Cambria Math"/>
                            </a:rPr>
                            <m:t>(0)</m:t>
                          </m:r>
                        </m:sub>
                        <m:sup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ru-RU" i="1">
                              <a:latin typeface="Cambria Math"/>
                            </a:rPr>
                            <m:t>(</m:t>
                          </m:r>
                          <m:r>
                            <a:rPr lang="ru-RU" i="1">
                              <a:latin typeface="Cambria Math"/>
                            </a:rPr>
                            <m:t>𝑡</m:t>
                          </m:r>
                          <m:r>
                            <a:rPr lang="ru-RU" i="1">
                              <a:latin typeface="Cambria Math"/>
                            </a:rPr>
                            <m:t>)</m:t>
                          </m:r>
                        </m:sup>
                        <m:e>
                          <m:f>
                            <m:f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latin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  <m:r>
                        <a:rPr lang="ru-RU" i="1">
                          <a:latin typeface="Cambria Math"/>
                        </a:rPr>
                        <m:t>= −</m:t>
                      </m:r>
                      <m:nary>
                        <m:naryPr>
                          <m:limLoc m:val="subSup"/>
                          <m:ctrlPr>
                            <a:rPr lang="ru-RU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ru-RU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𝑡</m:t>
                          </m:r>
                        </m:sup>
                        <m:e>
                          <m:r>
                            <a:rPr lang="ru-RU" i="1">
                              <a:latin typeface="Cambria Math"/>
                            </a:rPr>
                            <m:t>𝜔</m:t>
                          </m:r>
                          <m:r>
                            <a:rPr lang="ru-RU" i="1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ru-RU" dirty="0" smtClean="0"/>
              </a:p>
              <a:p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>
                              <a:latin typeface="Cambria Math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ru-RU" i="1">
                              <a:latin typeface="Cambria Math"/>
                            </a:rPr>
                            <m:t>(</m:t>
                          </m:r>
                          <m:r>
                            <a:rPr lang="ru-RU" i="1">
                              <a:latin typeface="Cambria Math"/>
                            </a:rPr>
                            <m:t>𝑡</m:t>
                          </m:r>
                          <m:r>
                            <a:rPr lang="ru-RU" i="1">
                              <a:latin typeface="Cambria Math"/>
                            </a:rPr>
                            <m:t>)</m:t>
                          </m:r>
                        </m:e>
                      </m:func>
                      <m:r>
                        <a:rPr lang="ru-RU" i="1">
                          <a:latin typeface="Cambria Math"/>
                        </a:rPr>
                        <m:t>= −</m:t>
                      </m:r>
                      <m:r>
                        <a:rPr lang="ru-RU" i="1">
                          <a:latin typeface="Cambria Math"/>
                        </a:rPr>
                        <m:t>𝜔</m:t>
                      </m:r>
                      <m:r>
                        <a:rPr lang="ru-RU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509120"/>
                <a:ext cx="4572000" cy="1316899"/>
              </a:xfrm>
              <a:prstGeom prst="rect">
                <a:avLst/>
              </a:prstGeom>
              <a:blipFill rotWithShape="1">
                <a:blip r:embed="rId3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4355976" y="4653136"/>
                <a:ext cx="4572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dirty="0"/>
                  <a:t>для момента времени </a:t>
                </a:r>
                <a:r>
                  <a:rPr lang="ru-RU" i="1" dirty="0"/>
                  <a:t>t </a:t>
                </a:r>
                <a:r>
                  <a:rPr lang="ru-RU" dirty="0"/>
                  <a:t>= 0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ru-RU" i="1">
                        <a:latin typeface="Cambria Math"/>
                      </a:rPr>
                      <m:t>=1</m:t>
                    </m:r>
                  </m:oMath>
                </a14:m>
                <a:r>
                  <a:rPr lang="ru-RU" dirty="0"/>
                  <a:t>, элемент работоспособен.</a:t>
                </a: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4653136"/>
                <a:ext cx="4572000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1200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6444208" y="6210418"/>
                <a:ext cx="1552733" cy="369332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ru-RU" i="1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ru-RU" i="1">
                              <a:latin typeface="Cambria Math"/>
                            </a:rPr>
                            <m:t>−</m:t>
                          </m:r>
                          <m:r>
                            <a:rPr lang="ru-RU" i="1">
                              <a:latin typeface="Cambria Math"/>
                            </a:rPr>
                            <m:t>𝜔</m:t>
                          </m:r>
                          <m:r>
                            <a:rPr lang="ru-RU" i="1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6210418"/>
                <a:ext cx="1552733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/>
          <p:cNvSpPr/>
          <p:nvPr/>
        </p:nvSpPr>
        <p:spPr>
          <a:xfrm>
            <a:off x="251520" y="6203780"/>
            <a:ext cx="6639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Вероятность безотказной работы элемента за время </a:t>
            </a:r>
            <a:r>
              <a:rPr lang="ru-RU" i="1" dirty="0"/>
              <a:t>t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909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100811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Ненадежность системы</a:t>
            </a:r>
            <a:endParaRPr lang="ru-RU" sz="3600" b="1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2060848"/>
                <a:ext cx="8712968" cy="261020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Вероятность отказа элемента за время </a:t>
                </a:r>
                <a:r>
                  <a:rPr lang="ru-RU" i="1" dirty="0"/>
                  <a:t>t</a:t>
                </a:r>
                <a:r>
                  <a:rPr lang="ru-RU" dirty="0"/>
                  <a:t> (ненадежность) является остаточной величиной дополнения надежности до </a:t>
                </a:r>
                <a:r>
                  <a:rPr lang="ru-RU" dirty="0" smtClean="0"/>
                  <a:t>единицы</a:t>
                </a:r>
              </a:p>
              <a:p>
                <a:endParaRPr lang="ru-RU" dirty="0"/>
              </a:p>
              <a:p>
                <a:r>
                  <a:rPr lang="ru-RU" dirty="0" smtClean="0"/>
                  <a:t>				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ru-RU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ru-RU" i="1">
                        <a:solidFill>
                          <a:srgbClr val="FF0000"/>
                        </a:solidFill>
                        <a:latin typeface="Cambria Math"/>
                      </a:rPr>
                      <m:t>= 1−</m:t>
                    </m:r>
                    <m:sSup>
                      <m:sSupPr>
                        <m:ctrlPr>
                          <a:rPr lang="ru-RU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𝜔</m:t>
                        </m:r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ru-RU" dirty="0">
                    <a:solidFill>
                      <a:srgbClr val="FF0000"/>
                    </a:solidFill>
                  </a:rPr>
                  <a:t>,</a:t>
                </a:r>
              </a:p>
              <a:p>
                <a:endParaRPr lang="ru-RU" dirty="0" smtClean="0"/>
              </a:p>
              <a:p>
                <a:r>
                  <a:rPr lang="ru-RU" dirty="0" smtClean="0"/>
                  <a:t>где </a:t>
                </a:r>
                <a:r>
                  <a:rPr lang="ru-RU" dirty="0"/>
                  <a:t>	</a:t>
                </a:r>
                <a:r>
                  <a:rPr lang="ru-RU" i="1" dirty="0"/>
                  <a:t>ω</a:t>
                </a:r>
                <a:r>
                  <a:rPr lang="ru-RU" dirty="0"/>
                  <a:t> – параметр потока отказов;</a:t>
                </a:r>
              </a:p>
              <a:p>
                <a:r>
                  <a:rPr lang="ru-RU" dirty="0"/>
                  <a:t>     	</a:t>
                </a:r>
                <a:r>
                  <a:rPr lang="ru-RU" i="1" dirty="0"/>
                  <a:t>t </a:t>
                </a:r>
                <a:r>
                  <a:rPr lang="ru-RU" dirty="0"/>
                  <a:t>– время работы элемента, лет.</a:t>
                </a:r>
              </a:p>
              <a:p>
                <a:r>
                  <a:rPr lang="ru-RU" dirty="0"/>
                  <a:t>Для линейных элементов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тр.</m:t>
                        </m:r>
                      </m:sub>
                    </m:sSub>
                  </m:oMath>
                </a14:m>
                <a:r>
                  <a:rPr lang="ru-RU" dirty="0"/>
                  <a:t> имеет размерность (</a:t>
                </a:r>
                <a:r>
                  <a:rPr lang="ru-RU" dirty="0" err="1"/>
                  <a:t>год·км</a:t>
                </a:r>
                <a:r>
                  <a:rPr lang="ru-RU" dirty="0"/>
                  <a:t>)</a:t>
                </a:r>
                <a:r>
                  <a:rPr lang="ru-RU" baseline="30000" dirty="0"/>
                  <a:t>-1</a:t>
                </a:r>
                <a:r>
                  <a:rPr lang="ru-RU" dirty="0"/>
                  <a:t>; для сосредоточенных </a:t>
                </a:r>
                <a:r>
                  <a:rPr lang="ru-RU" i="1" dirty="0"/>
                  <a:t>ω</a:t>
                </a:r>
                <a:r>
                  <a:rPr lang="ru-RU" dirty="0"/>
                  <a:t> – (год</a:t>
                </a:r>
                <a:r>
                  <a:rPr lang="ru-RU" baseline="30000" dirty="0"/>
                  <a:t>-1</a:t>
                </a:r>
                <a:r>
                  <a:rPr lang="ru-RU" dirty="0"/>
                  <a:t>).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060848"/>
                <a:ext cx="8712968" cy="2610202"/>
              </a:xfrm>
              <a:prstGeom prst="rect">
                <a:avLst/>
              </a:prstGeom>
              <a:blipFill rotWithShape="1">
                <a:blip r:embed="rId2"/>
                <a:stretch>
                  <a:fillRect l="-559" t="-1168" b="-28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31701" y="4941168"/>
                <a:ext cx="8568952" cy="1514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Величину обратную параметру потока отказов 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𝑇</m:t>
                    </m:r>
                    <m:r>
                      <a:rPr lang="ru-RU" i="1">
                        <a:latin typeface="Cambria Math"/>
                      </a:rPr>
                      <m:t>= </m:t>
                    </m:r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тр</m:t>
                        </m:r>
                      </m:sub>
                      <m:sup>
                        <m:r>
                          <a:rPr lang="ru-RU" i="1">
                            <a:latin typeface="Cambria Math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ru-RU" dirty="0"/>
                  <a:t> или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𝑇</m:t>
                    </m:r>
                    <m:r>
                      <a:rPr lang="ru-RU" i="1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𝜔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ru-RU" dirty="0"/>
                  <a:t> измеряемую в годах (часах) называют наработкой на отказ. </a:t>
                </a:r>
                <a:r>
                  <a:rPr lang="ru-RU" i="1" dirty="0"/>
                  <a:t>Т</a:t>
                </a:r>
                <a:r>
                  <a:rPr lang="ru-RU" dirty="0"/>
                  <a:t> – это среднее время работы элемента до отказа</a:t>
                </a:r>
                <a:r>
                  <a:rPr lang="ru-RU" dirty="0" smtClean="0"/>
                  <a:t>.</a:t>
                </a:r>
              </a:p>
              <a:p>
                <a:endParaRPr lang="ru-RU" dirty="0"/>
              </a:p>
              <a:p>
                <a:r>
                  <a:rPr lang="ru-RU" dirty="0"/>
                  <a:t>Показатель степени 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𝜔</m:t>
                    </m:r>
                    <m:r>
                      <a:rPr lang="ru-RU" i="1">
                        <a:latin typeface="Cambria Math"/>
                      </a:rPr>
                      <m:t>𝑡</m:t>
                    </m:r>
                    <m:r>
                      <a:rPr lang="ru-RU" i="1">
                        <a:latin typeface="Cambria Math"/>
                      </a:rPr>
                      <m:t>= </m:t>
                    </m:r>
                    <m:r>
                      <a:rPr lang="ru-RU" i="1">
                        <a:latin typeface="Cambria Math"/>
                      </a:rPr>
                      <m:t>𝑚</m:t>
                    </m:r>
                  </m:oMath>
                </a14:m>
                <a:r>
                  <a:rPr lang="ru-RU" dirty="0"/>
                  <a:t> - количеству отказов элемента за время </a:t>
                </a:r>
                <a:r>
                  <a:rPr lang="ru-RU" i="1" dirty="0"/>
                  <a:t>t</a:t>
                </a:r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01" y="4941168"/>
                <a:ext cx="8568952" cy="1514774"/>
              </a:xfrm>
              <a:prstGeom prst="rect">
                <a:avLst/>
              </a:prstGeom>
              <a:blipFill rotWithShape="1">
                <a:blip r:embed="rId3"/>
                <a:stretch>
                  <a:fillRect l="-569" t="-806" r="-569" b="-56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851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100811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Вероятность отказа системы</a:t>
            </a:r>
            <a:endParaRPr lang="ru-RU" sz="3600" b="1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40668" y="1484784"/>
                <a:ext cx="8712968" cy="53079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/>
                  <a:t>Вероятность </a:t>
                </a:r>
                <a:r>
                  <a:rPr lang="ru-RU" dirty="0"/>
                  <a:t>безотказной работы системы равна произведению вероятностей её </a:t>
                </a:r>
                <a:r>
                  <a:rPr lang="ru-RU" dirty="0" smtClean="0"/>
                  <a:t>элементов</a:t>
                </a:r>
              </a:p>
              <a:p>
                <a:endParaRPr lang="ru-RU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limLoc m:val="undOvr"/>
                        <m:ctrlPr>
                          <a:rPr lang="ru-RU" i="1">
                            <a:latin typeface="Cambria Math"/>
                          </a:rPr>
                        </m:ctrlPr>
                      </m:naryPr>
                      <m:sub>
                        <m:r>
                          <a:rPr lang="ru-RU" i="1">
                            <a:latin typeface="Cambria Math"/>
                          </a:rPr>
                          <m:t>𝑖</m:t>
                        </m:r>
                        <m:r>
                          <a:rPr lang="ru-RU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ru-RU" i="1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0</m:t>
                            </m:r>
                            <m:r>
                              <a:rPr lang="ru-RU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ru-RU" i="1">
                            <a:latin typeface="Cambria Math"/>
                          </a:rPr>
                          <m:t>(</m:t>
                        </m:r>
                        <m:r>
                          <a:rPr lang="ru-RU" i="1">
                            <a:latin typeface="Cambria Math"/>
                          </a:rPr>
                          <m:t>𝑡</m:t>
                        </m:r>
                        <m:r>
                          <a:rPr lang="ru-RU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ru-RU" dirty="0"/>
                  <a:t> </a:t>
                </a:r>
                <a:r>
                  <a:rPr lang="ru-RU" dirty="0" smtClean="0"/>
                  <a:t>,</a:t>
                </a:r>
              </a:p>
              <a:p>
                <a:endParaRPr lang="ru-RU" dirty="0"/>
              </a:p>
              <a:p>
                <a:r>
                  <a:rPr lang="ru-RU" dirty="0"/>
                  <a:t>где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0</m:t>
                        </m:r>
                        <m:r>
                          <a:rPr lang="ru-RU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(</m:t>
                    </m:r>
                    <m:r>
                      <a:rPr lang="ru-RU" i="1">
                        <a:latin typeface="Cambria Math"/>
                      </a:rPr>
                      <m:t>𝑡</m:t>
                    </m:r>
                    <m:r>
                      <a:rPr lang="ru-RU" i="1">
                        <a:latin typeface="Cambria Math"/>
                      </a:rPr>
                      <m:t>)</m:t>
                    </m:r>
                  </m:oMath>
                </a14:m>
                <a:r>
                  <a:rPr lang="ru-RU" dirty="0"/>
                  <a:t> - надежность функционирования элемента </a:t>
                </a:r>
                <a:r>
                  <a:rPr lang="ru-RU" i="1" dirty="0"/>
                  <a:t>i</a:t>
                </a:r>
                <a:r>
                  <a:rPr lang="ru-RU" dirty="0"/>
                  <a:t>;</a:t>
                </a:r>
              </a:p>
              <a:p>
                <a:r>
                  <a:rPr lang="ru-RU" dirty="0"/>
                  <a:t>    	 </a:t>
                </a:r>
                <a:r>
                  <a:rPr lang="ru-RU" i="1" dirty="0"/>
                  <a:t>n</a:t>
                </a:r>
                <a:r>
                  <a:rPr lang="ru-RU" dirty="0"/>
                  <a:t> – количество независимых по надежности элементов в системе</a:t>
                </a:r>
                <a:r>
                  <a:rPr lang="ru-RU" dirty="0" smtClean="0"/>
                  <a:t>:</a:t>
                </a:r>
              </a:p>
              <a:p>
                <a:endParaRPr lang="ru-RU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ru-RU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−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lang="ru-RU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ru-RU" i="1">
                                <a:latin typeface="Cambria Math"/>
                              </a:rPr>
                              <m:t>𝑖</m:t>
                            </m:r>
                            <m:r>
                              <a:rPr lang="ru-RU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ru-RU" i="1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ru-RU" i="1">
                                <a:latin typeface="Cambria Math"/>
                              </a:rPr>
                              <m:t>𝑡</m:t>
                            </m:r>
                          </m:e>
                        </m:nary>
                      </m:sup>
                    </m:sSup>
                    <m:r>
                      <a:rPr lang="ru-RU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ru-RU" i="1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ru-RU" dirty="0"/>
                  <a:t> </a:t>
                </a:r>
                <a:r>
                  <a:rPr lang="ru-RU" dirty="0" smtClean="0"/>
                  <a:t>,</a:t>
                </a:r>
              </a:p>
              <a:p>
                <a:endParaRPr lang="ru-RU" dirty="0"/>
              </a:p>
              <a:p>
                <a:r>
                  <a:rPr lang="ru-RU" dirty="0"/>
                  <a:t>где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ru-RU" dirty="0"/>
                  <a:t> – параметр потока отказов системы</a:t>
                </a:r>
                <a:r>
                  <a:rPr lang="ru-RU" dirty="0" smtClean="0"/>
                  <a:t>:</a:t>
                </a:r>
              </a:p>
              <a:p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ru-RU" i="1">
                              <a:latin typeface="Cambria Math"/>
                            </a:rPr>
                            <m:t>𝑖</m:t>
                          </m:r>
                          <m:r>
                            <a:rPr lang="ru-RU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ru-RU" dirty="0" smtClean="0"/>
              </a:p>
              <a:p>
                <a:endParaRPr lang="ru-RU" dirty="0"/>
              </a:p>
              <a:p>
                <a:r>
                  <a:rPr lang="ru-RU" dirty="0"/>
                  <a:t>Вероятность отказа системы (ненадежность) определяется </a:t>
                </a:r>
                <a:r>
                  <a:rPr lang="ru-RU" dirty="0" smtClean="0"/>
                  <a:t>выражением</a:t>
                </a:r>
              </a:p>
              <a:p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ru-RU" i="1">
                          <a:latin typeface="Cambria Math"/>
                        </a:rPr>
                        <m:t>=1−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ru-RU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ru-RU" i="1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68" y="1484784"/>
                <a:ext cx="8712968" cy="5307928"/>
              </a:xfrm>
              <a:prstGeom prst="rect">
                <a:avLst/>
              </a:prstGeom>
              <a:blipFill rotWithShape="1">
                <a:blip r:embed="rId2"/>
                <a:stretch>
                  <a:fillRect l="-630" t="-5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194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72008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Двойной отказ</a:t>
            </a:r>
            <a:endParaRPr lang="ru-RU" sz="3600" b="1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Чертеж3 a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36" y="1484784"/>
            <a:ext cx="2806065" cy="1807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491880" y="1340768"/>
                <a:ext cx="5400600" cy="26026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/>
                  <a:t>Вероятность совмещения событий равна произведению их вероятностей, т.е. вероятности отказа двух элементов: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ru-RU" i="1">
                        <a:latin typeface="Cambria Math"/>
                      </a:rPr>
                      <m:t>=1−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ru-RU" i="1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ru-RU" dirty="0"/>
                  <a:t> и </a:t>
                </a:r>
                <a:endParaRPr lang="ru-RU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ru-RU" i="1">
                          <a:latin typeface="Cambria Math"/>
                        </a:rPr>
                        <m:t>=1−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ru-RU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р</m:t>
                              </m:r>
                            </m:sub>
                          </m:sSub>
                          <m:r>
                            <a:rPr lang="ru-RU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р</m:t>
                              </m:r>
                            </m:sub>
                          </m:sSub>
                          <m:r>
                            <a:rPr lang="ru-RU" i="1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ru-RU" dirty="0" smtClean="0"/>
              </a:p>
              <a:p>
                <a:r>
                  <a:rPr lang="ru-RU" dirty="0"/>
                  <a:t> представляет двойной отказ являющийся неординарным событием. Двойной отказ происходит в период предшествующий или последующий событию.</a:t>
                </a: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1340768"/>
                <a:ext cx="5400600" cy="2602636"/>
              </a:xfrm>
              <a:prstGeom prst="rect">
                <a:avLst/>
              </a:prstGeom>
              <a:blipFill rotWithShape="1">
                <a:blip r:embed="rId3"/>
                <a:stretch>
                  <a:fillRect l="-1016" t="-1171" b="-28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44621" y="4312255"/>
                <a:ext cx="8547859" cy="14895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Для ординарных событий вероятность свершения </a:t>
                </a:r>
                <a:r>
                  <a:rPr lang="ru-RU" i="1" dirty="0"/>
                  <a:t>m</a:t>
                </a:r>
                <a:r>
                  <a:rPr lang="ru-RU" dirty="0"/>
                  <a:t> ординарных отказов элементов за время </a:t>
                </a:r>
                <a:r>
                  <a:rPr lang="ru-RU" i="1" dirty="0"/>
                  <a:t>t</a:t>
                </a:r>
                <a:r>
                  <a:rPr lang="ru-RU" dirty="0"/>
                  <a:t> из </a:t>
                </a:r>
                <a:r>
                  <a:rPr lang="ru-RU" i="1" dirty="0"/>
                  <a:t>n</a:t>
                </a:r>
                <a:r>
                  <a:rPr lang="ru-RU" dirty="0"/>
                  <a:t> элементов определяется по формуле биноминального </a:t>
                </a:r>
                <a:r>
                  <a:rPr lang="ru-RU" dirty="0" smtClean="0"/>
                  <a:t>распределения</a:t>
                </a:r>
              </a:p>
              <a:p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𝑚</m:t>
                          </m:r>
                          <m:r>
                            <a:rPr lang="ru-RU" i="1">
                              <a:latin typeface="Cambria Math"/>
                            </a:rPr>
                            <m:t>,</m:t>
                          </m:r>
                          <m:r>
                            <a:rPr lang="ru-RU" i="1">
                              <a:latin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ru-RU" i="1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𝑛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𝑚</m:t>
                          </m:r>
                        </m:sup>
                      </m:sSubSup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ru-RU" i="1">
                              <a:latin typeface="Cambria Math"/>
                            </a:rPr>
                            <m:t>𝑚</m:t>
                          </m:r>
                        </m:sup>
                      </m:sSup>
                      <m:r>
                        <a:rPr lang="ru-RU" i="1">
                          <a:latin typeface="Cambria Math"/>
                        </a:rPr>
                        <m:t>(</m:t>
                      </m:r>
                      <m:r>
                        <a:rPr lang="ru-RU" i="1">
                          <a:latin typeface="Cambria Math"/>
                        </a:rPr>
                        <m:t>𝑡</m:t>
                      </m:r>
                      <m:r>
                        <a:rPr lang="ru-RU" i="1">
                          <a:latin typeface="Cambria Math"/>
                        </a:rPr>
                        <m:t>)·</m:t>
                      </m:r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𝑛</m:t>
                          </m:r>
                          <m:r>
                            <a:rPr lang="ru-RU" i="1">
                              <a:latin typeface="Cambria Math"/>
                            </a:rPr>
                            <m:t>−</m:t>
                          </m:r>
                          <m:r>
                            <a:rPr lang="ru-RU" i="1">
                              <a:latin typeface="Cambria Math"/>
                            </a:rPr>
                            <m:t>𝑚</m:t>
                          </m:r>
                        </m:sup>
                      </m:sSubSup>
                      <m:r>
                        <a:rPr lang="ru-RU" i="1">
                          <a:latin typeface="Cambria Math"/>
                        </a:rPr>
                        <m:t>(</m:t>
                      </m:r>
                      <m:r>
                        <a:rPr lang="ru-RU" i="1">
                          <a:latin typeface="Cambria Math"/>
                        </a:rPr>
                        <m:t>𝑡</m:t>
                      </m:r>
                      <m:r>
                        <a:rPr lang="ru-RU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21" y="4312255"/>
                <a:ext cx="8547859" cy="1489510"/>
              </a:xfrm>
              <a:prstGeom prst="rect">
                <a:avLst/>
              </a:prstGeom>
              <a:blipFill rotWithShape="1">
                <a:blip r:embed="rId4"/>
                <a:stretch>
                  <a:fillRect l="-642" t="-2041" b="-16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44621" y="6165304"/>
                <a:ext cx="6513379" cy="519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ru-RU" i="1">
                            <a:latin typeface="Cambria Math"/>
                          </a:rPr>
                          <m:t>𝑚</m:t>
                        </m:r>
                      </m:sup>
                    </m:sSubSup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𝑛</m:t>
                        </m:r>
                        <m:r>
                          <a:rPr lang="ru-RU" i="1">
                            <a:latin typeface="Cambria Math"/>
                          </a:rPr>
                          <m:t>!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𝑚</m:t>
                        </m:r>
                        <m:r>
                          <a:rPr lang="ru-RU" i="1">
                            <a:latin typeface="Cambria Math"/>
                          </a:rPr>
                          <m:t>!</m:t>
                        </m:r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/>
                              </a:rPr>
                              <m:t>𝑛</m:t>
                            </m:r>
                            <m:r>
                              <a:rPr lang="ru-RU" i="1">
                                <a:latin typeface="Cambria Math"/>
                              </a:rPr>
                              <m:t>−</m:t>
                            </m:r>
                            <m:r>
                              <a:rPr lang="ru-RU" i="1">
                                <a:latin typeface="Cambria Math"/>
                              </a:rPr>
                              <m:t>𝑚</m:t>
                            </m:r>
                          </m:e>
                        </m:d>
                        <m:r>
                          <a:rPr lang="ru-RU" i="1"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r>
                  <a:rPr lang="ru-RU" dirty="0"/>
                  <a:t> - биноминальный коэффициент Бернулли.</a:t>
                </a: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21" y="6165304"/>
                <a:ext cx="6513379" cy="519886"/>
              </a:xfrm>
              <a:prstGeom prst="rect">
                <a:avLst/>
              </a:prstGeom>
              <a:blipFill rotWithShape="1">
                <a:blip r:embed="rId5"/>
                <a:stretch>
                  <a:fillRect b="-11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554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100811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Минимально допустимые показатели надежности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41510051"/>
              </p:ext>
            </p:extLst>
          </p:nvPr>
        </p:nvGraphicFramePr>
        <p:xfrm>
          <a:off x="251520" y="2348880"/>
          <a:ext cx="87129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1772816"/>
            <a:ext cx="8640960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СНиП – 41-02.2003: п.6.28. Минимально допустимые показатели надежности:</a:t>
            </a:r>
          </a:p>
        </p:txBody>
      </p:sp>
    </p:spTree>
    <p:extLst>
      <p:ext uri="{BB962C8B-B14F-4D97-AF65-F5344CB8AC3E}">
        <p14:creationId xmlns:p14="http://schemas.microsoft.com/office/powerpoint/2010/main" val="99886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056784" cy="136815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Статистическая </a:t>
            </a:r>
            <a:r>
              <a:rPr lang="ru-RU" sz="3200" b="1" dirty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обработка надежности элементов системы теплоснабжения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07504" y="1556792"/>
                <a:ext cx="8928992" cy="4392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Так для статистической обработки надежности трубопроводов исходной информацией являются матрица случайного отказа трубопроводов по объектам (районам теплоснабжения).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𝑇𝑖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ru-RU" i="1">
                                <a:latin typeface="Cambria Math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ru-RU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ru-RU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𝛥𝜏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ru-RU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ru-RU" dirty="0"/>
                  <a:t> ,</a:t>
                </a:r>
              </a:p>
              <a:p>
                <a:r>
                  <a:rPr lang="ru-RU" dirty="0"/>
                  <a:t>г</a:t>
                </a:r>
                <a:r>
                  <a:rPr lang="ru-RU" dirty="0" smtClean="0"/>
                  <a:t>де </a:t>
                </a:r>
                <a:r>
                  <a:rPr lang="ru-RU" i="1" dirty="0" smtClean="0"/>
                  <a:t>d</a:t>
                </a:r>
                <a:r>
                  <a:rPr lang="ru-RU" dirty="0" smtClean="0"/>
                  <a:t> </a:t>
                </a:r>
                <a:r>
                  <a:rPr lang="ru-RU" dirty="0"/>
                  <a:t>– диаметр трубопровода, м;</a:t>
                </a:r>
              </a:p>
              <a:p>
                <a:r>
                  <a:rPr lang="ru-RU" i="1" dirty="0" smtClean="0"/>
                  <a:t>l</a:t>
                </a:r>
                <a:r>
                  <a:rPr lang="ru-RU" dirty="0" smtClean="0"/>
                  <a:t> </a:t>
                </a:r>
                <a:r>
                  <a:rPr lang="ru-RU" dirty="0"/>
                  <a:t>– сумма длин участков (прямой и обратной линии) </a:t>
                </a:r>
                <a:r>
                  <a:rPr lang="ru-RU" dirty="0" smtClean="0"/>
                  <a:t>трубопроводов диаметра </a:t>
                </a:r>
                <a:r>
                  <a:rPr lang="ru-RU" i="1" dirty="0"/>
                  <a:t>d</a:t>
                </a:r>
                <a:r>
                  <a:rPr lang="ru-RU" dirty="0"/>
                  <a:t>;</a:t>
                </a:r>
              </a:p>
              <a:p>
                <a:r>
                  <a:rPr lang="ru-RU" i="1" dirty="0" smtClean="0"/>
                  <a:t>k</a:t>
                </a:r>
                <a:r>
                  <a:rPr lang="ru-RU" dirty="0" smtClean="0"/>
                  <a:t> </a:t>
                </a:r>
                <a:r>
                  <a:rPr lang="ru-RU" dirty="0"/>
                  <a:t>– число отказа трубопровода диаметром </a:t>
                </a:r>
                <a:r>
                  <a:rPr lang="ru-RU" i="1" dirty="0"/>
                  <a:t>d</a:t>
                </a:r>
                <a:r>
                  <a:rPr lang="ru-RU" dirty="0"/>
                  <a:t> за время </a:t>
                </a:r>
                <a:r>
                  <a:rPr lang="ru-RU" i="1" baseline="-25000" dirty="0" err="1"/>
                  <a:t>Δ</a:t>
                </a:r>
                <a:r>
                  <a:rPr lang="ru-RU" i="1" dirty="0" err="1"/>
                  <a:t>t</a:t>
                </a:r>
                <a:r>
                  <a:rPr lang="ru-RU" dirty="0"/>
                  <a:t>;</a:t>
                </a:r>
              </a:p>
              <a:p>
                <a:r>
                  <a:rPr lang="ru-RU" i="1" baseline="-25000" dirty="0" err="1" smtClean="0"/>
                  <a:t>Δ</a:t>
                </a:r>
                <a:r>
                  <a:rPr lang="ru-RU" i="1" dirty="0" err="1" smtClean="0"/>
                  <a:t>τ</a:t>
                </a:r>
                <a:r>
                  <a:rPr lang="ru-RU" dirty="0" smtClean="0"/>
                  <a:t> </a:t>
                </a:r>
                <a:r>
                  <a:rPr lang="ru-RU" dirty="0"/>
                  <a:t>– период наблюдения, год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baseline="-25000">
                        <a:latin typeface="Cambria Math"/>
                      </a:rPr>
                      <m:t>Δ</m:t>
                    </m:r>
                    <m:r>
                      <m:rPr>
                        <m:sty m:val="p"/>
                      </m:rPr>
                      <a:rPr lang="ru-RU">
                        <a:latin typeface="Cambria Math"/>
                      </a:rPr>
                      <m:t>τ</m:t>
                    </m:r>
                    <m:r>
                      <a:rPr lang="ru-RU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𝑜</m:t>
                        </m:r>
                        <m:r>
                          <a:rPr lang="ru-RU" i="1">
                            <a:latin typeface="Cambria Math"/>
                          </a:rPr>
                          <m:t>.</m:t>
                        </m:r>
                        <m:r>
                          <a:rPr lang="ru-RU" i="1"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>
                                    <a:latin typeface="Cambria Math"/>
                                  </a:rPr>
                                  <m:t>τ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ru-RU">
                                    <a:latin typeface="Cambria Math"/>
                                  </a:rPr>
                                  <m:t>o</m:t>
                                </m:r>
                                <m:r>
                                  <a:rPr lang="ru-RU">
                                    <a:latin typeface="Cambria Math"/>
                                  </a:rPr>
                                  <m:t>.</m:t>
                                </m:r>
                                <m:r>
                                  <m:rPr>
                                    <m:sty m:val="p"/>
                                  </m:rPr>
                                  <a:rPr lang="ru-RU">
                                    <a:latin typeface="Cambria Math"/>
                                  </a:rPr>
                                  <m:t>c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>
                                    <a:latin typeface="Cambria Math"/>
                                  </a:rPr>
                                  <m:t>τ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год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ru-RU" dirty="0"/>
                  <a:t>;</a:t>
                </a:r>
                <a:endParaRPr lang="ru-RU" dirty="0" smtClean="0"/>
              </a:p>
              <a:p>
                <a:pPr algn="ctr"/>
                <a:endParaRPr lang="ru-RU" dirty="0" smtClean="0"/>
              </a:p>
              <a:p>
                <a:r>
                  <a:rPr lang="ru-RU" i="1" dirty="0" err="1" smtClean="0"/>
                  <a:t>n</a:t>
                </a:r>
                <a:r>
                  <a:rPr lang="ru-RU" i="1" baseline="-25000" dirty="0" err="1" smtClean="0"/>
                  <a:t>o.c</a:t>
                </a:r>
                <a:r>
                  <a:rPr lang="ru-RU" dirty="0" smtClean="0"/>
                  <a:t> </a:t>
                </a:r>
                <a:r>
                  <a:rPr lang="ru-RU" dirty="0"/>
                  <a:t>– число наблюдаемых отопительных сезонов, год;</a:t>
                </a:r>
              </a:p>
              <a:p>
                <a:r>
                  <a:rPr lang="ru-RU" i="1" dirty="0" err="1" smtClean="0"/>
                  <a:t>τ</a:t>
                </a:r>
                <a:r>
                  <a:rPr lang="ru-RU" i="1" baseline="-25000" dirty="0" err="1" smtClean="0"/>
                  <a:t>o.c</a:t>
                </a:r>
                <a:r>
                  <a:rPr lang="ru-RU" dirty="0" smtClean="0"/>
                  <a:t> </a:t>
                </a:r>
                <a:r>
                  <a:rPr lang="ru-RU" dirty="0"/>
                  <a:t>– продолжительность отопительного сезона, ч;</a:t>
                </a:r>
              </a:p>
              <a:p>
                <a:r>
                  <a:rPr lang="ru-RU" i="1" dirty="0" err="1" smtClean="0"/>
                  <a:t>τ</a:t>
                </a:r>
                <a:r>
                  <a:rPr lang="ru-RU" i="1" baseline="-25000" dirty="0" err="1" smtClean="0"/>
                  <a:t>год</a:t>
                </a:r>
                <a:r>
                  <a:rPr lang="ru-RU" dirty="0" smtClean="0"/>
                  <a:t> </a:t>
                </a:r>
                <a:r>
                  <a:rPr lang="ru-RU" dirty="0"/>
                  <a:t>– продолжительность года, ч;</a:t>
                </a:r>
              </a:p>
              <a:p>
                <a:r>
                  <a:rPr lang="ru-RU" i="1" dirty="0" smtClean="0"/>
                  <a:t>i</a:t>
                </a:r>
                <a:r>
                  <a:rPr lang="ru-RU" dirty="0" smtClean="0"/>
                  <a:t> </a:t>
                </a:r>
                <a:r>
                  <a:rPr lang="ru-RU" dirty="0"/>
                  <a:t>– порядковый номер объекта (района теплоснабжения); </a:t>
                </a:r>
                <a:r>
                  <a:rPr lang="ru-RU" i="1" dirty="0"/>
                  <a:t>i</a:t>
                </a:r>
                <a:r>
                  <a:rPr lang="ru-RU" dirty="0"/>
                  <a:t> =1,2…, </a:t>
                </a:r>
                <a:r>
                  <a:rPr lang="ru-RU" i="1" dirty="0"/>
                  <a:t>N</a:t>
                </a:r>
                <a:r>
                  <a:rPr lang="ru-RU" dirty="0"/>
                  <a:t>;</a:t>
                </a:r>
              </a:p>
              <a:p>
                <a:r>
                  <a:rPr lang="ru-RU" i="1" dirty="0" smtClean="0"/>
                  <a:t>j</a:t>
                </a:r>
                <a:r>
                  <a:rPr lang="ru-RU" dirty="0" smtClean="0"/>
                  <a:t> </a:t>
                </a:r>
                <a:r>
                  <a:rPr lang="ru-RU" dirty="0"/>
                  <a:t>– порядковый номер диаметра трубопровода; </a:t>
                </a:r>
                <a:r>
                  <a:rPr lang="ru-RU" i="1" dirty="0"/>
                  <a:t>j</a:t>
                </a:r>
                <a:r>
                  <a:rPr lang="ru-RU" dirty="0"/>
                  <a:t> = 1, 2,…, </a:t>
                </a:r>
                <a:r>
                  <a:rPr lang="ru-RU" i="1" dirty="0"/>
                  <a:t>R</a:t>
                </a:r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556792"/>
                <a:ext cx="8928992" cy="4392549"/>
              </a:xfrm>
              <a:prstGeom prst="rect">
                <a:avLst/>
              </a:prstGeom>
              <a:blipFill rotWithShape="1">
                <a:blip r:embed="rId2"/>
                <a:stretch>
                  <a:fillRect l="-615" t="-693" b="-12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Картинки по запросу Статистические данные по отказам 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67" b="98438" l="4356" r="958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0"/>
            <a:ext cx="2075631" cy="169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61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6840760" cy="136815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Статистическая </a:t>
            </a:r>
            <a:r>
              <a:rPr lang="ru-RU" sz="3200" b="1" dirty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обработка надежности элементов системы теплоснабжения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07504" y="1700808"/>
                <a:ext cx="8856984" cy="2961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Первоначально вычисляется параметр потока отказов трубопроводами по диаметрам </a:t>
                </a:r>
                <a:r>
                  <a:rPr lang="ru-RU" i="1" dirty="0" err="1" smtClean="0"/>
                  <a:t>d</a:t>
                </a:r>
                <a:r>
                  <a:rPr lang="ru-RU" i="1" baseline="-25000" dirty="0" err="1" smtClean="0"/>
                  <a:t>j</a:t>
                </a:r>
                <a:endParaRPr lang="ru-RU" i="1" baseline="-25000" dirty="0" smtClean="0"/>
              </a:p>
              <a:p>
                <a:endParaRPr lang="ru-RU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ru-RU" i="1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ru-RU" i="1">
                                    <a:latin typeface="Cambria Math"/>
                                  </a:rPr>
                                  <m:t>𝑁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ru-RU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ru-RU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ru-RU" i="1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ru-RU" i="1">
                                    <a:latin typeface="Cambria Math"/>
                                  </a:rPr>
                                  <m:t>𝑁</m:t>
                                </m:r>
                              </m:sup>
                              <m:e>
                                <m:d>
                                  <m:d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𝑗</m:t>
                                        </m:r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ru-RU" i="1">
                                        <a:latin typeface="Cambria Math"/>
                                      </a:rPr>
                                      <m:t>∙∆</m:t>
                                    </m:r>
                                    <m:sSub>
                                      <m:sSub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𝑗𝑖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d>
                      </m:den>
                    </m:f>
                  </m:oMath>
                </a14:m>
                <a:r>
                  <a:rPr lang="ru-RU" dirty="0"/>
                  <a:t>   </a:t>
                </a:r>
                <a:endParaRPr lang="ru-RU" dirty="0" smtClean="0"/>
              </a:p>
              <a:p>
                <a:endParaRPr lang="ru-RU" dirty="0"/>
              </a:p>
              <a:p>
                <a:r>
                  <a:rPr lang="ru-RU" dirty="0" smtClean="0"/>
                  <a:t>По </a:t>
                </a:r>
                <a:r>
                  <a:rPr lang="ru-RU" dirty="0"/>
                  <a:t>найденным значениям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ru-RU" dirty="0"/>
                  <a:t> вычисляют  математическое ожидание параметра потока отказов трубопроводов тепловых </a:t>
                </a:r>
                <a:r>
                  <a:rPr lang="ru-RU" dirty="0" smtClean="0"/>
                  <a:t>сетей</a:t>
                </a:r>
              </a:p>
              <a:p>
                <a:endParaRPr lang="ru-RU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ru-RU" i="1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ru-RU" i="1">
                                    <a:latin typeface="Cambria Math"/>
                                  </a:rPr>
                                  <m:t>𝑅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num>
                      <m:den>
                        <m:r>
                          <a:rPr lang="ru-RU" i="1"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r>
                  <a:rPr lang="ru-RU" dirty="0"/>
                  <a:t> 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700808"/>
                <a:ext cx="8856984" cy="2961388"/>
              </a:xfrm>
              <a:prstGeom prst="rect">
                <a:avLst/>
              </a:prstGeom>
              <a:blipFill rotWithShape="1">
                <a:blip r:embed="rId2"/>
                <a:stretch>
                  <a:fillRect l="-619" t="-10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895144"/>
              </p:ext>
            </p:extLst>
          </p:nvPr>
        </p:nvGraphicFramePr>
        <p:xfrm>
          <a:off x="107504" y="4920536"/>
          <a:ext cx="8784976" cy="19540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7132"/>
                <a:gridCol w="476537"/>
                <a:gridCol w="476537"/>
                <a:gridCol w="476537"/>
                <a:gridCol w="476537"/>
                <a:gridCol w="476537"/>
                <a:gridCol w="476537"/>
                <a:gridCol w="478210"/>
                <a:gridCol w="478210"/>
                <a:gridCol w="478210"/>
                <a:gridCol w="213567"/>
                <a:gridCol w="478210"/>
                <a:gridCol w="478210"/>
                <a:gridCol w="213567"/>
                <a:gridCol w="478210"/>
                <a:gridCol w="133596"/>
                <a:gridCol w="971469"/>
                <a:gridCol w="133596"/>
                <a:gridCol w="213567"/>
              </a:tblGrid>
              <a:tr h="144105">
                <a:tc row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Характеристики</a:t>
                      </a: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 </a:t>
                      </a:r>
                      <a:r>
                        <a:rPr lang="ru-RU" sz="800" dirty="0">
                          <a:effectLst/>
                        </a:rPr>
                        <a:t>j = 1…R, R = 13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 gridSpan="16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Диаметр трубопроводов, мм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Всего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41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250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300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350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400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450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500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600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700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800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1200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1400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216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Протяженность труб (подающих + обратных), км, l</a:t>
                      </a:r>
                      <a:r>
                        <a:rPr lang="ru-RU" sz="800" baseline="-25000">
                          <a:effectLst/>
                        </a:rPr>
                        <a:t>j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401,1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60,2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87,5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22,7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113,3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136,1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66,9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41,9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36,1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57,7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27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1094,5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072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Число отказов k</a:t>
                      </a:r>
                      <a:r>
                        <a:rPr lang="ru-RU" sz="800" baseline="-25000">
                          <a:effectLst/>
                        </a:rPr>
                        <a:t>j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17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2680">
                <a:tc row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Параметр отказов ω</a:t>
                      </a:r>
                      <a:r>
                        <a:rPr lang="ru-RU" sz="800" baseline="-25000">
                          <a:effectLst/>
                        </a:rPr>
                        <a:t>Tj</a:t>
                      </a:r>
                      <a:r>
                        <a:rPr lang="ru-RU" sz="800">
                          <a:effectLst/>
                        </a:rPr>
                        <a:t>, (км·год)</a:t>
                      </a:r>
                      <a:r>
                        <a:rPr lang="ru-RU" sz="800" baseline="30000">
                          <a:effectLst/>
                        </a:rPr>
                        <a:t>-1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0,081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0,071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0,027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0,171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0,056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0,034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0,057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0,011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–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–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0,016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0,554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1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b"/>
                </a:tc>
              </a:tr>
              <a:tr h="314143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Среднее время восстановления z</a:t>
                      </a:r>
                      <a:r>
                        <a:rPr lang="ru-RU" sz="800" baseline="-25000">
                          <a:effectLst/>
                        </a:rPr>
                        <a:t>в</a:t>
                      </a:r>
                      <a:r>
                        <a:rPr lang="ru-RU" sz="800">
                          <a:effectLst/>
                        </a:rPr>
                        <a:t>, ч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6,27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6,61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5,38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7,57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6,2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13,12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24,65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–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–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90,8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79" marR="3787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Картинки по запросу Статистические данные по отказам 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67" b="98438" l="4356" r="958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0"/>
            <a:ext cx="2075631" cy="169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08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581" y="188640"/>
            <a:ext cx="8640960" cy="151216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Показатель надежности функционирования системы тепловых сетей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78557" y="1628800"/>
                <a:ext cx="8856984" cy="53065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/>
                  <a:t>Вероятностный </a:t>
                </a:r>
                <a:r>
                  <a:rPr lang="ru-RU" dirty="0"/>
                  <a:t>показатель надежности функционирования систем тепловых сетей выражается </a:t>
                </a:r>
                <a:r>
                  <a:rPr lang="ru-RU" dirty="0" smtClean="0"/>
                  <a:t>зависимостью</a:t>
                </a:r>
              </a:p>
              <a:p>
                <a:endParaRPr lang="ru-RU" dirty="0"/>
              </a:p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ст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ru-RU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/>
                              </a:rPr>
                              <m:t>𝑀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ru-RU" i="1">
                                <a:latin typeface="Cambria Math"/>
                              </a:rPr>
                              <m:t>(</m:t>
                            </m:r>
                            <m:r>
                              <a:rPr lang="ru-RU" i="1">
                                <a:latin typeface="Cambria Math"/>
                              </a:rPr>
                              <m:t>𝑡</m:t>
                            </m:r>
                            <m:r>
                              <a:rPr lang="ru-RU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ru-RU" i="1">
                                    <a:latin typeface="Cambria Math"/>
                                  </a:rPr>
                                  <m:t>𝑃</m:t>
                                </m:r>
                              </m:sup>
                            </m:sSubSup>
                          </m:den>
                        </m:f>
                      </m:e>
                    </m:d>
                    <m:f>
                      <m:fPr>
                        <m:type m:val="lin"/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ru-RU" i="1">
                                <a:latin typeface="Cambria Math"/>
                              </a:rPr>
                              <m:t>(</m:t>
                            </m:r>
                            <m:r>
                              <a:rPr lang="ru-RU" i="1">
                                <a:latin typeface="Cambria Math"/>
                              </a:rPr>
                              <m:t>𝑡</m:t>
                            </m:r>
                            <m:r>
                              <a:rPr lang="ru-RU" i="1">
                                <a:latin typeface="Cambria Math"/>
                              </a:rPr>
                              <m:t>)</m:t>
                            </m:r>
                          </m:e>
                        </m:d>
                      </m:num>
                      <m:den>
                        <m:r>
                          <a:rPr lang="ru-RU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ru-RU" i="1">
                            <a:latin typeface="Cambria Math"/>
                          </a:rPr>
                          <m:t>∙</m:t>
                        </m:r>
                        <m:r>
                          <a:rPr lang="ru-RU" i="1">
                            <a:latin typeface="Cambria Math"/>
                          </a:rPr>
                          <m:t>𝑚</m:t>
                        </m:r>
                        <m:r>
                          <a:rPr lang="ru-RU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ru-RU" dirty="0" smtClean="0"/>
                  <a:t>            при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ст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(</m:t>
                    </m:r>
                    <m:r>
                      <a:rPr lang="ru-RU" i="1">
                        <a:latin typeface="Cambria Math"/>
                      </a:rPr>
                      <m:t>𝑡</m:t>
                    </m:r>
                    <m:r>
                      <a:rPr lang="ru-RU" i="1">
                        <a:latin typeface="Cambria Math"/>
                      </a:rPr>
                      <m:t>)≤1</m:t>
                    </m:r>
                  </m:oMath>
                </a14:m>
                <a:endParaRPr lang="ru-RU" dirty="0"/>
              </a:p>
              <a:p>
                <a:endParaRPr lang="ru-RU" dirty="0" smtClean="0"/>
              </a:p>
              <a:p>
                <a:r>
                  <a:rPr lang="ru-RU" dirty="0" smtClean="0"/>
                  <a:t>при </a:t>
                </a:r>
                <a:r>
                  <a:rPr lang="ru-RU" dirty="0"/>
                  <a:t>ограничении </a:t>
                </a:r>
                <a:r>
                  <a:rPr lang="ru-RU" dirty="0" smtClean="0"/>
                  <a:t>где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𝑀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ru-RU" i="1">
                            <a:latin typeface="Cambria Math"/>
                          </a:rPr>
                          <m:t>(</m:t>
                        </m:r>
                        <m:r>
                          <a:rPr lang="ru-RU" i="1">
                            <a:latin typeface="Cambria Math"/>
                          </a:rPr>
                          <m:t>𝑡</m:t>
                        </m:r>
                        <m:r>
                          <a:rPr lang="ru-RU" i="1">
                            <a:latin typeface="Cambria Math"/>
                          </a:rPr>
                          <m:t>)</m:t>
                        </m:r>
                      </m:num>
                      <m:den>
                        <m:sSubSup>
                          <m:sSub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ru-RU" i="1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ru-RU" i="1">
                                <a:latin typeface="Cambria Math"/>
                              </a:rPr>
                              <m:t>𝑃</m:t>
                            </m:r>
                          </m:sup>
                        </m:sSubSup>
                      </m:den>
                    </m:f>
                  </m:oMath>
                </a14:m>
                <a:r>
                  <a:rPr lang="ru-RU" dirty="0"/>
                  <a:t> – математическое ожидание относительной остаточной мощности системы тепловых сетей в аварийной ситуации; </a:t>
                </a:r>
              </a:p>
              <a:p>
                <a:r>
                  <a:rPr lang="ru-RU" i="1" dirty="0" err="1"/>
                  <a:t>P</a:t>
                </a:r>
                <a:r>
                  <a:rPr lang="ru-RU" i="1" baseline="-25000" dirty="0" err="1"/>
                  <a:t>m</a:t>
                </a:r>
                <a:r>
                  <a:rPr lang="ru-RU" i="1" dirty="0"/>
                  <a:t>(t)</a:t>
                </a:r>
                <a:r>
                  <a:rPr lang="ru-RU" dirty="0"/>
                  <a:t> – </a:t>
                </a:r>
                <a:r>
                  <a:rPr lang="ru-RU" dirty="0" smtClean="0"/>
                  <a:t> вероятность </a:t>
                </a:r>
                <a:r>
                  <a:rPr lang="ru-RU" i="1" dirty="0"/>
                  <a:t>m</a:t>
                </a:r>
                <a:r>
                  <a:rPr lang="ru-RU" dirty="0"/>
                  <a:t> отказов системы за время </a:t>
                </a:r>
                <a:r>
                  <a:rPr lang="ru-RU" i="1" dirty="0"/>
                  <a:t>t</a:t>
                </a:r>
                <a:r>
                  <a:rPr lang="ru-RU" dirty="0"/>
                  <a:t>; вычисляется по </a:t>
                </a:r>
                <a:r>
                  <a:rPr lang="ru-RU" dirty="0" smtClean="0"/>
                  <a:t>формуле;</a:t>
                </a:r>
                <a:endParaRPr lang="ru-RU" dirty="0"/>
              </a:p>
              <a:p>
                <a:r>
                  <a:rPr lang="en-US" i="1" dirty="0" smtClean="0"/>
                  <a:t>M</a:t>
                </a:r>
                <a:r>
                  <a:rPr lang="ru-RU" i="1" dirty="0" smtClean="0"/>
                  <a:t> </a:t>
                </a:r>
                <a:r>
                  <a:rPr lang="ru-RU" dirty="0" smtClean="0"/>
                  <a:t> </a:t>
                </a:r>
                <a:r>
                  <a:rPr lang="ru-RU" dirty="0"/>
                  <a:t>– </a:t>
                </a:r>
                <a:r>
                  <a:rPr lang="ru-RU" dirty="0" smtClean="0"/>
                  <a:t> число </a:t>
                </a:r>
                <a:r>
                  <a:rPr lang="ru-RU" dirty="0"/>
                  <a:t>отказов системы тепловых сетей за время </a:t>
                </a:r>
                <a:r>
                  <a:rPr lang="ru-RU" i="1" dirty="0"/>
                  <a:t>t</a:t>
                </a:r>
                <a:r>
                  <a:rPr lang="ru-RU" dirty="0"/>
                  <a:t>; вычисляется   по </a:t>
                </a:r>
                <a:r>
                  <a:rPr lang="ru-RU" dirty="0" smtClean="0"/>
                  <a:t>формуле;</a:t>
                </a:r>
                <a:endParaRPr lang="ru-RU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dirty="0"/>
                  <a:t> </a:t>
                </a:r>
                <a:r>
                  <a:rPr lang="ru-RU" dirty="0" smtClean="0"/>
                  <a:t>–  </a:t>
                </a:r>
                <a:r>
                  <a:rPr lang="ru-RU" dirty="0"/>
                  <a:t>коэффициент снижения цены отказа системы по отношению к системе мощностью 3000 МВт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/>
                              </a:rPr>
                              <m:t>2−</m:t>
                            </m:r>
                            <m:f>
                              <m:fPr>
                                <m:type m:val="lin"/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i="1">
                                    <a:latin typeface="Cambria Math"/>
                                  </a:rPr>
                                  <m:t>𝑧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latin typeface="Cambria Math"/>
                                      </a:rPr>
                                      <m:t>𝑚𝑎𝑥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ru-RU" i="1">
                            <a:latin typeface="Cambria Math"/>
                          </a:rPr>
                          <m:t>−0,32</m:t>
                        </m:r>
                      </m:sup>
                    </m:sSup>
                  </m:oMath>
                </a14:m>
                <a:r>
                  <a:rPr lang="ru-RU" dirty="0"/>
                  <a:t>;</a:t>
                </a:r>
                <a:endParaRPr lang="ru-RU" dirty="0" smtClean="0"/>
              </a:p>
              <a:p>
                <a:pPr algn="ctr"/>
                <a:endParaRPr lang="ru-RU" dirty="0"/>
              </a:p>
              <a:p>
                <a:r>
                  <a:rPr lang="ru-RU" i="1" dirty="0" smtClean="0"/>
                  <a:t>z</a:t>
                </a:r>
                <a:r>
                  <a:rPr lang="ru-RU" dirty="0" smtClean="0"/>
                  <a:t> </a:t>
                </a:r>
                <a:r>
                  <a:rPr lang="ru-RU" dirty="0"/>
                  <a:t>– продолжительность восстановления головного участка </a:t>
                </a:r>
                <a:r>
                  <a:rPr lang="ru-RU" dirty="0" smtClean="0"/>
                  <a:t>системы, ч</a:t>
                </a:r>
              </a:p>
              <a:p>
                <a:endParaRPr lang="ru-RU" dirty="0"/>
              </a:p>
              <a:p>
                <a:pPr algn="ctr"/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𝑧</m:t>
                    </m:r>
                    <m:r>
                      <a:rPr lang="ru-RU" i="1">
                        <a:latin typeface="Cambria Math"/>
                      </a:rPr>
                      <m:t>=0,75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(</m:t>
                        </m:r>
                        <m:sSubSup>
                          <m:sSub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ru-RU" i="1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ru-RU" i="1">
                                <a:latin typeface="Cambria Math"/>
                              </a:rPr>
                              <m:t>𝑃</m:t>
                            </m:r>
                          </m:sup>
                        </m:sSubSup>
                        <m:r>
                          <a:rPr lang="ru-RU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0,48</m:t>
                        </m:r>
                      </m:sup>
                    </m:sSup>
                  </m:oMath>
                </a14:m>
                <a:r>
                  <a:rPr lang="ru-RU" dirty="0"/>
                  <a:t>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ru-RU" dirty="0"/>
                  <a:t> – продолжительность восстановления головного </a:t>
                </a:r>
                <a:r>
                  <a:rPr lang="ru-RU" dirty="0" smtClean="0"/>
                  <a:t>участка  </a:t>
                </a:r>
                <a:r>
                  <a:rPr lang="ru-RU" dirty="0"/>
                  <a:t>системы мощностью 3000 МВт, </a:t>
                </a:r>
                <a:r>
                  <a:rPr lang="ru-RU" dirty="0" smtClean="0"/>
                  <a:t>ч. 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𝑚𝑎𝑥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=35</m:t>
                    </m:r>
                  </m:oMath>
                </a14:m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57" y="1628800"/>
                <a:ext cx="8856984" cy="5306517"/>
              </a:xfrm>
              <a:prstGeom prst="rect">
                <a:avLst/>
              </a:prstGeom>
              <a:blipFill rotWithShape="1">
                <a:blip r:embed="rId2"/>
                <a:stretch>
                  <a:fillRect l="-619" t="-574" b="-8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351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627" y="332656"/>
            <a:ext cx="8640960" cy="1112179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Показатель надежности функционирования системы тепловых сетей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92721" y="1575888"/>
                <a:ext cx="8784976" cy="28603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/>
                  <a:t>Математическое </a:t>
                </a:r>
                <a:r>
                  <a:rPr lang="ru-RU" dirty="0"/>
                  <a:t>ожидание относительной </a:t>
                </a:r>
                <a:r>
                  <a:rPr lang="ru-RU" dirty="0" smtClean="0"/>
                  <a:t>остаточной мощности </a:t>
                </a:r>
                <a:r>
                  <a:rPr lang="ru-RU" dirty="0"/>
                  <a:t>системы тепловых сетей в </a:t>
                </a:r>
                <a:r>
                  <a:rPr lang="ru-RU" dirty="0" smtClean="0"/>
                  <a:t>аварийной ситуации</a:t>
                </a:r>
              </a:p>
              <a:p>
                <a:endParaRPr lang="ru-RU" dirty="0"/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𝑀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𝑃</m:t>
                            </m:r>
                          </m:sup>
                        </m:sSup>
                      </m:den>
                    </m:f>
                    <m:r>
                      <a:rPr lang="ru-RU" i="1">
                        <a:latin typeface="Cambria Math"/>
                      </a:rPr>
                      <m:t>=1−</m:t>
                    </m:r>
                    <m:d>
                      <m:dPr>
                        <m:begChr m:val="["/>
                        <m:endChr m:val="]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/>
                              </a:rPr>
                              <m:t>𝑃</m:t>
                            </m:r>
                            <m:r>
                              <a:rPr lang="ru-RU" i="1">
                                <a:latin typeface="Cambria Math"/>
                              </a:rPr>
                              <m:t>(</m:t>
                            </m:r>
                            <m:r>
                              <a:rPr lang="ru-RU" i="1">
                                <a:latin typeface="Cambria Math"/>
                              </a:rPr>
                              <m:t>𝑡</m:t>
                            </m:r>
                            <m:r>
                              <a:rPr lang="ru-RU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d>
                              <m:d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ru-RU" i="1">
                                        <a:latin typeface="Cambria Math"/>
                                      </a:rPr>
                                      <m:t>𝑃</m:t>
                                    </m:r>
                                  </m:sup>
                                </m:sSubSup>
                                <m:r>
                                  <a:rPr lang="ru-RU" i="1">
                                    <a:latin typeface="Cambria Math"/>
                                  </a:rPr>
                                  <m:t>∙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ru-RU" i="1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ru-RU" i="1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ru-RU" i="1">
                                        <a:latin typeface="Cambria Math"/>
                                      </a:rPr>
                                      <m:t>𝑙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den>
                        </m:f>
                      </m:e>
                    </m:d>
                    <m:nary>
                      <m:naryPr>
                        <m:chr m:val="∑"/>
                        <m:limLoc m:val="undOvr"/>
                        <m:ctrlPr>
                          <a:rPr lang="ru-RU" i="1">
                            <a:latin typeface="Cambria Math"/>
                          </a:rPr>
                        </m:ctrlPr>
                      </m:naryPr>
                      <m:sub/>
                      <m:sup>
                        <m:r>
                          <a:rPr lang="ru-RU" i="1">
                            <a:latin typeface="Cambria Math"/>
                          </a:rPr>
                          <m:t>𝑙</m:t>
                        </m:r>
                      </m:sup>
                      <m:e>
                        <m:r>
                          <a:rPr lang="ru-RU" i="1">
                            <a:latin typeface="Cambria Math"/>
                          </a:rPr>
                          <m:t>∆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0</m:t>
                            </m:r>
                            <m:r>
                              <a:rPr lang="ru-RU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ru-RU" dirty="0"/>
                  <a:t>  </a:t>
                </a:r>
                <a:endParaRPr lang="ru-RU" dirty="0" smtClean="0"/>
              </a:p>
              <a:p>
                <a:pPr algn="ctr"/>
                <a:r>
                  <a:rPr lang="ru-RU" dirty="0" smtClean="0"/>
                  <a:t>                </a:t>
                </a:r>
              </a:p>
              <a:p>
                <a:r>
                  <a:rPr lang="ru-RU" dirty="0" smtClean="0"/>
                  <a:t>где</a:t>
                </a:r>
                <a:r>
                  <a:rPr lang="ru-RU" dirty="0"/>
                  <a:t>	</a:t>
                </a:r>
                <a:r>
                  <a:rPr lang="ru-RU" i="1" dirty="0"/>
                  <a:t>l</a:t>
                </a:r>
                <a:r>
                  <a:rPr lang="ru-RU" dirty="0"/>
                  <a:t> – число отключаемых за год тепловых зон (пунктов) в аварийных</a:t>
                </a:r>
              </a:p>
              <a:p>
                <a:r>
                  <a:rPr lang="ru-RU" dirty="0"/>
                  <a:t>ситуациях;</a:t>
                </a:r>
              </a:p>
              <a:p>
                <a:r>
                  <a:rPr lang="ru-RU" i="1" dirty="0" err="1"/>
                  <a:t>ω</a:t>
                </a:r>
                <a:r>
                  <a:rPr lang="ru-RU" i="1" baseline="-25000" dirty="0" err="1"/>
                  <a:t>j</a:t>
                </a:r>
                <a:r>
                  <a:rPr lang="ru-RU" dirty="0"/>
                  <a:t> – параметр потока отказов отключаемой зоны, год</a:t>
                </a:r>
                <a:r>
                  <a:rPr lang="ru-RU" baseline="30000" dirty="0"/>
                  <a:t>-1</a:t>
                </a:r>
                <a:r>
                  <a:rPr lang="ru-RU" dirty="0"/>
                  <a:t>;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/>
                          </a:rPr>
                          <m:t>𝛥</m:t>
                        </m:r>
                        <m:r>
                          <a:rPr lang="ru-RU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0</m:t>
                        </m:r>
                        <m:r>
                          <a:rPr lang="ru-RU" i="1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ru-RU" i="1">
                            <a:latin typeface="Cambria Math"/>
                          </a:rPr>
                          <m:t>𝑃</m:t>
                        </m:r>
                      </m:sup>
                    </m:sSubSup>
                  </m:oMath>
                </a14:m>
                <a:r>
                  <a:rPr lang="ru-RU" dirty="0"/>
                  <a:t> – мощность отключаемой зоны, МВт.</a:t>
                </a: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21" y="1575888"/>
                <a:ext cx="8784976" cy="2860335"/>
              </a:xfrm>
              <a:prstGeom prst="rect">
                <a:avLst/>
              </a:prstGeom>
              <a:blipFill rotWithShape="1">
                <a:blip r:embed="rId2"/>
                <a:stretch>
                  <a:fillRect l="-555" t="-1066" b="-6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95722" y="4406999"/>
                <a:ext cx="8496944" cy="23262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Вероятность </a:t>
                </a:r>
                <a:r>
                  <a:rPr lang="ru-RU" i="1" dirty="0"/>
                  <a:t>m</a:t>
                </a:r>
                <a:r>
                  <a:rPr lang="ru-RU" dirty="0"/>
                  <a:t> отказов за время </a:t>
                </a:r>
                <a:r>
                  <a:rPr lang="ru-RU" i="1" dirty="0"/>
                  <a:t>t</a:t>
                </a:r>
                <a:r>
                  <a:rPr lang="ru-RU" dirty="0"/>
                  <a:t> рассчитывается по закону Пуассона</a:t>
                </a:r>
                <a:r>
                  <a:rPr lang="ru-RU" dirty="0" smtClean="0"/>
                  <a:t>:</a:t>
                </a:r>
              </a:p>
              <a:p>
                <a:endParaRPr lang="ru-RU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ru-RU" i="1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ru-RU" i="1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ru-RU" i="1">
                                        <a:latin typeface="Cambria Math"/>
                                      </a:rPr>
                                      <m:t>𝑙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ru-RU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num>
                      <m:den>
                        <m:r>
                          <a:rPr lang="ru-RU" i="1">
                            <a:latin typeface="Cambria Math"/>
                          </a:rPr>
                          <m:t>𝑚</m:t>
                        </m:r>
                        <m:r>
                          <a:rPr lang="ru-RU" i="1">
                            <a:latin typeface="Cambria Math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−</m:t>
                        </m:r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ru-RU" i="1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ru-RU" i="1">
                                <a:latin typeface="Cambria Math"/>
                              </a:rPr>
                              <m:t>𝑡</m:t>
                            </m:r>
                          </m:e>
                        </m:nary>
                      </m:sup>
                    </m:sSup>
                  </m:oMath>
                </a14:m>
                <a:r>
                  <a:rPr lang="ru-RU" dirty="0"/>
                  <a:t>  </a:t>
                </a:r>
                <a:endParaRPr lang="ru-RU" dirty="0" smtClean="0"/>
              </a:p>
              <a:p>
                <a:pPr algn="ctr"/>
                <a:endParaRPr lang="ru-RU" dirty="0" smtClean="0"/>
              </a:p>
              <a:p>
                <a:r>
                  <a:rPr lang="ru-RU" dirty="0" smtClean="0"/>
                  <a:t>где </a:t>
                </a:r>
                <a:r>
                  <a:rPr lang="ru-RU" i="1" dirty="0" smtClean="0"/>
                  <a:t>m</a:t>
                </a:r>
                <a:r>
                  <a:rPr lang="ru-RU" dirty="0" smtClean="0"/>
                  <a:t> </a:t>
                </a:r>
                <a:r>
                  <a:rPr lang="ru-RU" dirty="0"/>
                  <a:t>– вероятность </a:t>
                </a:r>
                <a:r>
                  <a:rPr lang="ru-RU" i="1" dirty="0"/>
                  <a:t>m</a:t>
                </a:r>
                <a:r>
                  <a:rPr lang="ru-RU" dirty="0"/>
                  <a:t> отказов за время </a:t>
                </a:r>
                <a:r>
                  <a:rPr lang="ru-RU" i="1" dirty="0"/>
                  <a:t>t</a:t>
                </a:r>
                <a:r>
                  <a:rPr lang="ru-RU" dirty="0"/>
                  <a:t> – величина целая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𝑚</m:t>
                    </m:r>
                    <m:r>
                      <a:rPr lang="ru-RU" i="1">
                        <a:latin typeface="Cambria Math"/>
                      </a:rPr>
                      <m:t>≥1</m:t>
                    </m:r>
                  </m:oMath>
                </a14:m>
                <a:r>
                  <a:rPr lang="ru-RU" dirty="0" smtClean="0"/>
                  <a:t>.</a:t>
                </a:r>
              </a:p>
              <a:p>
                <a:endParaRPr lang="ru-RU" dirty="0"/>
              </a:p>
              <a:p>
                <a:pPr algn="ctr"/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𝑚</m:t>
                    </m:r>
                    <m:r>
                      <a:rPr lang="ru-RU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ru-RU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ru-RU" i="1">
                            <a:latin typeface="Cambria Math"/>
                          </a:rPr>
                          <m:t>𝑡</m:t>
                        </m:r>
                      </m:e>
                    </m:nary>
                  </m:oMath>
                </a14:m>
                <a:r>
                  <a:rPr lang="ru-RU" dirty="0"/>
                  <a:t>.                                            </a:t>
                </a: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22" y="4406999"/>
                <a:ext cx="8496944" cy="2326214"/>
              </a:xfrm>
              <a:prstGeom prst="rect">
                <a:avLst/>
              </a:prstGeom>
              <a:blipFill rotWithShape="1">
                <a:blip r:embed="rId3"/>
                <a:stretch>
                  <a:fillRect l="-646" t="-1309" b="-274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351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7444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Показатели надежности системы</a:t>
            </a:r>
            <a:endParaRPr lang="ru-RU" b="1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93725931"/>
              </p:ext>
            </p:extLst>
          </p:nvPr>
        </p:nvGraphicFramePr>
        <p:xfrm>
          <a:off x="179512" y="1196752"/>
          <a:ext cx="878497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137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627" y="332656"/>
            <a:ext cx="8640960" cy="1112179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Нормирование показателя надежности системы тепловых сетей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Схема 2"/>
              <p:cNvGraphicFramePr/>
              <p:nvPr>
                <p:extLst>
                  <p:ext uri="{D42A27DB-BD31-4B8C-83A1-F6EECF244321}">
                    <p14:modId xmlns:p14="http://schemas.microsoft.com/office/powerpoint/2010/main" val="1660406574"/>
                  </p:ext>
                </p:extLst>
              </p:nvPr>
            </p:nvGraphicFramePr>
            <p:xfrm>
              <a:off x="107504" y="1700808"/>
              <a:ext cx="8856984" cy="489654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3" name="Схема 2"/>
              <p:cNvGraphicFramePr/>
              <p:nvPr>
                <p:extLst>
                  <p:ext uri="{D42A27DB-BD31-4B8C-83A1-F6EECF244321}">
                    <p14:modId xmlns:p14="http://schemas.microsoft.com/office/powerpoint/2010/main" val="1660406574"/>
                  </p:ext>
                </p:extLst>
              </p:nvPr>
            </p:nvGraphicFramePr>
            <p:xfrm>
              <a:off x="107504" y="1700808"/>
              <a:ext cx="8856984" cy="489654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6372200" y="5185508"/>
                <a:ext cx="1944216" cy="357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>
                          <a:latin typeface="Cambria Math"/>
                        </a:rPr>
                        <m:t>𝑚</m:t>
                      </m:r>
                      <m:r>
                        <a:rPr lang="ru-RU" sz="1400" i="1">
                          <a:latin typeface="Cambria Math"/>
                        </a:rPr>
                        <m:t>≥</m:t>
                      </m:r>
                      <m:sSubSup>
                        <m:sSubSupPr>
                          <m:ctrlPr>
                            <a:rPr lang="ru-RU" sz="1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sz="14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ru-RU" sz="1400" i="1">
                              <a:latin typeface="Cambria Math"/>
                            </a:rPr>
                            <m:t>уд</m:t>
                          </m:r>
                        </m:sub>
                        <m:sup>
                          <m:r>
                            <a:rPr lang="ru-RU" sz="1400" i="1">
                              <a:latin typeface="Cambria Math"/>
                            </a:rPr>
                            <m:t>норм</m:t>
                          </m:r>
                        </m:sup>
                      </m:sSubSup>
                      <m:r>
                        <a:rPr lang="ru-RU" sz="1400" i="1">
                          <a:latin typeface="Cambria Math"/>
                        </a:rPr>
                        <m:t>∙</m:t>
                      </m:r>
                      <m:sSubSup>
                        <m:sSubSupPr>
                          <m:ctrlPr>
                            <a:rPr lang="ru-RU" sz="1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sz="1400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ru-RU" sz="14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ru-RU" sz="1400" i="1">
                              <a:latin typeface="Cambria Math"/>
                            </a:rPr>
                            <m:t>𝑃</m:t>
                          </m:r>
                        </m:sup>
                      </m:sSubSup>
                      <m:r>
                        <a:rPr lang="ru-RU" sz="1400" i="1">
                          <a:latin typeface="Cambria Math"/>
                        </a:rPr>
                        <m:t>∙</m:t>
                      </m:r>
                      <m:r>
                        <a:rPr lang="ru-RU" sz="1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5185508"/>
                <a:ext cx="1944216" cy="35766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540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627" y="332656"/>
            <a:ext cx="8640960" cy="1112179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Нормирование показателя надежности системы тепловых сетей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Схема 2"/>
              <p:cNvGraphicFramePr/>
              <p:nvPr>
                <p:extLst>
                  <p:ext uri="{D42A27DB-BD31-4B8C-83A1-F6EECF244321}">
                    <p14:modId xmlns:p14="http://schemas.microsoft.com/office/powerpoint/2010/main" val="4277551456"/>
                  </p:ext>
                </p:extLst>
              </p:nvPr>
            </p:nvGraphicFramePr>
            <p:xfrm>
              <a:off x="107504" y="1628800"/>
              <a:ext cx="8856984" cy="504056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3" name="Схема 2"/>
              <p:cNvGraphicFramePr/>
              <p:nvPr>
                <p:extLst>
                  <p:ext uri="{D42A27DB-BD31-4B8C-83A1-F6EECF244321}">
                    <p14:modId xmlns:p14="http://schemas.microsoft.com/office/powerpoint/2010/main" val="4277551456"/>
                  </p:ext>
                </p:extLst>
              </p:nvPr>
            </p:nvGraphicFramePr>
            <p:xfrm>
              <a:off x="107504" y="1628800"/>
              <a:ext cx="8856984" cy="504056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3116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Спасибо за внимание!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482" name="Picture 2" descr="Картинки по запросу герб украи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64904"/>
            <a:ext cx="4048125" cy="2695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82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100811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Надежность систем теплоснабжения</a:t>
            </a:r>
            <a:endParaRPr lang="ru-RU" b="1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412776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Надежность систем теплоснабжения  — их способность производить, транспортировать и распределять среди потребителей в необходимых количествах теплоноситель с соблюдением заданных параметров при нормальных условиях эксплуатации.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4551" y="270892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Главный критерий надежности систем — безотказная работа элемента (системы) в течение расчетного времени.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501008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Надежность систем теплоснабжения совершенствуют повышением качества элементов, из которых она состоит, или резервированием. Первый путь реализуют при конструировании, изготовлении и приемке элементов и узлов в эксплуатацию. Когда технические возможности повышения качества элементов исчерпаны или когда дальнейшее повышение качества экономически не выгодно, переходят к резервированию.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6559" y="5253027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оценки надежности пользуются понятиями отказа элемента и отказа системы. Под первым понимают внезапный отказ, когда элемент необходимо немедленно выключить из работы. Отказ системы — такая аварийная ситуация, при которой прекращается подача теплоты хотя бы одному потребителю.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223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100811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Иерархия системы теплоснабжения</a:t>
            </a:r>
            <a:endParaRPr lang="ru-RU" b="1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58362243"/>
              </p:ext>
            </p:extLst>
          </p:nvPr>
        </p:nvGraphicFramePr>
        <p:xfrm>
          <a:off x="251520" y="1397000"/>
          <a:ext cx="8640960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Картинки по запросу промышленный котел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7"/>
            <a:ext cx="3312368" cy="18415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тепловые сети магистрал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73545"/>
            <a:ext cx="3312368" cy="1755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Картинки по запросу распределительные тепловые с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Картинки по запросу распределительные тепловые сет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Картинки по запросу распределительные тепловые сет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6" name="Picture 12" descr="Картинки по запросу распределительные тепловые сети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28751"/>
            <a:ext cx="3312368" cy="17964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100811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Иерархия системы теплоснабжения</a:t>
            </a:r>
            <a:endParaRPr lang="ru-RU" sz="3600" b="1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вававава a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8712968" cy="4824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66800" y="6093296"/>
            <a:ext cx="8697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ИТ – источник теплоты (районная котельная</a:t>
            </a:r>
            <a:r>
              <a:rPr lang="ru-RU" sz="1200" dirty="0" smtClean="0"/>
              <a:t>); КА </a:t>
            </a:r>
            <a:r>
              <a:rPr lang="ru-RU" sz="1200" dirty="0"/>
              <a:t>– </a:t>
            </a:r>
            <a:r>
              <a:rPr lang="ru-RU" sz="1200" dirty="0" err="1" smtClean="0"/>
              <a:t>котлоагрегаты</a:t>
            </a:r>
            <a:r>
              <a:rPr lang="ru-RU" sz="1200" dirty="0" smtClean="0"/>
              <a:t>; НС </a:t>
            </a:r>
            <a:r>
              <a:rPr lang="ru-RU" sz="1200" dirty="0"/>
              <a:t>– насосная </a:t>
            </a:r>
            <a:r>
              <a:rPr lang="ru-RU" sz="1200" dirty="0" smtClean="0"/>
              <a:t>станция; МТС </a:t>
            </a:r>
            <a:r>
              <a:rPr lang="ru-RU" sz="1200" dirty="0"/>
              <a:t>– магистральные тепловые </a:t>
            </a:r>
            <a:r>
              <a:rPr lang="ru-RU" sz="1200" dirty="0" smtClean="0"/>
              <a:t>сети; РТС </a:t>
            </a:r>
            <a:r>
              <a:rPr lang="ru-RU" sz="1200" dirty="0"/>
              <a:t>– распределительные тепловые </a:t>
            </a:r>
            <a:r>
              <a:rPr lang="ru-RU" sz="1200" dirty="0" smtClean="0"/>
              <a:t>сети; НП </a:t>
            </a:r>
            <a:r>
              <a:rPr lang="ru-RU" sz="1200" dirty="0"/>
              <a:t>– насосная </a:t>
            </a:r>
            <a:r>
              <a:rPr lang="ru-RU" sz="1200" dirty="0" smtClean="0"/>
              <a:t>подстанция; РТП </a:t>
            </a:r>
            <a:r>
              <a:rPr lang="ru-RU" sz="1200" dirty="0"/>
              <a:t>– районный тепловой </a:t>
            </a:r>
            <a:r>
              <a:rPr lang="ru-RU" sz="1200" dirty="0" smtClean="0"/>
              <a:t>пункт; ЦТП </a:t>
            </a:r>
            <a:r>
              <a:rPr lang="ru-RU" sz="1200" dirty="0"/>
              <a:t>– центральный тепловой </a:t>
            </a:r>
            <a:r>
              <a:rPr lang="ru-RU" sz="1200" dirty="0" smtClean="0"/>
              <a:t>пункт; ИТП </a:t>
            </a:r>
            <a:r>
              <a:rPr lang="ru-RU" sz="1200" dirty="0"/>
              <a:t>– индивидуальный тепловой </a:t>
            </a:r>
            <a:r>
              <a:rPr lang="ru-RU" sz="1200" dirty="0" smtClean="0"/>
              <a:t>пункт; Т </a:t>
            </a:r>
            <a:r>
              <a:rPr lang="ru-RU" sz="1200" dirty="0"/>
              <a:t>– </a:t>
            </a:r>
            <a:r>
              <a:rPr lang="ru-RU" sz="1200" dirty="0" smtClean="0"/>
              <a:t>топливо; Э </a:t>
            </a:r>
            <a:r>
              <a:rPr lang="ru-RU" sz="1200" dirty="0"/>
              <a:t>– </a:t>
            </a:r>
            <a:r>
              <a:rPr lang="ru-RU" sz="1200" dirty="0" smtClean="0"/>
              <a:t>электроэнергия; ПВ </a:t>
            </a:r>
            <a:r>
              <a:rPr lang="ru-RU" sz="1200" dirty="0"/>
              <a:t>– </a:t>
            </a:r>
            <a:r>
              <a:rPr lang="ru-RU" sz="1200" dirty="0" err="1"/>
              <a:t>подпиточная</a:t>
            </a:r>
            <a:r>
              <a:rPr lang="ru-RU" sz="1200" dirty="0"/>
              <a:t> </a:t>
            </a:r>
            <a:r>
              <a:rPr lang="ru-RU" sz="1200" dirty="0" smtClean="0"/>
              <a:t>вода; П </a:t>
            </a:r>
            <a:r>
              <a:rPr lang="ru-RU" sz="1200" dirty="0"/>
              <a:t>– потребители </a:t>
            </a:r>
            <a:r>
              <a:rPr lang="ru-RU" sz="1200" dirty="0" smtClean="0"/>
              <a:t>теплоты; ДГ </a:t>
            </a:r>
            <a:r>
              <a:rPr lang="ru-RU" sz="1200" dirty="0"/>
              <a:t>– дымовые </a:t>
            </a:r>
            <a:r>
              <a:rPr lang="ru-RU" sz="1200" dirty="0" smtClean="0"/>
              <a:t>газы; В </a:t>
            </a:r>
            <a:r>
              <a:rPr lang="ru-RU" sz="1200" dirty="0"/>
              <a:t>– воздух.</a:t>
            </a:r>
          </a:p>
        </p:txBody>
      </p:sp>
    </p:spTree>
    <p:extLst>
      <p:ext uri="{BB962C8B-B14F-4D97-AF65-F5344CB8AC3E}">
        <p14:creationId xmlns:p14="http://schemas.microsoft.com/office/powerpoint/2010/main" val="185402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100811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Подготовка к отопительному периоду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37668554"/>
              </p:ext>
            </p:extLst>
          </p:nvPr>
        </p:nvGraphicFramePr>
        <p:xfrm>
          <a:off x="251520" y="1700808"/>
          <a:ext cx="8640960" cy="471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065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100811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Автоматическое удаление воздуха из </a:t>
            </a:r>
            <a:r>
              <a:rPr lang="ru-RU" sz="3600" b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магистралей (вариант 1) </a:t>
            </a:r>
            <a:endParaRPr lang="ru-RU" sz="3600" b="1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C:\Users\krock\Desktop\media\image1.jpe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3816424" cy="5112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139952" y="1556792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1 - трубопровод или магистраль сетевой воды; </a:t>
            </a:r>
            <a:endParaRPr lang="ru-RU" i="1" dirty="0"/>
          </a:p>
          <a:p>
            <a:r>
              <a:rPr lang="ru-RU" dirty="0"/>
              <a:t>2 - патру­бок; </a:t>
            </a:r>
            <a:endParaRPr lang="ru-RU" i="1" dirty="0"/>
          </a:p>
          <a:p>
            <a:r>
              <a:rPr lang="ru-RU" dirty="0"/>
              <a:t>3,4- первичные преобразователи типа ПП из ком­плекта датчик-реле уровня РОС-101-024; </a:t>
            </a:r>
            <a:endParaRPr lang="ru-RU" i="1" dirty="0"/>
          </a:p>
          <a:p>
            <a:r>
              <a:rPr lang="ru-RU" dirty="0"/>
              <a:t>5,6- передаю­щие преобразователи типа ППР из комплекта датчик-реле уровня РОС-101-024; </a:t>
            </a:r>
            <a:endParaRPr lang="ru-RU" i="1" dirty="0"/>
          </a:p>
          <a:p>
            <a:r>
              <a:rPr lang="ru-RU" dirty="0"/>
              <a:t>7 - электромагнитный вентиль или задвижка с электроприводом; </a:t>
            </a:r>
            <a:endParaRPr lang="ru-RU" i="1" dirty="0"/>
          </a:p>
          <a:p>
            <a:r>
              <a:rPr lang="ru-RU" dirty="0"/>
              <a:t>К1 - промежуточное реле, например типа РП-25; </a:t>
            </a:r>
            <a:endParaRPr lang="ru-RU" i="1" dirty="0"/>
          </a:p>
          <a:p>
            <a:r>
              <a:rPr lang="ru-RU" dirty="0"/>
              <a:t>YA - соленоид электромагнитного вентиля 7; </a:t>
            </a:r>
            <a:endParaRPr lang="ru-RU" i="1" dirty="0"/>
          </a:p>
          <a:p>
            <a:r>
              <a:rPr lang="ru-RU" dirty="0"/>
              <a:t>SА1 - ключ ввода автоматики в работу;</a:t>
            </a:r>
            <a:endParaRPr lang="ru-RU" i="1" dirty="0"/>
          </a:p>
          <a:p>
            <a:r>
              <a:rPr lang="ru-RU" dirty="0"/>
              <a:t>SA2 - ключ дистанционного управления вентилем на воздушнике.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8631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100811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Автоматическое удаление воздуха из </a:t>
            </a:r>
            <a:r>
              <a:rPr lang="ru-RU" sz="3600" b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магистралей (вариант 2) </a:t>
            </a:r>
            <a:endParaRPr lang="ru-RU" sz="3600" b="1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C:\Users\krock\Desktop\media\image2.jpe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432300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004048" y="2902436"/>
            <a:ext cx="38884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1 - коллектор или магистраль сетевой воды; </a:t>
            </a:r>
            <a:endParaRPr lang="ru-RU" i="1" dirty="0"/>
          </a:p>
          <a:p>
            <a:r>
              <a:rPr lang="ru-RU" dirty="0"/>
              <a:t>2 - патрубок;</a:t>
            </a:r>
            <a:endParaRPr lang="ru-RU" i="1" dirty="0"/>
          </a:p>
          <a:p>
            <a:r>
              <a:rPr lang="ru-RU" dirty="0"/>
              <a:t>3 - дифференциальный манометр, например ДМ-3583М;</a:t>
            </a:r>
            <a:endParaRPr lang="ru-RU" i="1" dirty="0"/>
          </a:p>
          <a:p>
            <a:r>
              <a:rPr lang="ru-RU" dirty="0"/>
              <a:t>4 - вторичный прибор, например типа КПД; </a:t>
            </a:r>
            <a:endParaRPr lang="ru-RU" i="1" dirty="0"/>
          </a:p>
          <a:p>
            <a:r>
              <a:rPr lang="ru-RU" dirty="0"/>
              <a:t>5 - </a:t>
            </a:r>
            <a:r>
              <a:rPr lang="ru-RU" dirty="0" err="1"/>
              <a:t>электрофицированная</a:t>
            </a:r>
            <a:r>
              <a:rPr lang="ru-RU" dirty="0"/>
              <a:t> задвижка или электромагнитный вентиль.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84957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100811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Оценка </a:t>
            </a:r>
            <a:r>
              <a:rPr lang="ru-RU" sz="3600" b="1" dirty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управление надежностью систем тепловых сетей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48955132"/>
              </p:ext>
            </p:extLst>
          </p:nvPr>
        </p:nvGraphicFramePr>
        <p:xfrm>
          <a:off x="179512" y="1628800"/>
          <a:ext cx="878497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209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670</TotalTime>
  <Words>2370</Words>
  <Application>Microsoft Office PowerPoint</Application>
  <PresentationFormat>Экран (4:3)</PresentationFormat>
  <Paragraphs>285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Волна</vt:lpstr>
      <vt:lpstr>Надежность систем энергоснабжения</vt:lpstr>
      <vt:lpstr>Показатели надежности системы</vt:lpstr>
      <vt:lpstr>Надежность систем теплоснабжения</vt:lpstr>
      <vt:lpstr>Иерархия системы теплоснабжения</vt:lpstr>
      <vt:lpstr>Иерархия системы теплоснабжения</vt:lpstr>
      <vt:lpstr>Подготовка к отопительному периоду</vt:lpstr>
      <vt:lpstr>Автоматическое удаление воздуха из магистралей (вариант 1) </vt:lpstr>
      <vt:lpstr>Автоматическое удаление воздуха из магистралей (вариант 2) </vt:lpstr>
      <vt:lpstr>Оценка и управление надежностью систем тепловых сетей</vt:lpstr>
      <vt:lpstr>Оценка надежности трубопроводов и задвижек</vt:lpstr>
      <vt:lpstr>Надежность системы</vt:lpstr>
      <vt:lpstr>Ненадежность системы</vt:lpstr>
      <vt:lpstr>Вероятность отказа системы</vt:lpstr>
      <vt:lpstr>Двойной отказ</vt:lpstr>
      <vt:lpstr>Минимально допустимые показатели надежности</vt:lpstr>
      <vt:lpstr>Статистическая обработка надежности элементов системы теплоснабжения</vt:lpstr>
      <vt:lpstr>Статистическая обработка надежности элементов системы теплоснабжения</vt:lpstr>
      <vt:lpstr>Показатель надежности функционирования системы тепловых сетей</vt:lpstr>
      <vt:lpstr>Показатель надежности функционирования системы тепловых сетей</vt:lpstr>
      <vt:lpstr>Нормирование показателя надежности системы тепловых сетей</vt:lpstr>
      <vt:lpstr>Нормирование показателя надежности системы тепловых сетей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Раздельная и комбинированная схемы теплоснабжения</dc:title>
  <dc:creator>Andrii</dc:creator>
  <cp:lastModifiedBy>Andrii</cp:lastModifiedBy>
  <cp:revision>87</cp:revision>
  <dcterms:created xsi:type="dcterms:W3CDTF">2016-08-29T09:57:12Z</dcterms:created>
  <dcterms:modified xsi:type="dcterms:W3CDTF">2016-09-04T13:09:40Z</dcterms:modified>
</cp:coreProperties>
</file>