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2" r:id="rId5"/>
    <p:sldId id="264" r:id="rId6"/>
    <p:sldId id="265" r:id="rId7"/>
    <p:sldId id="260" r:id="rId8"/>
    <p:sldId id="263" r:id="rId9"/>
    <p:sldId id="258" r:id="rId10"/>
    <p:sldId id="268" r:id="rId11"/>
    <p:sldId id="267" r:id="rId12"/>
    <p:sldId id="269" r:id="rId13"/>
    <p:sldId id="27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C7987-D5DE-F0FD-936C-C4F925AB3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745673"/>
            <a:ext cx="8825658" cy="3031708"/>
          </a:xfrm>
        </p:spPr>
        <p:txBody>
          <a:bodyPr/>
          <a:lstStyle/>
          <a:p>
            <a:r>
              <a:rPr lang="uk-UA" dirty="0"/>
              <a:t> Маркетингові комунікації: </a:t>
            </a:r>
            <a:br>
              <a:rPr lang="uk-UA" dirty="0"/>
            </a:br>
            <a:r>
              <a:rPr lang="uk-UA" dirty="0"/>
              <a:t>суть феномена</a:t>
            </a:r>
          </a:p>
        </p:txBody>
      </p:sp>
    </p:spTree>
    <p:extLst>
      <p:ext uri="{BB962C8B-B14F-4D97-AF65-F5344CB8AC3E}">
        <p14:creationId xmlns:p14="http://schemas.microsoft.com/office/powerpoint/2010/main" val="85084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C8AB8-CF39-D32A-A170-092AD5FF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Маркетингові комунікації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B1B181-CC12-B258-2414-0E8C8395E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Інформаційний ресурс </a:t>
            </a:r>
            <a:r>
              <a:rPr lang="en-US" dirty="0"/>
              <a:t>businessdictionary.com 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4181418-5217-1BCE-7B09-450AA604C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553691"/>
            <a:ext cx="4825158" cy="2466110"/>
          </a:xfrm>
        </p:spPr>
        <p:txBody>
          <a:bodyPr/>
          <a:lstStyle/>
          <a:p>
            <a:r>
              <a:rPr lang="uk-UA" dirty="0"/>
              <a:t>«Узгоджені повідомлення, які використовують у просуванні, що доставляються через одне або кілька медіа, таких, як друк, радіо, телебачення, пряма поштова розсилка та особистий продаж»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0FF6EAC-35D9-0253-D762-F38C9640F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/>
              <a:t>В. </a:t>
            </a:r>
            <a:r>
              <a:rPr lang="uk-UA" dirty="0" err="1"/>
              <a:t>Бугрим</a:t>
            </a:r>
            <a:r>
              <a:rPr lang="uk-UA" dirty="0"/>
              <a:t> 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17AAD56-B493-AF23-A390-825BABB29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3553691"/>
            <a:ext cx="4825159" cy="2466110"/>
          </a:xfrm>
        </p:spPr>
        <p:txBody>
          <a:bodyPr/>
          <a:lstStyle/>
          <a:p>
            <a:r>
              <a:rPr lang="uk-UA" dirty="0"/>
              <a:t> «інформаційно-комунікативні засоби просування/стимулювання об’єктів (товару/послуги/</a:t>
            </a:r>
            <a:r>
              <a:rPr lang="uk-UA" dirty="0" err="1"/>
              <a:t>інформ</a:t>
            </a:r>
            <a:r>
              <a:rPr lang="uk-UA" dirty="0"/>
              <a:t>-продукції/фірми/) на ринку з певною метою і завданням»</a:t>
            </a:r>
          </a:p>
        </p:txBody>
      </p:sp>
    </p:spTree>
    <p:extLst>
      <p:ext uri="{BB962C8B-B14F-4D97-AF65-F5344CB8AC3E}">
        <p14:creationId xmlns:p14="http://schemas.microsoft.com/office/powerpoint/2010/main" val="154757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33CA9-62D4-61CD-EB73-9C0B5705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Отже, маркетингові комунікації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131198-78B8-4D62-3B44-26B9A9ED6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2" y="2603499"/>
            <a:ext cx="10525991" cy="3714173"/>
          </a:xfrm>
        </p:spPr>
        <p:txBody>
          <a:bodyPr>
            <a:normAutofit/>
          </a:bodyPr>
          <a:lstStyle/>
          <a:p>
            <a:r>
              <a:rPr lang="uk-UA" sz="2000" dirty="0"/>
              <a:t>своєрідний </a:t>
            </a:r>
            <a:r>
              <a:rPr lang="uk-UA" sz="2000" b="1" dirty="0"/>
              <a:t>комунікаційний  процес </a:t>
            </a:r>
            <a:r>
              <a:rPr lang="uk-UA" sz="2000" dirty="0"/>
              <a:t>між ринковими суб’єктами із застосуванням </a:t>
            </a:r>
            <a:r>
              <a:rPr lang="uk-UA" sz="2000" b="1" dirty="0"/>
              <a:t>маркетингового механізму</a:t>
            </a:r>
            <a:r>
              <a:rPr lang="uk-UA" sz="2000" dirty="0"/>
              <a:t>. </a:t>
            </a:r>
          </a:p>
          <a:p>
            <a:r>
              <a:rPr lang="uk-UA" sz="2000" dirty="0"/>
              <a:t>основним завданням маркетингових комунікацій є донести до своєї аудиторії основну конкурентну </a:t>
            </a:r>
            <a:r>
              <a:rPr lang="uk-UA" sz="2000" b="1" dirty="0"/>
              <a:t>відмінність бренд-коду</a:t>
            </a:r>
            <a:r>
              <a:rPr lang="uk-UA" sz="2000" dirty="0"/>
              <a:t>, що зумовить придбання товару. </a:t>
            </a:r>
          </a:p>
          <a:p>
            <a:r>
              <a:rPr lang="uk-UA" sz="2000" dirty="0"/>
              <a:t>«</a:t>
            </a:r>
            <a:r>
              <a:rPr lang="uk-UA" sz="2000" b="1" dirty="0"/>
              <a:t>інтерактивний діалог  </a:t>
            </a:r>
            <a:r>
              <a:rPr lang="uk-UA" sz="2000" dirty="0"/>
              <a:t>між компанією і споживачами або іншими </a:t>
            </a:r>
            <a:r>
              <a:rPr lang="uk-UA" sz="2000" dirty="0" err="1"/>
              <a:t>стейкхолдерами</a:t>
            </a:r>
            <a:r>
              <a:rPr lang="uk-UA" sz="2000" dirty="0"/>
              <a:t>,  який  здійснюється на стадії підготовки  до покупки, споживання товару  або  послуги і подальшого їх використання за допомогою інструментів маркетингових комунікації. </a:t>
            </a:r>
          </a:p>
        </p:txBody>
      </p:sp>
    </p:spTree>
    <p:extLst>
      <p:ext uri="{BB962C8B-B14F-4D97-AF65-F5344CB8AC3E}">
        <p14:creationId xmlns:p14="http://schemas.microsoft.com/office/powerpoint/2010/main" val="103588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0E71F-54FB-75BB-A4E2-C94656FF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маркетингова політика комунікацій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4B2EE5-7A30-3B2B-6132-525E09617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28" y="2603500"/>
            <a:ext cx="6556663" cy="3416300"/>
          </a:xfrm>
        </p:spPr>
        <p:txBody>
          <a:bodyPr>
            <a:noAutofit/>
          </a:bodyPr>
          <a:lstStyle/>
          <a:p>
            <a:r>
              <a:rPr lang="uk-UA" dirty="0"/>
              <a:t>«комплекс заходів щодо формування </a:t>
            </a:r>
            <a:r>
              <a:rPr lang="uk-UA" b="1" dirty="0"/>
              <a:t>системи  маркетингових  комунікацій</a:t>
            </a:r>
            <a:r>
              <a:rPr lang="uk-UA" dirty="0"/>
              <a:t>,  їх  </a:t>
            </a:r>
            <a:r>
              <a:rPr lang="uk-UA" b="1" dirty="0"/>
              <a:t>інтеграції</a:t>
            </a:r>
            <a:r>
              <a:rPr lang="uk-UA" dirty="0"/>
              <a:t>,  </a:t>
            </a:r>
            <a:r>
              <a:rPr lang="uk-UA" b="1" dirty="0"/>
              <a:t>впровадження  нових технологій </a:t>
            </a:r>
            <a:r>
              <a:rPr lang="uk-UA" dirty="0"/>
              <a:t>в комунікативний процес».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на сучасному ринку маркетингових комунікацій активізувався саме  стратегічний маркетинг. Розробка стратегії  маркетингових комунікацій дає можливість визначити  повідомлення та дії, а також їх послідовність реалізації для певної цільової аудиторії шляхом використання оптимального комунікаційного набору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0D128B-64A5-A1A6-63AE-05BE899C3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343" y="2468032"/>
            <a:ext cx="4296564" cy="26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7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FD4DD-E135-0789-DBAE-CBBE3865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Концепція інтегрованих маркетингових комунікацій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97D400-6925-E8FD-BD9C-9A81BE9E5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603500"/>
            <a:ext cx="10079182" cy="3416300"/>
          </a:xfrm>
        </p:spPr>
        <p:txBody>
          <a:bodyPr>
            <a:normAutofit/>
          </a:bodyPr>
          <a:lstStyle/>
          <a:p>
            <a:r>
              <a:rPr lang="uk-UA" sz="2400" dirty="0"/>
              <a:t>Це управлінська концепція координації усіх каналів комунікації в логічному синергетичному поєднанні.</a:t>
            </a:r>
          </a:p>
          <a:p>
            <a:r>
              <a:rPr lang="ru-RU" sz="2400" dirty="0" err="1"/>
              <a:t>Об’єднання</a:t>
            </a:r>
            <a:r>
              <a:rPr lang="ru-RU" sz="2400" dirty="0"/>
              <a:t> </a:t>
            </a:r>
            <a:r>
              <a:rPr lang="ru-RU" sz="2400" dirty="0" err="1"/>
              <a:t>кількох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маркетингових</a:t>
            </a:r>
            <a:r>
              <a:rPr lang="ru-RU" sz="2400" dirty="0"/>
              <a:t> </a:t>
            </a:r>
            <a:r>
              <a:rPr lang="ru-RU" sz="2400" dirty="0" err="1"/>
              <a:t>комунікацій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об’єкта</a:t>
            </a:r>
            <a:r>
              <a:rPr lang="ru-RU" sz="2400" dirty="0"/>
              <a:t> з метою оптимально-</a:t>
            </a:r>
            <a:r>
              <a:rPr lang="ru-RU" sz="2400" dirty="0" err="1"/>
              <a:t>ефективного</a:t>
            </a:r>
            <a:r>
              <a:rPr lang="ru-RU" sz="2400" dirty="0"/>
              <a:t> </a:t>
            </a:r>
            <a:r>
              <a:rPr lang="ru-RU" sz="2400" dirty="0" err="1"/>
              <a:t>просування</a:t>
            </a:r>
            <a:r>
              <a:rPr lang="ru-RU" sz="2400" dirty="0"/>
              <a:t> на ринку.</a:t>
            </a:r>
          </a:p>
          <a:p>
            <a:r>
              <a:rPr lang="ru-RU" sz="2400" dirty="0"/>
              <a:t>«</a:t>
            </a:r>
            <a:r>
              <a:rPr lang="ru-RU" sz="2400" dirty="0" err="1"/>
              <a:t>Філософія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/>
              <a:t>» </a:t>
            </a:r>
            <a:r>
              <a:rPr lang="ru-RU" sz="2400" dirty="0" err="1"/>
              <a:t>або</a:t>
            </a:r>
            <a:r>
              <a:rPr lang="ru-RU" sz="2400" dirty="0"/>
              <a:t> як </a:t>
            </a:r>
            <a:r>
              <a:rPr lang="ru-RU" sz="2400" dirty="0" err="1"/>
              <a:t>об’єднувальна</a:t>
            </a:r>
            <a:r>
              <a:rPr lang="ru-RU" sz="2400" dirty="0"/>
              <a:t> практика </a:t>
            </a:r>
            <a:r>
              <a:rPr lang="ru-RU" sz="2400" dirty="0" err="1"/>
              <a:t>управління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85564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EEAE5-1C23-8317-DC90-5C6328FC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Маркетолог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031CBB-2EDE-AFE9-0C8A-4AC18F1C0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Це фахівець, який розробляє і реалізує стратегії маркетингу для досягнення бізнес-цілей компанії. До обов’язків маркетолога входить проведення досліджень ринку, розроблення маркетингових планів, визначення цільової аудиторії, управління брендом, реклама та просування, аналіз результатів і взаємодія зі споживачами.</a:t>
            </a:r>
          </a:p>
          <a:p>
            <a:endParaRPr lang="uk-UA" dirty="0"/>
          </a:p>
          <a:p>
            <a:r>
              <a:rPr lang="uk-UA" dirty="0"/>
              <a:t>Робота маркетолога з брендом і компанією розпочинається з вивчення цілей і цінностей компанії, аналізу ринку та конкурентів. Маркетолог допомагає визначити цільову аудиторію, розробляє стратегію бренду, встановлює позиціювання продукту або послуги на ринку і створює маркетинговий план для досягнення цілей.</a:t>
            </a:r>
          </a:p>
        </p:txBody>
      </p:sp>
    </p:spTree>
    <p:extLst>
      <p:ext uri="{BB962C8B-B14F-4D97-AF65-F5344CB8AC3E}">
        <p14:creationId xmlns:p14="http://schemas.microsoft.com/office/powerpoint/2010/main" val="119893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D4608-BA97-734E-D31E-C47BDF63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959426"/>
          </a:xfrm>
        </p:spPr>
        <p:txBody>
          <a:bodyPr/>
          <a:lstStyle/>
          <a:p>
            <a:pPr algn="ctr"/>
            <a:r>
              <a:rPr lang="uk-UA" dirty="0"/>
              <a:t>Питання для обговорення: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A3241F-EDFA-2E30-8918-5D5A2AC6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306219" cy="3416300"/>
          </a:xfrm>
        </p:spPr>
        <p:txBody>
          <a:bodyPr/>
          <a:lstStyle/>
          <a:p>
            <a:r>
              <a:rPr lang="uk-UA" dirty="0"/>
              <a:t>1.</a:t>
            </a:r>
            <a:r>
              <a:rPr lang="uk-UA" sz="2400" dirty="0"/>
              <a:t>	Маркетинг та комунікація: специфіка </a:t>
            </a:r>
            <a:r>
              <a:rPr lang="uk-UA" sz="2400" dirty="0" err="1"/>
              <a:t>взаємокореляції</a:t>
            </a:r>
            <a:r>
              <a:rPr lang="uk-UA" sz="2400" dirty="0"/>
              <a:t>. </a:t>
            </a:r>
          </a:p>
          <a:p>
            <a:r>
              <a:rPr lang="uk-UA" sz="2400" dirty="0"/>
              <a:t>2.      Сутність явища маркетингові комунікації.</a:t>
            </a:r>
          </a:p>
          <a:p>
            <a:r>
              <a:rPr lang="uk-UA" sz="2400" dirty="0"/>
              <a:t>3.	Політика та план реалізації маркетингових комунікацій. 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190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6CE00-3DF6-382B-1A76-09F7F1A9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«Маркетинг»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A17F3CB-9033-260B-EFDA-7F09B4EB7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6020" y="2783320"/>
            <a:ext cx="3104212" cy="19964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33DD76-8240-D481-5881-921C3B71F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68" y="4987636"/>
            <a:ext cx="2857500" cy="160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3F4B6-6AC4-EECA-4DCA-DF4E0B437182}"/>
              </a:ext>
            </a:extLst>
          </p:cNvPr>
          <p:cNvSpPr txBox="1"/>
          <p:nvPr/>
        </p:nvSpPr>
        <p:spPr>
          <a:xfrm>
            <a:off x="955964" y="2306782"/>
            <a:ext cx="78347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u="sng" dirty="0"/>
              <a:t>Термін походить від </a:t>
            </a:r>
            <a:r>
              <a:rPr lang="uk-UA" sz="2400" u="sng" dirty="0" err="1"/>
              <a:t>англ</a:t>
            </a:r>
            <a:r>
              <a:rPr lang="uk-UA" sz="2400" u="sng" dirty="0"/>
              <a:t>. м</a:t>
            </a:r>
            <a:r>
              <a:rPr lang="uk-UA" sz="2400" dirty="0"/>
              <a:t>.:</a:t>
            </a:r>
          </a:p>
          <a:p>
            <a:r>
              <a:rPr lang="uk-UA" sz="2400" dirty="0"/>
              <a:t>				</a:t>
            </a:r>
          </a:p>
          <a:p>
            <a:r>
              <a:rPr lang="uk-UA" sz="2400" dirty="0"/>
              <a:t>				іменника «</a:t>
            </a:r>
            <a:r>
              <a:rPr lang="en-US" sz="2400" b="1" dirty="0"/>
              <a:t>market</a:t>
            </a:r>
            <a:r>
              <a:rPr lang="en-US" sz="2400" dirty="0"/>
              <a:t>» –</a:t>
            </a:r>
            <a:r>
              <a:rPr lang="uk-UA" sz="2400" dirty="0"/>
              <a:t> ринок </a:t>
            </a:r>
          </a:p>
          <a:p>
            <a:r>
              <a:rPr lang="uk-UA" sz="2400" dirty="0"/>
              <a:t>                                                + </a:t>
            </a:r>
          </a:p>
          <a:p>
            <a:r>
              <a:rPr lang="uk-UA" sz="2400" dirty="0"/>
              <a:t>			суфікс </a:t>
            </a:r>
            <a:r>
              <a:rPr lang="uk-UA" sz="2400" b="1" dirty="0"/>
              <a:t>-</a:t>
            </a:r>
            <a:r>
              <a:rPr lang="en-US" sz="2400" b="1" dirty="0" err="1"/>
              <a:t>ing</a:t>
            </a:r>
            <a:r>
              <a:rPr lang="uk-UA" sz="2400" b="1" dirty="0"/>
              <a:t> </a:t>
            </a:r>
            <a:r>
              <a:rPr lang="uk-UA" sz="2400" dirty="0"/>
              <a:t>– означає дію або процес</a:t>
            </a:r>
          </a:p>
          <a:p>
            <a:endParaRPr lang="uk-UA" sz="2400" dirty="0"/>
          </a:p>
          <a:p>
            <a:r>
              <a:rPr lang="uk-UA" sz="2400" dirty="0"/>
              <a:t>              Тобто, маркетинг – це «робота з ринком», </a:t>
            </a:r>
          </a:p>
          <a:p>
            <a:r>
              <a:rPr lang="uk-UA" sz="2400" dirty="0"/>
              <a:t>                                                     або </a:t>
            </a:r>
          </a:p>
          <a:p>
            <a:endParaRPr lang="uk-UA" sz="2400" dirty="0"/>
          </a:p>
          <a:p>
            <a:r>
              <a:rPr lang="uk-UA" sz="2400" dirty="0"/>
              <a:t>                                      «</a:t>
            </a:r>
            <a:r>
              <a:rPr lang="uk-UA" sz="2400" b="1" dirty="0"/>
              <a:t>ринкова діяльність</a:t>
            </a:r>
            <a:r>
              <a:rPr lang="uk-UA" sz="2400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76546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96634-54EC-CD21-35B3-158781C4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Вперше термін маркетинг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E8CAC7-6E00-456C-5DB4-15749D0F2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45" y="2603500"/>
            <a:ext cx="11346873" cy="3416300"/>
          </a:xfrm>
        </p:spPr>
        <p:txBody>
          <a:bodyPr>
            <a:normAutofit/>
          </a:bodyPr>
          <a:lstStyle/>
          <a:p>
            <a:r>
              <a:rPr lang="uk-UA" sz="2400" dirty="0"/>
              <a:t>з’явився в економічній літературі США на межі ХІХ-ХХ століть, </a:t>
            </a:r>
          </a:p>
          <a:p>
            <a:pPr marL="0" indent="0">
              <a:buNone/>
            </a:pPr>
            <a:r>
              <a:rPr lang="uk-UA" sz="2400" dirty="0"/>
              <a:t>але </a:t>
            </a:r>
          </a:p>
          <a:p>
            <a:r>
              <a:rPr lang="uk-UA" sz="2400" dirty="0"/>
              <a:t>активно розвиватися як філософія бізнесу почав у другій половині ХХ століття.</a:t>
            </a: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u="sng" dirty="0"/>
              <a:t>Причини виникнення </a:t>
            </a:r>
            <a:r>
              <a:rPr lang="uk-UA" sz="2400" dirty="0"/>
              <a:t>– проблеми зі збутом та зростаюча конкуренція.</a:t>
            </a:r>
          </a:p>
        </p:txBody>
      </p:sp>
    </p:spTree>
    <p:extLst>
      <p:ext uri="{BB962C8B-B14F-4D97-AF65-F5344CB8AC3E}">
        <p14:creationId xmlns:p14="http://schemas.microsoft.com/office/powerpoint/2010/main" val="113560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DE829-0205-9150-BBF8-BD96BC2CD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1" y="1034668"/>
            <a:ext cx="4031674" cy="4410167"/>
          </a:xfrm>
        </p:spPr>
        <p:txBody>
          <a:bodyPr/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                                                                                                                           </a:t>
            </a:r>
            <a:r>
              <a:rPr lang="uk-UA" sz="2800" dirty="0"/>
              <a:t>Філіпу </a:t>
            </a:r>
            <a:r>
              <a:rPr lang="uk-UA" sz="2800" dirty="0" err="1"/>
              <a:t>Котлер</a:t>
            </a:r>
            <a:r>
              <a:rPr lang="uk-UA" sz="2800" dirty="0"/>
              <a:t>, класик</a:t>
            </a: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ru-RU" i="1" dirty="0"/>
              <a:t>Маркетинг – </a:t>
            </a:r>
            <a:r>
              <a:rPr lang="ru-RU" i="1" dirty="0" err="1"/>
              <a:t>це</a:t>
            </a:r>
            <a:r>
              <a:rPr lang="ru-RU" i="1" dirty="0"/>
              <a:t> «</a:t>
            </a:r>
            <a:r>
              <a:rPr lang="ru-RU" i="1" dirty="0" err="1"/>
              <a:t>соціальний</a:t>
            </a:r>
            <a:r>
              <a:rPr lang="ru-RU" i="1" dirty="0"/>
              <a:t> </a:t>
            </a:r>
            <a:r>
              <a:rPr lang="ru-RU" i="1" dirty="0" err="1"/>
              <a:t>процес</a:t>
            </a:r>
            <a:r>
              <a:rPr lang="ru-RU" i="1" dirty="0"/>
              <a:t>, за </a:t>
            </a:r>
            <a:r>
              <a:rPr lang="ru-RU" i="1" dirty="0" err="1"/>
              <a:t>допомогою</a:t>
            </a:r>
            <a:r>
              <a:rPr lang="ru-RU" i="1" dirty="0"/>
              <a:t> </a:t>
            </a:r>
            <a:r>
              <a:rPr lang="ru-RU" i="1" dirty="0" err="1"/>
              <a:t>якого</a:t>
            </a:r>
            <a:r>
              <a:rPr lang="ru-RU" i="1" dirty="0"/>
              <a:t> </a:t>
            </a:r>
            <a:r>
              <a:rPr lang="ru-RU" i="1" dirty="0" err="1"/>
              <a:t>компанії</a:t>
            </a:r>
            <a:r>
              <a:rPr lang="ru-RU" i="1" dirty="0"/>
              <a:t> і </a:t>
            </a:r>
            <a:r>
              <a:rPr lang="ru-RU" i="1" dirty="0" err="1"/>
              <a:t>індивідууми</a:t>
            </a:r>
            <a:r>
              <a:rPr lang="ru-RU" i="1" dirty="0"/>
              <a:t> </a:t>
            </a:r>
            <a:r>
              <a:rPr lang="ru-RU" i="1" dirty="0" err="1"/>
              <a:t>обмінюються</a:t>
            </a:r>
            <a:r>
              <a:rPr lang="ru-RU" i="1" dirty="0"/>
              <a:t> </a:t>
            </a:r>
            <a:r>
              <a:rPr lang="ru-RU" i="1" dirty="0" err="1"/>
              <a:t>створеною</a:t>
            </a:r>
            <a:r>
              <a:rPr lang="ru-RU" i="1" dirty="0"/>
              <a:t> </a:t>
            </a:r>
            <a:r>
              <a:rPr lang="ru-RU" i="1" dirty="0" err="1"/>
              <a:t>вартістю</a:t>
            </a:r>
            <a:r>
              <a:rPr lang="ru-RU" i="1" dirty="0"/>
              <a:t> з метою </a:t>
            </a:r>
            <a:r>
              <a:rPr lang="ru-RU" i="1" dirty="0" err="1"/>
              <a:t>задоволення</a:t>
            </a:r>
            <a:r>
              <a:rPr lang="ru-RU" i="1" dirty="0"/>
              <a:t> </a:t>
            </a:r>
            <a:r>
              <a:rPr lang="ru-RU" i="1" dirty="0" err="1"/>
              <a:t>своїх</a:t>
            </a:r>
            <a:r>
              <a:rPr lang="ru-RU" i="1" dirty="0"/>
              <a:t> потреб». </a:t>
            </a:r>
            <a:br>
              <a:rPr lang="ru-RU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BC2AA92-F983-7D8A-B721-FE331E2EE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6373" y="812339"/>
            <a:ext cx="3521075" cy="2394331"/>
          </a:xfrm>
          <a:prstGeom prst="rect">
            <a:avLst/>
          </a:prstGeo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1DEE6AB-A2F7-9619-8455-EA28A408A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2718" y="3429000"/>
            <a:ext cx="6555076" cy="2595879"/>
          </a:xfrm>
        </p:spPr>
        <p:txBody>
          <a:bodyPr>
            <a:noAutofit/>
          </a:bodyPr>
          <a:lstStyle/>
          <a:p>
            <a:r>
              <a:rPr lang="uk-UA" sz="2000" dirty="0"/>
              <a:t>Тобто, </a:t>
            </a:r>
          </a:p>
          <a:p>
            <a:r>
              <a:rPr lang="uk-UA" sz="2000" dirty="0"/>
              <a:t>компанії створюють цінність для споживача у вигляді товарів або послуг з метою отримання  бізнес-цінності (грошей) від них у обмін. </a:t>
            </a:r>
          </a:p>
          <a:p>
            <a:r>
              <a:rPr lang="uk-UA" sz="2000" dirty="0"/>
              <a:t>Основна мета маркетингу - задоволення потреб споживачів з метою одержання прибутку.</a:t>
            </a:r>
          </a:p>
        </p:txBody>
      </p:sp>
    </p:spTree>
    <p:extLst>
      <p:ext uri="{BB962C8B-B14F-4D97-AF65-F5344CB8AC3E}">
        <p14:creationId xmlns:p14="http://schemas.microsoft.com/office/powerpoint/2010/main" val="207261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23304-2B97-EC01-D324-822AC53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36" y="973668"/>
            <a:ext cx="10390909" cy="706964"/>
          </a:xfrm>
        </p:spPr>
        <p:txBody>
          <a:bodyPr/>
          <a:lstStyle/>
          <a:p>
            <a:pPr algn="ctr"/>
            <a:r>
              <a:rPr lang="ru-RU" dirty="0"/>
              <a:t>Маркетинг </a:t>
            </a:r>
            <a:br>
              <a:rPr lang="ru-RU" dirty="0"/>
            </a:br>
            <a:r>
              <a:rPr lang="ru-RU" dirty="0"/>
              <a:t> «</a:t>
            </a:r>
            <a:r>
              <a:rPr lang="ru-RU" dirty="0" err="1"/>
              <a:t>філософія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»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F31A970-905C-33B3-8C92-68FC024611B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16973" y="2525952"/>
            <a:ext cx="3579859" cy="3501106"/>
          </a:xfrm>
        </p:spPr>
        <p:txBody>
          <a:bodyPr>
            <a:noAutofit/>
          </a:bodyPr>
          <a:lstStyle/>
          <a:p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різновид</a:t>
            </a:r>
            <a:r>
              <a:rPr lang="ru-RU" sz="2000" dirty="0"/>
              <a:t> </a:t>
            </a:r>
            <a:r>
              <a:rPr lang="ru-RU" sz="2000" dirty="0" err="1"/>
              <a:t>людської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, </a:t>
            </a:r>
            <a:r>
              <a:rPr lang="ru-RU" sz="2000" dirty="0" err="1"/>
              <a:t>спрямований</a:t>
            </a:r>
            <a:r>
              <a:rPr lang="ru-RU" sz="2000" dirty="0"/>
              <a:t> на </a:t>
            </a:r>
            <a:r>
              <a:rPr lang="ru-RU" sz="2000" b="1" dirty="0" err="1"/>
              <a:t>встановлення</a:t>
            </a:r>
            <a:r>
              <a:rPr lang="ru-RU" sz="2000" b="1" dirty="0"/>
              <a:t> контакту </a:t>
            </a:r>
            <a:r>
              <a:rPr lang="ru-RU" sz="2000" b="1" dirty="0" err="1"/>
              <a:t>між</a:t>
            </a:r>
            <a:r>
              <a:rPr lang="ru-RU" sz="2000" b="1" dirty="0"/>
              <a:t> </a:t>
            </a:r>
            <a:r>
              <a:rPr lang="ru-RU" sz="2000" b="1" dirty="0" err="1"/>
              <a:t>споживачем</a:t>
            </a:r>
            <a:r>
              <a:rPr lang="ru-RU" sz="2000" b="1" dirty="0"/>
              <a:t> та </a:t>
            </a:r>
            <a:r>
              <a:rPr lang="ru-RU" sz="2000" b="1" dirty="0" err="1"/>
              <a:t>виробником</a:t>
            </a:r>
            <a:r>
              <a:rPr lang="ru-RU" sz="2000" dirty="0"/>
              <a:t>, через </a:t>
            </a:r>
            <a:r>
              <a:rPr lang="ru-RU" sz="2000" dirty="0" err="1"/>
              <a:t>максимальне</a:t>
            </a:r>
            <a:r>
              <a:rPr lang="ru-RU" sz="2000" dirty="0"/>
              <a:t> </a:t>
            </a:r>
            <a:r>
              <a:rPr lang="ru-RU" sz="2000" dirty="0" err="1"/>
              <a:t>задоволення</a:t>
            </a:r>
            <a:r>
              <a:rPr lang="ru-RU" sz="2000" dirty="0"/>
              <a:t> потреб </a:t>
            </a:r>
            <a:r>
              <a:rPr lang="ru-RU" sz="2000" dirty="0" err="1"/>
              <a:t>аудиторії</a:t>
            </a:r>
            <a:r>
              <a:rPr lang="ru-RU" sz="2000" dirty="0"/>
              <a:t> в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b="1" dirty="0" err="1"/>
              <a:t>обміну</a:t>
            </a:r>
            <a:r>
              <a:rPr lang="ru-RU" sz="2000" b="1" dirty="0"/>
              <a:t> </a:t>
            </a:r>
            <a:r>
              <a:rPr lang="ru-RU" sz="2000" b="1" dirty="0" err="1"/>
              <a:t>інформацією</a:t>
            </a:r>
            <a:r>
              <a:rPr lang="ru-RU" sz="2000" b="1" dirty="0"/>
              <a:t> </a:t>
            </a:r>
            <a:r>
              <a:rPr lang="ru-RU" sz="2000" dirty="0"/>
              <a:t>та з метою продажу </a:t>
            </a:r>
            <a:r>
              <a:rPr lang="ru-RU" sz="2000" dirty="0" err="1"/>
              <a:t>товарів</a:t>
            </a:r>
            <a:r>
              <a:rPr lang="ru-RU" sz="2000" dirty="0"/>
              <a:t> та </a:t>
            </a:r>
            <a:r>
              <a:rPr lang="ru-RU" sz="2000" dirty="0" err="1"/>
              <a:t>послуг</a:t>
            </a:r>
            <a:endParaRPr lang="uk-UA" sz="2000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1BCB92D1-BFB9-33ED-1FAC-46C8E8CC847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7990573" y="2525951"/>
            <a:ext cx="3273172" cy="3501106"/>
          </a:xfrm>
        </p:spPr>
        <p:txBody>
          <a:bodyPr>
            <a:normAutofit/>
          </a:bodyPr>
          <a:lstStyle/>
          <a:p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залучення</a:t>
            </a:r>
            <a:r>
              <a:rPr lang="ru-RU" sz="2400" dirty="0"/>
              <a:t> й </a:t>
            </a:r>
            <a:r>
              <a:rPr lang="ru-RU" sz="2400" b="1" dirty="0" err="1"/>
              <a:t>утримання</a:t>
            </a:r>
            <a:r>
              <a:rPr lang="ru-RU" sz="2400" b="1" dirty="0"/>
              <a:t> </a:t>
            </a:r>
            <a:r>
              <a:rPr lang="ru-RU" sz="2400" b="1" dirty="0" err="1"/>
              <a:t>клієнтів</a:t>
            </a:r>
            <a:r>
              <a:rPr lang="ru-RU" sz="2400" b="1" dirty="0"/>
              <a:t> </a:t>
            </a:r>
            <a:r>
              <a:rPr lang="ru-RU" sz="2400" dirty="0"/>
              <a:t>через </a:t>
            </a:r>
            <a:r>
              <a:rPr lang="ru-RU" sz="2400" dirty="0" err="1"/>
              <a:t>створення</a:t>
            </a:r>
            <a:r>
              <a:rPr lang="ru-RU" sz="2400" dirty="0"/>
              <a:t>, </a:t>
            </a:r>
            <a:r>
              <a:rPr lang="ru-RU" sz="2400" b="1" dirty="0" err="1"/>
              <a:t>просування</a:t>
            </a:r>
            <a:r>
              <a:rPr lang="ru-RU" sz="2400" b="1" dirty="0"/>
              <a:t> й </a:t>
            </a:r>
            <a:r>
              <a:rPr lang="ru-RU" sz="2400" b="1" dirty="0" err="1"/>
              <a:t>постійне</a:t>
            </a:r>
            <a:r>
              <a:rPr lang="ru-RU" sz="2400" b="1" dirty="0"/>
              <a:t> </a:t>
            </a:r>
            <a:r>
              <a:rPr lang="ru-RU" sz="2400" b="1" dirty="0" err="1"/>
              <a:t>поліпшення</a:t>
            </a:r>
            <a:r>
              <a:rPr lang="ru-RU" sz="2400" b="1" dirty="0"/>
              <a:t> </a:t>
            </a:r>
            <a:r>
              <a:rPr lang="ru-RU" sz="2400" b="1" dirty="0" err="1"/>
              <a:t>товарів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послуг</a:t>
            </a:r>
            <a:r>
              <a:rPr lang="ru-RU" sz="2400" dirty="0"/>
              <a:t>. </a:t>
            </a:r>
            <a:endParaRPr lang="uk-UA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CD05EA-06EE-825F-9446-F97CDB2EA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2" y="2349306"/>
            <a:ext cx="3448201" cy="17574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59DCCF-DE6F-3BA8-516F-7CB077FCB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296" y="4106777"/>
            <a:ext cx="2735407" cy="238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4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B2723-CEA5-6C1F-B8A7-F161CD76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Практики відзначають, що: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287D0B-6696-760C-73D5-8A4DEAE98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Основні завдання маркетингу передбачають визначення ринкових потреб, розроблення продукції або послуг, встановлення цін, створення стратегій просування і забезпечення взаємовигідних відносин з клієнтами.</a:t>
            </a:r>
          </a:p>
          <a:p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маркетингу в 2023 </a:t>
            </a:r>
            <a:r>
              <a:rPr lang="ru-RU" dirty="0" err="1"/>
              <a:t>році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адаптація</a:t>
            </a:r>
            <a:r>
              <a:rPr lang="ru-RU" dirty="0"/>
              <a:t> до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поведінці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новітніх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для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, </a:t>
            </a:r>
            <a:r>
              <a:rPr lang="ru-RU" dirty="0" err="1"/>
              <a:t>побудова</a:t>
            </a:r>
            <a:r>
              <a:rPr lang="ru-RU" dirty="0"/>
              <a:t> </a:t>
            </a:r>
            <a:r>
              <a:rPr lang="ru-RU" dirty="0" err="1"/>
              <a:t>персоналізованих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 маркетингу для максимального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споживачів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964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2D844-6786-A7BB-37F1-6F7C0BED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Маркетингові комунікації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E34C53-E2D8-8C6E-A0E0-612EA8EDC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836" y="2603500"/>
            <a:ext cx="10609119" cy="3416300"/>
          </a:xfrm>
        </p:spPr>
        <p:txBody>
          <a:bodyPr>
            <a:noAutofit/>
          </a:bodyPr>
          <a:lstStyle/>
          <a:p>
            <a:r>
              <a:rPr lang="uk-UA" sz="2400" b="1" dirty="0"/>
              <a:t>Це</a:t>
            </a:r>
            <a:r>
              <a:rPr lang="uk-UA" sz="2400" dirty="0"/>
              <a:t> передання інформації про товар або послугу на цільові аудиторії з метою створення уявлення про загальну маркетингову стратегію компанії шляхом транслювання певних повідомлень про ціну, якість, засоби продажу.</a:t>
            </a:r>
          </a:p>
          <a:p>
            <a:r>
              <a:rPr lang="uk-UA" sz="2400" b="1" dirty="0"/>
              <a:t>Мета маркетингової комунікації </a:t>
            </a:r>
            <a:r>
              <a:rPr lang="uk-UA" sz="2400" dirty="0"/>
              <a:t>– викликати інтерес споживацької аудиторії або переконати її прийняти певну пропозицію, поглянути на товар або послугу очима її створювачів чи продавців.</a:t>
            </a:r>
          </a:p>
        </p:txBody>
      </p:sp>
    </p:spTree>
    <p:extLst>
      <p:ext uri="{BB962C8B-B14F-4D97-AF65-F5344CB8AC3E}">
        <p14:creationId xmlns:p14="http://schemas.microsoft.com/office/powerpoint/2010/main" val="3893292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1C611-D1D0-33ED-FE7F-C7F08BB2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9" y="973668"/>
            <a:ext cx="9819409" cy="706964"/>
          </a:xfrm>
        </p:spPr>
        <p:txBody>
          <a:bodyPr/>
          <a:lstStyle/>
          <a:p>
            <a:pPr algn="ctr"/>
            <a:r>
              <a:rPr lang="uk-UA" dirty="0"/>
              <a:t>Американська Маркетингова Асоціація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7F70D3-CAA9-3C29-6D4C-DA226AA32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b="1" dirty="0"/>
              <a:t>маркетингові комунікації </a:t>
            </a:r>
            <a:r>
              <a:rPr lang="uk-UA" sz="2400" dirty="0"/>
              <a:t>– це «повідомлення і пов’язані з ним засоби масової інформації, які використовують для зв’язку з ринком. </a:t>
            </a:r>
          </a:p>
          <a:p>
            <a:r>
              <a:rPr lang="uk-UA" sz="2400" b="1" dirty="0"/>
              <a:t>маркетингові комунікації спрямовані </a:t>
            </a:r>
            <a:r>
              <a:rPr lang="uk-UA" sz="2400" dirty="0"/>
              <a:t>на просування та є елементом комплексу «маркетинг-</a:t>
            </a:r>
            <a:r>
              <a:rPr lang="uk-UA" sz="2400" dirty="0" err="1"/>
              <a:t>мікс</a:t>
            </a:r>
            <a:r>
              <a:rPr lang="uk-UA" sz="2400" dirty="0"/>
              <a:t>», або 4Р’</a:t>
            </a:r>
            <a:r>
              <a:rPr lang="en-US" sz="2400" dirty="0"/>
              <a:t>s, </a:t>
            </a:r>
            <a:r>
              <a:rPr lang="uk-UA" sz="2400" dirty="0"/>
              <a:t>який об’єднує такі елементи, як товар, ціна, місце та просування продукції».</a:t>
            </a:r>
          </a:p>
        </p:txBody>
      </p:sp>
    </p:spTree>
    <p:extLst>
      <p:ext uri="{BB962C8B-B14F-4D97-AF65-F5344CB8AC3E}">
        <p14:creationId xmlns:p14="http://schemas.microsoft.com/office/powerpoint/2010/main" val="4251012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TM02900722[[fn=Іон із полями]]</Template>
  <TotalTime>343</TotalTime>
  <Words>837</Words>
  <Application>Microsoft Office PowerPoint</Application>
  <PresentationFormat>Широкий екран</PresentationFormat>
  <Paragraphs>59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Зал засідань</vt:lpstr>
      <vt:lpstr> Маркетингові комунікації:  суть феномена</vt:lpstr>
      <vt:lpstr>Питання для обговорення:</vt:lpstr>
      <vt:lpstr>«Маркетинг»</vt:lpstr>
      <vt:lpstr>Вперше термін маркетинг </vt:lpstr>
      <vt:lpstr>                                                                                                                                                                                                                  Філіпу Котлер, класик   Маркетинг – це «соціальний процес, за допомогою якого компанії і індивідууми обмінюються створеною вартістю з метою задоволення своїх потреб».  </vt:lpstr>
      <vt:lpstr>Маркетинг   «філософія сучасних суспільних відносин»</vt:lpstr>
      <vt:lpstr>Практики відзначають, що: </vt:lpstr>
      <vt:lpstr>Маркетингові комунікації </vt:lpstr>
      <vt:lpstr>Американська Маркетингова Асоціація </vt:lpstr>
      <vt:lpstr>Маркетингові комунікації</vt:lpstr>
      <vt:lpstr>Отже, маркетингові комунікації </vt:lpstr>
      <vt:lpstr>маркетингова політика комунікацій</vt:lpstr>
      <vt:lpstr>Концепція інтегрованих маркетингових комунікацій</vt:lpstr>
      <vt:lpstr>Маркетолог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24</cp:revision>
  <dcterms:created xsi:type="dcterms:W3CDTF">2024-09-04T18:04:36Z</dcterms:created>
  <dcterms:modified xsi:type="dcterms:W3CDTF">2024-09-05T12:58:29Z</dcterms:modified>
</cp:coreProperties>
</file>