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books/533137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4547" y="435087"/>
            <a:ext cx="8915399" cy="16361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/>
              <a:t>Технології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Blockchain</a:t>
            </a:r>
            <a:r>
              <a:rPr lang="ru-RU" dirty="0"/>
              <a:t> та </a:t>
            </a:r>
            <a:r>
              <a:rPr lang="ru-RU" dirty="0" err="1"/>
              <a:t>криптовалюти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2381005" y="266093"/>
            <a:ext cx="8915399" cy="36352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Кафедра </a:t>
            </a:r>
            <a:r>
              <a:rPr lang="uk-UA" dirty="0"/>
              <a:t>е</a:t>
            </a:r>
            <a:r>
              <a:rPr lang="ru-RU" dirty="0" err="1" smtClean="0"/>
              <a:t>кономічної</a:t>
            </a:r>
            <a:r>
              <a:rPr lang="ru-RU" dirty="0" smtClean="0"/>
              <a:t> </a:t>
            </a:r>
            <a:r>
              <a:rPr lang="ru-RU" dirty="0" err="1" smtClean="0"/>
              <a:t>кібернетики</a:t>
            </a:r>
            <a:endParaRPr lang="ru-RU" dirty="0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08088" y="1507767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err="1" smtClean="0"/>
              <a:t>Почнемо</a:t>
            </a:r>
            <a:r>
              <a:rPr lang="ru-RU" dirty="0" smtClean="0"/>
              <a:t> з </a:t>
            </a:r>
            <a:r>
              <a:rPr lang="ru-RU" dirty="0" err="1" smtClean="0"/>
              <a:t>рахування</a:t>
            </a:r>
            <a:endParaRPr lang="ru-RU" dirty="0"/>
          </a:p>
        </p:txBody>
      </p:sp>
      <p:pic>
        <p:nvPicPr>
          <p:cNvPr id="1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64" y="2863629"/>
            <a:ext cx="4384661" cy="3673853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6742247" y="4934017"/>
            <a:ext cx="5759057" cy="7416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/>
              <a:t>Лука </a:t>
            </a:r>
            <a:r>
              <a:rPr lang="ru-RU" sz="3200" b="1" dirty="0" err="1" smtClean="0"/>
              <a:t>Пачолі</a:t>
            </a:r>
            <a:r>
              <a:rPr lang="ru-RU" sz="3200" dirty="0"/>
              <a:t> (1445 – 1517)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742246" y="2788657"/>
            <a:ext cx="533801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Принцип </a:t>
            </a:r>
            <a:r>
              <a:rPr lang="ru-RU" dirty="0" err="1" smtClean="0"/>
              <a:t>подвійного</a:t>
            </a:r>
            <a:r>
              <a:rPr lang="ru-RU" dirty="0" smtClean="0"/>
              <a:t> </a:t>
            </a:r>
            <a:r>
              <a:rPr lang="ru-RU" dirty="0" err="1" smtClean="0"/>
              <a:t>рахування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591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Форки</a:t>
            </a:r>
            <a:r>
              <a:rPr lang="ru-RU" b="1" dirty="0"/>
              <a:t> </a:t>
            </a:r>
            <a:r>
              <a:rPr lang="ru-RU" b="1" dirty="0" err="1" smtClean="0"/>
              <a:t>блокчейну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003" y="1747233"/>
            <a:ext cx="9684763" cy="4898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0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50" y="338360"/>
            <a:ext cx="10248899" cy="12808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</a:t>
            </a:r>
            <a:r>
              <a:rPr lang="ru-RU" dirty="0"/>
              <a:t>А </a:t>
            </a:r>
            <a:r>
              <a:rPr lang="ru-RU" dirty="0" err="1"/>
              <a:t>тепер</a:t>
            </a:r>
            <a:r>
              <a:rPr lang="ru-RU" dirty="0"/>
              <a:t> про </a:t>
            </a:r>
            <a:r>
              <a:rPr lang="ru-RU" dirty="0" err="1"/>
              <a:t>міфи</a:t>
            </a:r>
            <a:r>
              <a:rPr lang="ru-RU" dirty="0"/>
              <a:t> за </a:t>
            </a:r>
            <a:r>
              <a:rPr lang="ru-RU" sz="3100" dirty="0" err="1"/>
              <a:t>матеріалами</a:t>
            </a:r>
            <a:r>
              <a:rPr lang="ru-RU" sz="3100" dirty="0"/>
              <a:t> </a:t>
            </a:r>
            <a:r>
              <a:rPr lang="ru-RU" sz="3100" dirty="0" err="1"/>
              <a:t>статті</a:t>
            </a:r>
            <a:r>
              <a:rPr lang="ru-RU" sz="3100" dirty="0"/>
              <a:t> </a:t>
            </a:r>
            <a:r>
              <a:rPr lang="ru-RU" sz="3100" dirty="0" err="1"/>
              <a:t>Олексія</a:t>
            </a:r>
            <a:r>
              <a:rPr lang="ru-RU" sz="3100" dirty="0"/>
              <a:t> Маланова, </a:t>
            </a:r>
            <a:r>
              <a:rPr lang="ru-RU" sz="3100" dirty="0" err="1"/>
              <a:t>експерта</a:t>
            </a:r>
            <a:r>
              <a:rPr lang="ru-RU" sz="3100" dirty="0"/>
              <a:t> </a:t>
            </a:r>
            <a:r>
              <a:rPr lang="ru-RU" sz="3100" dirty="0" err="1"/>
              <a:t>відділу</a:t>
            </a:r>
            <a:r>
              <a:rPr lang="ru-RU" sz="3100" dirty="0"/>
              <a:t> </a:t>
            </a:r>
            <a:r>
              <a:rPr lang="ru-RU" sz="3100" dirty="0" err="1"/>
              <a:t>розвитку</a:t>
            </a:r>
            <a:r>
              <a:rPr lang="ru-RU" sz="3100" dirty="0"/>
              <a:t> </a:t>
            </a:r>
            <a:r>
              <a:rPr lang="ru-RU" sz="3100" dirty="0" err="1"/>
              <a:t>антивірусних</a:t>
            </a:r>
            <a:r>
              <a:rPr lang="ru-RU" sz="3100" dirty="0"/>
              <a:t> </a:t>
            </a:r>
            <a:r>
              <a:rPr lang="ru-RU" sz="3100" dirty="0" err="1"/>
              <a:t>технологій</a:t>
            </a:r>
            <a:r>
              <a:rPr lang="ru-RU" sz="3100" dirty="0"/>
              <a:t> «</a:t>
            </a:r>
            <a:r>
              <a:rPr lang="ru-RU" sz="3100" dirty="0" err="1"/>
              <a:t>Лабораторії</a:t>
            </a:r>
            <a:r>
              <a:rPr lang="ru-RU" sz="3100" dirty="0"/>
              <a:t> </a:t>
            </a:r>
            <a:r>
              <a:rPr lang="ru-RU" sz="3100" dirty="0" err="1"/>
              <a:t>Касперського</a:t>
            </a:r>
            <a:r>
              <a:rPr lang="ru-RU" sz="3100" dirty="0"/>
              <a:t>»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22534" y="1905000"/>
            <a:ext cx="9422998" cy="4637468"/>
          </a:xfrm>
        </p:spPr>
        <p:txBody>
          <a:bodyPr>
            <a:noAutofit/>
          </a:bodyPr>
          <a:lstStyle/>
          <a:p>
            <a:r>
              <a:rPr lang="ru-RU" sz="2400" dirty="0" err="1"/>
              <a:t>Міф</a:t>
            </a:r>
            <a:r>
              <a:rPr lang="ru-RU" sz="2400" dirty="0"/>
              <a:t> 1: </a:t>
            </a:r>
            <a:r>
              <a:rPr lang="ru-RU" sz="2400" dirty="0" err="1"/>
              <a:t>Блокчейн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гігантський</a:t>
            </a:r>
            <a:r>
              <a:rPr lang="ru-RU" sz="2400" dirty="0"/>
              <a:t> </a:t>
            </a:r>
            <a:r>
              <a:rPr lang="ru-RU" sz="2400" dirty="0" err="1"/>
              <a:t>розподілений</a:t>
            </a:r>
            <a:r>
              <a:rPr lang="ru-RU" sz="2400" dirty="0"/>
              <a:t> </a:t>
            </a:r>
            <a:r>
              <a:rPr lang="ru-RU" sz="2400" dirty="0" err="1"/>
              <a:t>комп'ютер</a:t>
            </a:r>
            <a:endParaRPr lang="ru-RU" sz="2400" dirty="0"/>
          </a:p>
          <a:p>
            <a:r>
              <a:rPr lang="ru-RU" sz="2400" dirty="0" err="1"/>
              <a:t>Міф</a:t>
            </a:r>
            <a:r>
              <a:rPr lang="ru-RU" sz="2400" dirty="0"/>
              <a:t> 2: </a:t>
            </a:r>
            <a:r>
              <a:rPr lang="ru-RU" sz="2400" dirty="0" err="1"/>
              <a:t>Блокчейн</a:t>
            </a:r>
            <a:r>
              <a:rPr lang="ru-RU" sz="2400" dirty="0"/>
              <a:t> </a:t>
            </a:r>
            <a:r>
              <a:rPr lang="ru-RU" sz="2400" dirty="0" err="1"/>
              <a:t>вічний</a:t>
            </a:r>
            <a:r>
              <a:rPr lang="ru-RU" sz="2400" dirty="0"/>
              <a:t>. Все, </a:t>
            </a:r>
            <a:r>
              <a:rPr lang="ru-RU" sz="2400" dirty="0" err="1"/>
              <a:t>що</a:t>
            </a:r>
            <a:r>
              <a:rPr lang="ru-RU" sz="2400" dirty="0"/>
              <a:t> в </a:t>
            </a:r>
            <a:r>
              <a:rPr lang="ru-RU" sz="2400" dirty="0" err="1"/>
              <a:t>ньому</a:t>
            </a:r>
            <a:r>
              <a:rPr lang="ru-RU" sz="2400" dirty="0"/>
              <a:t> записано, </a:t>
            </a:r>
            <a:r>
              <a:rPr lang="ru-RU" sz="2400" dirty="0" err="1"/>
              <a:t>залишиться</a:t>
            </a:r>
            <a:r>
              <a:rPr lang="ru-RU" sz="2400" dirty="0"/>
              <a:t> </a:t>
            </a:r>
            <a:r>
              <a:rPr lang="ru-RU" sz="2400" dirty="0" err="1"/>
              <a:t>назавжди</a:t>
            </a:r>
            <a:endParaRPr lang="ru-RU" sz="2400" dirty="0"/>
          </a:p>
          <a:p>
            <a:r>
              <a:rPr lang="ru-RU" sz="2400" dirty="0" err="1"/>
              <a:t>Міф</a:t>
            </a:r>
            <a:r>
              <a:rPr lang="ru-RU" sz="2400" dirty="0"/>
              <a:t> 3: </a:t>
            </a:r>
            <a:r>
              <a:rPr lang="ru-RU" sz="2400" dirty="0" err="1"/>
              <a:t>Блокчейн</a:t>
            </a:r>
            <a:r>
              <a:rPr lang="ru-RU" sz="2400" dirty="0"/>
              <a:t> </a:t>
            </a:r>
            <a:r>
              <a:rPr lang="ru-RU" sz="2400" dirty="0" err="1"/>
              <a:t>ефективний</a:t>
            </a:r>
            <a:r>
              <a:rPr lang="ru-RU" sz="2400" dirty="0"/>
              <a:t> і </a:t>
            </a:r>
            <a:r>
              <a:rPr lang="ru-RU" sz="2400" dirty="0" err="1"/>
              <a:t>масштабуємо</a:t>
            </a:r>
            <a:r>
              <a:rPr lang="ru-RU" sz="2400" dirty="0"/>
              <a:t>, </a:t>
            </a:r>
            <a:r>
              <a:rPr lang="ru-RU" sz="2400" dirty="0" err="1"/>
              <a:t>звичайні</a:t>
            </a:r>
            <a:r>
              <a:rPr lang="ru-RU" sz="2400" dirty="0"/>
              <a:t> </a:t>
            </a:r>
            <a:r>
              <a:rPr lang="ru-RU" sz="2400" dirty="0" err="1"/>
              <a:t>гроші</a:t>
            </a:r>
            <a:r>
              <a:rPr lang="ru-RU" sz="2400" dirty="0"/>
              <a:t> </a:t>
            </a:r>
            <a:r>
              <a:rPr lang="ru-RU" sz="2400" dirty="0" err="1"/>
              <a:t>помруть</a:t>
            </a:r>
            <a:endParaRPr lang="ru-RU" sz="2400" dirty="0"/>
          </a:p>
          <a:p>
            <a:r>
              <a:rPr lang="ru-RU" sz="2400" dirty="0" err="1"/>
              <a:t>Міф</a:t>
            </a:r>
            <a:r>
              <a:rPr lang="ru-RU" sz="2400" dirty="0"/>
              <a:t> 4: </a:t>
            </a:r>
            <a:r>
              <a:rPr lang="ru-RU" sz="2400" dirty="0" err="1"/>
              <a:t>Майнери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безпеку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endParaRPr lang="ru-RU" sz="2400" dirty="0"/>
          </a:p>
          <a:p>
            <a:r>
              <a:rPr lang="ru-RU" sz="2400" dirty="0" err="1"/>
              <a:t>Міф</a:t>
            </a:r>
            <a:r>
              <a:rPr lang="ru-RU" sz="2400" dirty="0"/>
              <a:t> 5: </a:t>
            </a:r>
            <a:r>
              <a:rPr lang="ru-RU" sz="2400" dirty="0" err="1"/>
              <a:t>Блокчейн</a:t>
            </a:r>
            <a:r>
              <a:rPr lang="ru-RU" sz="2400" dirty="0"/>
              <a:t> </a:t>
            </a:r>
            <a:r>
              <a:rPr lang="ru-RU" sz="2400" dirty="0" err="1"/>
              <a:t>децентралізований</a:t>
            </a:r>
            <a:r>
              <a:rPr lang="ru-RU" sz="2400" dirty="0"/>
              <a:t> і тому </a:t>
            </a:r>
            <a:r>
              <a:rPr lang="ru-RU" sz="2400" dirty="0" err="1"/>
              <a:t>непорушний</a:t>
            </a:r>
            <a:endParaRPr lang="ru-RU" sz="2400" dirty="0"/>
          </a:p>
          <a:p>
            <a:r>
              <a:rPr lang="ru-RU" sz="2400" dirty="0" err="1"/>
              <a:t>Міф</a:t>
            </a:r>
            <a:r>
              <a:rPr lang="ru-RU" sz="2400" dirty="0"/>
              <a:t> 6: </a:t>
            </a:r>
            <a:r>
              <a:rPr lang="ru-RU" sz="2400" dirty="0" err="1"/>
              <a:t>Анонімність</a:t>
            </a:r>
            <a:r>
              <a:rPr lang="ru-RU" sz="2400" dirty="0"/>
              <a:t> та </a:t>
            </a:r>
            <a:r>
              <a:rPr lang="ru-RU" sz="2400" dirty="0" err="1"/>
              <a:t>відкритість</a:t>
            </a:r>
            <a:r>
              <a:rPr lang="ru-RU" sz="2400" dirty="0"/>
              <a:t> </a:t>
            </a:r>
            <a:r>
              <a:rPr lang="ru-RU" sz="2400" dirty="0" err="1"/>
              <a:t>блокчейну</a:t>
            </a:r>
            <a:r>
              <a:rPr lang="ru-RU" sz="2400" dirty="0"/>
              <a:t> – </a:t>
            </a:r>
            <a:r>
              <a:rPr lang="ru-RU" sz="2400" dirty="0" err="1"/>
              <a:t>це</a:t>
            </a:r>
            <a:r>
              <a:rPr lang="ru-RU" sz="2400" dirty="0"/>
              <a:t> добре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9940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Зростання</a:t>
            </a:r>
            <a:r>
              <a:rPr lang="ru-RU" i="1" dirty="0" smtClean="0"/>
              <a:t> </a:t>
            </a:r>
            <a:r>
              <a:rPr lang="ru-RU" i="1" dirty="0" err="1" smtClean="0"/>
              <a:t>об’єму</a:t>
            </a:r>
            <a:r>
              <a:rPr lang="ru-RU" i="1" dirty="0" smtClean="0"/>
              <a:t> </a:t>
            </a:r>
            <a:r>
              <a:rPr lang="ru-RU" i="1" dirty="0" err="1" smtClean="0"/>
              <a:t>блокчейну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384550"/>
            <a:ext cx="8915400" cy="37776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21b013d9591f48d5b55036b023f3e8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883234"/>
            <a:ext cx="8915400" cy="427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045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Розподіл</a:t>
            </a:r>
            <a:r>
              <a:rPr lang="ru-RU" i="1" dirty="0" smtClean="0"/>
              <a:t> </a:t>
            </a:r>
            <a:r>
              <a:rPr lang="ru-RU" i="1" dirty="0" err="1" smtClean="0"/>
              <a:t>потужностей</a:t>
            </a:r>
            <a:r>
              <a:rPr lang="ru-RU" i="1" dirty="0" smtClean="0"/>
              <a:t> </a:t>
            </a:r>
            <a:r>
              <a:rPr lang="ru-RU" i="1" dirty="0" err="1" smtClean="0"/>
              <a:t>Біткоїну</a:t>
            </a:r>
            <a:r>
              <a:rPr lang="ru-RU" i="1" dirty="0" smtClean="0"/>
              <a:t> </a:t>
            </a:r>
            <a:r>
              <a:rPr lang="ru-RU" i="1" dirty="0"/>
              <a:t>по пулам</a:t>
            </a:r>
            <a:endParaRPr lang="ru-RU" dirty="0"/>
          </a:p>
        </p:txBody>
      </p:sp>
      <p:pic>
        <p:nvPicPr>
          <p:cNvPr id="4098" name="Picture 2" descr="d3beb946c4d9463092d3309e0e0ac3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023" y="1837875"/>
            <a:ext cx="6386346" cy="436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462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err="1" smtClean="0"/>
              <a:t>Розподіл</a:t>
            </a:r>
            <a:r>
              <a:rPr lang="ru-RU" i="1" dirty="0" smtClean="0"/>
              <a:t> </a:t>
            </a:r>
            <a:r>
              <a:rPr lang="ru-RU" i="1" dirty="0" err="1" smtClean="0"/>
              <a:t>майнингу</a:t>
            </a:r>
            <a:r>
              <a:rPr lang="ru-RU" i="1" dirty="0" smtClean="0"/>
              <a:t> </a:t>
            </a:r>
            <a:r>
              <a:rPr lang="ru-RU" i="1" dirty="0"/>
              <a:t>по </a:t>
            </a:r>
            <a:r>
              <a:rPr lang="ru-RU" i="1" dirty="0" err="1" smtClean="0"/>
              <a:t>країнам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9e21ebaedab8434990492fbe8ed17c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2133600"/>
            <a:ext cx="8548299" cy="324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447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Чим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</a:t>
            </a:r>
            <a:r>
              <a:rPr lang="ru-RU" dirty="0" err="1"/>
              <a:t>успіх</a:t>
            </a:r>
            <a:r>
              <a:rPr lang="ru-RU" dirty="0"/>
              <a:t> </a:t>
            </a:r>
            <a:r>
              <a:rPr lang="ru-RU" dirty="0" err="1" smtClean="0"/>
              <a:t>криптовалют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1. </a:t>
            </a:r>
            <a:r>
              <a:rPr lang="ru-RU" sz="2800" dirty="0" err="1"/>
              <a:t>Зміна</a:t>
            </a:r>
            <a:r>
              <a:rPr lang="ru-RU" sz="2800" dirty="0"/>
              <a:t> </a:t>
            </a:r>
            <a:r>
              <a:rPr lang="ru-RU" sz="2800" dirty="0" err="1"/>
              <a:t>форми</a:t>
            </a:r>
            <a:r>
              <a:rPr lang="ru-RU" sz="2800" dirty="0"/>
              <a:t> та </a:t>
            </a:r>
            <a:r>
              <a:rPr lang="ru-RU" sz="2800" dirty="0" err="1"/>
              <a:t>сутності</a:t>
            </a:r>
            <a:r>
              <a:rPr lang="ru-RU" sz="2800" dirty="0"/>
              <a:t> грошей (А </a:t>
            </a:r>
            <a:r>
              <a:rPr lang="ru-RU" sz="2800" dirty="0" err="1"/>
              <a:t>це</a:t>
            </a:r>
            <a:r>
              <a:rPr lang="ru-RU" sz="2800" dirty="0"/>
              <a:t> тема </a:t>
            </a:r>
            <a:r>
              <a:rPr lang="ru-RU" sz="2800" dirty="0" err="1" smtClean="0"/>
              <a:t>першої</a:t>
            </a:r>
            <a:r>
              <a:rPr lang="ru-RU" sz="2800" dirty="0" smtClean="0"/>
              <a:t> </a:t>
            </a:r>
            <a:r>
              <a:rPr lang="ru-RU" sz="2800" dirty="0" err="1"/>
              <a:t>зустрічі</a:t>
            </a:r>
            <a:r>
              <a:rPr lang="ru-RU" sz="2800" dirty="0"/>
              <a:t>)</a:t>
            </a:r>
          </a:p>
          <a:p>
            <a:r>
              <a:rPr lang="ru-RU" sz="2800" dirty="0"/>
              <a:t>2. </a:t>
            </a:r>
            <a:r>
              <a:rPr lang="ru-RU" sz="2800" dirty="0" err="1"/>
              <a:t>Підтримка</a:t>
            </a:r>
            <a:r>
              <a:rPr lang="ru-RU" sz="2800" dirty="0"/>
              <a:t> </a:t>
            </a:r>
            <a:r>
              <a:rPr lang="ru-RU" sz="2800" dirty="0" err="1"/>
              <a:t>світової</a:t>
            </a:r>
            <a:r>
              <a:rPr lang="ru-RU" sz="2800" dirty="0"/>
              <a:t> </a:t>
            </a:r>
            <a:r>
              <a:rPr lang="ru-RU" sz="2800" dirty="0" err="1"/>
              <a:t>фінансової</a:t>
            </a:r>
            <a:r>
              <a:rPr lang="ru-RU" sz="2800" dirty="0"/>
              <a:t> </a:t>
            </a:r>
            <a:r>
              <a:rPr lang="ru-RU" sz="2800" dirty="0" err="1"/>
              <a:t>системи</a:t>
            </a:r>
            <a:endParaRPr lang="ru-RU" sz="2800" dirty="0"/>
          </a:p>
          <a:p>
            <a:r>
              <a:rPr lang="ru-RU" sz="2800" dirty="0"/>
              <a:t>3. </a:t>
            </a:r>
            <a:r>
              <a:rPr lang="ru-RU" sz="2800" dirty="0" err="1"/>
              <a:t>Наближення</a:t>
            </a:r>
            <a:r>
              <a:rPr lang="ru-RU" sz="2800" dirty="0"/>
              <a:t> </a:t>
            </a:r>
            <a:r>
              <a:rPr lang="ru-RU" sz="2800" dirty="0" err="1"/>
              <a:t>кризи</a:t>
            </a:r>
            <a:endParaRPr lang="ru-RU" sz="2800" dirty="0"/>
          </a:p>
          <a:p>
            <a:r>
              <a:rPr lang="ru-RU" sz="2800" dirty="0"/>
              <a:t>4. </a:t>
            </a:r>
            <a:r>
              <a:rPr lang="ru-RU" sz="2800" dirty="0" err="1"/>
              <a:t>Виникнення</a:t>
            </a:r>
            <a:r>
              <a:rPr lang="ru-RU" sz="2800" dirty="0"/>
              <a:t> </a:t>
            </a:r>
            <a:r>
              <a:rPr lang="ru-RU" sz="2800" dirty="0" err="1"/>
              <a:t>промисловості</a:t>
            </a:r>
            <a:r>
              <a:rPr lang="ru-RU" sz="2800" dirty="0"/>
              <a:t> </a:t>
            </a:r>
            <a:r>
              <a:rPr lang="ru-RU" sz="2800" dirty="0" err="1"/>
              <a:t>криптовалют</a:t>
            </a:r>
            <a:endParaRPr lang="ru-RU" sz="2800" dirty="0"/>
          </a:p>
          <a:p>
            <a:r>
              <a:rPr lang="ru-RU" sz="2800" dirty="0"/>
              <a:t>5. ????????????????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862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цифровое зол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051" y="1219201"/>
            <a:ext cx="3602147" cy="509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78116" y="457200"/>
            <a:ext cx="662940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Біткойн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пірингова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платіжна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система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фінансова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технологія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що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ламає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багато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звичних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уявлень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гроші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їх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роль 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суспільстві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книзі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представлена ​​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неймовірна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історія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про те, як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ідея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подібної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системи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початку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цікава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лише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маленькій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групі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ентузіастів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поступово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привернула до себе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увагу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всього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світу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</a:t>
            </a:r>
            <a:b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історії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беруть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участь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найнесподіваніші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персонажі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фінський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студент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аргентинський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мільйонер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китайський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підприємець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програміст-творець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Netscape,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невдалий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фізик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став онлайн-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наркобароном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близнюки-плейбої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засудили главу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Facebook,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акули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венчурного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капіталу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керівники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найбільших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світових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спецагенти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сенатори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США, і сам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батько-засновник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Біткойна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відомий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псевдонімом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Сатоші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Накамото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 І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хоча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багатьох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ставить 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глухий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кут сама думка про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цифрову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валюту, за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якою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не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стоїть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потужна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держава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або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центробанк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ентузіасти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Біткойна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всьому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світі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від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Пекіна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до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Буенос-Айреса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вірять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потенційну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можливість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цієї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... </a:t>
            </a:r>
            <a:r>
              <a:rPr lang="ru-RU" dirty="0" err="1">
                <a:solidFill>
                  <a:srgbClr val="333333"/>
                </a:solidFill>
                <a:latin typeface="Arial" panose="020B0604020202020204" pitchFamily="34" charset="0"/>
              </a:rPr>
              <a:t>Детальніше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: </a:t>
            </a:r>
            <a:r>
              <a:rPr lang="ru-RU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1868A0"/>
                </a:solidFill>
                <a:latin typeface="Arial" panose="020B0604020202020204" pitchFamily="34" charset="0"/>
                <a:hlinkClick r:id="rId3"/>
              </a:rPr>
              <a:t>https://www.labirint.ru/books/533137/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0440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2905" y="2753700"/>
            <a:ext cx="8911687" cy="1280890"/>
          </a:xfrm>
        </p:spPr>
        <p:txBody>
          <a:bodyPr/>
          <a:lstStyle/>
          <a:p>
            <a:pPr algn="ctr"/>
            <a:r>
              <a:rPr lang="ru-RU" dirty="0" smtClean="0"/>
              <a:t>До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зустрічі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1404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Принципи</a:t>
            </a:r>
            <a:r>
              <a:rPr lang="ru-RU" dirty="0" smtClean="0"/>
              <a:t> роботы </a:t>
            </a:r>
            <a:r>
              <a:rPr lang="ru-RU" dirty="0" err="1" smtClean="0"/>
              <a:t>мережі</a:t>
            </a:r>
            <a:r>
              <a:rPr lang="ru-RU" dirty="0" smtClean="0"/>
              <a:t> </a:t>
            </a:r>
            <a:r>
              <a:rPr lang="en-US" dirty="0" err="1" smtClean="0"/>
              <a:t>Blockchain</a:t>
            </a:r>
            <a:endParaRPr lang="ru-RU" dirty="0"/>
          </a:p>
        </p:txBody>
      </p:sp>
      <p:pic>
        <p:nvPicPr>
          <p:cNvPr id="4" name="Picture 2" descr="https://upload.wikimedia.org/wikipedia/commons/b/b7/%D0%A5%D1%8D%D1%88_%D1%82%D1%80%D0%B0%D0%BD%D0%B7%D0%B0%D0%BA%D1%86%D0%B8%D0%B9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26" y="2732020"/>
            <a:ext cx="3397181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Как работает блокчейн (схема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060" y="1264555"/>
            <a:ext cx="6966442" cy="475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51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особливості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904999"/>
            <a:ext cx="8915400" cy="4367011"/>
          </a:xfrm>
        </p:spPr>
        <p:txBody>
          <a:bodyPr/>
          <a:lstStyle/>
          <a:p>
            <a:r>
              <a:rPr lang="ru-RU" dirty="0" err="1"/>
              <a:t>Децентралізація</a:t>
            </a:r>
            <a:r>
              <a:rPr lang="ru-RU" dirty="0"/>
              <a:t> - у </a:t>
            </a:r>
            <a:r>
              <a:rPr lang="ru-RU" dirty="0" err="1"/>
              <a:t>ланцюжку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сервера.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учасник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сервер.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підтримує</a:t>
            </a:r>
            <a:r>
              <a:rPr lang="ru-RU" dirty="0"/>
              <a:t> роботу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блокчейну</a:t>
            </a:r>
            <a:r>
              <a:rPr lang="ru-RU" dirty="0"/>
              <a:t>;</a:t>
            </a:r>
          </a:p>
          <a:p>
            <a:r>
              <a:rPr lang="ru-RU" dirty="0" err="1"/>
              <a:t>Прозорість</a:t>
            </a:r>
            <a:r>
              <a:rPr lang="ru-RU" dirty="0"/>
              <a:t> - </a:t>
            </a:r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/>
              <a:t>транзакції</a:t>
            </a:r>
            <a:r>
              <a:rPr lang="ru-RU" dirty="0"/>
              <a:t>, </a:t>
            </a:r>
            <a:r>
              <a:rPr lang="ru-RU" dirty="0" err="1"/>
              <a:t>контракти</a:t>
            </a:r>
            <a:r>
              <a:rPr lang="ru-RU" dirty="0"/>
              <a:t> і так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у </a:t>
            </a:r>
            <a:r>
              <a:rPr lang="ru-RU" dirty="0" err="1"/>
              <a:t>відкритому</a:t>
            </a:r>
            <a:r>
              <a:rPr lang="ru-RU" dirty="0"/>
              <a:t> </a:t>
            </a:r>
            <a:r>
              <a:rPr lang="ru-RU" dirty="0" err="1"/>
              <a:t>доступі</a:t>
            </a:r>
            <a:r>
              <a:rPr lang="ru-RU" dirty="0"/>
              <a:t>.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;</a:t>
            </a:r>
          </a:p>
          <a:p>
            <a:r>
              <a:rPr lang="ru-RU" dirty="0"/>
              <a:t>Теоретична </a:t>
            </a:r>
            <a:r>
              <a:rPr lang="ru-RU" dirty="0" err="1"/>
              <a:t>необмеженість</a:t>
            </a:r>
            <a:r>
              <a:rPr lang="ru-RU" dirty="0"/>
              <a:t> - теоретично </a:t>
            </a:r>
            <a:r>
              <a:rPr lang="ru-RU" dirty="0" err="1"/>
              <a:t>блокчейн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доповнювати</a:t>
            </a:r>
            <a:r>
              <a:rPr lang="ru-RU" dirty="0"/>
              <a:t> </a:t>
            </a:r>
            <a:r>
              <a:rPr lang="ru-RU" dirty="0" err="1"/>
              <a:t>записами</a:t>
            </a:r>
            <a:r>
              <a:rPr lang="ru-RU" dirty="0"/>
              <a:t> до </a:t>
            </a:r>
            <a:r>
              <a:rPr lang="ru-RU" dirty="0" err="1"/>
              <a:t>нескінченності</a:t>
            </a:r>
            <a:r>
              <a:rPr lang="ru-RU" dirty="0"/>
              <a:t>. Тому </a:t>
            </a:r>
            <a:r>
              <a:rPr lang="ru-RU" dirty="0" err="1"/>
              <a:t>його</a:t>
            </a:r>
            <a:r>
              <a:rPr lang="ru-RU" dirty="0"/>
              <a:t> часто </a:t>
            </a:r>
            <a:r>
              <a:rPr lang="ru-RU" dirty="0" err="1"/>
              <a:t>порівнюють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суперкомп'ютером</a:t>
            </a:r>
            <a:r>
              <a:rPr lang="ru-RU" dirty="0"/>
              <a:t>;</a:t>
            </a:r>
          </a:p>
          <a:p>
            <a:r>
              <a:rPr lang="ru-RU" dirty="0" err="1"/>
              <a:t>Надійність</a:t>
            </a:r>
            <a:r>
              <a:rPr lang="ru-RU" dirty="0"/>
              <a:t> - для </a:t>
            </a:r>
            <a:r>
              <a:rPr lang="ru-RU" dirty="0" err="1"/>
              <a:t>запису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необхідний</a:t>
            </a:r>
            <a:r>
              <a:rPr lang="ru-RU" dirty="0"/>
              <a:t> консенсус </a:t>
            </a:r>
            <a:r>
              <a:rPr lang="ru-RU" dirty="0" err="1"/>
              <a:t>вузлів</a:t>
            </a:r>
            <a:r>
              <a:rPr lang="ru-RU" dirty="0"/>
              <a:t> </a:t>
            </a:r>
            <a:r>
              <a:rPr lang="ru-RU" dirty="0" err="1"/>
              <a:t>блокчейна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фільтрувати</a:t>
            </a:r>
            <a:r>
              <a:rPr lang="ru-RU" dirty="0"/>
              <a:t> </a:t>
            </a:r>
            <a:r>
              <a:rPr lang="ru-RU" dirty="0" err="1"/>
              <a:t>операції</a:t>
            </a:r>
            <a:r>
              <a:rPr lang="ru-RU" dirty="0"/>
              <a:t> та </a:t>
            </a:r>
            <a:r>
              <a:rPr lang="ru-RU" dirty="0" err="1"/>
              <a:t>записувати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легітимні</a:t>
            </a:r>
            <a:r>
              <a:rPr lang="ru-RU" dirty="0"/>
              <a:t> </a:t>
            </a:r>
            <a:r>
              <a:rPr lang="ru-RU" dirty="0" err="1"/>
              <a:t>транзакції</a:t>
            </a:r>
            <a:r>
              <a:rPr lang="ru-RU" dirty="0"/>
              <a:t>. </a:t>
            </a:r>
            <a:r>
              <a:rPr lang="ru-RU" dirty="0" err="1"/>
              <a:t>Здійснити</a:t>
            </a:r>
            <a:r>
              <a:rPr lang="ru-RU" dirty="0"/>
              <a:t> </a:t>
            </a:r>
            <a:r>
              <a:rPr lang="ru-RU" dirty="0" err="1"/>
              <a:t>заміну</a:t>
            </a:r>
            <a:r>
              <a:rPr lang="ru-RU" dirty="0"/>
              <a:t> </a:t>
            </a:r>
            <a:r>
              <a:rPr lang="ru-RU" dirty="0" err="1"/>
              <a:t>хеша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473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82442"/>
            <a:ext cx="8911687" cy="689535"/>
          </a:xfrm>
        </p:spPr>
        <p:txBody>
          <a:bodyPr/>
          <a:lstStyle/>
          <a:p>
            <a:r>
              <a:rPr lang="uk-UA" dirty="0" err="1" smtClean="0"/>
              <a:t>Краткая</a:t>
            </a:r>
            <a:r>
              <a:rPr lang="uk-UA" dirty="0" smtClean="0"/>
              <a:t> </a:t>
            </a:r>
            <a:r>
              <a:rPr lang="uk-UA" dirty="0" err="1" smtClean="0"/>
              <a:t>хронология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313645"/>
            <a:ext cx="8915400" cy="5293217"/>
          </a:xfrm>
        </p:spPr>
        <p:txBody>
          <a:bodyPr>
            <a:normAutofit/>
          </a:bodyPr>
          <a:lstStyle/>
          <a:p>
            <a:r>
              <a:rPr lang="ru-RU" b="1" dirty="0"/>
              <a:t>Октябрь 2008 </a:t>
            </a:r>
            <a:r>
              <a:rPr lang="ru-RU" b="1" dirty="0" smtClean="0"/>
              <a:t>года </a:t>
            </a:r>
            <a:r>
              <a:rPr lang="ru-RU" i="1" dirty="0" err="1"/>
              <a:t>Сатоши</a:t>
            </a:r>
            <a:r>
              <a:rPr lang="ru-RU" i="1" dirty="0"/>
              <a:t> </a:t>
            </a:r>
            <a:r>
              <a:rPr lang="ru-RU" i="1" dirty="0" err="1" smtClean="0"/>
              <a:t>Накамото</a:t>
            </a:r>
            <a:r>
              <a:rPr lang="ru-RU" i="1" dirty="0" smtClean="0"/>
              <a:t> </a:t>
            </a:r>
            <a:r>
              <a:rPr lang="ru-RU" dirty="0" smtClean="0"/>
              <a:t>«</a:t>
            </a:r>
            <a:r>
              <a:rPr lang="ru-RU" dirty="0" err="1" smtClean="0"/>
              <a:t>Биткойн</a:t>
            </a:r>
            <a:r>
              <a:rPr lang="ru-RU" dirty="0"/>
              <a:t>: пиринговая система электронных денег</a:t>
            </a:r>
            <a:r>
              <a:rPr lang="ru-RU" dirty="0" smtClean="0"/>
              <a:t>»</a:t>
            </a:r>
          </a:p>
          <a:p>
            <a:r>
              <a:rPr lang="ru-RU" b="1" dirty="0"/>
              <a:t>Январь 2009 года. </a:t>
            </a:r>
            <a:r>
              <a:rPr lang="ru-RU" dirty="0"/>
              <a:t>Добыт первый блок </a:t>
            </a:r>
            <a:r>
              <a:rPr lang="ru-RU" dirty="0" err="1" smtClean="0"/>
              <a:t>блокчейна</a:t>
            </a:r>
            <a:r>
              <a:rPr lang="ru-RU" dirty="0" smtClean="0"/>
              <a:t>. Первая транзакция </a:t>
            </a:r>
            <a:r>
              <a:rPr lang="ru-RU" dirty="0"/>
              <a:t>от </a:t>
            </a:r>
            <a:r>
              <a:rPr lang="ru-RU" dirty="0" err="1"/>
              <a:t>Сатоши</a:t>
            </a:r>
            <a:r>
              <a:rPr lang="ru-RU" dirty="0"/>
              <a:t> </a:t>
            </a:r>
            <a:r>
              <a:rPr lang="ru-RU" dirty="0" err="1"/>
              <a:t>Накамото</a:t>
            </a:r>
            <a:r>
              <a:rPr lang="ru-RU" dirty="0"/>
              <a:t> к </a:t>
            </a:r>
            <a:r>
              <a:rPr lang="ru-RU" dirty="0" err="1"/>
              <a:t>Хэлу</a:t>
            </a:r>
            <a:r>
              <a:rPr lang="ru-RU" dirty="0"/>
              <a:t> </a:t>
            </a:r>
            <a:r>
              <a:rPr lang="ru-RU" dirty="0" err="1" smtClean="0"/>
              <a:t>Финни</a:t>
            </a:r>
            <a:endParaRPr lang="ru-RU" dirty="0" smtClean="0"/>
          </a:p>
          <a:p>
            <a:r>
              <a:rPr lang="ru-RU" b="1" dirty="0"/>
              <a:t>Май 2010 года. </a:t>
            </a:r>
            <a:r>
              <a:rPr lang="ru-RU" dirty="0"/>
              <a:t>Программист из США по имени </a:t>
            </a:r>
            <a:r>
              <a:rPr lang="ru-RU" dirty="0" err="1"/>
              <a:t>Laszlo</a:t>
            </a:r>
            <a:r>
              <a:rPr lang="ru-RU" dirty="0"/>
              <a:t> купил несколько пицц в </a:t>
            </a:r>
            <a:r>
              <a:rPr lang="ru-RU" dirty="0" err="1"/>
              <a:t>Jercos</a:t>
            </a:r>
            <a:r>
              <a:rPr lang="ru-RU" dirty="0"/>
              <a:t> за 10 000 </a:t>
            </a:r>
            <a:r>
              <a:rPr lang="ru-RU" dirty="0" err="1" smtClean="0"/>
              <a:t>биткойнов</a:t>
            </a:r>
            <a:r>
              <a:rPr lang="ru-RU" dirty="0" smtClean="0"/>
              <a:t>. (100 000 000 </a:t>
            </a:r>
            <a:r>
              <a:rPr lang="ru-RU" dirty="0" err="1" smtClean="0"/>
              <a:t>сатоши</a:t>
            </a:r>
            <a:r>
              <a:rPr lang="ru-RU" dirty="0" smtClean="0"/>
              <a:t>=1 </a:t>
            </a:r>
            <a:r>
              <a:rPr lang="ru-RU" dirty="0" err="1" smtClean="0"/>
              <a:t>биткоин</a:t>
            </a:r>
            <a:r>
              <a:rPr lang="ru-RU" dirty="0" smtClean="0"/>
              <a:t>)</a:t>
            </a:r>
          </a:p>
          <a:p>
            <a:r>
              <a:rPr lang="ru-RU" b="1" dirty="0"/>
              <a:t>Август 2010 года. </a:t>
            </a:r>
            <a:r>
              <a:rPr lang="ru-RU" dirty="0"/>
              <a:t>В </a:t>
            </a:r>
            <a:r>
              <a:rPr lang="ru-RU" dirty="0" err="1"/>
              <a:t>биткойн</a:t>
            </a:r>
            <a:r>
              <a:rPr lang="ru-RU" dirty="0"/>
              <a:t>-протоколе была обнаружена и затем использована уязвимость. Это привело к созданию более чем 184 </a:t>
            </a:r>
            <a:r>
              <a:rPr lang="ru-RU" dirty="0" smtClean="0"/>
              <a:t>миллиардов </a:t>
            </a:r>
            <a:r>
              <a:rPr lang="ru-RU" dirty="0" err="1"/>
              <a:t>биткойнов</a:t>
            </a:r>
            <a:r>
              <a:rPr lang="ru-RU" dirty="0"/>
              <a:t>, сгенерированных в одной </a:t>
            </a:r>
            <a:r>
              <a:rPr lang="ru-RU" dirty="0" smtClean="0"/>
              <a:t>транзакции</a:t>
            </a:r>
          </a:p>
          <a:p>
            <a:r>
              <a:rPr lang="ru-RU" b="1" dirty="0"/>
              <a:t>Декабрь 2012 года. </a:t>
            </a:r>
            <a:r>
              <a:rPr lang="ru-RU" dirty="0"/>
              <a:t>«</a:t>
            </a:r>
            <a:r>
              <a:rPr lang="ru-RU" dirty="0" err="1"/>
              <a:t>Bitcoin</a:t>
            </a:r>
            <a:r>
              <a:rPr lang="ru-RU" dirty="0"/>
              <a:t> </a:t>
            </a:r>
            <a:r>
              <a:rPr lang="ru-RU" dirty="0" err="1"/>
              <a:t>Central</a:t>
            </a:r>
            <a:r>
              <a:rPr lang="ru-RU" dirty="0"/>
              <a:t>» – первая </a:t>
            </a:r>
            <a:r>
              <a:rPr lang="ru-RU" dirty="0" err="1"/>
              <a:t>биткойн</a:t>
            </a:r>
            <a:r>
              <a:rPr lang="ru-RU" dirty="0"/>
              <a:t>-биржа, лицензированная как европейский банк, – начинает работу в европейском нормативно-правовом сегменте. </a:t>
            </a:r>
          </a:p>
          <a:p>
            <a:r>
              <a:rPr lang="ru-RU" b="1" dirty="0"/>
              <a:t>Декабрь 2013 года. </a:t>
            </a:r>
            <a:r>
              <a:rPr lang="ru-RU" dirty="0"/>
              <a:t>Один из электромобилей </a:t>
            </a:r>
            <a:r>
              <a:rPr lang="ru-RU" dirty="0" err="1"/>
              <a:t>Tesla</a:t>
            </a:r>
            <a:r>
              <a:rPr lang="ru-RU" dirty="0"/>
              <a:t> </a:t>
            </a:r>
            <a:r>
              <a:rPr lang="ru-RU" dirty="0" err="1"/>
              <a:t>Model</a:t>
            </a:r>
            <a:r>
              <a:rPr lang="ru-RU" dirty="0"/>
              <a:t> S Илона Маска (</a:t>
            </a:r>
            <a:r>
              <a:rPr lang="ru-RU" dirty="0" err="1"/>
              <a:t>PayPal</a:t>
            </a:r>
            <a:r>
              <a:rPr lang="ru-RU" dirty="0"/>
              <a:t>, </a:t>
            </a:r>
            <a:r>
              <a:rPr lang="ru-RU" dirty="0" err="1"/>
              <a:t>SpaceX</a:t>
            </a:r>
            <a:r>
              <a:rPr lang="ru-RU" dirty="0"/>
              <a:t>, </a:t>
            </a:r>
            <a:r>
              <a:rPr lang="ru-RU" dirty="0" err="1"/>
              <a:t>Tesla</a:t>
            </a:r>
            <a:r>
              <a:rPr lang="ru-RU" dirty="0"/>
              <a:t>, </a:t>
            </a:r>
            <a:r>
              <a:rPr lang="ru-RU" dirty="0" err="1"/>
              <a:t>SolarCity</a:t>
            </a:r>
            <a:r>
              <a:rPr lang="ru-RU" dirty="0"/>
              <a:t>) был продан в США за </a:t>
            </a:r>
            <a:r>
              <a:rPr lang="ru-RU" dirty="0" err="1"/>
              <a:t>биткойны</a:t>
            </a:r>
            <a:r>
              <a:rPr lang="ru-RU" dirty="0"/>
              <a:t>. Цена машины в то время была примерно 103 000 долларов. 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70037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482442"/>
            <a:ext cx="8911687" cy="689535"/>
          </a:xfrm>
        </p:spPr>
        <p:txBody>
          <a:bodyPr/>
          <a:lstStyle/>
          <a:p>
            <a:r>
              <a:rPr lang="ru-RU" dirty="0" err="1"/>
              <a:t>Внесок</a:t>
            </a:r>
            <a:r>
              <a:rPr lang="ru-RU" dirty="0"/>
              <a:t> у науку та практику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4704" y="1313645"/>
            <a:ext cx="10985679" cy="52932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Винахід</a:t>
            </a:r>
            <a:r>
              <a:rPr lang="ru-RU" sz="2400" dirty="0"/>
              <a:t> </a:t>
            </a:r>
            <a:r>
              <a:rPr lang="ru-RU" sz="2400" dirty="0" err="1"/>
              <a:t>Сатосі</a:t>
            </a:r>
            <a:r>
              <a:rPr lang="ru-RU" sz="2400" dirty="0"/>
              <a:t> </a:t>
            </a:r>
            <a:r>
              <a:rPr lang="ru-RU" sz="2400" dirty="0" err="1"/>
              <a:t>Накамото</a:t>
            </a:r>
            <a:r>
              <a:rPr lang="ru-RU" sz="2400" dirty="0"/>
              <a:t> є </a:t>
            </a:r>
            <a:r>
              <a:rPr lang="ru-RU" sz="2400" dirty="0" err="1"/>
              <a:t>практичним</a:t>
            </a:r>
            <a:r>
              <a:rPr lang="ru-RU" sz="2400" dirty="0"/>
              <a:t> </a:t>
            </a:r>
            <a:r>
              <a:rPr lang="ru-RU" sz="2400" dirty="0" err="1"/>
              <a:t>рішенням</a:t>
            </a:r>
            <a:r>
              <a:rPr lang="ru-RU" sz="2400" dirty="0"/>
              <a:t> </a:t>
            </a:r>
            <a:r>
              <a:rPr lang="ru-RU" sz="2400" dirty="0" err="1"/>
              <a:t>однієї</a:t>
            </a:r>
            <a:r>
              <a:rPr lang="ru-RU" sz="2400" dirty="0"/>
              <a:t> </a:t>
            </a:r>
            <a:r>
              <a:rPr lang="ru-RU" sz="2400" dirty="0" err="1"/>
              <a:t>раніше</a:t>
            </a:r>
            <a:r>
              <a:rPr lang="ru-RU" sz="2400" dirty="0"/>
              <a:t> </a:t>
            </a:r>
            <a:r>
              <a:rPr lang="ru-RU" sz="2400" dirty="0" err="1"/>
              <a:t>невирішеної</a:t>
            </a:r>
            <a:r>
              <a:rPr lang="ru-RU" sz="2400" dirty="0"/>
              <a:t> </a:t>
            </a:r>
            <a:r>
              <a:rPr lang="ru-RU" sz="2400" dirty="0" err="1"/>
              <a:t>проблеми</a:t>
            </a:r>
            <a:r>
              <a:rPr lang="ru-RU" sz="2400" dirty="0"/>
              <a:t> </a:t>
            </a:r>
            <a:r>
              <a:rPr lang="ru-RU" sz="2400" dirty="0" err="1"/>
              <a:t>розподілених</a:t>
            </a:r>
            <a:r>
              <a:rPr lang="ru-RU" sz="2400" dirty="0"/>
              <a:t> </a:t>
            </a:r>
            <a:r>
              <a:rPr lang="ru-RU" sz="2400" dirty="0" err="1"/>
              <a:t>обчислень</a:t>
            </a:r>
            <a:r>
              <a:rPr lang="ru-RU" sz="2400" dirty="0"/>
              <a:t>, </a:t>
            </a:r>
            <a:r>
              <a:rPr lang="ru-RU" sz="2400" dirty="0" err="1"/>
              <a:t>відомої</a:t>
            </a:r>
            <a:r>
              <a:rPr lang="ru-RU" sz="2400" dirty="0"/>
              <a:t> як "проблема </a:t>
            </a:r>
            <a:r>
              <a:rPr lang="ru-RU" sz="2400" dirty="0" err="1"/>
              <a:t>візантійських</a:t>
            </a:r>
            <a:r>
              <a:rPr lang="ru-RU" sz="2400" dirty="0"/>
              <a:t> </a:t>
            </a:r>
            <a:r>
              <a:rPr lang="ru-RU" sz="2400" dirty="0" err="1"/>
              <a:t>генералів</a:t>
            </a:r>
            <a:r>
              <a:rPr lang="ru-RU" sz="2400" dirty="0"/>
              <a:t>". Коротко, проблема </a:t>
            </a:r>
            <a:r>
              <a:rPr lang="ru-RU" sz="2400" dirty="0" err="1"/>
              <a:t>полягає</a:t>
            </a:r>
            <a:r>
              <a:rPr lang="ru-RU" sz="2400" dirty="0"/>
              <a:t> у </a:t>
            </a:r>
            <a:r>
              <a:rPr lang="ru-RU" sz="2400" dirty="0" err="1"/>
              <a:t>спробі</a:t>
            </a:r>
            <a:r>
              <a:rPr lang="ru-RU" sz="2400" dirty="0"/>
              <a:t> </a:t>
            </a:r>
            <a:r>
              <a:rPr lang="ru-RU" sz="2400" dirty="0" err="1"/>
              <a:t>домовитися</a:t>
            </a:r>
            <a:r>
              <a:rPr lang="ru-RU" sz="2400" dirty="0"/>
              <a:t> про </a:t>
            </a:r>
            <a:r>
              <a:rPr lang="ru-RU" sz="2400" dirty="0" err="1"/>
              <a:t>перебіг</a:t>
            </a:r>
            <a:r>
              <a:rPr lang="ru-RU" sz="2400" dirty="0"/>
              <a:t> </a:t>
            </a:r>
            <a:r>
              <a:rPr lang="ru-RU" sz="2400" dirty="0" err="1"/>
              <a:t>дій</a:t>
            </a:r>
            <a:r>
              <a:rPr lang="ru-RU" sz="2400" dirty="0"/>
              <a:t> шляхом </a:t>
            </a:r>
            <a:r>
              <a:rPr lang="ru-RU" sz="2400" dirty="0" err="1"/>
              <a:t>обміну</a:t>
            </a:r>
            <a:r>
              <a:rPr lang="ru-RU" sz="2400" dirty="0"/>
              <a:t> </a:t>
            </a:r>
            <a:r>
              <a:rPr lang="ru-RU" sz="2400" dirty="0" err="1"/>
              <a:t>інформацією</a:t>
            </a:r>
            <a:r>
              <a:rPr lang="ru-RU" sz="2400" dirty="0"/>
              <a:t> </a:t>
            </a:r>
            <a:r>
              <a:rPr lang="ru-RU" sz="2400" dirty="0" err="1"/>
              <a:t>ненадійними</a:t>
            </a:r>
            <a:r>
              <a:rPr lang="ru-RU" sz="2400" dirty="0"/>
              <a:t> і </a:t>
            </a:r>
            <a:r>
              <a:rPr lang="ru-RU" sz="2400" dirty="0" err="1"/>
              <a:t>навіть</a:t>
            </a:r>
            <a:r>
              <a:rPr lang="ru-RU" sz="2400" dirty="0"/>
              <a:t> </a:t>
            </a:r>
            <a:r>
              <a:rPr lang="ru-RU" sz="2400" dirty="0" err="1"/>
              <a:t>потенційно</a:t>
            </a:r>
            <a:r>
              <a:rPr lang="ru-RU" sz="2400" dirty="0"/>
              <a:t> </a:t>
            </a:r>
            <a:r>
              <a:rPr lang="ru-RU" sz="2400" dirty="0" err="1"/>
              <a:t>скомпрометованими</a:t>
            </a:r>
            <a:r>
              <a:rPr lang="ru-RU" sz="2400" dirty="0"/>
              <a:t> каналами </a:t>
            </a:r>
            <a:r>
              <a:rPr lang="ru-RU" sz="2400" dirty="0" err="1"/>
              <a:t>зв'язку</a:t>
            </a:r>
            <a:r>
              <a:rPr lang="ru-RU" sz="2400" dirty="0"/>
              <a:t>. </a:t>
            </a:r>
            <a:r>
              <a:rPr lang="ru-RU" sz="2400" dirty="0" err="1"/>
              <a:t>Рішення</a:t>
            </a:r>
            <a:r>
              <a:rPr lang="ru-RU" sz="2400" dirty="0"/>
              <a:t> </a:t>
            </a:r>
            <a:r>
              <a:rPr lang="ru-RU" sz="2400" dirty="0" err="1"/>
              <a:t>Сатосі</a:t>
            </a:r>
            <a:r>
              <a:rPr lang="ru-RU" sz="2400" dirty="0"/>
              <a:t> </a:t>
            </a:r>
            <a:r>
              <a:rPr lang="ru-RU" sz="2400" dirty="0" err="1"/>
              <a:t>Накамото</a:t>
            </a:r>
            <a:r>
              <a:rPr lang="ru-RU" sz="2400" dirty="0"/>
              <a:t> </a:t>
            </a:r>
            <a:r>
              <a:rPr lang="ru-RU" sz="2400" dirty="0" err="1"/>
              <a:t>використовує</a:t>
            </a:r>
            <a:r>
              <a:rPr lang="ru-RU" sz="2400" dirty="0"/>
              <a:t> </a:t>
            </a:r>
            <a:r>
              <a:rPr lang="ru-RU" sz="2400" dirty="0" err="1"/>
              <a:t>концепцію</a:t>
            </a:r>
            <a:r>
              <a:rPr lang="ru-RU" sz="2400" dirty="0"/>
              <a:t> "</a:t>
            </a:r>
            <a:r>
              <a:rPr lang="ru-RU" sz="2400" dirty="0" err="1"/>
              <a:t>докази</a:t>
            </a:r>
            <a:r>
              <a:rPr lang="ru-RU" sz="2400" dirty="0"/>
              <a:t> </a:t>
            </a:r>
            <a:r>
              <a:rPr lang="ru-RU" sz="2400" dirty="0" err="1"/>
              <a:t>роботи</a:t>
            </a:r>
            <a:r>
              <a:rPr lang="ru-RU" sz="2400" dirty="0"/>
              <a:t>" для </a:t>
            </a:r>
            <a:r>
              <a:rPr lang="ru-RU" sz="2400" dirty="0" err="1"/>
              <a:t>досягнення</a:t>
            </a:r>
            <a:r>
              <a:rPr lang="ru-RU" sz="2400" dirty="0"/>
              <a:t> консенсусу без центрального </a:t>
            </a:r>
            <a:r>
              <a:rPr lang="ru-RU" sz="2400" dirty="0" err="1"/>
              <a:t>довіреного</a:t>
            </a:r>
            <a:r>
              <a:rPr lang="ru-RU" sz="2400" dirty="0"/>
              <a:t> центру і є </a:t>
            </a:r>
            <a:r>
              <a:rPr lang="ru-RU" sz="2400" dirty="0" err="1"/>
              <a:t>проривом</a:t>
            </a:r>
            <a:r>
              <a:rPr lang="ru-RU" sz="2400" dirty="0"/>
              <a:t> у </a:t>
            </a:r>
            <a:r>
              <a:rPr lang="ru-RU" sz="2400" dirty="0" err="1"/>
              <a:t>науці</a:t>
            </a:r>
            <a:r>
              <a:rPr lang="ru-RU" sz="2400" dirty="0"/>
              <a:t> про </a:t>
            </a:r>
            <a:r>
              <a:rPr lang="ru-RU" sz="2400" dirty="0" err="1"/>
              <a:t>розподілені</a:t>
            </a:r>
            <a:r>
              <a:rPr lang="ru-RU" sz="2400" dirty="0"/>
              <a:t> </a:t>
            </a:r>
            <a:r>
              <a:rPr lang="ru-RU" sz="2400" dirty="0" err="1"/>
              <a:t>обчислення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має</a:t>
            </a:r>
            <a:r>
              <a:rPr lang="ru-RU" sz="2400" dirty="0"/>
              <a:t> </a:t>
            </a:r>
            <a:r>
              <a:rPr lang="ru-RU" sz="2400" dirty="0" err="1"/>
              <a:t>широке</a:t>
            </a:r>
            <a:r>
              <a:rPr lang="ru-RU" sz="2400" dirty="0"/>
              <a:t> </a:t>
            </a:r>
            <a:r>
              <a:rPr lang="ru-RU" sz="2400" dirty="0" err="1"/>
              <a:t>застосування</a:t>
            </a:r>
            <a:r>
              <a:rPr lang="ru-RU" sz="2400" dirty="0"/>
              <a:t> за межами </a:t>
            </a:r>
            <a:r>
              <a:rPr lang="ru-RU" sz="2400" dirty="0" err="1"/>
              <a:t>криптовалют</a:t>
            </a:r>
            <a:r>
              <a:rPr lang="ru-RU" sz="2400" dirty="0"/>
              <a:t>. </a:t>
            </a:r>
            <a:r>
              <a:rPr lang="ru-RU" sz="2400" dirty="0" err="1"/>
              <a:t>Цей</a:t>
            </a:r>
            <a:r>
              <a:rPr lang="ru-RU" sz="2400" dirty="0"/>
              <a:t> принцип </a:t>
            </a:r>
            <a:r>
              <a:rPr lang="ru-RU" sz="2400" dirty="0" err="1"/>
              <a:t>можна</a:t>
            </a:r>
            <a:r>
              <a:rPr lang="ru-RU" sz="2400" dirty="0"/>
              <a:t> </a:t>
            </a:r>
            <a:r>
              <a:rPr lang="ru-RU" sz="2400" dirty="0" err="1"/>
              <a:t>використовувати</a:t>
            </a:r>
            <a:r>
              <a:rPr lang="ru-RU" sz="2400" dirty="0"/>
              <a:t> для </a:t>
            </a:r>
            <a:r>
              <a:rPr lang="ru-RU" sz="2400" dirty="0" err="1"/>
              <a:t>досягнення</a:t>
            </a:r>
            <a:r>
              <a:rPr lang="ru-RU" sz="2400" dirty="0"/>
              <a:t> консенсусу </a:t>
            </a:r>
            <a:r>
              <a:rPr lang="ru-RU" sz="2400" dirty="0" err="1"/>
              <a:t>децентралізованих</a:t>
            </a:r>
            <a:r>
              <a:rPr lang="ru-RU" sz="2400" dirty="0"/>
              <a:t> мереж, для </a:t>
            </a:r>
            <a:r>
              <a:rPr lang="ru-RU" sz="2400" dirty="0" err="1"/>
              <a:t>доказу</a:t>
            </a:r>
            <a:r>
              <a:rPr lang="ru-RU" sz="2400" dirty="0"/>
              <a:t> </a:t>
            </a:r>
            <a:r>
              <a:rPr lang="ru-RU" sz="2400" dirty="0" err="1"/>
              <a:t>справедливості</a:t>
            </a:r>
            <a:r>
              <a:rPr lang="ru-RU" sz="2400" dirty="0"/>
              <a:t> </a:t>
            </a:r>
            <a:r>
              <a:rPr lang="ru-RU" sz="2400" dirty="0" err="1"/>
              <a:t>виборів</a:t>
            </a:r>
            <a:r>
              <a:rPr lang="ru-RU" sz="2400" dirty="0"/>
              <a:t>, лотерей, </a:t>
            </a:r>
            <a:r>
              <a:rPr lang="ru-RU" sz="2400" dirty="0" err="1"/>
              <a:t>реєстрів</a:t>
            </a:r>
            <a:r>
              <a:rPr lang="ru-RU" sz="2400" dirty="0"/>
              <a:t> </a:t>
            </a:r>
            <a:r>
              <a:rPr lang="ru-RU" sz="2400" dirty="0" err="1"/>
              <a:t>активів</a:t>
            </a:r>
            <a:r>
              <a:rPr lang="ru-RU" sz="2400" dirty="0"/>
              <a:t>, цифрового </a:t>
            </a:r>
            <a:r>
              <a:rPr lang="ru-RU" sz="2400" dirty="0" err="1"/>
              <a:t>нотаріального</a:t>
            </a:r>
            <a:r>
              <a:rPr lang="ru-RU" sz="2400" dirty="0"/>
              <a:t> </a:t>
            </a:r>
            <a:r>
              <a:rPr lang="ru-RU" sz="2400" dirty="0" err="1"/>
              <a:t>засвідчення</a:t>
            </a:r>
            <a:r>
              <a:rPr lang="ru-RU" sz="2400" dirty="0"/>
              <a:t> </a:t>
            </a:r>
            <a:r>
              <a:rPr lang="ru-RU" sz="2400" dirty="0" err="1"/>
              <a:t>тощо</a:t>
            </a:r>
            <a:r>
              <a:rPr lang="ru-RU" sz="2400" dirty="0"/>
              <a:t>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406040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3929"/>
          </a:xfrm>
        </p:spPr>
        <p:txBody>
          <a:bodyPr/>
          <a:lstStyle/>
          <a:p>
            <a:pPr algn="ctr"/>
            <a:r>
              <a:rPr lang="uk-UA" dirty="0" smtClean="0"/>
              <a:t>Книга </a:t>
            </a:r>
            <a:r>
              <a:rPr lang="uk-UA" dirty="0" smtClean="0"/>
              <a:t>транзакцій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3955" y="1410236"/>
            <a:ext cx="8950817" cy="524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69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8947" y="237744"/>
            <a:ext cx="11264721" cy="640444"/>
          </a:xfrm>
        </p:spPr>
        <p:txBody>
          <a:bodyPr>
            <a:normAutofit/>
          </a:bodyPr>
          <a:lstStyle/>
          <a:p>
            <a:r>
              <a:rPr lang="ru-RU" i="1" dirty="0" err="1" smtClean="0"/>
              <a:t>Різні</a:t>
            </a:r>
            <a:r>
              <a:rPr lang="ru-RU" i="1" dirty="0" smtClean="0"/>
              <a:t> </a:t>
            </a:r>
            <a:r>
              <a:rPr lang="ru-RU" i="1" dirty="0"/>
              <a:t>типы </a:t>
            </a:r>
            <a:r>
              <a:rPr lang="ru-RU" i="1" dirty="0" err="1" smtClean="0"/>
              <a:t>вузлі</a:t>
            </a:r>
            <a:r>
              <a:rPr lang="ru-RU" i="1" dirty="0" smtClean="0"/>
              <a:t> </a:t>
            </a:r>
            <a:r>
              <a:rPr lang="ru-RU" i="1" dirty="0"/>
              <a:t>в </a:t>
            </a:r>
            <a:r>
              <a:rPr lang="ru-RU" i="1" dirty="0" err="1" smtClean="0"/>
              <a:t>розширеної</a:t>
            </a:r>
            <a:r>
              <a:rPr lang="ru-RU" i="1" dirty="0" smtClean="0"/>
              <a:t> </a:t>
            </a:r>
            <a:r>
              <a:rPr lang="ru-RU" i="1" dirty="0" err="1" smtClean="0"/>
              <a:t>мережі</a:t>
            </a:r>
            <a:r>
              <a:rPr lang="ru-RU" i="1" dirty="0" smtClean="0"/>
              <a:t> </a:t>
            </a:r>
            <a:r>
              <a:rPr lang="ru-RU" i="1" dirty="0" err="1" smtClean="0"/>
              <a:t>Біткоин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953" y="895598"/>
            <a:ext cx="5476554" cy="555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599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31561" y="263501"/>
            <a:ext cx="8911687" cy="650898"/>
          </a:xfrm>
        </p:spPr>
        <p:txBody>
          <a:bodyPr>
            <a:normAutofit/>
          </a:bodyPr>
          <a:lstStyle/>
          <a:p>
            <a:pPr algn="ctr"/>
            <a:r>
              <a:rPr lang="uk-UA" dirty="0" err="1" smtClean="0"/>
              <a:t>Майнінг</a:t>
            </a:r>
            <a:r>
              <a:rPr lang="uk-UA" dirty="0" smtClean="0"/>
              <a:t> </a:t>
            </a:r>
            <a:r>
              <a:rPr lang="uk-UA" dirty="0" smtClean="0"/>
              <a:t>(</a:t>
            </a:r>
            <a:r>
              <a:rPr lang="uk-UA" dirty="0" smtClean="0"/>
              <a:t>розв’язок складної задачі)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8040" y="914398"/>
            <a:ext cx="10625070" cy="5756857"/>
          </a:xfrm>
        </p:spPr>
        <p:txBody>
          <a:bodyPr>
            <a:noAutofit/>
          </a:bodyPr>
          <a:lstStyle/>
          <a:p>
            <a:r>
              <a:rPr lang="ru-RU" sz="2400" dirty="0" err="1"/>
              <a:t>Майнінг</a:t>
            </a:r>
            <a:r>
              <a:rPr lang="ru-RU" sz="2400" dirty="0"/>
              <a:t> -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процес</a:t>
            </a:r>
            <a:r>
              <a:rPr lang="ru-RU" sz="2400" dirty="0"/>
              <a:t>, в </a:t>
            </a:r>
            <a:r>
              <a:rPr lang="ru-RU" sz="2400" dirty="0" err="1"/>
              <a:t>результаті</a:t>
            </a:r>
            <a:r>
              <a:rPr lang="ru-RU" sz="2400" dirty="0"/>
              <a:t> </a:t>
            </a:r>
            <a:r>
              <a:rPr lang="ru-RU" sz="2400" dirty="0" err="1"/>
              <a:t>якого</a:t>
            </a:r>
            <a:r>
              <a:rPr lang="ru-RU" sz="2400" dirty="0"/>
              <a:t> </a:t>
            </a:r>
            <a:r>
              <a:rPr lang="ru-RU" sz="2400" dirty="0" err="1"/>
              <a:t>емітуються</a:t>
            </a:r>
            <a:r>
              <a:rPr lang="ru-RU" sz="2400" dirty="0"/>
              <a:t> </a:t>
            </a:r>
            <a:r>
              <a:rPr lang="ru-RU" sz="2400" dirty="0" err="1"/>
              <a:t>нові</a:t>
            </a:r>
            <a:r>
              <a:rPr lang="ru-RU" sz="2400" dirty="0"/>
              <a:t> </a:t>
            </a:r>
            <a:r>
              <a:rPr lang="ru-RU" sz="2400" dirty="0" err="1"/>
              <a:t>біткоїни</a:t>
            </a:r>
            <a:r>
              <a:rPr lang="ru-RU" sz="2400" dirty="0"/>
              <a:t>. </a:t>
            </a:r>
            <a:r>
              <a:rPr lang="ru-RU" sz="2400" dirty="0" err="1"/>
              <a:t>Майнінг</a:t>
            </a:r>
            <a:r>
              <a:rPr lang="ru-RU" sz="2400" dirty="0"/>
              <a:t> </a:t>
            </a:r>
            <a:r>
              <a:rPr lang="ru-RU" sz="2400" dirty="0" err="1"/>
              <a:t>також</a:t>
            </a:r>
            <a:r>
              <a:rPr lang="ru-RU" sz="2400" dirty="0"/>
              <a:t> служить для </a:t>
            </a:r>
            <a:r>
              <a:rPr lang="ru-RU" sz="2400" dirty="0" err="1"/>
              <a:t>захисту</a:t>
            </a:r>
            <a:r>
              <a:rPr lang="ru-RU" sz="2400" dirty="0"/>
              <a:t> </a:t>
            </a:r>
            <a:r>
              <a:rPr lang="ru-RU" sz="2400" dirty="0" err="1"/>
              <a:t>системи</a:t>
            </a:r>
            <a:r>
              <a:rPr lang="ru-RU" sz="2400" dirty="0"/>
              <a:t> </a:t>
            </a:r>
            <a:r>
              <a:rPr lang="en-US" sz="2400" dirty="0"/>
              <a:t>Bitcoin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шахрайських</a:t>
            </a:r>
            <a:r>
              <a:rPr lang="ru-RU" sz="2400" dirty="0"/>
              <a:t> </a:t>
            </a:r>
            <a:r>
              <a:rPr lang="ru-RU" sz="2400" dirty="0" err="1"/>
              <a:t>транзакцій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транзакцій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витрачають</a:t>
            </a:r>
            <a:r>
              <a:rPr lang="ru-RU" sz="2400" dirty="0"/>
              <a:t> </a:t>
            </a:r>
            <a:r>
              <a:rPr lang="ru-RU" sz="2400" dirty="0" err="1"/>
              <a:t>одні</a:t>
            </a:r>
            <a:r>
              <a:rPr lang="ru-RU" sz="2400" dirty="0"/>
              <a:t> й </a:t>
            </a:r>
            <a:r>
              <a:rPr lang="ru-RU" sz="2400" dirty="0" err="1"/>
              <a:t>ті</a:t>
            </a:r>
            <a:r>
              <a:rPr lang="ru-RU" sz="2400" dirty="0"/>
              <a:t> ж </a:t>
            </a:r>
            <a:r>
              <a:rPr lang="ru-RU" sz="2400" dirty="0" err="1"/>
              <a:t>біткоїни</a:t>
            </a:r>
            <a:r>
              <a:rPr lang="ru-RU" sz="2400" dirty="0"/>
              <a:t> </a:t>
            </a:r>
            <a:r>
              <a:rPr lang="ru-RU" sz="2400" dirty="0" err="1"/>
              <a:t>двічі</a:t>
            </a:r>
            <a:r>
              <a:rPr lang="ru-RU" sz="2400" dirty="0"/>
              <a:t>. </a:t>
            </a:r>
            <a:r>
              <a:rPr lang="ru-RU" sz="2400" dirty="0" err="1"/>
              <a:t>Майнери</a:t>
            </a:r>
            <a:r>
              <a:rPr lang="ru-RU" sz="2400" dirty="0"/>
              <a:t> </a:t>
            </a:r>
            <a:r>
              <a:rPr lang="ru-RU" sz="2400" dirty="0" err="1"/>
              <a:t>забезпечують</a:t>
            </a:r>
            <a:r>
              <a:rPr lang="ru-RU" sz="2400" dirty="0"/>
              <a:t> </a:t>
            </a:r>
            <a:r>
              <a:rPr lang="ru-RU" sz="2400" dirty="0" err="1"/>
              <a:t>обчислювальну</a:t>
            </a:r>
            <a:r>
              <a:rPr lang="ru-RU" sz="2400" dirty="0"/>
              <a:t> </a:t>
            </a:r>
            <a:r>
              <a:rPr lang="ru-RU" sz="2400" dirty="0" err="1"/>
              <a:t>потужність</a:t>
            </a:r>
            <a:r>
              <a:rPr lang="ru-RU" sz="2400" dirty="0"/>
              <a:t> </a:t>
            </a:r>
            <a:r>
              <a:rPr lang="ru-RU" sz="2400" dirty="0" err="1"/>
              <a:t>мережі</a:t>
            </a:r>
            <a:r>
              <a:rPr lang="ru-RU" sz="2400" dirty="0"/>
              <a:t> </a:t>
            </a:r>
            <a:r>
              <a:rPr lang="en-US" sz="2400" dirty="0"/>
              <a:t>Bitcoin </a:t>
            </a:r>
            <a:r>
              <a:rPr lang="ru-RU" sz="2400" dirty="0"/>
              <a:t>в </a:t>
            </a:r>
            <a:r>
              <a:rPr lang="ru-RU" sz="2400" dirty="0" err="1"/>
              <a:t>обмін</a:t>
            </a:r>
            <a:r>
              <a:rPr lang="ru-RU" sz="2400" dirty="0"/>
              <a:t> на </a:t>
            </a:r>
            <a:r>
              <a:rPr lang="ru-RU" sz="2400" dirty="0" err="1"/>
              <a:t>можливість</a:t>
            </a:r>
            <a:r>
              <a:rPr lang="ru-RU" sz="2400" dirty="0"/>
              <a:t> </a:t>
            </a:r>
            <a:r>
              <a:rPr lang="ru-RU" sz="2400" dirty="0" err="1"/>
              <a:t>отримати</a:t>
            </a:r>
            <a:r>
              <a:rPr lang="ru-RU" sz="2400" dirty="0"/>
              <a:t> </a:t>
            </a:r>
            <a:r>
              <a:rPr lang="ru-RU" sz="2400" dirty="0" err="1"/>
              <a:t>винагороду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біткоїнів</a:t>
            </a:r>
            <a:r>
              <a:rPr lang="ru-RU" sz="2400" dirty="0"/>
              <a:t>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створюються</a:t>
            </a:r>
            <a:r>
              <a:rPr lang="ru-RU" sz="2400" dirty="0"/>
              <a:t> разом з </a:t>
            </a:r>
            <a:r>
              <a:rPr lang="ru-RU" sz="2400" dirty="0" err="1"/>
              <a:t>новим</a:t>
            </a:r>
            <a:r>
              <a:rPr lang="ru-RU" sz="2400" dirty="0"/>
              <a:t> блоком, </a:t>
            </a:r>
            <a:r>
              <a:rPr lang="ru-RU" sz="2400" dirty="0" err="1"/>
              <a:t>зменшується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через </a:t>
            </a:r>
            <a:r>
              <a:rPr lang="ru-RU" sz="2400" dirty="0" err="1"/>
              <a:t>кожні</a:t>
            </a:r>
            <a:r>
              <a:rPr lang="ru-RU" sz="2400" dirty="0"/>
              <a:t> </a:t>
            </a:r>
            <a:r>
              <a:rPr lang="ru-RU" sz="2400" dirty="0" err="1"/>
              <a:t>чотири</a:t>
            </a:r>
            <a:r>
              <a:rPr lang="ru-RU" sz="2400" dirty="0"/>
              <a:t> роки (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точніше</a:t>
            </a:r>
            <a:r>
              <a:rPr lang="ru-RU" sz="2400" dirty="0"/>
              <a:t>, </a:t>
            </a:r>
            <a:r>
              <a:rPr lang="ru-RU" sz="2400" dirty="0" err="1"/>
              <a:t>кожні</a:t>
            </a:r>
            <a:r>
              <a:rPr lang="ru-RU" sz="2400" dirty="0"/>
              <a:t> 210000 </a:t>
            </a:r>
            <a:r>
              <a:rPr lang="ru-RU" sz="2400" dirty="0" err="1"/>
              <a:t>блоків</a:t>
            </a:r>
            <a:r>
              <a:rPr lang="ru-RU" sz="2400" dirty="0"/>
              <a:t>). </a:t>
            </a:r>
            <a:r>
              <a:rPr lang="ru-RU" sz="2400" dirty="0" err="1"/>
              <a:t>Спочатку</a:t>
            </a:r>
            <a:r>
              <a:rPr lang="ru-RU" sz="2400" dirty="0"/>
              <a:t> з блоком </a:t>
            </a:r>
            <a:r>
              <a:rPr lang="ru-RU" sz="2400" dirty="0" err="1"/>
              <a:t>з'являлося</a:t>
            </a:r>
            <a:r>
              <a:rPr lang="ru-RU" sz="2400" dirty="0"/>
              <a:t> 50 </a:t>
            </a:r>
            <a:r>
              <a:rPr lang="ru-RU" sz="2400" dirty="0" err="1"/>
              <a:t>біткоїнів</a:t>
            </a:r>
            <a:r>
              <a:rPr lang="ru-RU" sz="2400" dirty="0"/>
              <a:t>, а в </a:t>
            </a:r>
            <a:r>
              <a:rPr lang="ru-RU" sz="2400" dirty="0" err="1"/>
              <a:t>листопаді</a:t>
            </a:r>
            <a:r>
              <a:rPr lang="ru-RU" sz="2400" dirty="0"/>
              <a:t> 2012 року </a:t>
            </a:r>
            <a:r>
              <a:rPr lang="ru-RU" sz="2400" dirty="0" err="1"/>
              <a:t>ця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зменшилася</a:t>
            </a:r>
            <a:r>
              <a:rPr lang="ru-RU" sz="2400" dirty="0"/>
              <a:t> </a:t>
            </a:r>
            <a:r>
              <a:rPr lang="ru-RU" sz="2400" dirty="0" err="1"/>
              <a:t>вдвічі</a:t>
            </a:r>
            <a:r>
              <a:rPr lang="ru-RU" sz="2400" dirty="0"/>
              <a:t> до 25 </a:t>
            </a:r>
            <a:r>
              <a:rPr lang="en-US" sz="2400" dirty="0"/>
              <a:t>Bitcoin </a:t>
            </a:r>
            <a:r>
              <a:rPr lang="ru-RU" sz="2400" dirty="0"/>
              <a:t>за блок і </a:t>
            </a:r>
            <a:r>
              <a:rPr lang="ru-RU" sz="2400" dirty="0" err="1"/>
              <a:t>наступного</a:t>
            </a:r>
            <a:r>
              <a:rPr lang="ru-RU" sz="2400" dirty="0"/>
              <a:t> разу </a:t>
            </a:r>
            <a:r>
              <a:rPr lang="ru-RU" sz="2400" dirty="0" err="1"/>
              <a:t>зменшиться</a:t>
            </a:r>
            <a:r>
              <a:rPr lang="ru-RU" sz="2400" dirty="0"/>
              <a:t> до 12,5 </a:t>
            </a:r>
            <a:r>
              <a:rPr lang="en-US" sz="2400" dirty="0"/>
              <a:t>Bitcoin </a:t>
            </a:r>
            <a:r>
              <a:rPr lang="ru-RU" sz="2400" dirty="0"/>
              <a:t>за блок у 2016 </a:t>
            </a:r>
            <a:r>
              <a:rPr lang="ru-RU" sz="2400" dirty="0" err="1"/>
              <a:t>році</a:t>
            </a:r>
            <a:r>
              <a:rPr lang="ru-RU" sz="2400" dirty="0"/>
              <a:t>. </a:t>
            </a:r>
            <a:r>
              <a:rPr lang="ru-RU" sz="2400" dirty="0" err="1"/>
              <a:t>Згідно</a:t>
            </a:r>
            <a:r>
              <a:rPr lang="ru-RU" sz="2400" dirty="0"/>
              <a:t> з </a:t>
            </a:r>
            <a:r>
              <a:rPr lang="ru-RU" sz="2400" dirty="0" err="1"/>
              <a:t>цією</a:t>
            </a:r>
            <a:r>
              <a:rPr lang="ru-RU" sz="2400" dirty="0"/>
              <a:t> формулою, </a:t>
            </a:r>
            <a:r>
              <a:rPr lang="ru-RU" sz="2400" dirty="0" err="1"/>
              <a:t>нагорода</a:t>
            </a:r>
            <a:r>
              <a:rPr lang="ru-RU" sz="2400" dirty="0"/>
              <a:t> за </a:t>
            </a:r>
            <a:r>
              <a:rPr lang="ru-RU" sz="2400" dirty="0" err="1"/>
              <a:t>майнінг</a:t>
            </a:r>
            <a:r>
              <a:rPr lang="ru-RU" sz="2400" dirty="0"/>
              <a:t> </a:t>
            </a:r>
            <a:r>
              <a:rPr lang="ru-RU" sz="2400" dirty="0" err="1"/>
              <a:t>експоненційно</a:t>
            </a:r>
            <a:r>
              <a:rPr lang="ru-RU" sz="2400" dirty="0"/>
              <a:t> </a:t>
            </a:r>
            <a:r>
              <a:rPr lang="ru-RU" sz="2400" dirty="0" err="1"/>
              <a:t>зменшуватиметься</a:t>
            </a:r>
            <a:r>
              <a:rPr lang="ru-RU" sz="2400" dirty="0"/>
              <a:t> </a:t>
            </a:r>
            <a:r>
              <a:rPr lang="ru-RU" sz="2400" dirty="0" err="1"/>
              <a:t>приблизно</a:t>
            </a:r>
            <a:r>
              <a:rPr lang="ru-RU" sz="2400" dirty="0"/>
              <a:t> до 2140 року, коли буде </a:t>
            </a:r>
            <a:r>
              <a:rPr lang="ru-RU" sz="2400" dirty="0" err="1"/>
              <a:t>досягнуто</a:t>
            </a:r>
            <a:r>
              <a:rPr lang="ru-RU" sz="2400" dirty="0"/>
              <a:t> </a:t>
            </a:r>
            <a:r>
              <a:rPr lang="ru-RU" sz="2400" dirty="0" err="1"/>
              <a:t>межі</a:t>
            </a:r>
            <a:r>
              <a:rPr lang="ru-RU" sz="2400" dirty="0"/>
              <a:t> (2099999998 млн монет). </a:t>
            </a:r>
            <a:r>
              <a:rPr lang="ru-RU" sz="2400" dirty="0" err="1"/>
              <a:t>Після</a:t>
            </a:r>
            <a:r>
              <a:rPr lang="ru-RU" sz="2400" dirty="0"/>
              <a:t> 2140 </a:t>
            </a:r>
            <a:r>
              <a:rPr lang="ru-RU" sz="2400" dirty="0" err="1"/>
              <a:t>нових</a:t>
            </a:r>
            <a:r>
              <a:rPr lang="ru-RU" sz="2400" dirty="0"/>
              <a:t> монет </a:t>
            </a:r>
            <a:r>
              <a:rPr lang="ru-RU" sz="2400" dirty="0" err="1"/>
              <a:t>створюватися</a:t>
            </a:r>
            <a:r>
              <a:rPr lang="ru-RU" sz="2400" dirty="0"/>
              <a:t> не </a:t>
            </a:r>
            <a:r>
              <a:rPr lang="ru-RU" sz="2400" dirty="0" err="1"/>
              <a:t>будуть</a:t>
            </a:r>
            <a:r>
              <a:rPr lang="ru-RU" sz="2400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52404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6711" y="495322"/>
            <a:ext cx="8911687" cy="715293"/>
          </a:xfrm>
        </p:spPr>
        <p:txBody>
          <a:bodyPr/>
          <a:lstStyle/>
          <a:p>
            <a:pPr algn="ctr"/>
            <a:r>
              <a:rPr lang="uk-UA" dirty="0" smtClean="0"/>
              <a:t>Темпи </a:t>
            </a:r>
            <a:r>
              <a:rPr lang="uk-UA" dirty="0" err="1" smtClean="0"/>
              <a:t>емисії</a:t>
            </a:r>
            <a:r>
              <a:rPr lang="uk-UA" dirty="0" smtClean="0"/>
              <a:t> </a:t>
            </a:r>
            <a:r>
              <a:rPr lang="uk-UA" dirty="0" err="1" smtClean="0"/>
              <a:t>біткоїнів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170" y="1376965"/>
            <a:ext cx="8131525" cy="510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943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323</TotalTime>
  <Words>705</Words>
  <Application>Microsoft Office PowerPoint</Application>
  <PresentationFormat>Широкоэкранный</PresentationFormat>
  <Paragraphs>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Технології на базі Blockchain та криптовалюти</vt:lpstr>
      <vt:lpstr>Принципи роботы мережі Blockchain</vt:lpstr>
      <vt:lpstr>Основні особливості</vt:lpstr>
      <vt:lpstr>Краткая хронология</vt:lpstr>
      <vt:lpstr>Внесок у науку та практику</vt:lpstr>
      <vt:lpstr>Книга транзакцій</vt:lpstr>
      <vt:lpstr>Різні типы вузлі в розширеної мережі Біткоин</vt:lpstr>
      <vt:lpstr>Майнінг (розв’язок складної задачі)</vt:lpstr>
      <vt:lpstr>Темпи емисії біткоїнів</vt:lpstr>
      <vt:lpstr>Форки блокчейну</vt:lpstr>
      <vt:lpstr>               А тепер про міфи за матеріалами статті Олексія Маланова, експерта відділу розвитку антивірусних технологій «Лабораторії Касперського»</vt:lpstr>
      <vt:lpstr>Зростання об’єму блокчейну</vt:lpstr>
      <vt:lpstr>Розподіл потужностей Біткоїну по пулам</vt:lpstr>
      <vt:lpstr>Розподіл майнингу по країнам</vt:lpstr>
      <vt:lpstr>Чим пояснюється такий успіх криптовалют?</vt:lpstr>
      <vt:lpstr>Презентация PowerPoint</vt:lpstr>
      <vt:lpstr>До нової зустрічі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Блокчейн и криптовалюты</dc:title>
  <dc:creator>Kozin</dc:creator>
  <cp:lastModifiedBy>User</cp:lastModifiedBy>
  <cp:revision>37</cp:revision>
  <dcterms:created xsi:type="dcterms:W3CDTF">2018-10-18T04:47:30Z</dcterms:created>
  <dcterms:modified xsi:type="dcterms:W3CDTF">2024-10-20T04:42:23Z</dcterms:modified>
</cp:coreProperties>
</file>