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4" r:id="rId7"/>
    <p:sldId id="260" r:id="rId8"/>
    <p:sldId id="261" r:id="rId9"/>
    <p:sldId id="262" r:id="rId10"/>
    <p:sldId id="265"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snapToGrid="0">
      <p:cViewPr varScale="1">
        <p:scale>
          <a:sx n="62" d="100"/>
          <a:sy n="62" d="100"/>
        </p:scale>
        <p:origin x="-99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286766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230485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25891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373732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355659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24614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425935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3167470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228946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22939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C83BB1F-2458-4D39-8D1D-172A08386CAE}" type="datetimeFigureOut">
              <a:rPr lang="uk-UA" smtClean="0"/>
              <a:pPr/>
              <a:t>12.05.2021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33067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3BB1F-2458-4D39-8D1D-172A08386CAE}" type="datetimeFigureOut">
              <a:rPr lang="uk-UA" smtClean="0"/>
              <a:pPr/>
              <a:t>12.05.2021</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E25B9-FA6B-4439-9986-21E4C7819045}" type="slidenum">
              <a:rPr lang="uk-UA" smtClean="0"/>
              <a:pPr/>
              <a:t>‹#›</a:t>
            </a:fld>
            <a:endParaRPr lang="uk-UA"/>
          </a:p>
        </p:txBody>
      </p:sp>
    </p:spTree>
    <p:extLst>
      <p:ext uri="{BB962C8B-B14F-4D97-AF65-F5344CB8AC3E}">
        <p14:creationId xmlns="" xmlns:p14="http://schemas.microsoft.com/office/powerpoint/2010/main" val="318548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416690" y="2951624"/>
            <a:ext cx="3271538" cy="1031564"/>
          </a:xfrm>
          <a:prstGeom prst="rect">
            <a:avLst/>
          </a:prstGeom>
        </p:spPr>
        <p:txBody>
          <a:bodyPr wrap="none">
            <a:spAutoFit/>
          </a:bodyPr>
          <a:lstStyle/>
          <a:p>
            <a:pPr algn="ctr">
              <a:lnSpc>
                <a:spcPct val="107000"/>
              </a:lnSpc>
              <a:spcAft>
                <a:spcPts val="800"/>
              </a:spcAft>
            </a:pPr>
            <a:r>
              <a:rPr lang="uk-UA" sz="6000" dirty="0" smtClean="0">
                <a:latin typeface="Times New Roman" panose="02020603050405020304" pitchFamily="18" charset="0"/>
                <a:ea typeface="Calibri" panose="020F0502020204030204" pitchFamily="34" charset="0"/>
                <a:cs typeface="Times New Roman" panose="02020603050405020304" pitchFamily="18" charset="0"/>
              </a:rPr>
              <a:t>Заняття </a:t>
            </a:r>
            <a:r>
              <a:rPr lang="en-US" sz="6000" dirty="0" smtClean="0">
                <a:latin typeface="Times New Roman" panose="02020603050405020304" pitchFamily="18" charset="0"/>
                <a:ea typeface="Calibri" panose="020F0502020204030204" pitchFamily="34" charset="0"/>
                <a:cs typeface="Times New Roman" panose="02020603050405020304" pitchFamily="18" charset="0"/>
              </a:rPr>
              <a:t>6</a:t>
            </a:r>
            <a:endParaRPr lang="uk-UA"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658500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44040" y="463410"/>
            <a:ext cx="8442960" cy="830997"/>
          </a:xfrm>
          <a:prstGeom prst="rect">
            <a:avLst/>
          </a:prstGeom>
        </p:spPr>
        <p:txBody>
          <a:bodyPr wrap="square">
            <a:spAutoFit/>
          </a:bodyPr>
          <a:lstStyle/>
          <a:p>
            <a:pPr algn="ctr"/>
            <a:r>
              <a:rPr lang="ru-RU" sz="2400" dirty="0" smtClean="0">
                <a:latin typeface="Times New Roman" panose="02020603050405020304" pitchFamily="18" charset="0"/>
                <a:ea typeface="Calibri" panose="020F0502020204030204" pitchFamily="34" charset="0"/>
              </a:rPr>
              <a:t>Не </a:t>
            </a:r>
            <a:r>
              <a:rPr lang="ru-RU" sz="2400" dirty="0" err="1" smtClean="0">
                <a:latin typeface="Times New Roman" panose="02020603050405020304" pitchFamily="18" charset="0"/>
                <a:ea typeface="Calibri" panose="020F0502020204030204" pitchFamily="34" charset="0"/>
              </a:rPr>
              <a:t>забувай</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виконувати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релаксаційну</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аудіовправу</a:t>
            </a:r>
            <a:r>
              <a:rPr lang="ru-RU" sz="2400" dirty="0" smtClean="0">
                <a:latin typeface="Times New Roman" panose="02020603050405020304" pitchFamily="18" charset="0"/>
                <a:ea typeface="Calibri" panose="020F0502020204030204" pitchFamily="34" charset="0"/>
              </a:rPr>
              <a:t> </a:t>
            </a:r>
          </a:p>
          <a:p>
            <a:pPr algn="ctr"/>
            <a:r>
              <a:rPr lang="ru-RU" sz="2400" dirty="0" err="1" smtClean="0">
                <a:latin typeface="Times New Roman" panose="02020603050405020304" pitchFamily="18" charset="0"/>
                <a:ea typeface="Calibri" panose="020F0502020204030204" pitchFamily="34" charset="0"/>
              </a:rPr>
              <a:t>протягом</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тижня</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і</a:t>
            </a:r>
            <a:r>
              <a:rPr lang="ru-RU" sz="2400" dirty="0" smtClean="0">
                <a:latin typeface="Times New Roman" panose="02020603050405020304" pitchFamily="18" charset="0"/>
                <a:ea typeface="Calibri" panose="020F0502020204030204" pitchFamily="34" charset="0"/>
              </a:rPr>
              <a:t> до </a:t>
            </a:r>
            <a:r>
              <a:rPr lang="ru-RU" sz="2400" dirty="0" err="1" smtClean="0">
                <a:latin typeface="Times New Roman" panose="02020603050405020304" pitchFamily="18" charset="0"/>
                <a:ea typeface="Calibri" panose="020F0502020204030204" pitchFamily="34" charset="0"/>
              </a:rPr>
              <a:t>нових</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зустрічей</a:t>
            </a:r>
            <a:r>
              <a:rPr lang="ru-RU" sz="2400" dirty="0" smtClean="0">
                <a:latin typeface="Times New Roman" panose="02020603050405020304" pitchFamily="18" charset="0"/>
                <a:ea typeface="Calibri" panose="020F0502020204030204" pitchFamily="34" charset="0"/>
              </a:rPr>
              <a:t>!</a:t>
            </a:r>
            <a:endParaRPr lang="uk-UA" sz="2400" dirty="0"/>
          </a:p>
        </p:txBody>
      </p:sp>
      <p:pic>
        <p:nvPicPr>
          <p:cNvPr id="3" name="Рисунок 2" descr="C:\Users\Home_PC\Desktop\Туманий_ранок.jpg"/>
          <p:cNvPicPr/>
          <p:nvPr/>
        </p:nvPicPr>
        <p:blipFill>
          <a:blip r:embed="rId2" cstate="print"/>
          <a:srcRect/>
          <a:stretch>
            <a:fillRect/>
          </a:stretch>
        </p:blipFill>
        <p:spPr bwMode="auto">
          <a:xfrm>
            <a:off x="1663908" y="1618938"/>
            <a:ext cx="9054059" cy="478186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528" y="524656"/>
            <a:ext cx="10702976" cy="1366528"/>
          </a:xfrm>
          <a:prstGeom prst="rect">
            <a:avLst/>
          </a:prstGeom>
        </p:spPr>
        <p:txBody>
          <a:bodyPr wrap="square">
            <a:spAutoFit/>
          </a:bodyPr>
          <a:lstStyle/>
          <a:p>
            <a:pPr indent="457200" algn="just">
              <a:lnSpc>
                <a:spcPct val="115000"/>
              </a:lnSpc>
              <a:spcAft>
                <a:spcPts val="100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Привіт, ми продовжуємо наші заняття. Сподіваємось ти виконуєш запропоновані завдання і хочемо запропонувати тобі виконати сьогодні вправу, яка спрямована на те, щоб ти спробував відчути позитивні зміни у своєму житті</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descr="C:\Users\Home_PC\Desktop\876547653463-750x400.jpg"/>
          <p:cNvPicPr/>
          <p:nvPr/>
        </p:nvPicPr>
        <p:blipFill>
          <a:blip r:embed="rId2" cstate="print"/>
          <a:srcRect/>
          <a:stretch>
            <a:fillRect/>
          </a:stretch>
        </p:blipFill>
        <p:spPr bwMode="auto">
          <a:xfrm>
            <a:off x="2197309" y="2249418"/>
            <a:ext cx="7546298" cy="4061441"/>
          </a:xfrm>
          <a:prstGeom prst="rect">
            <a:avLst/>
          </a:prstGeom>
          <a:noFill/>
          <a:ln w="9525">
            <a:noFill/>
            <a:miter lim="800000"/>
            <a:headEnd/>
            <a:tailEnd/>
          </a:ln>
        </p:spPr>
      </p:pic>
    </p:spTree>
    <p:extLst>
      <p:ext uri="{BB962C8B-B14F-4D97-AF65-F5344CB8AC3E}">
        <p14:creationId xmlns="" xmlns:p14="http://schemas.microsoft.com/office/powerpoint/2010/main" val="2197941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4537" y="524656"/>
            <a:ext cx="10927829" cy="5892382"/>
          </a:xfrm>
          <a:prstGeom prst="rect">
            <a:avLst/>
          </a:prstGeom>
        </p:spPr>
        <p:txBody>
          <a:bodyPr wrap="square">
            <a:spAutoFit/>
          </a:bodyPr>
          <a:lstStyle/>
          <a:p>
            <a:pPr indent="449580" algn="just">
              <a:lnSpc>
                <a:spcPct val="115000"/>
              </a:lnSpc>
              <a:spcAft>
                <a:spcPts val="1000"/>
              </a:spcAft>
            </a:pPr>
            <a:r>
              <a:rPr lang="uk-UA" sz="2200" dirty="0" smtClean="0">
                <a:latin typeface="Times New Roman" panose="02020603050405020304" pitchFamily="18" charset="0"/>
                <a:ea typeface="Calibri" panose="020F0502020204030204" pitchFamily="34" charset="0"/>
                <a:cs typeface="Times New Roman" panose="02020603050405020304" pitchFamily="18" charset="0"/>
              </a:rPr>
              <a:t>Ми можемо багато чому навчитися у природи. Зокрема, саме в природі ми спостерігаємо сталість змін. Всі рослини і тварини проходять через цикл пір року. Зима дарує всім спокій, навесні життя знову пробуджується, влітку досягає свого повного розквіту, та осінь дозволяє зібрати врожай. Можна провести паралель із нашим життям, так само протягом життя ми можемо досягати зрілості і пожинати плоди лише в тому випадку, якщо зрозуміємо і приймемо для себе, що багато в житті зникає і змінюється, створюючи тим самим передумови виникнення на цьому місці чогось нового</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a:t>
            </a:r>
            <a:endParaRPr lang="uk-UA" sz="22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1000"/>
              </a:spcAft>
            </a:pPr>
            <a:endParaRPr lang="uk-UA" sz="22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uk-UA" sz="2200" dirty="0" smtClean="0">
                <a:latin typeface="Times New Roman" panose="02020603050405020304" pitchFamily="18" charset="0"/>
                <a:ea typeface="Calibri" panose="020F0502020204030204" pitchFamily="34" charset="0"/>
                <a:cs typeface="Times New Roman" panose="02020603050405020304" pitchFamily="18" charset="0"/>
              </a:rPr>
              <a:t>Пропоную </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тобі взяти зошит та скласти список, приблизно з п’яти пунктів – перелік того, що у твоєму житті стає слабкіше, втрачає свою значимість, відходить на другий план. Можливо, це про твої звички, плани стосовно майбутнього, уявлення про щось, почуття, взаємини з певними людьми, ставлення до роботи чи хобі. Подумай над тим що ти занотував, які емоції в тебе викликає свій список.</a:t>
            </a:r>
            <a:endParaRPr lang="uk-UA" sz="22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endParaRPr lang="uk-UA" sz="2000"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4656" y="324116"/>
            <a:ext cx="11017770" cy="2123658"/>
          </a:xfrm>
          <a:prstGeom prst="rect">
            <a:avLst/>
          </a:prstGeom>
        </p:spPr>
        <p:txBody>
          <a:bodyPr wrap="square">
            <a:spAutoFit/>
          </a:bodyPr>
          <a:lstStyle/>
          <a:p>
            <a:pPr indent="457200" algn="just"/>
            <a:r>
              <a:rPr lang="uk-UA" sz="2200" dirty="0" smtClean="0">
                <a:effectLst/>
                <a:latin typeface="Times New Roman" panose="02020603050405020304" pitchFamily="18" charset="0"/>
                <a:ea typeface="Calibri" panose="020F0502020204030204" pitchFamily="34" charset="0"/>
              </a:rPr>
              <a:t>А </a:t>
            </a:r>
            <a:r>
              <a:rPr lang="uk-UA" sz="2200" dirty="0" smtClean="0">
                <a:effectLst/>
                <a:latin typeface="Times New Roman" panose="02020603050405020304" pitchFamily="18" charset="0"/>
                <a:ea typeface="Calibri" panose="020F0502020204030204" pitchFamily="34" charset="0"/>
              </a:rPr>
              <a:t>тепер спробуй проаналізувати своє життя та скласти ще один список – перелік того, що знаходиться в самому початку, в стадії становлення, з'являється або те, що знову повертається, стає все більш важливим і бажаним. Можливо, це нові звички, нові взаємини, нові уявлення про себе, нові цілі. Постарайтеся писати як можна більш конкретно. Які емоції у тебе викликає цей список, чи подобається тобі те що ти занотував?</a:t>
            </a:r>
            <a:endParaRPr lang="uk-UA" sz="2200" dirty="0"/>
          </a:p>
        </p:txBody>
      </p:sp>
      <p:pic>
        <p:nvPicPr>
          <p:cNvPr id="3" name="Рисунок 2" descr="C:\Users\Home_PC\Desktop\environmental-protection-326923_1280_31990-770x540.jpg"/>
          <p:cNvPicPr/>
          <p:nvPr/>
        </p:nvPicPr>
        <p:blipFill>
          <a:blip r:embed="rId2" cstate="print"/>
          <a:srcRect/>
          <a:stretch>
            <a:fillRect/>
          </a:stretch>
        </p:blipFill>
        <p:spPr bwMode="auto">
          <a:xfrm>
            <a:off x="2863793" y="2225882"/>
            <a:ext cx="6624981" cy="4399769"/>
          </a:xfrm>
          <a:prstGeom prst="rect">
            <a:avLst/>
          </a:prstGeom>
          <a:noFill/>
          <a:ln w="9525">
            <a:noFill/>
            <a:miter lim="800000"/>
            <a:headEnd/>
            <a:tailEnd/>
          </a:ln>
        </p:spPr>
      </p:pic>
    </p:spTree>
    <p:extLst>
      <p:ext uri="{BB962C8B-B14F-4D97-AF65-F5344CB8AC3E}">
        <p14:creationId xmlns="" xmlns:p14="http://schemas.microsoft.com/office/powerpoint/2010/main" val="228121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9607" y="479685"/>
            <a:ext cx="10912840" cy="2014398"/>
          </a:xfrm>
          <a:prstGeom prst="rect">
            <a:avLst/>
          </a:prstGeom>
        </p:spPr>
        <p:txBody>
          <a:bodyPr wrap="square">
            <a:spAutoFit/>
          </a:bodyPr>
          <a:lstStyle/>
          <a:p>
            <a:pPr indent="457200" algn="just">
              <a:lnSpc>
                <a:spcPct val="115000"/>
              </a:lnSpc>
              <a:spcAft>
                <a:spcPts val="1000"/>
              </a:spcAft>
            </a:pP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Наша тривога дуже пов’язана з нашими очікуваннями, уявленнями та думками щодо ситуації, а ніж з самою ситуацією. Спробуймо розібратись із цим на прикладі. Часто тривожні почуття виникають у соціальних ситуаціях, тобто таких, що передбачають взаємодію, спілкування з іншими людьми. Давай спробуємо уявити, до прикладу, дівчину Аліну яка зустрілась зі своєю тривогою</a:t>
            </a: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descr="C:\Users\Home_PC\Desktop\-e1580926577475.jpeg"/>
          <p:cNvPicPr/>
          <p:nvPr/>
        </p:nvPicPr>
        <p:blipFill>
          <a:blip r:embed="rId2" cstate="print"/>
          <a:srcRect/>
          <a:stretch>
            <a:fillRect/>
          </a:stretch>
        </p:blipFill>
        <p:spPr bwMode="auto">
          <a:xfrm>
            <a:off x="2624455" y="2533338"/>
            <a:ext cx="6819348" cy="4047344"/>
          </a:xfrm>
          <a:prstGeom prst="rect">
            <a:avLst/>
          </a:prstGeom>
          <a:noFill/>
          <a:ln w="9525">
            <a:noFill/>
            <a:miter lim="800000"/>
            <a:headEnd/>
            <a:tailEnd/>
          </a:ln>
        </p:spPr>
      </p:pic>
    </p:spTree>
    <p:extLst>
      <p:ext uri="{BB962C8B-B14F-4D97-AF65-F5344CB8AC3E}">
        <p14:creationId xmlns="" xmlns:p14="http://schemas.microsoft.com/office/powerpoint/2010/main" val="175637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4597" y="434716"/>
            <a:ext cx="10837888" cy="2793072"/>
          </a:xfrm>
          <a:prstGeom prst="rect">
            <a:avLst/>
          </a:prstGeom>
        </p:spPr>
        <p:txBody>
          <a:bodyPr wrap="square">
            <a:spAutoFit/>
          </a:bodyPr>
          <a:lstStyle/>
          <a:p>
            <a:pPr indent="449580" algn="just">
              <a:lnSpc>
                <a:spcPct val="115000"/>
              </a:lnSpc>
              <a:spcAft>
                <a:spcPts val="1000"/>
              </a:spcAft>
            </a:pPr>
            <a:r>
              <a:rPr lang="uk-UA" sz="2200" dirty="0" smtClean="0">
                <a:latin typeface="Times New Roman" panose="02020603050405020304" pitchFamily="18" charset="0"/>
                <a:ea typeface="Calibri" panose="020F0502020204030204" pitchFamily="34" charset="0"/>
                <a:cs typeface="Times New Roman" panose="02020603050405020304" pitchFamily="18" charset="0"/>
              </a:rPr>
              <a:t>Аліна прокинулась із думкою що сьогодні їй необхідно буде виступити перед великою аудиторією людей та представити свою дипломну роботу. Зранку вона відчула хвилювання, яке протягом дня посилювалось. Вона уявляла свій виступ, думала про те що через хвилювання не зможе достойно представити свою роботу, і починала хвилюватись ще більше. Аліна допускала думки що вона забуде щось важливе, що комісія буде дуже строгою до неї а слухачі будуть негативно налаштовані і задаватимуть багато питань, з цими думками її тривога посилювалась. </a:t>
            </a:r>
            <a:endParaRPr lang="uk-UA" sz="2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descr="C:\Users\Home_PC\Desktop\unnamed.jpg"/>
          <p:cNvPicPr/>
          <p:nvPr/>
        </p:nvPicPr>
        <p:blipFill>
          <a:blip r:embed="rId2" cstate="print"/>
          <a:srcRect/>
          <a:stretch>
            <a:fillRect/>
          </a:stretch>
        </p:blipFill>
        <p:spPr bwMode="auto">
          <a:xfrm>
            <a:off x="3102964" y="3312827"/>
            <a:ext cx="6011055" cy="33278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1371" y="403001"/>
            <a:ext cx="11015985" cy="5632311"/>
          </a:xfrm>
          <a:prstGeom prst="rect">
            <a:avLst/>
          </a:prstGeom>
        </p:spPr>
        <p:txBody>
          <a:bodyPr wrap="square">
            <a:spAutoFit/>
          </a:bodyPr>
          <a:lstStyle/>
          <a:p>
            <a:pPr indent="457200" algn="just"/>
            <a:r>
              <a:rPr lang="uk-UA" sz="2400" dirty="0" smtClean="0">
                <a:effectLst/>
                <a:latin typeface="Times New Roman" panose="02020603050405020304" pitchFamily="18" charset="0"/>
                <a:ea typeface="Calibri" panose="020F0502020204030204" pitchFamily="34" charset="0"/>
              </a:rPr>
              <a:t>Як у цій ситуації Аліна може допомогти собі та зменшити хвилювання? Помічним буде зосередитись на реальній ситуації, а не своїх думках. У припущеннях </a:t>
            </a:r>
            <a:r>
              <a:rPr lang="uk-UA" sz="2400" dirty="0" err="1" smtClean="0">
                <a:effectLst/>
                <a:latin typeface="Times New Roman" panose="02020603050405020304" pitchFamily="18" charset="0"/>
                <a:ea typeface="Calibri" panose="020F0502020204030204" pitchFamily="34" charset="0"/>
              </a:rPr>
              <a:t>Аліни</a:t>
            </a:r>
            <a:r>
              <a:rPr lang="uk-UA" sz="2400" dirty="0" smtClean="0">
                <a:effectLst/>
                <a:latin typeface="Times New Roman" panose="02020603050405020304" pitchFamily="18" charset="0"/>
                <a:ea typeface="Calibri" panose="020F0502020204030204" pitchFamily="34" charset="0"/>
              </a:rPr>
              <a:t> аудиторія слухачів є негативно налаштованою а комісія дуже строгою, тому Аліні варто зосередитись на реальності, яка її оточує. Прийшовши на виступ, варто спробувати помітити зовнішній світ, та людей які поруч. Подивитись на слухачів, помітити їх настрій, якщо є можливість поспілкуватись із ними, і дуже вірогідно що Аліна спростує свої очікування, і помітить що люди насправді у хорошому настрої і є позитивно налаштовані. </a:t>
            </a:r>
            <a:endParaRPr lang="uk-UA" sz="2400" dirty="0" smtClean="0">
              <a:effectLst/>
              <a:latin typeface="Times New Roman" panose="02020603050405020304" pitchFamily="18" charset="0"/>
              <a:ea typeface="Calibri" panose="020F0502020204030204" pitchFamily="34" charset="0"/>
            </a:endParaRPr>
          </a:p>
          <a:p>
            <a:pPr indent="457200" algn="just"/>
            <a:endParaRPr lang="uk-UA" sz="2400" dirty="0" smtClean="0">
              <a:latin typeface="Times New Roman" panose="02020603050405020304" pitchFamily="18" charset="0"/>
              <a:ea typeface="Calibri" panose="020F0502020204030204" pitchFamily="34" charset="0"/>
            </a:endParaRPr>
          </a:p>
          <a:p>
            <a:pPr indent="457200" algn="just"/>
            <a:r>
              <a:rPr lang="uk-UA" sz="2400" dirty="0" smtClean="0">
                <a:effectLst/>
                <a:latin typeface="Times New Roman" panose="02020603050405020304" pitchFamily="18" charset="0"/>
                <a:ea typeface="Calibri" panose="020F0502020204030204" pitchFamily="34" charset="0"/>
              </a:rPr>
              <a:t>Якщо </a:t>
            </a:r>
            <a:r>
              <a:rPr lang="uk-UA" sz="2400" dirty="0" smtClean="0">
                <a:effectLst/>
                <a:latin typeface="Times New Roman" panose="02020603050405020304" pitchFamily="18" charset="0"/>
                <a:ea typeface="Calibri" panose="020F0502020204030204" pitchFamily="34" charset="0"/>
              </a:rPr>
              <a:t>у Аліни був неприємний досвід виступів, варто помітити як теперішня ситуація відрізняється від того пережитого досвіду, що тут знаходяться інші слухачі, що у неї зараз інший рівень підготовки, що вона сама змінилась порівняно з тим якою була у минулому. Перед початком виступу допоможе звернути увагу на оточення, в якому кабінеті це відбувається, яке освітлення, який вигляд за вікном, які запахи її оточують. </a:t>
            </a:r>
            <a:endParaRPr lang="uk-UA" sz="2400" dirty="0"/>
          </a:p>
        </p:txBody>
      </p:sp>
    </p:spTree>
    <p:extLst>
      <p:ext uri="{BB962C8B-B14F-4D97-AF65-F5344CB8AC3E}">
        <p14:creationId xmlns="" xmlns:p14="http://schemas.microsoft.com/office/powerpoint/2010/main" val="397404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646" y="471649"/>
            <a:ext cx="11032761" cy="1913344"/>
          </a:xfrm>
          <a:prstGeom prst="rect">
            <a:avLst/>
          </a:prstGeom>
        </p:spPr>
        <p:txBody>
          <a:bodyPr wrap="square">
            <a:spAutoFit/>
          </a:bodyPr>
          <a:lstStyle/>
          <a:p>
            <a:pPr indent="449580" algn="just">
              <a:spcAft>
                <a:spcPts val="1000"/>
              </a:spcAft>
            </a:pP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Якщо ти опинишся у схожій ситуації, спробуй застосувати ці прості прийоми і помітиш як рівень твого хвилювання стане нижчим.</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1000"/>
              </a:spcAft>
            </a:pP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Ми з любов’ю та турботою ставимось до свого урожаю на грядках, але досить часто не помічає</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мо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свій</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особистий</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урожай: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наші</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досягнення</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приємні</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життєві</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моменти</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моменти</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щастя</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і перемог. </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descr="C:\Users\Home_PC\Desktop\kartinki-dlya-detej-yablonya-19.jpg"/>
          <p:cNvPicPr/>
          <p:nvPr/>
        </p:nvPicPr>
        <p:blipFill>
          <a:blip r:embed="rId2" cstate="print"/>
          <a:srcRect/>
          <a:stretch>
            <a:fillRect/>
          </a:stretch>
        </p:blipFill>
        <p:spPr bwMode="auto">
          <a:xfrm>
            <a:off x="2781389" y="2407150"/>
            <a:ext cx="6632434" cy="4218502"/>
          </a:xfrm>
          <a:prstGeom prst="rect">
            <a:avLst/>
          </a:prstGeom>
          <a:noFill/>
          <a:ln w="9525">
            <a:noFill/>
            <a:miter lim="800000"/>
            <a:headEnd/>
            <a:tailEnd/>
          </a:ln>
        </p:spPr>
      </p:pic>
    </p:spTree>
    <p:extLst>
      <p:ext uri="{BB962C8B-B14F-4D97-AF65-F5344CB8AC3E}">
        <p14:creationId xmlns="" xmlns:p14="http://schemas.microsoft.com/office/powerpoint/2010/main" val="6102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64498" y="615157"/>
            <a:ext cx="10792918" cy="5262979"/>
          </a:xfrm>
          <a:prstGeom prst="rect">
            <a:avLst/>
          </a:prstGeom>
        </p:spPr>
        <p:txBody>
          <a:bodyPr wrap="square">
            <a:spAutoFit/>
          </a:bodyPr>
          <a:lstStyle/>
          <a:p>
            <a:pPr indent="457200" algn="just"/>
            <a:r>
              <a:rPr lang="ru-RU" sz="2400" dirty="0" err="1" smtClean="0">
                <a:latin typeface="Times New Roman" panose="02020603050405020304" pitchFamily="18" charset="0"/>
                <a:ea typeface="Calibri" panose="020F0502020204030204" pitchFamily="34" charset="0"/>
              </a:rPr>
              <a:t>Візьми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свій</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роботий</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зошит</a:t>
            </a:r>
            <a:r>
              <a:rPr lang="ru-RU" sz="2400" dirty="0" smtClean="0">
                <a:latin typeface="Times New Roman" panose="02020603050405020304" pitchFamily="18" charset="0"/>
                <a:ea typeface="Calibri" panose="020F0502020204030204" pitchFamily="34" charset="0"/>
              </a:rPr>
              <a:t> та намалюй у </a:t>
            </a:r>
            <a:r>
              <a:rPr lang="ru-RU" sz="2400" dirty="0" err="1" smtClean="0">
                <a:latin typeface="Times New Roman" panose="02020603050405020304" pitchFamily="18" charset="0"/>
                <a:ea typeface="Calibri" panose="020F0502020204030204" pitchFamily="34" charset="0"/>
              </a:rPr>
              <a:t>ньому</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плодове</a:t>
            </a:r>
            <a:r>
              <a:rPr lang="ru-RU" sz="2400" dirty="0" smtClean="0">
                <a:latin typeface="Times New Roman" panose="02020603050405020304" pitchFamily="18" charset="0"/>
                <a:ea typeface="Calibri" panose="020F0502020204030204" pitchFamily="34" charset="0"/>
              </a:rPr>
              <a:t> дерево. </a:t>
            </a:r>
            <a:r>
              <a:rPr lang="ru-RU" sz="2400" dirty="0" err="1" smtClean="0">
                <a:latin typeface="Times New Roman" panose="02020603050405020304" pitchFamily="18" charset="0"/>
                <a:ea typeface="Calibri" panose="020F0502020204030204" pitchFamily="34" charset="0"/>
              </a:rPr>
              <a:t>Поки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малюватимеш</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спробуй</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зосередитись</a:t>
            </a:r>
            <a:r>
              <a:rPr lang="ru-RU" sz="2400" dirty="0" smtClean="0">
                <a:latin typeface="Times New Roman" panose="02020603050405020304" pitchFamily="18" charset="0"/>
                <a:ea typeface="Calibri" panose="020F0502020204030204" pitchFamily="34" charset="0"/>
              </a:rPr>
              <a:t> та </a:t>
            </a:r>
            <a:r>
              <a:rPr lang="ru-RU" sz="2400" dirty="0" err="1" smtClean="0">
                <a:latin typeface="Times New Roman" panose="02020603050405020304" pitchFamily="18" charset="0"/>
                <a:ea typeface="Calibri" panose="020F0502020204030204" pitchFamily="34" charset="0"/>
              </a:rPr>
              <a:t>згадати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приємні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моменти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та</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досягнення</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та</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свої</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досягнення</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які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були</a:t>
            </a:r>
            <a:r>
              <a:rPr lang="ru-RU" sz="2400" dirty="0" smtClean="0">
                <a:latin typeface="Times New Roman" panose="02020603050405020304" pitchFamily="18" charset="0"/>
                <a:ea typeface="Calibri" panose="020F0502020204030204" pitchFamily="34" charset="0"/>
              </a:rPr>
              <a:t> у тебе </a:t>
            </a:r>
            <a:r>
              <a:rPr lang="ru-RU" sz="2400" dirty="0" err="1" smtClean="0">
                <a:latin typeface="Times New Roman" panose="02020603050405020304" pitchFamily="18" charset="0"/>
                <a:ea typeface="Calibri" panose="020F0502020204030204" pitchFamily="34" charset="0"/>
              </a:rPr>
              <a:t>протягом</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останнього</a:t>
            </a:r>
            <a:r>
              <a:rPr lang="ru-RU" sz="2400" dirty="0" smtClean="0">
                <a:latin typeface="Times New Roman" panose="02020603050405020304" pitchFamily="18" charset="0"/>
                <a:ea typeface="Calibri" panose="020F0502020204030204" pitchFamily="34" charset="0"/>
              </a:rPr>
              <a:t> року. </a:t>
            </a:r>
            <a:endParaRPr lang="ru-RU" sz="2400" dirty="0" smtClean="0">
              <a:latin typeface="Times New Roman" panose="02020603050405020304" pitchFamily="18" charset="0"/>
              <a:ea typeface="Calibri" panose="020F0502020204030204" pitchFamily="34" charset="0"/>
            </a:endParaRPr>
          </a:p>
          <a:p>
            <a:pPr indent="457200" algn="just"/>
            <a:r>
              <a:rPr lang="ru-RU" sz="2400" dirty="0" err="1" smtClean="0">
                <a:latin typeface="Times New Roman" panose="02020603050405020304" pitchFamily="18" charset="0"/>
                <a:ea typeface="Calibri" panose="020F0502020204030204" pitchFamily="34" charset="0"/>
              </a:rPr>
              <a:t>Це</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можуть</a:t>
            </a:r>
            <a:r>
              <a:rPr lang="ru-RU" sz="2400" dirty="0" smtClean="0">
                <a:latin typeface="Times New Roman" panose="02020603050405020304" pitchFamily="18" charset="0"/>
                <a:ea typeface="Calibri" panose="020F0502020204030204" pitchFamily="34" charset="0"/>
              </a:rPr>
              <a:t> бути не </a:t>
            </a:r>
            <a:r>
              <a:rPr lang="ru-RU" sz="2400" dirty="0" err="1" smtClean="0">
                <a:latin typeface="Times New Roman" panose="02020603050405020304" pitchFamily="18" charset="0"/>
                <a:ea typeface="Calibri" panose="020F0502020204030204" pitchFamily="34" charset="0"/>
              </a:rPr>
              <a:t>тільки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справи</a:t>
            </a:r>
            <a:r>
              <a:rPr lang="ru-RU" sz="2400" dirty="0" smtClean="0">
                <a:latin typeface="Times New Roman" panose="02020603050405020304" pitchFamily="18" charset="0"/>
                <a:ea typeface="Calibri" panose="020F0502020204030204" pitchFamily="34" charset="0"/>
              </a:rPr>
              <a:t> та </a:t>
            </a:r>
            <a:r>
              <a:rPr lang="ru-RU" sz="2400" dirty="0" err="1" smtClean="0">
                <a:latin typeface="Times New Roman" panose="02020603050405020304" pitchFamily="18" charset="0"/>
                <a:ea typeface="Calibri" panose="020F0502020204030204" pitchFamily="34" charset="0"/>
              </a:rPr>
              <a:t>успіхи</a:t>
            </a:r>
            <a:r>
              <a:rPr lang="ru-RU" sz="2400" dirty="0" smtClean="0">
                <a:latin typeface="Times New Roman" panose="02020603050405020304" pitchFamily="18" charset="0"/>
                <a:ea typeface="Calibri" panose="020F0502020204030204" pitchFamily="34" charset="0"/>
              </a:rPr>
              <a:t> а </a:t>
            </a:r>
            <a:r>
              <a:rPr lang="ru-RU" sz="2400" dirty="0" err="1" smtClean="0">
                <a:latin typeface="Times New Roman" panose="02020603050405020304" pitchFamily="18" charset="0"/>
                <a:ea typeface="Calibri" panose="020F0502020204030204" pitchFamily="34" charset="0"/>
              </a:rPr>
              <a:t>й</a:t>
            </a:r>
            <a:r>
              <a:rPr lang="ru-RU" sz="2400" dirty="0" smtClean="0">
                <a:latin typeface="Times New Roman" panose="02020603050405020304" pitchFamily="18" charset="0"/>
                <a:ea typeface="Calibri" panose="020F0502020204030204" pitchFamily="34" charset="0"/>
              </a:rPr>
              <a:t> просто </a:t>
            </a:r>
            <a:r>
              <a:rPr lang="ru-RU" sz="2400" dirty="0" err="1" smtClean="0">
                <a:latin typeface="Times New Roman" panose="02020603050405020304" pitchFamily="18" charset="0"/>
                <a:ea typeface="Calibri" panose="020F0502020204030204" pitchFamily="34" charset="0"/>
              </a:rPr>
              <a:t>моменти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які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були</a:t>
            </a:r>
            <a:r>
              <a:rPr lang="ru-RU" sz="2400" dirty="0" smtClean="0">
                <a:latin typeface="Times New Roman" panose="02020603050405020304" pitchFamily="18" charset="0"/>
                <a:ea typeface="Calibri" panose="020F0502020204030204" pitchFamily="34" charset="0"/>
              </a:rPr>
              <a:t> для тебе </a:t>
            </a:r>
            <a:r>
              <a:rPr lang="ru-RU" sz="2400" dirty="0" err="1" smtClean="0">
                <a:latin typeface="Times New Roman" panose="02020603050405020304" pitchFamily="18" charset="0"/>
                <a:ea typeface="Calibri" panose="020F0502020204030204" pitchFamily="34" charset="0"/>
              </a:rPr>
              <a:t>щасливими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моменти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важливих</a:t>
            </a:r>
            <a:r>
              <a:rPr lang="ru-RU" sz="2400" dirty="0" smtClean="0">
                <a:latin typeface="Times New Roman" panose="02020603050405020304" pitchFamily="18" charset="0"/>
                <a:ea typeface="Calibri" panose="020F0502020204030204" pitchFamily="34" charset="0"/>
              </a:rPr>
              <a:t> для тебе </a:t>
            </a:r>
            <a:r>
              <a:rPr lang="ru-RU" sz="2400" dirty="0" err="1" smtClean="0">
                <a:latin typeface="Times New Roman" panose="02020603050405020304" pitchFamily="18" charset="0"/>
                <a:ea typeface="Calibri" panose="020F0502020204030204" pitchFamily="34" charset="0"/>
              </a:rPr>
              <a:t>відкриттів</a:t>
            </a:r>
            <a:r>
              <a:rPr lang="ru-RU" sz="2400" dirty="0" smtClean="0">
                <a:latin typeface="Times New Roman" panose="02020603050405020304" pitchFamily="18" charset="0"/>
                <a:ea typeface="Calibri" panose="020F0502020204030204" pitchFamily="34" charset="0"/>
              </a:rPr>
              <a:t> та </a:t>
            </a:r>
            <a:r>
              <a:rPr lang="ru-RU" sz="2400" dirty="0" err="1" smtClean="0">
                <a:latin typeface="Times New Roman" panose="02020603050405020304" pitchFamily="18" charset="0"/>
                <a:ea typeface="Calibri" panose="020F0502020204030204" pitchFamily="34" charset="0"/>
              </a:rPr>
              <a:t>рішень</a:t>
            </a:r>
            <a:r>
              <a:rPr lang="ru-RU" sz="2400" dirty="0" smtClean="0">
                <a:latin typeface="Times New Roman" panose="02020603050405020304" pitchFamily="18" charset="0"/>
                <a:ea typeface="Calibri" panose="020F0502020204030204" pitchFamily="34" charset="0"/>
              </a:rPr>
              <a:t>. Коли </a:t>
            </a:r>
            <a:r>
              <a:rPr lang="ru-RU" sz="2400" dirty="0" err="1" smtClean="0">
                <a:latin typeface="Times New Roman" panose="02020603050405020304" pitchFamily="18" charset="0"/>
                <a:ea typeface="Calibri" panose="020F0502020204030204" pitchFamily="34" charset="0"/>
              </a:rPr>
              <a:t>закінчиш</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малюнок</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занотуй</a:t>
            </a:r>
            <a:r>
              <a:rPr lang="ru-RU" sz="2400" dirty="0" smtClean="0">
                <a:latin typeface="Times New Roman" panose="02020603050405020304" pitchFamily="18" charset="0"/>
                <a:ea typeface="Calibri" panose="020F0502020204030204" pitchFamily="34" charset="0"/>
              </a:rPr>
              <a:t> будь ласка думки, </a:t>
            </a:r>
            <a:r>
              <a:rPr lang="ru-RU" sz="2400" dirty="0" err="1" smtClean="0">
                <a:latin typeface="Times New Roman" panose="02020603050405020304" pitchFamily="18" charset="0"/>
                <a:ea typeface="Calibri" panose="020F0502020204030204" pitchFamily="34" charset="0"/>
              </a:rPr>
              <a:t>які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прийшли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тобі</a:t>
            </a:r>
            <a:r>
              <a:rPr lang="ru-RU" sz="2400" dirty="0" smtClean="0">
                <a:latin typeface="Times New Roman" panose="02020603050405020304" pitchFamily="18" charset="0"/>
                <a:ea typeface="Calibri" panose="020F0502020204030204" pitchFamily="34" charset="0"/>
              </a:rPr>
              <a:t> на думку </a:t>
            </a:r>
            <a:r>
              <a:rPr lang="ru-RU" sz="2400" dirty="0" err="1" smtClean="0">
                <a:latin typeface="Times New Roman" panose="02020603050405020304" pitchFamily="18" charset="0"/>
                <a:ea typeface="Calibri" panose="020F0502020204030204" pitchFamily="34" charset="0"/>
              </a:rPr>
              <a:t>під</a:t>
            </a:r>
            <a:r>
              <a:rPr lang="ru-RU" sz="2400" dirty="0" smtClean="0">
                <a:latin typeface="Times New Roman" panose="02020603050405020304" pitchFamily="18" charset="0"/>
                <a:ea typeface="Calibri" panose="020F0502020204030204" pitchFamily="34" charset="0"/>
              </a:rPr>
              <a:t> час </a:t>
            </a:r>
            <a:r>
              <a:rPr lang="ru-RU" sz="2400" dirty="0" err="1" smtClean="0">
                <a:latin typeface="Times New Roman" panose="02020603050405020304" pitchFamily="18" charset="0"/>
                <a:ea typeface="Calibri" panose="020F0502020204030204" pitchFamily="34" charset="0"/>
              </a:rPr>
              <a:t>малювання</a:t>
            </a:r>
            <a:r>
              <a:rPr lang="ru-RU" sz="2400" dirty="0" smtClean="0">
                <a:latin typeface="Times New Roman" panose="02020603050405020304" pitchFamily="18" charset="0"/>
                <a:ea typeface="Calibri" panose="020F0502020204030204" pitchFamily="34" charset="0"/>
              </a:rPr>
              <a:t>. </a:t>
            </a:r>
            <a:endParaRPr lang="ru-RU" sz="2400" dirty="0" smtClean="0">
              <a:latin typeface="Times New Roman" panose="02020603050405020304" pitchFamily="18" charset="0"/>
              <a:ea typeface="Calibri" panose="020F0502020204030204" pitchFamily="34" charset="0"/>
            </a:endParaRPr>
          </a:p>
          <a:p>
            <a:pPr indent="457200" algn="just"/>
            <a:endParaRPr lang="ru-RU" sz="2400" dirty="0" smtClean="0">
              <a:latin typeface="Times New Roman" panose="02020603050405020304" pitchFamily="18" charset="0"/>
              <a:ea typeface="Calibri" panose="020F0502020204030204" pitchFamily="34" charset="0"/>
            </a:endParaRPr>
          </a:p>
          <a:p>
            <a:pPr indent="457200" algn="just"/>
            <a:r>
              <a:rPr lang="ru-RU" sz="2400" dirty="0" smtClean="0">
                <a:latin typeface="Times New Roman" panose="02020603050405020304" pitchFamily="18" charset="0"/>
                <a:ea typeface="Calibri" panose="020F0502020204030204" pitchFamily="34" charset="0"/>
              </a:rPr>
              <a:t>Лиши </a:t>
            </a:r>
            <a:r>
              <a:rPr lang="ru-RU" sz="2400" dirty="0" err="1" smtClean="0">
                <a:latin typeface="Times New Roman" panose="02020603050405020304" pitchFamily="18" charset="0"/>
                <a:ea typeface="Calibri" panose="020F0502020204030204" pitchFamily="34" charset="0"/>
              </a:rPr>
              <a:t>цей</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малюнок</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собі</a:t>
            </a:r>
            <a:r>
              <a:rPr lang="ru-RU" sz="2400" dirty="0" smtClean="0">
                <a:latin typeface="Times New Roman" panose="02020603050405020304" pitchFamily="18" charset="0"/>
                <a:ea typeface="Calibri" panose="020F0502020204030204" pitchFamily="34" charset="0"/>
              </a:rPr>
              <a:t> на </a:t>
            </a:r>
            <a:r>
              <a:rPr lang="ru-RU" sz="2400" dirty="0" err="1" smtClean="0">
                <a:latin typeface="Times New Roman" panose="02020603050405020304" pitchFamily="18" charset="0"/>
                <a:ea typeface="Calibri" panose="020F0502020204030204" pitchFamily="34" charset="0"/>
              </a:rPr>
              <a:t>згадку</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звертайся</a:t>
            </a:r>
            <a:r>
              <a:rPr lang="ru-RU" sz="2400" dirty="0" smtClean="0">
                <a:latin typeface="Times New Roman" panose="02020603050405020304" pitchFamily="18" charset="0"/>
                <a:ea typeface="Calibri" panose="020F0502020204030204" pitchFamily="34" charset="0"/>
              </a:rPr>
              <a:t> до </a:t>
            </a:r>
            <a:r>
              <a:rPr lang="ru-RU" sz="2400" dirty="0" err="1" smtClean="0">
                <a:latin typeface="Times New Roman" panose="02020603050405020304" pitchFamily="18" charset="0"/>
                <a:ea typeface="Calibri" panose="020F0502020204030204" pitchFamily="34" charset="0"/>
              </a:rPr>
              <a:t>нього</a:t>
            </a:r>
            <a:r>
              <a:rPr lang="ru-RU" sz="2400" dirty="0" smtClean="0">
                <a:latin typeface="Times New Roman" panose="02020603050405020304" pitchFamily="18" charset="0"/>
                <a:ea typeface="Calibri" panose="020F0502020204030204" pitchFamily="34" charset="0"/>
              </a:rPr>
              <a:t> у </a:t>
            </a:r>
            <a:r>
              <a:rPr lang="ru-RU" sz="2400" dirty="0" err="1" smtClean="0">
                <a:latin typeface="Times New Roman" panose="02020603050405020304" pitchFamily="18" charset="0"/>
                <a:ea typeface="Calibri" panose="020F0502020204030204" pitchFamily="34" charset="0"/>
              </a:rPr>
              <a:t>мементи</a:t>
            </a:r>
            <a:r>
              <a:rPr lang="ru-RU" sz="2400" dirty="0" smtClean="0">
                <a:latin typeface="Times New Roman" panose="02020603050405020304" pitchFamily="18" charset="0"/>
                <a:ea typeface="Calibri" panose="020F0502020204030204" pitchFamily="34" charset="0"/>
              </a:rPr>
              <a:t> коли </a:t>
            </a:r>
            <a:r>
              <a:rPr lang="ru-RU" sz="2400" dirty="0" err="1" smtClean="0">
                <a:latin typeface="Times New Roman" panose="02020603050405020304" pitchFamily="18" charset="0"/>
                <a:ea typeface="Calibri" panose="020F0502020204030204" pitchFamily="34" charset="0"/>
              </a:rPr>
              <a:t>важливо</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нагадати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собі</a:t>
            </a:r>
            <a:r>
              <a:rPr lang="ru-RU" sz="2400" dirty="0" smtClean="0">
                <a:latin typeface="Times New Roman" panose="02020603050405020304" pitchFamily="18" charset="0"/>
                <a:ea typeface="Calibri" panose="020F0502020204030204" pitchFamily="34" charset="0"/>
              </a:rPr>
              <a:t> про позитив, та про свою </a:t>
            </a:r>
            <a:r>
              <a:rPr lang="ru-RU" sz="2400" dirty="0" err="1" smtClean="0">
                <a:latin typeface="Times New Roman" panose="02020603050405020304" pitchFamily="18" charset="0"/>
                <a:ea typeface="Calibri" panose="020F0502020204030204" pitchFamily="34" charset="0"/>
              </a:rPr>
              <a:t>значимість</a:t>
            </a:r>
            <a:r>
              <a:rPr lang="ru-RU" sz="2400" dirty="0" smtClean="0">
                <a:latin typeface="Times New Roman" panose="02020603050405020304" pitchFamily="18" charset="0"/>
                <a:ea typeface="Calibri" panose="020F0502020204030204" pitchFamily="34" charset="0"/>
              </a:rPr>
              <a:t>. </a:t>
            </a:r>
            <a:r>
              <a:rPr lang="ru-RU" sz="2400" dirty="0" smtClean="0">
                <a:latin typeface="Times New Roman" panose="02020603050405020304" pitchFamily="18" charset="0"/>
                <a:ea typeface="Calibri" panose="020F0502020204030204" pitchFamily="34" charset="0"/>
              </a:rPr>
              <a:t>Перед тобою </a:t>
            </a:r>
            <a:r>
              <a:rPr lang="ru-RU" sz="2400" dirty="0" err="1" smtClean="0">
                <a:latin typeface="Times New Roman" panose="02020603050405020304" pitchFamily="18" charset="0"/>
                <a:ea typeface="Calibri" panose="020F0502020204030204" pitchFamily="34" charset="0"/>
              </a:rPr>
              <a:t>релаксаційна</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вправа</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Пропонуємо</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тобі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прослухати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її</a:t>
            </a:r>
            <a:r>
              <a:rPr lang="ru-RU" sz="2400" dirty="0" smtClean="0">
                <a:latin typeface="Times New Roman" panose="02020603050405020304" pitchFamily="18" charset="0"/>
                <a:ea typeface="Calibri" panose="020F0502020204030204" pitchFamily="34" charset="0"/>
              </a:rPr>
              <a:t> просто зараз. </a:t>
            </a:r>
            <a:r>
              <a:rPr lang="ru-RU" sz="2400" dirty="0" err="1" smtClean="0">
                <a:latin typeface="Times New Roman" panose="02020603050405020304" pitchFamily="18" charset="0"/>
                <a:ea typeface="Calibri" panose="020F0502020204030204" pitchFamily="34" charset="0"/>
              </a:rPr>
              <a:t>Повертайся</a:t>
            </a:r>
            <a:r>
              <a:rPr lang="ru-RU" sz="2400" dirty="0" smtClean="0">
                <a:latin typeface="Times New Roman" panose="02020603050405020304" pitchFamily="18" charset="0"/>
                <a:ea typeface="Calibri" panose="020F0502020204030204" pitchFamily="34" charset="0"/>
              </a:rPr>
              <a:t> до </a:t>
            </a:r>
            <a:r>
              <a:rPr lang="ru-RU" sz="2400" dirty="0" err="1" smtClean="0">
                <a:latin typeface="Times New Roman" panose="02020603050405020304" pitchFamily="18" charset="0"/>
                <a:ea typeface="Calibri" panose="020F0502020204030204" pitchFamily="34" charset="0"/>
              </a:rPr>
              <a:t>цієї</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техніки</a:t>
            </a:r>
            <a:r>
              <a:rPr lang="ru-RU" sz="2400" dirty="0" smtClean="0">
                <a:latin typeface="Times New Roman" panose="02020603050405020304" pitchFamily="18" charset="0"/>
                <a:ea typeface="Calibri" panose="020F0502020204030204" pitchFamily="34" charset="0"/>
              </a:rPr>
              <a:t> та </a:t>
            </a:r>
            <a:r>
              <a:rPr lang="ru-RU" sz="2400" dirty="0" err="1" smtClean="0">
                <a:latin typeface="Times New Roman" panose="02020603050405020304" pitchFamily="18" charset="0"/>
                <a:ea typeface="Calibri" panose="020F0502020204030204" pitchFamily="34" charset="0"/>
              </a:rPr>
              <a:t>виконуй</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її</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двічі</a:t>
            </a:r>
            <a:r>
              <a:rPr lang="ru-RU" sz="2400" dirty="0" smtClean="0">
                <a:latin typeface="Times New Roman" panose="02020603050405020304" pitchFamily="18" charset="0"/>
                <a:ea typeface="Calibri" panose="020F0502020204030204" pitchFamily="34" charset="0"/>
              </a:rPr>
              <a:t> на </a:t>
            </a:r>
            <a:r>
              <a:rPr lang="ru-RU" sz="2400" dirty="0" err="1" smtClean="0">
                <a:latin typeface="Times New Roman" panose="02020603050405020304" pitchFamily="18" charset="0"/>
                <a:ea typeface="Calibri" panose="020F0502020204030204" pitchFamily="34" charset="0"/>
              </a:rPr>
              <a:t>тиждень</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впевнені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що</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ти</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помітиш</a:t>
            </a:r>
            <a:r>
              <a:rPr lang="ru-RU" sz="2400" dirty="0" smtClean="0">
                <a:latin typeface="Times New Roman" panose="02020603050405020304" pitchFamily="18" charset="0"/>
                <a:ea typeface="Calibri" panose="020F0502020204030204" pitchFamily="34" charset="0"/>
              </a:rPr>
              <a:t> для себе </a:t>
            </a:r>
            <a:r>
              <a:rPr lang="ru-RU" sz="2400" dirty="0" err="1" smtClean="0">
                <a:latin typeface="Times New Roman" panose="02020603050405020304" pitchFamily="18" charset="0"/>
                <a:ea typeface="Calibri" panose="020F0502020204030204" pitchFamily="34" charset="0"/>
              </a:rPr>
              <a:t>позитивні</a:t>
            </a:r>
            <a:r>
              <a:rPr lang="ru-RU" sz="2400" dirty="0" smtClean="0">
                <a:latin typeface="Times New Roman" panose="02020603050405020304" pitchFamily="18" charset="0"/>
                <a:ea typeface="Calibri" panose="020F0502020204030204" pitchFamily="34" charset="0"/>
              </a:rPr>
              <a:t> </a:t>
            </a:r>
            <a:r>
              <a:rPr lang="ru-RU" sz="2400" dirty="0" err="1" smtClean="0">
                <a:latin typeface="Times New Roman" panose="02020603050405020304" pitchFamily="18" charset="0"/>
                <a:ea typeface="Calibri" panose="020F0502020204030204" pitchFamily="34" charset="0"/>
              </a:rPr>
              <a:t>зміни</a:t>
            </a:r>
            <a:r>
              <a:rPr lang="ru-RU" sz="2400" dirty="0" smtClean="0">
                <a:latin typeface="Times New Roman" panose="02020603050405020304" pitchFamily="18" charset="0"/>
                <a:ea typeface="Calibri" panose="020F0502020204030204" pitchFamily="34" charset="0"/>
              </a:rPr>
              <a:t>. </a:t>
            </a:r>
            <a:endParaRPr lang="uk-UA" sz="2400" dirty="0" smtClean="0"/>
          </a:p>
          <a:p>
            <a:pPr indent="457200" algn="just"/>
            <a:endParaRPr lang="uk-UA" sz="2400" dirty="0"/>
          </a:p>
        </p:txBody>
      </p:sp>
    </p:spTree>
    <p:extLst>
      <p:ext uri="{BB962C8B-B14F-4D97-AF65-F5344CB8AC3E}">
        <p14:creationId xmlns="" xmlns:p14="http://schemas.microsoft.com/office/powerpoint/2010/main" val="1872922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815</Words>
  <Application>Microsoft Office PowerPoint</Application>
  <PresentationFormat>Произвольный</PresentationFormat>
  <Paragraphs>19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Home_PC</cp:lastModifiedBy>
  <cp:revision>5</cp:revision>
  <dcterms:created xsi:type="dcterms:W3CDTF">2021-05-05T12:52:57Z</dcterms:created>
  <dcterms:modified xsi:type="dcterms:W3CDTF">2021-05-12T13:58:59Z</dcterms:modified>
</cp:coreProperties>
</file>