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4" r:id="rId36"/>
    <p:sldId id="292" r:id="rId37"/>
    <p:sldId id="293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81D87-EF7F-496D-9D6E-C3208F5F291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484287-2EAF-4C2D-B526-07435B4831BA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Входження</a:t>
          </a:r>
          <a:r>
            <a:rPr lang="ru-RU" dirty="0" smtClean="0">
              <a:solidFill>
                <a:schemeClr val="tx1"/>
              </a:solidFill>
            </a:rPr>
            <a:t> в </a:t>
          </a:r>
          <a:r>
            <a:rPr lang="ru-RU" dirty="0" err="1" smtClean="0">
              <a:solidFill>
                <a:schemeClr val="tx1"/>
              </a:solidFill>
            </a:rPr>
            <a:t>галузь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може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відбуватися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одній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трьох</a:t>
          </a:r>
          <a:r>
            <a:rPr lang="ru-RU" dirty="0" smtClean="0">
              <a:solidFill>
                <a:schemeClr val="tx1"/>
              </a:solidFill>
            </a:rPr>
            <a:t> форм:</a:t>
          </a:r>
          <a:endParaRPr lang="ru-RU" dirty="0">
            <a:solidFill>
              <a:schemeClr val="tx1"/>
            </a:solidFill>
          </a:endParaRPr>
        </a:p>
      </dgm:t>
    </dgm:pt>
    <dgm:pt modelId="{98BF9E5F-2646-42F3-8E63-05CE11F754A4}" type="parTrans" cxnId="{58A97BA0-7CA2-410E-9ED4-EA4CC67686BD}">
      <dgm:prSet/>
      <dgm:spPr/>
      <dgm:t>
        <a:bodyPr/>
        <a:lstStyle/>
        <a:p>
          <a:endParaRPr lang="ru-RU"/>
        </a:p>
      </dgm:t>
    </dgm:pt>
    <dgm:pt modelId="{8ABE7DCF-0F94-4138-9DD6-AB37DCD629BF}" type="sibTrans" cxnId="{58A97BA0-7CA2-410E-9ED4-EA4CC67686BD}">
      <dgm:prSet/>
      <dgm:spPr/>
      <dgm:t>
        <a:bodyPr/>
        <a:lstStyle/>
        <a:p>
          <a:endParaRPr lang="ru-RU"/>
        </a:p>
      </dgm:t>
    </dgm:pt>
    <dgm:pt modelId="{E14AA22F-6552-4A92-A710-FF4C3BC39F4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Поглинання</a:t>
          </a:r>
          <a:endParaRPr lang="ru-RU" dirty="0">
            <a:solidFill>
              <a:schemeClr val="tx1"/>
            </a:solidFill>
          </a:endParaRPr>
        </a:p>
      </dgm:t>
    </dgm:pt>
    <dgm:pt modelId="{E49ACFA7-24E3-4F2E-BB91-F7D3F42F0306}" type="parTrans" cxnId="{D295010A-3516-4C97-B6F6-C4C7DC4CF0D7}">
      <dgm:prSet/>
      <dgm:spPr/>
      <dgm:t>
        <a:bodyPr/>
        <a:lstStyle/>
        <a:p>
          <a:endParaRPr lang="ru-RU"/>
        </a:p>
      </dgm:t>
    </dgm:pt>
    <dgm:pt modelId="{509ABB88-FFEA-4353-BB16-696556F55EC6}" type="sibTrans" cxnId="{D295010A-3516-4C97-B6F6-C4C7DC4CF0D7}">
      <dgm:prSet/>
      <dgm:spPr/>
      <dgm:t>
        <a:bodyPr/>
        <a:lstStyle/>
        <a:p>
          <a:endParaRPr lang="ru-RU"/>
        </a:p>
      </dgm:t>
    </dgm:pt>
    <dgm:pt modelId="{653A1099-6711-4EAF-9B7A-E3FAA08C02B0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Створення нової компанії</a:t>
          </a:r>
          <a:endParaRPr lang="ru-RU" dirty="0">
            <a:solidFill>
              <a:schemeClr val="tx1"/>
            </a:solidFill>
          </a:endParaRPr>
        </a:p>
      </dgm:t>
    </dgm:pt>
    <dgm:pt modelId="{82CB9B88-2F70-4AE4-9321-37992F012F8F}" type="parTrans" cxnId="{E4FA46C6-CC4E-48BC-B64A-ABAA47170E0B}">
      <dgm:prSet/>
      <dgm:spPr/>
      <dgm:t>
        <a:bodyPr/>
        <a:lstStyle/>
        <a:p>
          <a:endParaRPr lang="ru-RU"/>
        </a:p>
      </dgm:t>
    </dgm:pt>
    <dgm:pt modelId="{0F3A2B33-4EE1-4D98-8E09-76C22EE060CA}" type="sibTrans" cxnId="{E4FA46C6-CC4E-48BC-B64A-ABAA47170E0B}">
      <dgm:prSet/>
      <dgm:spPr/>
      <dgm:t>
        <a:bodyPr/>
        <a:lstStyle/>
        <a:p>
          <a:endParaRPr lang="ru-RU"/>
        </a:p>
      </dgm:t>
    </dgm:pt>
    <dgm:pt modelId="{9070DE7C-9898-4C17-BE42-A900E3B02EBD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Створення спільного підприємства</a:t>
          </a:r>
          <a:endParaRPr lang="ru-RU" dirty="0">
            <a:solidFill>
              <a:schemeClr val="tx1"/>
            </a:solidFill>
          </a:endParaRPr>
        </a:p>
      </dgm:t>
    </dgm:pt>
    <dgm:pt modelId="{E54F6E39-FFAA-4566-A76F-9E90E13F1496}" type="parTrans" cxnId="{F9556270-B88F-4E5D-A994-5B3343851035}">
      <dgm:prSet/>
      <dgm:spPr/>
      <dgm:t>
        <a:bodyPr/>
        <a:lstStyle/>
        <a:p>
          <a:endParaRPr lang="ru-RU"/>
        </a:p>
      </dgm:t>
    </dgm:pt>
    <dgm:pt modelId="{3FC0C578-6F07-46B2-9104-0653CD66CC7D}" type="sibTrans" cxnId="{F9556270-B88F-4E5D-A994-5B3343851035}">
      <dgm:prSet/>
      <dgm:spPr/>
      <dgm:t>
        <a:bodyPr/>
        <a:lstStyle/>
        <a:p>
          <a:endParaRPr lang="ru-RU"/>
        </a:p>
      </dgm:t>
    </dgm:pt>
    <dgm:pt modelId="{4DE37B17-D473-4F0E-930B-605BE67A19BE}" type="pres">
      <dgm:prSet presAssocID="{9EE81D87-EF7F-496D-9D6E-C3208F5F29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EA9F3-0E18-413B-9AAE-BD428BD3A430}" type="pres">
      <dgm:prSet presAssocID="{AB484287-2EAF-4C2D-B526-07435B4831BA}" presName="roof" presStyleLbl="dkBgShp" presStyleIdx="0" presStyleCnt="2"/>
      <dgm:spPr/>
      <dgm:t>
        <a:bodyPr/>
        <a:lstStyle/>
        <a:p>
          <a:endParaRPr lang="ru-RU"/>
        </a:p>
      </dgm:t>
    </dgm:pt>
    <dgm:pt modelId="{3F9A27E6-0C1F-4A63-A87E-1B8D916479AC}" type="pres">
      <dgm:prSet presAssocID="{AB484287-2EAF-4C2D-B526-07435B4831BA}" presName="pillars" presStyleCnt="0"/>
      <dgm:spPr/>
    </dgm:pt>
    <dgm:pt modelId="{799F2C0A-6F32-4017-A63E-39DD8BE5539B}" type="pres">
      <dgm:prSet presAssocID="{AB484287-2EAF-4C2D-B526-07435B4831B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7E428-4368-4E7F-9D7B-C1922E927B9E}" type="pres">
      <dgm:prSet presAssocID="{653A1099-6711-4EAF-9B7A-E3FAA08C02B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CD62C-6D98-4C2C-9DA3-18D566D38DC5}" type="pres">
      <dgm:prSet presAssocID="{9070DE7C-9898-4C17-BE42-A900E3B02EB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AE3CE-873C-43AA-AD94-972CEB68B58C}" type="pres">
      <dgm:prSet presAssocID="{AB484287-2EAF-4C2D-B526-07435B4831BA}" presName="base" presStyleLbl="dkBgShp" presStyleIdx="1" presStyleCnt="2"/>
      <dgm:spPr/>
    </dgm:pt>
  </dgm:ptLst>
  <dgm:cxnLst>
    <dgm:cxn modelId="{E4FA46C6-CC4E-48BC-B64A-ABAA47170E0B}" srcId="{AB484287-2EAF-4C2D-B526-07435B4831BA}" destId="{653A1099-6711-4EAF-9B7A-E3FAA08C02B0}" srcOrd="1" destOrd="0" parTransId="{82CB9B88-2F70-4AE4-9321-37992F012F8F}" sibTransId="{0F3A2B33-4EE1-4D98-8E09-76C22EE060CA}"/>
    <dgm:cxn modelId="{E350292C-AA6F-4873-B61A-5B96B0CB358C}" type="presOf" srcId="{9070DE7C-9898-4C17-BE42-A900E3B02EBD}" destId="{EC2CD62C-6D98-4C2C-9DA3-18D566D38DC5}" srcOrd="0" destOrd="0" presId="urn:microsoft.com/office/officeart/2005/8/layout/hList3"/>
    <dgm:cxn modelId="{58A97BA0-7CA2-410E-9ED4-EA4CC67686BD}" srcId="{9EE81D87-EF7F-496D-9D6E-C3208F5F291E}" destId="{AB484287-2EAF-4C2D-B526-07435B4831BA}" srcOrd="0" destOrd="0" parTransId="{98BF9E5F-2646-42F3-8E63-05CE11F754A4}" sibTransId="{8ABE7DCF-0F94-4138-9DD6-AB37DCD629BF}"/>
    <dgm:cxn modelId="{DDF38382-E0E8-4445-A24B-340525AE0DC8}" type="presOf" srcId="{E14AA22F-6552-4A92-A710-FF4C3BC39F4E}" destId="{799F2C0A-6F32-4017-A63E-39DD8BE5539B}" srcOrd="0" destOrd="0" presId="urn:microsoft.com/office/officeart/2005/8/layout/hList3"/>
    <dgm:cxn modelId="{D3F60E16-9A47-4267-823A-237A8F34132F}" type="presOf" srcId="{9EE81D87-EF7F-496D-9D6E-C3208F5F291E}" destId="{4DE37B17-D473-4F0E-930B-605BE67A19BE}" srcOrd="0" destOrd="0" presId="urn:microsoft.com/office/officeart/2005/8/layout/hList3"/>
    <dgm:cxn modelId="{F9556270-B88F-4E5D-A994-5B3343851035}" srcId="{AB484287-2EAF-4C2D-B526-07435B4831BA}" destId="{9070DE7C-9898-4C17-BE42-A900E3B02EBD}" srcOrd="2" destOrd="0" parTransId="{E54F6E39-FFAA-4566-A76F-9E90E13F1496}" sibTransId="{3FC0C578-6F07-46B2-9104-0653CD66CC7D}"/>
    <dgm:cxn modelId="{C45A52F3-7E30-4D09-9065-EE4B6EF0A773}" type="presOf" srcId="{653A1099-6711-4EAF-9B7A-E3FAA08C02B0}" destId="{60D7E428-4368-4E7F-9D7B-C1922E927B9E}" srcOrd="0" destOrd="0" presId="urn:microsoft.com/office/officeart/2005/8/layout/hList3"/>
    <dgm:cxn modelId="{A2E54888-A042-47AC-8EC6-E70F8C668BBE}" type="presOf" srcId="{AB484287-2EAF-4C2D-B526-07435B4831BA}" destId="{902EA9F3-0E18-413B-9AAE-BD428BD3A430}" srcOrd="0" destOrd="0" presId="urn:microsoft.com/office/officeart/2005/8/layout/hList3"/>
    <dgm:cxn modelId="{D295010A-3516-4C97-B6F6-C4C7DC4CF0D7}" srcId="{AB484287-2EAF-4C2D-B526-07435B4831BA}" destId="{E14AA22F-6552-4A92-A710-FF4C3BC39F4E}" srcOrd="0" destOrd="0" parTransId="{E49ACFA7-24E3-4F2E-BB91-F7D3F42F0306}" sibTransId="{509ABB88-FFEA-4353-BB16-696556F55EC6}"/>
    <dgm:cxn modelId="{D1C8D8D8-CF61-4A24-9526-00FB31D33931}" type="presParOf" srcId="{4DE37B17-D473-4F0E-930B-605BE67A19BE}" destId="{902EA9F3-0E18-413B-9AAE-BD428BD3A430}" srcOrd="0" destOrd="0" presId="urn:microsoft.com/office/officeart/2005/8/layout/hList3"/>
    <dgm:cxn modelId="{80F5FBC5-FAC4-4688-AA64-98D63F53ED9F}" type="presParOf" srcId="{4DE37B17-D473-4F0E-930B-605BE67A19BE}" destId="{3F9A27E6-0C1F-4A63-A87E-1B8D916479AC}" srcOrd="1" destOrd="0" presId="urn:microsoft.com/office/officeart/2005/8/layout/hList3"/>
    <dgm:cxn modelId="{F0143863-F025-4EB6-90E5-8AC0DB660B73}" type="presParOf" srcId="{3F9A27E6-0C1F-4A63-A87E-1B8D916479AC}" destId="{799F2C0A-6F32-4017-A63E-39DD8BE5539B}" srcOrd="0" destOrd="0" presId="urn:microsoft.com/office/officeart/2005/8/layout/hList3"/>
    <dgm:cxn modelId="{CFF10216-15AB-4061-BEDD-4C0DE4B8E89F}" type="presParOf" srcId="{3F9A27E6-0C1F-4A63-A87E-1B8D916479AC}" destId="{60D7E428-4368-4E7F-9D7B-C1922E927B9E}" srcOrd="1" destOrd="0" presId="urn:microsoft.com/office/officeart/2005/8/layout/hList3"/>
    <dgm:cxn modelId="{238A5118-070E-4A4D-9C61-E5ABCF4387C0}" type="presParOf" srcId="{3F9A27E6-0C1F-4A63-A87E-1B8D916479AC}" destId="{EC2CD62C-6D98-4C2C-9DA3-18D566D38DC5}" srcOrd="2" destOrd="0" presId="urn:microsoft.com/office/officeart/2005/8/layout/hList3"/>
    <dgm:cxn modelId="{A4D1CD49-604E-41B9-80B8-43FD599D84CF}" type="presParOf" srcId="{4DE37B17-D473-4F0E-930B-605BE67A19BE}" destId="{304AE3CE-873C-43AA-AD94-972CEB68B58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357430"/>
            <a:ext cx="6172200" cy="266113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Лекція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3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Методологічні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засади </a:t>
            </a:r>
            <a:r>
              <a:rPr lang="ru-RU" dirty="0" err="1" smtClean="0">
                <a:solidFill>
                  <a:schemeClr val="tx1"/>
                </a:solidFill>
              </a:rPr>
              <a:t>оцінювання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управління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конкурентоспроможністю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підприємства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Конкурентні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переваги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вузької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спеціалізаці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, </a:t>
            </a:r>
            <a:r>
              <a:rPr lang="ru-RU" dirty="0" err="1" smtClean="0"/>
              <a:t>середні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досягаються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в </a:t>
            </a:r>
            <a:r>
              <a:rPr lang="ru-RU" dirty="0" err="1" smtClean="0"/>
              <a:t>конкурентній</a:t>
            </a:r>
            <a:r>
              <a:rPr lang="ru-RU" dirty="0" smtClean="0"/>
              <a:t> </a:t>
            </a:r>
            <a:r>
              <a:rPr lang="ru-RU" dirty="0" err="1" smtClean="0"/>
              <a:t>боротьбі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рівними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потужнішими</a:t>
            </a:r>
            <a:r>
              <a:rPr lang="ru-RU" dirty="0" smtClean="0"/>
              <a:t> </a:t>
            </a:r>
            <a:r>
              <a:rPr lang="ru-RU" dirty="0" err="1" smtClean="0"/>
              <a:t>суперниками</a:t>
            </a:r>
            <a:r>
              <a:rPr lang="ru-RU" dirty="0" smtClean="0"/>
              <a:t>, </a:t>
            </a:r>
            <a:r>
              <a:rPr lang="ru-RU" dirty="0" err="1" smtClean="0"/>
              <a:t>застосовуючи</a:t>
            </a:r>
            <a:r>
              <a:rPr lang="ru-RU" dirty="0" smtClean="0"/>
              <a:t> </a:t>
            </a:r>
            <a:r>
              <a:rPr lang="ru-RU" dirty="0" err="1" smtClean="0"/>
              <a:t>нішову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, головною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ставка на </a:t>
            </a:r>
            <a:r>
              <a:rPr lang="ru-RU" dirty="0" err="1" smtClean="0"/>
              <a:t>диференціацію</a:t>
            </a:r>
            <a:r>
              <a:rPr lang="ru-RU" dirty="0" smtClean="0"/>
              <a:t> продукту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зосередити</a:t>
            </a:r>
            <a:r>
              <a:rPr lang="ru-RU" dirty="0" smtClean="0"/>
              <a:t> максимум </a:t>
            </a:r>
            <a:r>
              <a:rPr lang="ru-RU" dirty="0" err="1" smtClean="0"/>
              <a:t>зусиль</a:t>
            </a:r>
            <a:r>
              <a:rPr lang="ru-RU" dirty="0" smtClean="0"/>
              <a:t> на </a:t>
            </a:r>
            <a:r>
              <a:rPr lang="ru-RU" dirty="0" err="1" smtClean="0"/>
              <a:t>вузькому</a:t>
            </a:r>
            <a:r>
              <a:rPr lang="ru-RU" dirty="0" smtClean="0"/>
              <a:t> </a:t>
            </a:r>
            <a:r>
              <a:rPr lang="ru-RU" dirty="0" err="1" smtClean="0"/>
              <a:t>сегменті</a:t>
            </a:r>
            <a:r>
              <a:rPr lang="ru-RU" dirty="0" smtClean="0"/>
              <a:t> ринку.</a:t>
            </a:r>
            <a:endParaRPr lang="ru-RU" dirty="0"/>
          </a:p>
        </p:txBody>
      </p:sp>
      <p:pic>
        <p:nvPicPr>
          <p:cNvPr id="21506" name="Picture 2" descr="Малі підприємства столиці зможуть отримати кредитів на 10 мільйонів гривень  - Вечірній Киї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357694"/>
            <a:ext cx="457203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8143932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Основними</a:t>
            </a:r>
            <a:r>
              <a:rPr lang="ru-RU" dirty="0" smtClean="0"/>
              <a:t> причинами,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породжують</a:t>
            </a:r>
            <a:r>
              <a:rPr lang="ru-RU" dirty="0" smtClean="0"/>
              <a:t> </a:t>
            </a:r>
            <a:r>
              <a:rPr lang="ru-RU" dirty="0" err="1" smtClean="0"/>
              <a:t>диференціацію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існуючі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товарами </a:t>
            </a:r>
            <a:r>
              <a:rPr lang="ru-RU" dirty="0" err="1" smtClean="0"/>
              <a:t>відмінності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сервісі</a:t>
            </a:r>
            <a:r>
              <a:rPr lang="ru-RU" dirty="0" smtClean="0"/>
              <a:t>, </a:t>
            </a:r>
            <a:r>
              <a:rPr lang="ru-RU" dirty="0" err="1" smtClean="0"/>
              <a:t>рекламі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Диференціація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приносить </a:t>
            </a:r>
            <a:r>
              <a:rPr lang="ru-RU" dirty="0" err="1" smtClean="0"/>
              <a:t>вигоду</a:t>
            </a:r>
            <a:r>
              <a:rPr lang="ru-RU" dirty="0" smtClean="0"/>
              <a:t> </a:t>
            </a:r>
            <a:r>
              <a:rPr lang="ru-RU" dirty="0" err="1" smtClean="0"/>
              <a:t>виробникові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вона: </a:t>
            </a:r>
          </a:p>
          <a:p>
            <a:pPr algn="just">
              <a:buNone/>
            </a:pPr>
            <a:r>
              <a:rPr lang="ru-RU" dirty="0" smtClean="0"/>
              <a:t>–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;</a:t>
            </a:r>
          </a:p>
          <a:p>
            <a:pPr algn="just">
              <a:buNone/>
            </a:pPr>
            <a:r>
              <a:rPr lang="ru-RU" dirty="0" smtClean="0"/>
              <a:t> – </a:t>
            </a:r>
            <a:r>
              <a:rPr lang="ru-RU" dirty="0" err="1" smtClean="0"/>
              <a:t>відкриває</a:t>
            </a:r>
            <a:r>
              <a:rPr lang="ru-RU" dirty="0" smtClean="0"/>
              <a:t> доступ до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;</a:t>
            </a:r>
          </a:p>
          <a:p>
            <a:pPr algn="just">
              <a:buNone/>
            </a:pPr>
            <a:r>
              <a:rPr lang="ru-RU" dirty="0" smtClean="0"/>
              <a:t> – </a:t>
            </a:r>
            <a:r>
              <a:rPr lang="ru-RU" dirty="0" err="1" smtClean="0"/>
              <a:t>формує</a:t>
            </a:r>
            <a:r>
              <a:rPr lang="ru-RU" dirty="0" smtClean="0"/>
              <a:t> </a:t>
            </a:r>
            <a:r>
              <a:rPr lang="ru-RU" dirty="0" err="1" smtClean="0"/>
              <a:t>лояльність</a:t>
            </a:r>
            <a:r>
              <a:rPr lang="ru-RU" dirty="0" smtClean="0"/>
              <a:t> до марки;</a:t>
            </a:r>
          </a:p>
          <a:p>
            <a:pPr algn="just">
              <a:buNone/>
            </a:pPr>
            <a:r>
              <a:rPr lang="ru-RU" dirty="0" smtClean="0"/>
              <a:t> – </a:t>
            </a:r>
            <a:r>
              <a:rPr lang="ru-RU" dirty="0" err="1" smtClean="0"/>
              <a:t>захищає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ФармаПак Продук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594" y="4357694"/>
            <a:ext cx="6327292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1.4. </a:t>
            </a:r>
            <a:r>
              <a:rPr lang="ru-RU" b="1" dirty="0" err="1" smtClean="0">
                <a:solidFill>
                  <a:schemeClr val="tx1"/>
                </a:solidFill>
              </a:rPr>
              <a:t>Корпоративні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стратегії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диверсифікації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57348"/>
            <a:ext cx="7758138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Корпоративна </a:t>
            </a:r>
            <a:r>
              <a:rPr lang="ru-RU" i="1" dirty="0" err="1" smtClean="0"/>
              <a:t>стратегія</a:t>
            </a:r>
            <a:r>
              <a:rPr lang="ru-RU" i="1" dirty="0" smtClean="0"/>
              <a:t> </a:t>
            </a:r>
            <a:r>
              <a:rPr lang="ru-RU" i="1" dirty="0" err="1" smtClean="0"/>
              <a:t>диверсифікованої</a:t>
            </a:r>
            <a:r>
              <a:rPr lang="ru-RU" i="1" dirty="0" smtClean="0"/>
              <a:t> </a:t>
            </a:r>
            <a:r>
              <a:rPr lang="ru-RU" i="1" dirty="0" err="1" smtClean="0"/>
              <a:t>компанії</a:t>
            </a:r>
            <a:r>
              <a:rPr lang="ru-RU" i="1" dirty="0" smtClean="0"/>
              <a:t> </a:t>
            </a:r>
            <a:r>
              <a:rPr lang="ru-RU" i="1" dirty="0" err="1" smtClean="0"/>
              <a:t>концентрується</a:t>
            </a:r>
            <a:r>
              <a:rPr lang="ru-RU" i="1" dirty="0" smtClean="0"/>
              <a:t> на: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обрані</a:t>
            </a:r>
            <a:r>
              <a:rPr lang="ru-RU" dirty="0" smtClean="0"/>
              <a:t> для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заходах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довгострокової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портфелем </a:t>
            </a:r>
            <a:r>
              <a:rPr lang="ru-RU" dirty="0" err="1" smtClean="0"/>
              <a:t>ділової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за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диверсифікація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досягнута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спробах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стратегічні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господарським</a:t>
            </a:r>
            <a:r>
              <a:rPr lang="ru-RU" dirty="0" smtClean="0"/>
              <a:t> портфелем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перетворити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на </a:t>
            </a:r>
            <a:r>
              <a:rPr lang="ru-RU" dirty="0" err="1" smtClean="0"/>
              <a:t>конкурентні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оцінюванні</a:t>
            </a:r>
            <a:r>
              <a:rPr lang="ru-RU" dirty="0" smtClean="0"/>
              <a:t> перспектив </a:t>
            </a:r>
            <a:r>
              <a:rPr lang="ru-RU" dirty="0" err="1" smtClean="0"/>
              <a:t>рентабельності</a:t>
            </a:r>
            <a:r>
              <a:rPr lang="ru-RU" dirty="0" smtClean="0"/>
              <a:t> для кожного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підрозділів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стягуванні</a:t>
            </a:r>
            <a:r>
              <a:rPr lang="ru-RU" dirty="0" smtClean="0"/>
              <a:t> </a:t>
            </a:r>
            <a:r>
              <a:rPr lang="ru-RU" dirty="0" err="1" smtClean="0"/>
              <a:t>корпоративних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туди</a:t>
            </a:r>
            <a:r>
              <a:rPr lang="ru-RU" dirty="0" smtClean="0"/>
              <a:t>, де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найпривабливіші</a:t>
            </a:r>
            <a:r>
              <a:rPr lang="ru-RU" dirty="0" smtClean="0"/>
              <a:t> </a:t>
            </a:r>
            <a:r>
              <a:rPr lang="ru-RU" dirty="0" err="1" smtClean="0"/>
              <a:t>стратегічні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зростання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Схема </a:t>
            </a:r>
            <a:r>
              <a:rPr lang="ru-RU" dirty="0" err="1" smtClean="0">
                <a:solidFill>
                  <a:schemeClr val="tx1"/>
                </a:solidFill>
              </a:rPr>
              <a:t>зіставлення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конкурентної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позиції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фірми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темпами </a:t>
            </a:r>
            <a:r>
              <a:rPr lang="ru-RU" dirty="0" err="1" smtClean="0">
                <a:solidFill>
                  <a:schemeClr val="tx1"/>
                </a:solidFill>
              </a:rPr>
              <a:t>зростання</a:t>
            </a:r>
            <a:r>
              <a:rPr lang="ru-RU" dirty="0" smtClean="0">
                <a:solidFill>
                  <a:schemeClr val="tx1"/>
                </a:solidFill>
              </a:rPr>
              <a:t> ринку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Мороз\Аннотация 2022-11-06 14092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105287" cy="5309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i="1" dirty="0" smtClean="0"/>
              <a:t>Для </a:t>
            </a:r>
            <a:r>
              <a:rPr lang="ru-RU" i="1" dirty="0" err="1" smtClean="0"/>
              <a:t>визначення</a:t>
            </a:r>
            <a:r>
              <a:rPr lang="ru-RU" i="1" dirty="0" smtClean="0"/>
              <a:t> того, </a:t>
            </a:r>
            <a:r>
              <a:rPr lang="ru-RU" i="1" dirty="0" err="1" smtClean="0"/>
              <a:t>чи</a:t>
            </a:r>
            <a:r>
              <a:rPr lang="ru-RU" i="1" dirty="0" smtClean="0"/>
              <a:t> </a:t>
            </a:r>
            <a:r>
              <a:rPr lang="ru-RU" i="1" dirty="0" err="1" smtClean="0"/>
              <a:t>зможуть</a:t>
            </a:r>
            <a:r>
              <a:rPr lang="ru-RU" i="1" dirty="0" smtClean="0"/>
              <a:t> </a:t>
            </a:r>
            <a:r>
              <a:rPr lang="ru-RU" i="1" dirty="0" err="1" smtClean="0"/>
              <a:t>компанії</a:t>
            </a:r>
            <a:r>
              <a:rPr lang="ru-RU" i="1" dirty="0" smtClean="0"/>
              <a:t>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вирішили</a:t>
            </a:r>
            <a:r>
              <a:rPr lang="ru-RU" i="1" dirty="0" smtClean="0"/>
              <a:t> </a:t>
            </a:r>
            <a:r>
              <a:rPr lang="ru-RU" i="1" dirty="0" err="1" smtClean="0"/>
              <a:t>проводити</a:t>
            </a:r>
            <a:r>
              <a:rPr lang="ru-RU" i="1" dirty="0" smtClean="0"/>
              <a:t> </a:t>
            </a:r>
            <a:r>
              <a:rPr lang="ru-RU" i="1" dirty="0" err="1" smtClean="0"/>
              <a:t>диверсифікацію</a:t>
            </a:r>
            <a:r>
              <a:rPr lang="ru-RU" i="1" dirty="0" smtClean="0"/>
              <a:t>, </a:t>
            </a:r>
            <a:r>
              <a:rPr lang="ru-RU" i="1" dirty="0" err="1" smtClean="0"/>
              <a:t>підвищити</a:t>
            </a:r>
            <a:r>
              <a:rPr lang="ru-RU" i="1" dirty="0" smtClean="0"/>
              <a:t> </a:t>
            </a:r>
            <a:r>
              <a:rPr lang="ru-RU" i="1" dirty="0" err="1" smtClean="0"/>
              <a:t>доходність</a:t>
            </a:r>
            <a:r>
              <a:rPr lang="ru-RU" i="1" dirty="0" smtClean="0"/>
              <a:t> </a:t>
            </a:r>
            <a:r>
              <a:rPr lang="ru-RU" i="1" dirty="0" err="1" smtClean="0"/>
              <a:t>акцій</a:t>
            </a:r>
            <a:r>
              <a:rPr lang="ru-RU" i="1" dirty="0" smtClean="0"/>
              <a:t>, </a:t>
            </a:r>
            <a:r>
              <a:rPr lang="ru-RU" i="1" dirty="0" err="1" smtClean="0"/>
              <a:t>застосовуються</a:t>
            </a:r>
            <a:r>
              <a:rPr lang="ru-RU" i="1" dirty="0" smtClean="0"/>
              <a:t> </a:t>
            </a:r>
            <a:r>
              <a:rPr lang="ru-RU" i="1" dirty="0" err="1" smtClean="0"/>
              <a:t>такі</a:t>
            </a:r>
            <a:r>
              <a:rPr lang="ru-RU" i="1" dirty="0" smtClean="0"/>
              <a:t> </a:t>
            </a:r>
            <a:r>
              <a:rPr lang="ru-RU" i="1" dirty="0" err="1" smtClean="0"/>
              <a:t>критерії</a:t>
            </a:r>
            <a:r>
              <a:rPr lang="ru-RU" i="1" dirty="0" smtClean="0"/>
              <a:t>: </a:t>
            </a:r>
          </a:p>
          <a:p>
            <a:pPr algn="just"/>
            <a:r>
              <a:rPr lang="ru-RU" dirty="0" smtClean="0"/>
              <a:t>1) </a:t>
            </a:r>
            <a:r>
              <a:rPr lang="ru-RU" b="1" dirty="0" err="1" smtClean="0"/>
              <a:t>критерій</a:t>
            </a:r>
            <a:r>
              <a:rPr lang="ru-RU" b="1" dirty="0" smtClean="0"/>
              <a:t> </a:t>
            </a:r>
            <a:r>
              <a:rPr lang="ru-RU" b="1" dirty="0" err="1" smtClean="0"/>
              <a:t>привабливості</a:t>
            </a:r>
            <a:r>
              <a:rPr lang="ru-RU" dirty="0" smtClean="0"/>
              <a:t>. </a:t>
            </a:r>
            <a:r>
              <a:rPr lang="ru-RU" dirty="0" err="1" smtClean="0"/>
              <a:t>Галузь</a:t>
            </a:r>
            <a:r>
              <a:rPr lang="ru-RU" dirty="0" smtClean="0"/>
              <a:t>, яка </a:t>
            </a:r>
            <a:r>
              <a:rPr lang="ru-RU" dirty="0" err="1" smtClean="0"/>
              <a:t>обрана</a:t>
            </a:r>
            <a:r>
              <a:rPr lang="ru-RU" dirty="0" smtClean="0"/>
              <a:t> для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, повинна бути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привабливою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доброго </a:t>
            </a:r>
            <a:r>
              <a:rPr lang="ru-RU" dirty="0" err="1" smtClean="0"/>
              <a:t>прибутку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вкладених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, як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темпи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ходовий</a:t>
            </a:r>
            <a:r>
              <a:rPr lang="ru-RU" dirty="0" smtClean="0"/>
              <a:t> товар, не </a:t>
            </a:r>
            <a:r>
              <a:rPr lang="ru-RU" dirty="0" err="1" smtClean="0"/>
              <a:t>дають</a:t>
            </a:r>
            <a:r>
              <a:rPr lang="ru-RU" dirty="0" smtClean="0"/>
              <a:t> реального </a:t>
            </a:r>
            <a:r>
              <a:rPr lang="ru-RU" dirty="0" err="1" smtClean="0"/>
              <a:t>уявлення</a:t>
            </a:r>
            <a:r>
              <a:rPr lang="ru-RU" dirty="0" smtClean="0"/>
              <a:t> про </a:t>
            </a:r>
            <a:r>
              <a:rPr lang="ru-RU" dirty="0" err="1" smtClean="0"/>
              <a:t>привабливість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2) </a:t>
            </a:r>
            <a:r>
              <a:rPr lang="ru-RU" b="1" dirty="0" err="1" smtClean="0"/>
              <a:t>критерій</a:t>
            </a:r>
            <a:r>
              <a:rPr lang="ru-RU" b="1" dirty="0" smtClean="0"/>
              <a:t> «</a:t>
            </a:r>
            <a:r>
              <a:rPr lang="ru-RU" b="1" dirty="0" err="1" smtClean="0"/>
              <a:t>витрати</a:t>
            </a:r>
            <a:r>
              <a:rPr lang="ru-RU" b="1" dirty="0" smtClean="0"/>
              <a:t> на </a:t>
            </a:r>
            <a:r>
              <a:rPr lang="ru-RU" b="1" dirty="0" err="1" smtClean="0"/>
              <a:t>входження</a:t>
            </a:r>
            <a:r>
              <a:rPr lang="ru-RU" b="1" dirty="0" smtClean="0"/>
              <a:t>».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входження</a:t>
            </a:r>
            <a:r>
              <a:rPr lang="ru-RU" dirty="0" smtClean="0"/>
              <a:t> в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не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високі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не нанести </a:t>
            </a:r>
            <a:r>
              <a:rPr lang="ru-RU" dirty="0" err="1" smtClean="0"/>
              <a:t>втрат</a:t>
            </a:r>
            <a:r>
              <a:rPr lang="ru-RU" dirty="0" smtClean="0"/>
              <a:t> </a:t>
            </a:r>
            <a:r>
              <a:rPr lang="ru-RU" dirty="0" err="1" smtClean="0"/>
              <a:t>потенціалу</a:t>
            </a:r>
            <a:r>
              <a:rPr lang="ru-RU" dirty="0" smtClean="0"/>
              <a:t> для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. Чим </a:t>
            </a:r>
            <a:r>
              <a:rPr lang="ru-RU" dirty="0" err="1" smtClean="0"/>
              <a:t>привабливіша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дорожче</a:t>
            </a:r>
            <a:r>
              <a:rPr lang="ru-RU" dirty="0" smtClean="0"/>
              <a:t> </a:t>
            </a:r>
            <a:r>
              <a:rPr lang="ru-RU" dirty="0" err="1" smtClean="0"/>
              <a:t>проникнення</a:t>
            </a:r>
            <a:r>
              <a:rPr lang="ru-RU" dirty="0" smtClean="0"/>
              <a:t> в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доходності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3) </a:t>
            </a:r>
            <a:r>
              <a:rPr lang="ru-RU" b="1" dirty="0" err="1" smtClean="0"/>
              <a:t>критерій</a:t>
            </a:r>
            <a:r>
              <a:rPr lang="ru-RU" b="1" dirty="0" smtClean="0"/>
              <a:t> </a:t>
            </a:r>
            <a:r>
              <a:rPr lang="ru-RU" b="1" dirty="0" err="1" smtClean="0"/>
              <a:t>додаткового</a:t>
            </a:r>
            <a:r>
              <a:rPr lang="ru-RU" b="1" dirty="0" smtClean="0"/>
              <a:t> </a:t>
            </a:r>
            <a:r>
              <a:rPr lang="ru-RU" b="1" dirty="0" err="1" smtClean="0"/>
              <a:t>зиску</a:t>
            </a:r>
            <a:r>
              <a:rPr lang="ru-RU" b="1" dirty="0" smtClean="0"/>
              <a:t>.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конкурентних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там, де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, приводить до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та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доходності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Треба </a:t>
            </a:r>
            <a:r>
              <a:rPr lang="ru-RU" dirty="0" err="1" smtClean="0"/>
              <a:t>мати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успіх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 </a:t>
            </a:r>
            <a:r>
              <a:rPr lang="ru-RU" dirty="0" err="1" smtClean="0"/>
              <a:t>можливий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відповідності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трьом</a:t>
            </a:r>
            <a:r>
              <a:rPr lang="ru-RU" dirty="0" smtClean="0"/>
              <a:t> </a:t>
            </a:r>
            <a:r>
              <a:rPr lang="ru-RU" dirty="0" err="1" smtClean="0"/>
              <a:t>критеріям</a:t>
            </a:r>
            <a:r>
              <a:rPr lang="ru-RU" dirty="0" smtClean="0"/>
              <a:t>. </a:t>
            </a:r>
            <a:r>
              <a:rPr lang="ru-RU" dirty="0" err="1" smtClean="0"/>
              <a:t>Прийнявши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обирати</a:t>
            </a:r>
            <a:r>
              <a:rPr lang="ru-RU" dirty="0" smtClean="0"/>
              <a:t> шляхи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стратегій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: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входження</a:t>
            </a:r>
            <a:r>
              <a:rPr lang="ru-RU" dirty="0" smtClean="0"/>
              <a:t> в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— </a:t>
            </a:r>
            <a:r>
              <a:rPr lang="ru-RU" dirty="0" err="1" smtClean="0"/>
              <a:t>поглинання</a:t>
            </a:r>
            <a:r>
              <a:rPr lang="ru-RU" dirty="0" smtClean="0"/>
              <a:t>, «</a:t>
            </a:r>
            <a:r>
              <a:rPr lang="ru-RU" dirty="0" err="1" smtClean="0"/>
              <a:t>з</a:t>
            </a:r>
            <a:r>
              <a:rPr lang="ru-RU" dirty="0" smtClean="0"/>
              <a:t> нуля», </a:t>
            </a:r>
            <a:r>
              <a:rPr lang="ru-RU" dirty="0" err="1" smtClean="0"/>
              <a:t>спільне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 в </a:t>
            </a:r>
            <a:r>
              <a:rPr lang="ru-RU" dirty="0" err="1" smtClean="0"/>
              <a:t>споріднені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 в </a:t>
            </a:r>
            <a:r>
              <a:rPr lang="ru-RU" dirty="0" err="1" smtClean="0"/>
              <a:t>неспоріднені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згортання</a:t>
            </a:r>
            <a:r>
              <a:rPr lang="ru-RU" dirty="0" smtClean="0"/>
              <a:t> та </a:t>
            </a:r>
            <a:r>
              <a:rPr lang="ru-RU" dirty="0" err="1" smtClean="0"/>
              <a:t>ліквідації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реструктурування</a:t>
            </a:r>
            <a:r>
              <a:rPr lang="ru-RU" dirty="0" smtClean="0"/>
              <a:t>, </a:t>
            </a:r>
            <a:r>
              <a:rPr lang="ru-RU" dirty="0" err="1" smtClean="0"/>
              <a:t>відновлення</a:t>
            </a:r>
            <a:r>
              <a:rPr lang="ru-RU" dirty="0" smtClean="0"/>
              <a:t> та </a:t>
            </a:r>
            <a:r>
              <a:rPr lang="ru-RU" dirty="0" err="1" smtClean="0"/>
              <a:t>економії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багатонаціональної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Перші</a:t>
            </a:r>
            <a:r>
              <a:rPr lang="ru-RU" dirty="0" smtClean="0"/>
              <a:t> три </a:t>
            </a:r>
            <a:r>
              <a:rPr lang="ru-RU" dirty="0" err="1" smtClean="0"/>
              <a:t>включають</a:t>
            </a:r>
            <a:r>
              <a:rPr lang="ru-RU" dirty="0" smtClean="0"/>
              <a:t> у себе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, </a:t>
            </a:r>
            <a:r>
              <a:rPr lang="ru-RU" dirty="0" err="1" smtClean="0"/>
              <a:t>останні</a:t>
            </a:r>
            <a:r>
              <a:rPr lang="ru-RU" dirty="0" smtClean="0"/>
              <a:t> три — </a:t>
            </a:r>
            <a:r>
              <a:rPr lang="ru-RU" dirty="0" err="1" smtClean="0"/>
              <a:t>стратегії</a:t>
            </a:r>
            <a:r>
              <a:rPr lang="ru-RU" dirty="0" smtClean="0"/>
              <a:t> для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уже </a:t>
            </a:r>
            <a:r>
              <a:rPr lang="ru-RU" dirty="0" err="1" smtClean="0"/>
              <a:t>диверсифікованої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42910" y="642918"/>
          <a:ext cx="771530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7758138" cy="607223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 smtClean="0"/>
              <a:t>Поглинання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популярним</a:t>
            </a:r>
            <a:r>
              <a:rPr lang="ru-RU" dirty="0" smtClean="0"/>
              <a:t> способом.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у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проникнення</a:t>
            </a:r>
            <a:r>
              <a:rPr lang="ru-RU" dirty="0" smtClean="0"/>
              <a:t> на </a:t>
            </a:r>
            <a:r>
              <a:rPr lang="ru-RU" dirty="0" err="1" smtClean="0"/>
              <a:t>ринок</a:t>
            </a:r>
            <a:r>
              <a:rPr lang="ru-RU" dirty="0" smtClean="0"/>
              <a:t>,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подолати</a:t>
            </a:r>
            <a:r>
              <a:rPr lang="ru-RU" dirty="0" smtClean="0"/>
              <a:t> </a:t>
            </a:r>
            <a:r>
              <a:rPr lang="ru-RU" dirty="0" err="1" smtClean="0"/>
              <a:t>бар’єри</a:t>
            </a:r>
            <a:r>
              <a:rPr lang="ru-RU" dirty="0" smtClean="0"/>
              <a:t> </a:t>
            </a:r>
            <a:r>
              <a:rPr lang="ru-RU" dirty="0" err="1" smtClean="0"/>
              <a:t>входження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Диверсифікація</a:t>
            </a:r>
            <a:r>
              <a:rPr lang="ru-RU" dirty="0" smtClean="0"/>
              <a:t> «</a:t>
            </a:r>
            <a:r>
              <a:rPr lang="ru-RU" dirty="0" err="1" smtClean="0"/>
              <a:t>з</a:t>
            </a:r>
            <a:r>
              <a:rPr lang="ru-RU" dirty="0" smtClean="0"/>
              <a:t> нуля»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загальним</a:t>
            </a:r>
            <a:r>
              <a:rPr lang="ru-RU" dirty="0" smtClean="0"/>
              <a:t> </a:t>
            </a:r>
            <a:r>
              <a:rPr lang="ru-RU" dirty="0" err="1" smtClean="0"/>
              <a:t>управлінням</a:t>
            </a:r>
            <a:r>
              <a:rPr lang="ru-RU" dirty="0" smtClean="0"/>
              <a:t> </a:t>
            </a:r>
            <a:r>
              <a:rPr lang="ru-RU" dirty="0" err="1" smtClean="0"/>
              <a:t>материнської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 </a:t>
            </a:r>
            <a:r>
              <a:rPr lang="ru-RU" dirty="0" err="1" smtClean="0"/>
              <a:t>Фірмі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подолати</a:t>
            </a:r>
            <a:r>
              <a:rPr lang="ru-RU" dirty="0" smtClean="0"/>
              <a:t> </a:t>
            </a:r>
            <a:r>
              <a:rPr lang="ru-RU" dirty="0" err="1" smtClean="0"/>
              <a:t>вхідні</a:t>
            </a:r>
            <a:r>
              <a:rPr lang="ru-RU" dirty="0" smtClean="0"/>
              <a:t> </a:t>
            </a:r>
            <a:r>
              <a:rPr lang="ru-RU" dirty="0" err="1" smtClean="0"/>
              <a:t>бар’єри</a:t>
            </a:r>
            <a:r>
              <a:rPr lang="ru-RU" dirty="0" smtClean="0"/>
              <a:t>, </a:t>
            </a:r>
            <a:r>
              <a:rPr lang="ru-RU" dirty="0" err="1" smtClean="0"/>
              <a:t>інвестувати</a:t>
            </a:r>
            <a:r>
              <a:rPr lang="ru-RU" dirty="0" smtClean="0"/>
              <a:t> у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виробничі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, персонал, </a:t>
            </a:r>
            <a:r>
              <a:rPr lang="ru-RU" dirty="0" err="1" smtClean="0"/>
              <a:t>канали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спільних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корисний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, коли: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ризиковано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не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поодинці</a:t>
            </a:r>
            <a:r>
              <a:rPr lang="ru-RU" dirty="0" smtClean="0"/>
              <a:t>; </a:t>
            </a:r>
            <a:r>
              <a:rPr lang="ru-RU" dirty="0" err="1" smtClean="0"/>
              <a:t>об’єднання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незалежних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структуру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значними</a:t>
            </a:r>
            <a:r>
              <a:rPr lang="ru-RU" dirty="0" smtClean="0"/>
              <a:t> </a:t>
            </a:r>
            <a:r>
              <a:rPr lang="ru-RU" dirty="0" err="1" smtClean="0"/>
              <a:t>конкурентними</a:t>
            </a:r>
            <a:r>
              <a:rPr lang="ru-RU" dirty="0" smtClean="0"/>
              <a:t> </a:t>
            </a:r>
            <a:r>
              <a:rPr lang="ru-RU" dirty="0" err="1" smtClean="0"/>
              <a:t>перевагами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;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іноземними</a:t>
            </a:r>
            <a:r>
              <a:rPr lang="ru-RU" dirty="0" smtClean="0"/>
              <a:t> партнерами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єдиною</a:t>
            </a:r>
            <a:r>
              <a:rPr lang="ru-RU" dirty="0" smtClean="0"/>
              <a:t> </a:t>
            </a:r>
            <a:r>
              <a:rPr lang="ru-RU" dirty="0" err="1" smtClean="0"/>
              <a:t>можливістю</a:t>
            </a:r>
            <a:r>
              <a:rPr lang="ru-RU" dirty="0" smtClean="0"/>
              <a:t> </a:t>
            </a:r>
            <a:r>
              <a:rPr lang="ru-RU" dirty="0" err="1" smtClean="0"/>
              <a:t>подолати</a:t>
            </a:r>
            <a:r>
              <a:rPr lang="ru-RU" dirty="0" smtClean="0"/>
              <a:t> </a:t>
            </a:r>
            <a:r>
              <a:rPr lang="ru-RU" dirty="0" err="1" smtClean="0"/>
              <a:t>імпортні</a:t>
            </a:r>
            <a:r>
              <a:rPr lang="ru-RU" dirty="0" smtClean="0"/>
              <a:t> </a:t>
            </a:r>
            <a:r>
              <a:rPr lang="ru-RU" dirty="0" err="1" smtClean="0"/>
              <a:t>квоти</a:t>
            </a:r>
            <a:r>
              <a:rPr lang="ru-RU" dirty="0" smtClean="0"/>
              <a:t>, </a:t>
            </a:r>
            <a:r>
              <a:rPr lang="ru-RU" dirty="0" err="1" smtClean="0"/>
              <a:t>тарифи</a:t>
            </a:r>
            <a:r>
              <a:rPr lang="ru-RU" dirty="0" smtClean="0"/>
              <a:t>, </a:t>
            </a:r>
            <a:r>
              <a:rPr lang="ru-RU" dirty="0" err="1" smtClean="0"/>
              <a:t>національні</a:t>
            </a:r>
            <a:r>
              <a:rPr lang="ru-RU" dirty="0" smtClean="0"/>
              <a:t>, </a:t>
            </a:r>
            <a:r>
              <a:rPr lang="ru-RU" dirty="0" err="1" smtClean="0"/>
              <a:t>політичні</a:t>
            </a:r>
            <a:r>
              <a:rPr lang="ru-RU" dirty="0" smtClean="0"/>
              <a:t> та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бар’єри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Стратегії</a:t>
            </a:r>
            <a:r>
              <a:rPr lang="ru-RU" dirty="0" smtClean="0">
                <a:solidFill>
                  <a:schemeClr val="tx1"/>
                </a:solidFill>
              </a:rPr>
              <a:t> продажу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ліквідації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бізнесу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7467600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/>
              <a:t>    </a:t>
            </a:r>
            <a:r>
              <a:rPr lang="ru-RU" sz="2200" dirty="0" err="1" smtClean="0"/>
              <a:t>Питання</a:t>
            </a:r>
            <a:r>
              <a:rPr lang="ru-RU" sz="2200" dirty="0" smtClean="0"/>
              <a:t> про продаж того </a:t>
            </a:r>
            <a:r>
              <a:rPr lang="ru-RU" sz="2200" dirty="0" err="1" smtClean="0"/>
              <a:t>чи</a:t>
            </a:r>
            <a:r>
              <a:rPr lang="ru-RU" sz="2200" dirty="0" smtClean="0"/>
              <a:t> </a:t>
            </a:r>
            <a:r>
              <a:rPr lang="ru-RU" sz="2200" dirty="0" err="1" smtClean="0"/>
              <a:t>іншого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підприємства</a:t>
            </a:r>
            <a:r>
              <a:rPr lang="ru-RU" sz="2200" dirty="0" smtClean="0"/>
              <a:t> </a:t>
            </a:r>
            <a:r>
              <a:rPr lang="ru-RU" sz="2200" dirty="0" err="1" smtClean="0"/>
              <a:t>слід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розглядати</a:t>
            </a:r>
            <a:r>
              <a:rPr lang="ru-RU" sz="2200" dirty="0" smtClean="0"/>
              <a:t> в тому </a:t>
            </a:r>
            <a:r>
              <a:rPr lang="ru-RU" sz="2200" dirty="0" err="1" smtClean="0"/>
              <a:t>випадку</a:t>
            </a:r>
            <a:r>
              <a:rPr lang="ru-RU" sz="2200" dirty="0" smtClean="0"/>
              <a:t>, </a:t>
            </a:r>
            <a:r>
              <a:rPr lang="ru-RU" sz="2200" dirty="0" err="1" smtClean="0"/>
              <a:t>якщо</a:t>
            </a:r>
            <a:r>
              <a:rPr lang="ru-RU" sz="2200" dirty="0" smtClean="0"/>
              <a:t> </a:t>
            </a:r>
            <a:r>
              <a:rPr lang="ru-RU" sz="2200" dirty="0" err="1" smtClean="0"/>
              <a:t>виявиться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цей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напрям</a:t>
            </a:r>
            <a:r>
              <a:rPr lang="ru-RU" sz="2200" dirty="0" smtClean="0"/>
              <a:t> не </a:t>
            </a:r>
            <a:r>
              <a:rPr lang="ru-RU" sz="2200" dirty="0" err="1" smtClean="0"/>
              <a:t>відповідає</a:t>
            </a:r>
            <a:r>
              <a:rPr lang="ru-RU" sz="2200" dirty="0" smtClean="0"/>
              <a:t> </a:t>
            </a:r>
            <a:r>
              <a:rPr lang="ru-RU" sz="2200" dirty="0" err="1" smtClean="0"/>
              <a:t>стратегічній</a:t>
            </a:r>
            <a:r>
              <a:rPr lang="ru-RU" sz="2200" dirty="0" smtClean="0"/>
              <a:t> </a:t>
            </a:r>
            <a:r>
              <a:rPr lang="ru-RU" sz="2200" dirty="0" err="1" smtClean="0"/>
              <a:t>політиці</a:t>
            </a:r>
            <a:r>
              <a:rPr lang="ru-RU" sz="2200" dirty="0" smtClean="0"/>
              <a:t> </a:t>
            </a:r>
            <a:r>
              <a:rPr lang="ru-RU" sz="2200" dirty="0" err="1" smtClean="0"/>
              <a:t>корпорації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якщо</a:t>
            </a:r>
            <a:r>
              <a:rPr lang="ru-RU" sz="2200" dirty="0" smtClean="0"/>
              <a:t> </a:t>
            </a:r>
            <a:r>
              <a:rPr lang="ru-RU" sz="2200" dirty="0" err="1" smtClean="0"/>
              <a:t>він</a:t>
            </a:r>
            <a:r>
              <a:rPr lang="ru-RU" sz="2200" dirty="0" smtClean="0"/>
              <a:t> </a:t>
            </a:r>
            <a:r>
              <a:rPr lang="ru-RU" sz="2200" dirty="0" err="1" smtClean="0"/>
              <a:t>втратив</a:t>
            </a:r>
            <a:r>
              <a:rPr lang="ru-RU" sz="2200" dirty="0" smtClean="0"/>
              <a:t> свою </a:t>
            </a:r>
            <a:r>
              <a:rPr lang="ru-RU" sz="2200" dirty="0" err="1" smtClean="0"/>
              <a:t>привабливість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143248"/>
            <a:ext cx="72152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 smtClean="0">
                <a:solidFill>
                  <a:schemeClr val="tx1"/>
                </a:solidFill>
              </a:rPr>
              <a:t>Позбавитися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підприємства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можна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двома</a:t>
            </a:r>
            <a:r>
              <a:rPr lang="ru-RU" sz="2200" dirty="0" smtClean="0">
                <a:solidFill>
                  <a:schemeClr val="tx1"/>
                </a:solidFill>
              </a:rPr>
              <a:t> способами: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000504"/>
            <a:ext cx="3929090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r>
              <a:rPr lang="ru-RU" sz="2000" dirty="0" err="1" smtClean="0">
                <a:solidFill>
                  <a:schemeClr val="tx1"/>
                </a:solidFill>
              </a:rPr>
              <a:t>материнська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компанія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може</a:t>
            </a:r>
            <a:r>
              <a:rPr lang="ru-RU" sz="2000" dirty="0" smtClean="0">
                <a:solidFill>
                  <a:schemeClr val="tx1"/>
                </a:solidFill>
              </a:rPr>
              <a:t> просто </a:t>
            </a:r>
            <a:r>
              <a:rPr lang="ru-RU" sz="2000" dirty="0" err="1" smtClean="0">
                <a:solidFill>
                  <a:schemeClr val="tx1"/>
                </a:solidFill>
              </a:rPr>
              <a:t>вийти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цього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бізнесу</a:t>
            </a:r>
            <a:r>
              <a:rPr lang="ru-RU" sz="2000" dirty="0" smtClean="0">
                <a:solidFill>
                  <a:schemeClr val="tx1"/>
                </a:solidFill>
              </a:rPr>
              <a:t> як у </a:t>
            </a:r>
            <a:r>
              <a:rPr lang="ru-RU" sz="2000" dirty="0" err="1" smtClean="0">
                <a:solidFill>
                  <a:schemeClr val="tx1"/>
                </a:solidFill>
              </a:rPr>
              <a:t>фінансовому</a:t>
            </a:r>
            <a:r>
              <a:rPr lang="ru-RU" sz="2000" dirty="0" smtClean="0">
                <a:solidFill>
                  <a:schemeClr val="tx1"/>
                </a:solidFill>
              </a:rPr>
              <a:t>, так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адміністративному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плані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зберігши</a:t>
            </a:r>
            <a:r>
              <a:rPr lang="ru-RU" sz="2000" dirty="0" smtClean="0">
                <a:solidFill>
                  <a:schemeClr val="tx1"/>
                </a:solidFill>
              </a:rPr>
              <a:t> при </a:t>
            </a:r>
            <a:r>
              <a:rPr lang="ru-RU" sz="2000" dirty="0" err="1" smtClean="0">
                <a:solidFill>
                  <a:schemeClr val="tx1"/>
                </a:solidFill>
              </a:rPr>
              <a:t>цьому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частину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акцій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або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повністю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позбавившись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від</a:t>
            </a:r>
            <a:r>
              <a:rPr lang="ru-RU" sz="2000" dirty="0" smtClean="0">
                <a:solidFill>
                  <a:schemeClr val="tx1"/>
                </a:solidFill>
              </a:rPr>
              <a:t> них;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4000504"/>
            <a:ext cx="2786082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корпорація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безпосередньо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продати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підприємство</a:t>
            </a:r>
            <a:r>
              <a:rPr lang="ru-RU" sz="2000" dirty="0">
                <a:solidFill>
                  <a:schemeClr val="tx1"/>
                </a:solidFill>
              </a:rPr>
              <a:t> на сторону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643174" y="371475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357950" y="371475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7929618" cy="60453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i="1" dirty="0" smtClean="0"/>
              <a:t>Корпоративна </a:t>
            </a:r>
            <a:r>
              <a:rPr lang="ru-RU" i="1" dirty="0" err="1" smtClean="0"/>
              <a:t>стратегія</a:t>
            </a:r>
            <a:r>
              <a:rPr lang="ru-RU" i="1" dirty="0" smtClean="0"/>
              <a:t> </a:t>
            </a:r>
            <a:r>
              <a:rPr lang="ru-RU" i="1" dirty="0" err="1" smtClean="0"/>
              <a:t>відновлення</a:t>
            </a:r>
            <a:r>
              <a:rPr lang="ru-RU" i="1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акцент на </a:t>
            </a:r>
            <a:r>
              <a:rPr lang="ru-RU" dirty="0" err="1" smtClean="0"/>
              <a:t>відродженні</a:t>
            </a:r>
            <a:r>
              <a:rPr lang="ru-RU" dirty="0" smtClean="0"/>
              <a:t> </a:t>
            </a:r>
            <a:r>
              <a:rPr lang="ru-RU" dirty="0" err="1" smtClean="0"/>
              <a:t>збиткових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, а не на </a:t>
            </a:r>
            <a:r>
              <a:rPr lang="ru-RU" dirty="0" err="1" smtClean="0"/>
              <a:t>позбавленні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них. </a:t>
            </a:r>
          </a:p>
          <a:p>
            <a:pPr algn="just">
              <a:buNone/>
            </a:pPr>
            <a:r>
              <a:rPr lang="ru-RU" i="1" dirty="0" smtClean="0"/>
              <a:t>Корпоративна </a:t>
            </a:r>
            <a:r>
              <a:rPr lang="ru-RU" i="1" dirty="0" err="1" smtClean="0"/>
              <a:t>стратегія</a:t>
            </a:r>
            <a:r>
              <a:rPr lang="ru-RU" i="1" dirty="0" smtClean="0"/>
              <a:t> </a:t>
            </a:r>
            <a:r>
              <a:rPr lang="ru-RU" i="1" dirty="0" err="1" smtClean="0"/>
              <a:t>економії</a:t>
            </a:r>
            <a:r>
              <a:rPr lang="ru-RU" i="1" dirty="0" smtClean="0"/>
              <a:t> </a:t>
            </a:r>
            <a:r>
              <a:rPr lang="ru-RU" dirty="0" err="1" smtClean="0"/>
              <a:t>фокусує</a:t>
            </a:r>
            <a:r>
              <a:rPr lang="ru-RU" dirty="0" smtClean="0"/>
              <a:t> свою </a:t>
            </a:r>
            <a:r>
              <a:rPr lang="ru-RU" dirty="0" err="1" smtClean="0"/>
              <a:t>увагу</a:t>
            </a:r>
            <a:r>
              <a:rPr lang="ru-RU" dirty="0" smtClean="0"/>
              <a:t> на </a:t>
            </a:r>
            <a:r>
              <a:rPr lang="ru-RU" dirty="0" err="1" smtClean="0"/>
              <a:t>скороченні</a:t>
            </a:r>
            <a:r>
              <a:rPr lang="ru-RU" dirty="0" smtClean="0"/>
              <a:t> масштабу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 та </a:t>
            </a:r>
            <a:r>
              <a:rPr lang="ru-RU" dirty="0" err="1" smtClean="0"/>
              <a:t>зменшенні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i="1" dirty="0" err="1" smtClean="0"/>
              <a:t>Реструктуризація</a:t>
            </a:r>
            <a:r>
              <a:rPr lang="ru-RU" i="1" dirty="0" smtClean="0"/>
              <a:t> портфеля </a:t>
            </a:r>
            <a:r>
              <a:rPr lang="ru-RU" dirty="0" err="1" smtClean="0"/>
              <a:t>включає</a:t>
            </a:r>
            <a:r>
              <a:rPr lang="ru-RU" dirty="0" smtClean="0"/>
              <a:t> в себе </a:t>
            </a:r>
            <a:r>
              <a:rPr lang="ru-RU" dirty="0" err="1" smtClean="0"/>
              <a:t>кардинальні</a:t>
            </a:r>
            <a:r>
              <a:rPr lang="ru-RU" dirty="0" smtClean="0"/>
              <a:t> </a:t>
            </a:r>
            <a:r>
              <a:rPr lang="ru-RU" dirty="0" err="1" smtClean="0"/>
              <a:t>стратегічні</a:t>
            </a:r>
            <a:r>
              <a:rPr lang="ru-RU" dirty="0" smtClean="0"/>
              <a:t> заходи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перебудови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диверсифікованої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 шляхом продажу одних </a:t>
            </a:r>
            <a:r>
              <a:rPr lang="ru-RU" dirty="0" err="1" smtClean="0"/>
              <a:t>підприємств</a:t>
            </a:r>
            <a:r>
              <a:rPr lang="ru-RU" dirty="0" smtClean="0"/>
              <a:t> та </a:t>
            </a:r>
            <a:r>
              <a:rPr lang="ru-RU" dirty="0" err="1" smtClean="0"/>
              <a:t>придбання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. Характерною </a:t>
            </a:r>
            <a:r>
              <a:rPr lang="ru-RU" dirty="0" err="1" smtClean="0"/>
              <a:t>рисою</a:t>
            </a:r>
            <a:r>
              <a:rPr lang="ru-RU" dirty="0" smtClean="0"/>
              <a:t> </a:t>
            </a:r>
            <a:r>
              <a:rPr lang="ru-RU" i="1" dirty="0" err="1" smtClean="0"/>
              <a:t>стратегії</a:t>
            </a:r>
            <a:r>
              <a:rPr lang="ru-RU" i="1" dirty="0" smtClean="0"/>
              <a:t> </a:t>
            </a:r>
            <a:r>
              <a:rPr lang="ru-RU" i="1" dirty="0" err="1" smtClean="0"/>
              <a:t>транснаціональної</a:t>
            </a:r>
            <a:r>
              <a:rPr lang="ru-RU" i="1" dirty="0" smtClean="0"/>
              <a:t> </a:t>
            </a:r>
            <a:r>
              <a:rPr lang="ru-RU" i="1" dirty="0" err="1" smtClean="0"/>
              <a:t>диверсифікації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охоплених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.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 повинно </a:t>
            </a:r>
            <a:r>
              <a:rPr lang="ru-RU" dirty="0" err="1" smtClean="0"/>
              <a:t>розробляти</a:t>
            </a:r>
            <a:r>
              <a:rPr lang="ru-RU" dirty="0" smtClean="0"/>
              <a:t> та </a:t>
            </a:r>
            <a:r>
              <a:rPr lang="ru-RU" dirty="0" err="1" smtClean="0"/>
              <a:t>запроваджувати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підходів</a:t>
            </a:r>
            <a:r>
              <a:rPr lang="ru-RU" dirty="0" smtClean="0"/>
              <a:t> — </a:t>
            </a:r>
            <a:r>
              <a:rPr lang="ru-RU" dirty="0" err="1" smtClean="0"/>
              <a:t>хоча</a:t>
            </a:r>
            <a:r>
              <a:rPr lang="ru-RU" dirty="0" smtClean="0"/>
              <a:t> б по одному на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можливими</a:t>
            </a:r>
            <a:r>
              <a:rPr lang="ru-RU" dirty="0" smtClean="0"/>
              <a:t> </a:t>
            </a:r>
            <a:r>
              <a:rPr lang="ru-RU" dirty="0" err="1" smtClean="0"/>
              <a:t>варіаціями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конкретної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b="1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829576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1.1.Методологічні засади </a:t>
            </a:r>
            <a:r>
              <a:rPr lang="ru-RU" b="1" dirty="0" err="1" smtClean="0">
                <a:solidFill>
                  <a:schemeClr val="tx1"/>
                </a:solidFill>
              </a:rPr>
              <a:t>оцінювання</a:t>
            </a:r>
            <a:r>
              <a:rPr lang="ru-RU" b="1" dirty="0" smtClean="0">
                <a:solidFill>
                  <a:schemeClr val="tx1"/>
                </a:solidFill>
              </a:rPr>
              <a:t> та </a:t>
            </a:r>
            <a:r>
              <a:rPr lang="ru-RU" b="1" dirty="0" err="1" smtClean="0">
                <a:solidFill>
                  <a:schemeClr val="tx1"/>
                </a:solidFill>
              </a:rPr>
              <a:t>управління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конкурентоспроможністю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підприємства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785926"/>
            <a:ext cx="7467600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на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освоїти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ринки, </a:t>
            </a:r>
            <a:r>
              <a:rPr lang="ru-RU" dirty="0" err="1" smtClean="0"/>
              <a:t>одержати</a:t>
            </a:r>
            <a:r>
              <a:rPr lang="ru-RU" dirty="0" smtClean="0"/>
              <a:t> доступ до </a:t>
            </a:r>
            <a:r>
              <a:rPr lang="ru-RU" dirty="0" err="1" smtClean="0"/>
              <a:t>родовищ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низьких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 descr="Osnovni-metody-prosuvannya-tovaru-na-r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786190"/>
            <a:ext cx="5000660" cy="27003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Транснаціональна</a:t>
            </a:r>
            <a:r>
              <a:rPr lang="ru-RU" dirty="0" smtClean="0"/>
              <a:t> </a:t>
            </a:r>
            <a:r>
              <a:rPr lang="ru-RU" dirty="0" err="1" smtClean="0"/>
              <a:t>корпорація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одержати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конкурентні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i="1" dirty="0" err="1" smtClean="0"/>
              <a:t>глобальної</a:t>
            </a:r>
            <a:r>
              <a:rPr lang="ru-RU" i="1" dirty="0" smtClean="0"/>
              <a:t> </a:t>
            </a:r>
            <a:r>
              <a:rPr lang="ru-RU" i="1" dirty="0" err="1" smtClean="0"/>
              <a:t>диверсифікації</a:t>
            </a:r>
            <a:r>
              <a:rPr lang="ru-RU" i="1" dirty="0" smtClean="0"/>
              <a:t> </a:t>
            </a:r>
            <a:r>
              <a:rPr lang="ru-RU" i="1" dirty="0" err="1" smtClean="0"/>
              <a:t>в</a:t>
            </a:r>
            <a:r>
              <a:rPr lang="ru-RU" i="1" dirty="0" smtClean="0"/>
              <a:t> </a:t>
            </a:r>
            <a:r>
              <a:rPr lang="ru-RU" i="1" dirty="0" err="1" smtClean="0"/>
              <a:t>галузі</a:t>
            </a:r>
            <a:r>
              <a:rPr lang="ru-RU" i="1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схожими </a:t>
            </a:r>
            <a:r>
              <a:rPr lang="ru-RU" dirty="0" err="1" smtClean="0"/>
              <a:t>технологіями</a:t>
            </a:r>
            <a:r>
              <a:rPr lang="ru-RU" dirty="0" smtClean="0"/>
              <a:t>. </a:t>
            </a:r>
            <a:r>
              <a:rPr lang="ru-RU" dirty="0" err="1" smtClean="0"/>
              <a:t>Транснаціональна</a:t>
            </a:r>
            <a:r>
              <a:rPr lang="ru-RU" dirty="0" smtClean="0"/>
              <a:t> </a:t>
            </a:r>
            <a:r>
              <a:rPr lang="ru-RU" dirty="0" err="1" smtClean="0"/>
              <a:t>корпорація</a:t>
            </a:r>
            <a:r>
              <a:rPr lang="ru-RU" dirty="0" smtClean="0"/>
              <a:t>, яка </a:t>
            </a:r>
            <a:r>
              <a:rPr lang="ru-RU" dirty="0" err="1" smtClean="0"/>
              <a:t>диверсифікована</a:t>
            </a:r>
            <a:r>
              <a:rPr lang="ru-RU" dirty="0" smtClean="0"/>
              <a:t> у </a:t>
            </a:r>
            <a:r>
              <a:rPr lang="ru-RU" dirty="0" err="1" smtClean="0"/>
              <a:t>зв’язані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, </a:t>
            </a:r>
            <a:r>
              <a:rPr lang="ru-RU" dirty="0" err="1" smtClean="0"/>
              <a:t>переважає</a:t>
            </a:r>
            <a:r>
              <a:rPr lang="ru-RU" dirty="0" smtClean="0"/>
              <a:t> за </a:t>
            </a:r>
            <a:r>
              <a:rPr lang="ru-RU" dirty="0" err="1" smtClean="0"/>
              <a:t>міцністю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</a:t>
            </a:r>
            <a:r>
              <a:rPr lang="ru-RU" dirty="0" err="1" smtClean="0"/>
              <a:t>одногалузеві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географічної</a:t>
            </a:r>
            <a:r>
              <a:rPr lang="ru-RU" dirty="0" smtClean="0"/>
              <a:t> </a:t>
            </a:r>
            <a:r>
              <a:rPr lang="ru-RU" dirty="0" err="1" smtClean="0"/>
              <a:t>експансії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підходів</a:t>
            </a:r>
            <a:r>
              <a:rPr lang="ru-RU" dirty="0" smtClean="0"/>
              <a:t> до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взаємовиключними</a:t>
            </a:r>
            <a:r>
              <a:rPr lang="ru-RU" dirty="0" smtClean="0"/>
              <a:t>. 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застосовуватися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комбінаціях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0" name="Picture 2" descr="Vernetzung weltweit - BM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593380"/>
            <a:ext cx="3773483" cy="212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1.5 </a:t>
            </a:r>
            <a:r>
              <a:rPr lang="ru-RU" b="1" dirty="0" err="1" smtClean="0">
                <a:solidFill>
                  <a:schemeClr val="tx1"/>
                </a:solidFill>
              </a:rPr>
              <a:t>Конкурентні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стратегії</a:t>
            </a:r>
            <a:r>
              <a:rPr lang="ru-RU" b="1" dirty="0" smtClean="0">
                <a:solidFill>
                  <a:schemeClr val="tx1"/>
                </a:solidFill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</a:rPr>
              <a:t>сфері</a:t>
            </a:r>
            <a:r>
              <a:rPr lang="ru-RU" b="1" dirty="0" smtClean="0">
                <a:solidFill>
                  <a:schemeClr val="tx1"/>
                </a:solidFill>
              </a:rPr>
              <a:t> малого </a:t>
            </a:r>
            <a:r>
              <a:rPr lang="ru-RU" b="1" dirty="0" err="1" smtClean="0">
                <a:solidFill>
                  <a:schemeClr val="tx1"/>
                </a:solidFill>
              </a:rPr>
              <a:t>бізнесу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в </a:t>
            </a:r>
            <a:r>
              <a:rPr lang="ru-RU" dirty="0" err="1" smtClean="0"/>
              <a:t>кількісному</a:t>
            </a:r>
            <a:r>
              <a:rPr lang="ru-RU" dirty="0" smtClean="0"/>
              <a:t> </a:t>
            </a:r>
            <a:r>
              <a:rPr lang="ru-RU" dirty="0" err="1" smtClean="0"/>
              <a:t>відношенні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найбільший</a:t>
            </a:r>
            <a:r>
              <a:rPr lang="ru-RU" dirty="0" smtClean="0"/>
              <a:t> сектор </a:t>
            </a:r>
            <a:r>
              <a:rPr lang="ru-RU" dirty="0" err="1" smtClean="0"/>
              <a:t>ринкової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. Але роль малого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великою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кількісно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функціонально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виходити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тих </a:t>
            </a:r>
            <a:r>
              <a:rPr lang="ru-RU" dirty="0" err="1" smtClean="0"/>
              <a:t>завдань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вирішує</a:t>
            </a:r>
            <a:r>
              <a:rPr lang="ru-RU" dirty="0" smtClean="0"/>
              <a:t> в </a:t>
            </a:r>
            <a:r>
              <a:rPr lang="ru-RU" dirty="0" err="1" smtClean="0"/>
              <a:t>економіці</a:t>
            </a:r>
            <a:r>
              <a:rPr lang="ru-RU" dirty="0" smtClean="0"/>
              <a:t>.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інтегрують</a:t>
            </a:r>
            <a:r>
              <a:rPr lang="ru-RU" dirty="0" smtClean="0"/>
              <a:t>, </a:t>
            </a:r>
            <a:r>
              <a:rPr lang="ru-RU" dirty="0" err="1" smtClean="0"/>
              <a:t>зв’язують</a:t>
            </a:r>
            <a:r>
              <a:rPr lang="ru-RU" dirty="0" smtClean="0"/>
              <a:t> </a:t>
            </a:r>
            <a:r>
              <a:rPr lang="ru-RU" dirty="0" err="1" smtClean="0"/>
              <a:t>економіку</a:t>
            </a:r>
            <a:r>
              <a:rPr lang="ru-RU" dirty="0" smtClean="0"/>
              <a:t> в </a:t>
            </a:r>
            <a:r>
              <a:rPr lang="ru-RU" dirty="0" err="1" smtClean="0"/>
              <a:t>єдине</a:t>
            </a:r>
            <a:r>
              <a:rPr lang="ru-RU" dirty="0" smtClean="0"/>
              <a:t> </a:t>
            </a:r>
            <a:r>
              <a:rPr lang="ru-RU" dirty="0" err="1" smtClean="0"/>
              <a:t>ціле</a:t>
            </a:r>
            <a:r>
              <a:rPr lang="ru-RU" dirty="0" smtClean="0"/>
              <a:t>. Тому </a:t>
            </a:r>
            <a:r>
              <a:rPr lang="ru-RU" dirty="0" err="1" smtClean="0"/>
              <a:t>такий</a:t>
            </a:r>
            <a:r>
              <a:rPr lang="ru-RU" dirty="0" smtClean="0"/>
              <a:t> тип </a:t>
            </a:r>
            <a:r>
              <a:rPr lang="ru-RU" dirty="0" err="1" smtClean="0"/>
              <a:t>компаній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/>
              <a:t>комутантами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з’єднувачами</a:t>
            </a:r>
            <a:r>
              <a:rPr lang="ru-RU" dirty="0" smtClean="0"/>
              <a:t>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35842" name="Picture 2" descr="SMM и малый бизнес в 2015 году. Читайте на Coss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643446"/>
            <a:ext cx="3786214" cy="1978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01014" cy="60722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i="1" dirty="0" err="1" smtClean="0"/>
              <a:t>Малі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підприємства</a:t>
            </a:r>
            <a:r>
              <a:rPr lang="ru-RU" i="1" dirty="0" smtClean="0"/>
              <a:t> </a:t>
            </a:r>
            <a:r>
              <a:rPr lang="ru-RU" i="1" dirty="0" err="1" smtClean="0"/>
              <a:t>концентрують</a:t>
            </a:r>
            <a:r>
              <a:rPr lang="ru-RU" i="1" dirty="0" smtClean="0"/>
              <a:t> </a:t>
            </a:r>
            <a:r>
              <a:rPr lang="ru-RU" i="1" dirty="0" err="1" smtClean="0"/>
              <a:t>свої</a:t>
            </a:r>
            <a:r>
              <a:rPr lang="ru-RU" i="1" dirty="0" smtClean="0"/>
              <a:t> </a:t>
            </a:r>
            <a:r>
              <a:rPr lang="ru-RU" i="1" dirty="0" err="1" smtClean="0"/>
              <a:t>зусилля</a:t>
            </a:r>
            <a:r>
              <a:rPr lang="ru-RU" i="1" dirty="0" smtClean="0"/>
              <a:t> на </a:t>
            </a:r>
            <a:r>
              <a:rPr lang="ru-RU" i="1" dirty="0" err="1" smtClean="0"/>
              <a:t>локальних</a:t>
            </a:r>
            <a:r>
              <a:rPr lang="ru-RU" i="1" dirty="0" smtClean="0"/>
              <a:t> потребах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мають</a:t>
            </a:r>
            <a:r>
              <a:rPr lang="ru-RU" i="1" dirty="0" smtClean="0"/>
              <a:t> ряд </a:t>
            </a:r>
            <a:r>
              <a:rPr lang="ru-RU" i="1" dirty="0" err="1" smtClean="0"/>
              <a:t>специфічних</a:t>
            </a:r>
            <a:r>
              <a:rPr lang="ru-RU" i="1" dirty="0" smtClean="0"/>
              <a:t> рис: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err="1" smtClean="0"/>
              <a:t>Невеликі</a:t>
            </a:r>
            <a:r>
              <a:rPr lang="ru-RU" dirty="0" smtClean="0"/>
              <a:t> за 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обмеженим</a:t>
            </a:r>
            <a:r>
              <a:rPr lang="ru-RU" dirty="0" smtClean="0"/>
              <a:t> колом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різнорідні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(</a:t>
            </a:r>
            <a:r>
              <a:rPr lang="ru-RU" dirty="0" err="1" smtClean="0"/>
              <a:t>послуг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задовольнити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високоефективного</a:t>
            </a:r>
            <a:r>
              <a:rPr lang="ru-RU" dirty="0" smtClean="0"/>
              <a:t> </a:t>
            </a:r>
            <a:r>
              <a:rPr lang="ru-RU" dirty="0" err="1" smtClean="0"/>
              <a:t>серійного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err="1" smtClean="0"/>
              <a:t>Численні</a:t>
            </a:r>
            <a:r>
              <a:rPr lang="ru-RU" dirty="0" smtClean="0"/>
              <a:t>, </a:t>
            </a:r>
            <a:r>
              <a:rPr lang="ru-RU" dirty="0" err="1" smtClean="0"/>
              <a:t>локальні</a:t>
            </a:r>
            <a:r>
              <a:rPr lang="ru-RU" dirty="0" smtClean="0"/>
              <a:t> потреби </a:t>
            </a:r>
            <a:r>
              <a:rPr lang="ru-RU" dirty="0" err="1" smtClean="0"/>
              <a:t>існують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народного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err="1" smtClean="0"/>
              <a:t>Мінливі</a:t>
            </a:r>
            <a:r>
              <a:rPr lang="ru-RU" dirty="0" smtClean="0"/>
              <a:t>, </a:t>
            </a:r>
            <a:r>
              <a:rPr lang="ru-RU" dirty="0" err="1" smtClean="0"/>
              <a:t>гнучкі</a:t>
            </a:r>
            <a:r>
              <a:rPr lang="ru-RU" dirty="0" smtClean="0"/>
              <a:t>. При </a:t>
            </a:r>
            <a:r>
              <a:rPr lang="ru-RU" dirty="0" err="1" smtClean="0"/>
              <a:t>масових</a:t>
            </a:r>
            <a:r>
              <a:rPr lang="ru-RU" dirty="0" smtClean="0"/>
              <a:t> потребах </a:t>
            </a:r>
            <a:r>
              <a:rPr lang="ru-RU" dirty="0" err="1" smtClean="0"/>
              <a:t>коливання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середніми</a:t>
            </a:r>
            <a:r>
              <a:rPr lang="ru-RU" dirty="0" smtClean="0"/>
              <a:t>. </a:t>
            </a:r>
            <a:r>
              <a:rPr lang="ru-RU" dirty="0" err="1" smtClean="0"/>
              <a:t>Зникнення</a:t>
            </a:r>
            <a:r>
              <a:rPr lang="ru-RU" dirty="0" smtClean="0"/>
              <a:t> одних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компенсується</a:t>
            </a:r>
            <a:r>
              <a:rPr lang="ru-RU" dirty="0" smtClean="0"/>
              <a:t> </a:t>
            </a:r>
            <a:r>
              <a:rPr lang="ru-RU" dirty="0" err="1" smtClean="0"/>
              <a:t>появою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. </a:t>
            </a:r>
            <a:r>
              <a:rPr lang="ru-RU" i="1" dirty="0" err="1" smtClean="0"/>
              <a:t>Гнучкість</a:t>
            </a:r>
            <a:r>
              <a:rPr lang="ru-RU" i="1" dirty="0" smtClean="0"/>
              <a:t> - головне у </a:t>
            </a:r>
            <a:r>
              <a:rPr lang="ru-RU" i="1" dirty="0" err="1" smtClean="0"/>
              <a:t>стратегії</a:t>
            </a:r>
            <a:r>
              <a:rPr lang="ru-RU" i="1" dirty="0" smtClean="0"/>
              <a:t> </a:t>
            </a:r>
            <a:r>
              <a:rPr lang="ru-RU" i="1" dirty="0" err="1" smtClean="0"/>
              <a:t>малих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підприємств</a:t>
            </a:r>
            <a:endParaRPr lang="ru-RU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i="1" dirty="0" err="1" smtClean="0"/>
              <a:t>Щоб</a:t>
            </a:r>
            <a:r>
              <a:rPr lang="ru-RU" i="1" dirty="0" smtClean="0"/>
              <a:t> </a:t>
            </a:r>
            <a:r>
              <a:rPr lang="ru-RU" i="1" dirty="0" err="1" smtClean="0"/>
              <a:t>вижити</a:t>
            </a:r>
            <a:r>
              <a:rPr lang="ru-RU" i="1" dirty="0" smtClean="0"/>
              <a:t> у </a:t>
            </a:r>
            <a:r>
              <a:rPr lang="ru-RU" i="1" dirty="0" err="1" smtClean="0"/>
              <a:t>конкурентній</a:t>
            </a:r>
            <a:r>
              <a:rPr lang="ru-RU" i="1" dirty="0" smtClean="0"/>
              <a:t> </a:t>
            </a:r>
            <a:r>
              <a:rPr lang="ru-RU" i="1" dirty="0" err="1" smtClean="0"/>
              <a:t>боротьбі</a:t>
            </a:r>
            <a:r>
              <a:rPr lang="ru-RU" i="1" dirty="0" smtClean="0"/>
              <a:t>, </a:t>
            </a:r>
            <a:r>
              <a:rPr lang="ru-RU" i="1" dirty="0" err="1" smtClean="0"/>
              <a:t>малі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підприємства</a:t>
            </a:r>
            <a:r>
              <a:rPr lang="ru-RU" i="1" dirty="0" smtClean="0"/>
              <a:t> </a:t>
            </a:r>
            <a:r>
              <a:rPr lang="ru-RU" i="1" dirty="0" err="1" smtClean="0"/>
              <a:t>обирають</a:t>
            </a:r>
            <a:r>
              <a:rPr lang="ru-RU" i="1" dirty="0" smtClean="0"/>
              <a:t> один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трьох</a:t>
            </a:r>
            <a:r>
              <a:rPr lang="ru-RU" i="1" dirty="0" smtClean="0"/>
              <a:t> </a:t>
            </a:r>
            <a:r>
              <a:rPr lang="ru-RU" i="1" dirty="0" err="1" smtClean="0"/>
              <a:t>варіантів</a:t>
            </a:r>
            <a:r>
              <a:rPr lang="ru-RU" i="1" dirty="0" smtClean="0"/>
              <a:t> </a:t>
            </a:r>
            <a:r>
              <a:rPr lang="ru-RU" i="1" dirty="0" err="1" smtClean="0"/>
              <a:t>поведінки</a:t>
            </a:r>
            <a:r>
              <a:rPr lang="ru-RU" i="1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/>
              <a:t>діяльність</a:t>
            </a:r>
            <a:r>
              <a:rPr lang="ru-RU" dirty="0" smtClean="0"/>
              <a:t> у сферах,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обслуговуються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малим</a:t>
            </a:r>
            <a:r>
              <a:rPr lang="ru-RU" dirty="0" smtClean="0"/>
              <a:t> </a:t>
            </a:r>
            <a:r>
              <a:rPr lang="ru-RU" dirty="0" err="1" smtClean="0"/>
              <a:t>бізнесом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субпостачальника</a:t>
            </a:r>
            <a:r>
              <a:rPr lang="ru-RU" dirty="0" smtClean="0"/>
              <a:t> </a:t>
            </a:r>
            <a:r>
              <a:rPr lang="ru-RU" dirty="0" err="1" smtClean="0"/>
              <a:t>нескладних</a:t>
            </a:r>
            <a:r>
              <a:rPr lang="ru-RU" dirty="0" smtClean="0"/>
              <a:t> деталей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напівфабрикатів</a:t>
            </a:r>
            <a:r>
              <a:rPr lang="ru-RU" dirty="0" smtClean="0"/>
              <a:t> для </a:t>
            </a:r>
            <a:r>
              <a:rPr lang="ru-RU" dirty="0" err="1" smtClean="0"/>
              <a:t>більших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 (</a:t>
            </a:r>
            <a:r>
              <a:rPr lang="ru-RU" dirty="0" err="1" smtClean="0"/>
              <a:t>віолента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патієнта</a:t>
            </a:r>
            <a:r>
              <a:rPr lang="ru-RU" dirty="0" smtClean="0"/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копіюють</a:t>
            </a:r>
            <a:r>
              <a:rPr lang="ru-RU" dirty="0" smtClean="0"/>
              <a:t> </a:t>
            </a:r>
            <a:r>
              <a:rPr lang="ru-RU" dirty="0" err="1" smtClean="0"/>
              <a:t>чужі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 три </a:t>
            </a:r>
            <a:r>
              <a:rPr lang="ru-RU" dirty="0" err="1" smtClean="0"/>
              <a:t>переважні</a:t>
            </a:r>
            <a:r>
              <a:rPr lang="ru-RU" dirty="0" smtClean="0"/>
              <a:t> </a:t>
            </a:r>
            <a:r>
              <a:rPr lang="ru-RU" b="1" dirty="0" err="1" smtClean="0"/>
              <a:t>різновидності</a:t>
            </a:r>
            <a:r>
              <a:rPr lang="ru-RU" b="1" dirty="0" smtClean="0"/>
              <a:t> </a:t>
            </a:r>
            <a:r>
              <a:rPr lang="ru-RU" b="1" dirty="0" err="1" smtClean="0"/>
              <a:t>малих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підприємств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8429684" cy="407196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sz="2300" dirty="0" smtClean="0"/>
              <a:t>Перша </a:t>
            </a:r>
            <a:r>
              <a:rPr lang="ru-RU" sz="2300" dirty="0" err="1" smtClean="0"/>
              <a:t>з</a:t>
            </a:r>
            <a:r>
              <a:rPr lang="ru-RU" sz="2300" dirty="0" smtClean="0"/>
              <a:t> них, </a:t>
            </a:r>
            <a:r>
              <a:rPr lang="ru-RU" sz="2300" dirty="0" err="1" smtClean="0"/>
              <a:t>обирає</a:t>
            </a:r>
            <a:r>
              <a:rPr lang="ru-RU" sz="2300" dirty="0" smtClean="0"/>
              <a:t> </a:t>
            </a:r>
            <a:r>
              <a:rPr lang="ru-RU" sz="2300" dirty="0" err="1" smtClean="0"/>
              <a:t>собі</a:t>
            </a:r>
            <a:r>
              <a:rPr lang="ru-RU" sz="2300" dirty="0" smtClean="0"/>
              <a:t> </a:t>
            </a:r>
            <a:r>
              <a:rPr lang="ru-RU" sz="2300" dirty="0" err="1" smtClean="0"/>
              <a:t>таку</a:t>
            </a:r>
            <a:r>
              <a:rPr lang="ru-RU" sz="2300" dirty="0" smtClean="0"/>
              <a:t> сферу </a:t>
            </a:r>
            <a:r>
              <a:rPr lang="ru-RU" sz="2300" dirty="0" err="1" smtClean="0"/>
              <a:t>діяльності</a:t>
            </a:r>
            <a:r>
              <a:rPr lang="ru-RU" sz="2300" dirty="0" smtClean="0"/>
              <a:t>, в </a:t>
            </a:r>
            <a:r>
              <a:rPr lang="ru-RU" sz="2300" dirty="0" err="1" smtClean="0"/>
              <a:t>якій</a:t>
            </a:r>
            <a:r>
              <a:rPr lang="ru-RU" sz="2300" dirty="0" smtClean="0"/>
              <a:t> </a:t>
            </a:r>
            <a:r>
              <a:rPr lang="ru-RU" sz="2300" i="1" dirty="0" err="1" smtClean="0"/>
              <a:t>оптимальний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розмір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підприємства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є</a:t>
            </a:r>
            <a:r>
              <a:rPr lang="ru-RU" sz="2300" i="1" dirty="0" smtClean="0"/>
              <a:t> невеликим</a:t>
            </a:r>
            <a:r>
              <a:rPr lang="ru-RU" sz="2300" dirty="0" smtClean="0"/>
              <a:t>. Як </a:t>
            </a:r>
            <a:r>
              <a:rPr lang="ru-RU" sz="2300" dirty="0" err="1" smtClean="0"/>
              <a:t>відомо</a:t>
            </a:r>
            <a:r>
              <a:rPr lang="ru-RU" sz="2300" dirty="0" smtClean="0"/>
              <a:t>, </a:t>
            </a:r>
            <a:r>
              <a:rPr lang="ru-RU" sz="2300" dirty="0" err="1" smtClean="0"/>
              <a:t>що</a:t>
            </a:r>
            <a:r>
              <a:rPr lang="ru-RU" sz="2300" dirty="0" smtClean="0"/>
              <a:t> </a:t>
            </a:r>
            <a:r>
              <a:rPr lang="ru-RU" sz="2300" dirty="0" err="1" smtClean="0"/>
              <a:t>із</a:t>
            </a:r>
            <a:r>
              <a:rPr lang="ru-RU" sz="2300" dirty="0" smtClean="0"/>
              <a:t> </a:t>
            </a:r>
            <a:r>
              <a:rPr lang="ru-RU" sz="2300" dirty="0" err="1" smtClean="0"/>
              <a:t>зростанням</a:t>
            </a:r>
            <a:r>
              <a:rPr lang="ru-RU" sz="2300" dirty="0" smtClean="0"/>
              <a:t> </a:t>
            </a:r>
            <a:r>
              <a:rPr lang="ru-RU" sz="2300" dirty="0" err="1" smtClean="0"/>
              <a:t>підприємства</a:t>
            </a:r>
            <a:r>
              <a:rPr lang="ru-RU" sz="2300" dirty="0" smtClean="0"/>
              <a:t> </a:t>
            </a:r>
            <a:r>
              <a:rPr lang="ru-RU" sz="2300" dirty="0" err="1" smtClean="0"/>
              <a:t>його</a:t>
            </a:r>
            <a:r>
              <a:rPr lang="ru-RU" sz="2300" dirty="0" smtClean="0"/>
              <a:t> </a:t>
            </a:r>
            <a:r>
              <a:rPr lang="ru-RU" sz="2300" dirty="0" err="1" smtClean="0"/>
              <a:t>ефективність</a:t>
            </a:r>
            <a:r>
              <a:rPr lang="ru-RU" sz="2300" dirty="0" smtClean="0"/>
              <a:t> </a:t>
            </a:r>
            <a:r>
              <a:rPr lang="ru-RU" sz="2300" dirty="0" err="1" smtClean="0"/>
              <a:t>підвищується</a:t>
            </a:r>
            <a:r>
              <a:rPr lang="ru-RU" sz="2300" dirty="0" smtClean="0"/>
              <a:t> до </a:t>
            </a:r>
            <a:r>
              <a:rPr lang="ru-RU" sz="2300" dirty="0" err="1" smtClean="0"/>
              <a:t>певного</a:t>
            </a:r>
            <a:r>
              <a:rPr lang="ru-RU" sz="2300" dirty="0" smtClean="0"/>
              <a:t> моменту. Для </a:t>
            </a:r>
            <a:r>
              <a:rPr lang="ru-RU" sz="2300" dirty="0" err="1" smtClean="0"/>
              <a:t>діяльності</a:t>
            </a:r>
            <a:r>
              <a:rPr lang="ru-RU" sz="2300" dirty="0" smtClean="0"/>
              <a:t> </a:t>
            </a:r>
            <a:r>
              <a:rPr lang="ru-RU" sz="2300" dirty="0" err="1" smtClean="0"/>
              <a:t>малих</a:t>
            </a:r>
            <a:r>
              <a:rPr lang="ru-RU" sz="2300" dirty="0" smtClean="0"/>
              <a:t> </a:t>
            </a:r>
            <a:r>
              <a:rPr lang="ru-RU" sz="2300" dirty="0" err="1" smtClean="0"/>
              <a:t>підприємств</a:t>
            </a:r>
            <a:r>
              <a:rPr lang="ru-RU" sz="2300" dirty="0" smtClean="0"/>
              <a:t> особливо </a:t>
            </a:r>
            <a:r>
              <a:rPr lang="ru-RU" sz="2300" dirty="0" err="1" smtClean="0"/>
              <a:t>важливим</a:t>
            </a:r>
            <a:r>
              <a:rPr lang="ru-RU" sz="2300" dirty="0" smtClean="0"/>
              <a:t> </a:t>
            </a:r>
            <a:r>
              <a:rPr lang="ru-RU" sz="2300" dirty="0" err="1" smtClean="0"/>
              <a:t>є</a:t>
            </a:r>
            <a:r>
              <a:rPr lang="ru-RU" sz="2300" dirty="0" smtClean="0"/>
              <a:t> те, </a:t>
            </a:r>
            <a:r>
              <a:rPr lang="ru-RU" sz="2300" dirty="0" err="1" smtClean="0"/>
              <a:t>щоб</a:t>
            </a:r>
            <a:r>
              <a:rPr lang="ru-RU" sz="2300" dirty="0" smtClean="0"/>
              <a:t> </a:t>
            </a:r>
            <a:r>
              <a:rPr lang="ru-RU" sz="2300" dirty="0" err="1" smtClean="0"/>
              <a:t>оптимальний</a:t>
            </a:r>
            <a:r>
              <a:rPr lang="ru-RU" sz="2300" dirty="0" smtClean="0"/>
              <a:t> </a:t>
            </a:r>
            <a:r>
              <a:rPr lang="ru-RU" sz="2300" dirty="0" err="1" smtClean="0"/>
              <a:t>розмір</a:t>
            </a:r>
            <a:r>
              <a:rPr lang="ru-RU" sz="2300" dirty="0" smtClean="0"/>
              <a:t> </a:t>
            </a:r>
            <a:r>
              <a:rPr lang="ru-RU" sz="2300" dirty="0" err="1" smtClean="0"/>
              <a:t>підприємства</a:t>
            </a:r>
            <a:r>
              <a:rPr lang="ru-RU" sz="2300" dirty="0" smtClean="0"/>
              <a:t> </a:t>
            </a:r>
            <a:r>
              <a:rPr lang="ru-RU" sz="2300" dirty="0" err="1" smtClean="0"/>
              <a:t>був</a:t>
            </a:r>
            <a:r>
              <a:rPr lang="ru-RU" sz="2300" dirty="0" smtClean="0"/>
              <a:t> </a:t>
            </a:r>
            <a:r>
              <a:rPr lang="ru-RU" sz="2300" dirty="0" err="1" smtClean="0"/>
              <a:t>неоднаковим</a:t>
            </a:r>
            <a:r>
              <a:rPr lang="ru-RU" sz="2300" dirty="0" smtClean="0"/>
              <a:t> для </a:t>
            </a:r>
            <a:r>
              <a:rPr lang="ru-RU" sz="2300" dirty="0" err="1" smtClean="0"/>
              <a:t>різних</a:t>
            </a:r>
            <a:r>
              <a:rPr lang="ru-RU" sz="2300" dirty="0" smtClean="0"/>
              <a:t> </a:t>
            </a:r>
            <a:r>
              <a:rPr lang="ru-RU" sz="2300" dirty="0" err="1" smtClean="0"/>
              <a:t>галузей</a:t>
            </a:r>
            <a:r>
              <a:rPr lang="ru-RU" sz="2300" dirty="0" smtClean="0"/>
              <a:t>. </a:t>
            </a:r>
            <a:r>
              <a:rPr lang="ru-RU" sz="2300" dirty="0" err="1" smtClean="0"/>
              <a:t>Такі</a:t>
            </a:r>
            <a:r>
              <a:rPr lang="ru-RU" sz="2300" dirty="0" smtClean="0"/>
              <a:t> </a:t>
            </a:r>
            <a:r>
              <a:rPr lang="ru-RU" sz="2300" dirty="0" err="1" smtClean="0"/>
              <a:t>ситуації</a:t>
            </a:r>
            <a:r>
              <a:rPr lang="ru-RU" sz="2300" dirty="0" smtClean="0"/>
              <a:t> </a:t>
            </a:r>
            <a:r>
              <a:rPr lang="ru-RU" sz="2300" dirty="0" err="1" smtClean="0"/>
              <a:t>характерні</a:t>
            </a:r>
            <a:r>
              <a:rPr lang="ru-RU" sz="2300" dirty="0" smtClean="0"/>
              <a:t> для ряду </a:t>
            </a:r>
            <a:r>
              <a:rPr lang="ru-RU" sz="2300" dirty="0" err="1" smtClean="0"/>
              <a:t>галузей</a:t>
            </a:r>
            <a:r>
              <a:rPr lang="ru-RU" sz="2300" dirty="0" smtClean="0"/>
              <a:t> </a:t>
            </a:r>
            <a:r>
              <a:rPr lang="ru-RU" sz="2300" dirty="0" err="1" smtClean="0"/>
              <a:t>промисловості</a:t>
            </a:r>
            <a:r>
              <a:rPr lang="ru-RU" sz="2300" dirty="0" smtClean="0"/>
              <a:t>, </a:t>
            </a:r>
            <a:r>
              <a:rPr lang="ru-RU" sz="2300" dirty="0" err="1" smtClean="0"/>
              <a:t>сільського</a:t>
            </a:r>
            <a:r>
              <a:rPr lang="ru-RU" sz="2300" dirty="0" smtClean="0"/>
              <a:t> </a:t>
            </a:r>
            <a:r>
              <a:rPr lang="ru-RU" sz="2300" dirty="0" err="1" smtClean="0"/>
              <a:t>господарства</a:t>
            </a:r>
            <a:r>
              <a:rPr lang="ru-RU" sz="2300" dirty="0" smtClean="0"/>
              <a:t>, </a:t>
            </a:r>
            <a:r>
              <a:rPr lang="ru-RU" sz="2300" dirty="0" err="1" smtClean="0"/>
              <a:t>сфери</a:t>
            </a:r>
            <a:r>
              <a:rPr lang="ru-RU" sz="2300" dirty="0" smtClean="0"/>
              <a:t> </a:t>
            </a:r>
            <a:r>
              <a:rPr lang="ru-RU" sz="2300" dirty="0" err="1" smtClean="0"/>
              <a:t>послуг</a:t>
            </a:r>
            <a:r>
              <a:rPr lang="ru-RU" sz="2300" dirty="0" smtClean="0"/>
              <a:t>, </a:t>
            </a:r>
            <a:r>
              <a:rPr lang="ru-RU" sz="2300" dirty="0" err="1" smtClean="0"/>
              <a:t>торгівлі</a:t>
            </a:r>
            <a:r>
              <a:rPr lang="ru-RU" sz="2300" dirty="0" smtClean="0"/>
              <a:t>. </a:t>
            </a:r>
            <a:r>
              <a:rPr lang="ru-RU" sz="2300" dirty="0" err="1" smtClean="0"/>
              <a:t>Конкурентоспроможною</a:t>
            </a:r>
            <a:r>
              <a:rPr lang="ru-RU" sz="2300" dirty="0" smtClean="0"/>
              <a:t> </a:t>
            </a:r>
            <a:r>
              <a:rPr lang="ru-RU" sz="2300" dirty="0" err="1" smtClean="0"/>
              <a:t>може</a:t>
            </a:r>
            <a:r>
              <a:rPr lang="ru-RU" sz="2300" dirty="0" smtClean="0"/>
              <a:t> бути </a:t>
            </a:r>
            <a:r>
              <a:rPr lang="ru-RU" sz="2300" dirty="0" err="1" smtClean="0"/>
              <a:t>сімейна</a:t>
            </a:r>
            <a:r>
              <a:rPr lang="ru-RU" sz="2300" dirty="0" smtClean="0"/>
              <a:t> ферма, яка </a:t>
            </a:r>
            <a:r>
              <a:rPr lang="ru-RU" sz="2300" dirty="0" err="1" smtClean="0"/>
              <a:t>насичена</a:t>
            </a:r>
            <a:r>
              <a:rPr lang="ru-RU" sz="2300" dirty="0" smtClean="0"/>
              <a:t> </a:t>
            </a:r>
            <a:r>
              <a:rPr lang="ru-RU" sz="2300" dirty="0" err="1" smtClean="0"/>
              <a:t>сучасною</a:t>
            </a:r>
            <a:r>
              <a:rPr lang="ru-RU" sz="2300" dirty="0" smtClean="0"/>
              <a:t> </a:t>
            </a:r>
            <a:r>
              <a:rPr lang="ru-RU" sz="2300" dirty="0" err="1" smtClean="0"/>
              <a:t>технікою</a:t>
            </a:r>
            <a:r>
              <a:rPr lang="ru-RU" sz="2300" dirty="0" smtClean="0"/>
              <a:t>, </a:t>
            </a:r>
            <a:r>
              <a:rPr lang="ru-RU" sz="2300" dirty="0" err="1" smtClean="0"/>
              <a:t>яка</a:t>
            </a:r>
            <a:r>
              <a:rPr lang="ru-RU" sz="2300" dirty="0" smtClean="0"/>
              <a:t> </a:t>
            </a:r>
            <a:r>
              <a:rPr lang="ru-RU" sz="2300" dirty="0" err="1" smtClean="0"/>
              <a:t>застосовує</a:t>
            </a:r>
            <a:r>
              <a:rPr lang="ru-RU" sz="2300" dirty="0" smtClean="0"/>
              <a:t> </a:t>
            </a:r>
            <a:r>
              <a:rPr lang="ru-RU" sz="2300" dirty="0" err="1" smtClean="0"/>
              <a:t>прогресивні</a:t>
            </a:r>
            <a:r>
              <a:rPr lang="ru-RU" sz="2300" dirty="0" smtClean="0"/>
              <a:t> </a:t>
            </a:r>
            <a:r>
              <a:rPr lang="ru-RU" sz="2300" dirty="0" err="1" smtClean="0"/>
              <a:t>технології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36866" name="Picture 2" descr="Ферма без фермеров: реальность или вымысел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429132"/>
            <a:ext cx="3643338" cy="2000264"/>
          </a:xfrm>
          <a:prstGeom prst="rect">
            <a:avLst/>
          </a:prstGeom>
          <a:noFill/>
        </p:spPr>
      </p:pic>
      <p:pic>
        <p:nvPicPr>
          <p:cNvPr id="36868" name="Picture 4" descr="Ферма в «цифре» | Инновации на РБК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14818"/>
            <a:ext cx="364526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043890" cy="597391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Другим типом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фірм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i="1" dirty="0" err="1" smtClean="0"/>
              <a:t>симбіоз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великою </a:t>
            </a:r>
            <a:r>
              <a:rPr lang="ru-RU" i="1" dirty="0" err="1" smtClean="0"/>
              <a:t>компанією</a:t>
            </a:r>
            <a:r>
              <a:rPr lang="ru-RU" i="1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постачальника</a:t>
            </a:r>
            <a:r>
              <a:rPr lang="ru-RU" dirty="0" smtClean="0"/>
              <a:t> </a:t>
            </a:r>
            <a:r>
              <a:rPr lang="ru-RU" dirty="0" err="1" smtClean="0"/>
              <a:t>простих</a:t>
            </a:r>
            <a:r>
              <a:rPr lang="ru-RU" dirty="0" smtClean="0"/>
              <a:t> </a:t>
            </a:r>
            <a:r>
              <a:rPr lang="ru-RU" dirty="0" err="1" smtClean="0"/>
              <a:t>комплектуючих</a:t>
            </a:r>
            <a:r>
              <a:rPr lang="ru-RU" dirty="0" smtClean="0"/>
              <a:t> деталей. Тут мала </a:t>
            </a:r>
            <a:r>
              <a:rPr lang="ru-RU" dirty="0" err="1" smtClean="0"/>
              <a:t>фірма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в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молодшого</a:t>
            </a:r>
            <a:r>
              <a:rPr lang="ru-RU" dirty="0" smtClean="0"/>
              <a:t> партнера. При </a:t>
            </a:r>
            <a:r>
              <a:rPr lang="ru-RU" dirty="0" err="1" smtClean="0"/>
              <a:t>цьому</a:t>
            </a:r>
            <a:r>
              <a:rPr lang="ru-RU" dirty="0" smtClean="0"/>
              <a:t>, </a:t>
            </a:r>
            <a:r>
              <a:rPr lang="ru-RU" dirty="0" err="1" smtClean="0"/>
              <a:t>розрив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небезпечним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крупної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, яке легко </a:t>
            </a:r>
            <a:r>
              <a:rPr lang="ru-RU" dirty="0" err="1" smtClean="0"/>
              <a:t>знайде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заміну</a:t>
            </a:r>
            <a:r>
              <a:rPr lang="ru-RU" dirty="0" smtClean="0"/>
              <a:t>, а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залишиться</a:t>
            </a:r>
            <a:r>
              <a:rPr lang="ru-RU" dirty="0" smtClean="0"/>
              <a:t> без ринку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 Тому </a:t>
            </a:r>
            <a:r>
              <a:rPr lang="ru-RU" dirty="0" err="1" smtClean="0"/>
              <a:t>комутант</a:t>
            </a:r>
            <a:r>
              <a:rPr lang="ru-RU" dirty="0" smtClean="0"/>
              <a:t> </a:t>
            </a:r>
            <a:r>
              <a:rPr lang="ru-RU" dirty="0" err="1" smtClean="0"/>
              <a:t>змушений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нав'язують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 smtClean="0"/>
              <a:t>різновидність</a:t>
            </a:r>
            <a:r>
              <a:rPr lang="ru-RU" dirty="0" smtClean="0"/>
              <a:t>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фірм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i="1" dirty="0" err="1" smtClean="0"/>
              <a:t>фірми-наслідувачі</a:t>
            </a:r>
            <a:r>
              <a:rPr lang="ru-RU" dirty="0" smtClean="0"/>
              <a:t>. У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наслідування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самих </a:t>
            </a:r>
            <a:r>
              <a:rPr lang="ru-RU" dirty="0" err="1" smtClean="0"/>
              <a:t>поширених</a:t>
            </a:r>
            <a:r>
              <a:rPr lang="ru-RU" dirty="0" smtClean="0"/>
              <a:t> сфер </a:t>
            </a:r>
            <a:r>
              <a:rPr lang="ru-RU" dirty="0" err="1" smtClean="0"/>
              <a:t>діяльності</a:t>
            </a:r>
            <a:r>
              <a:rPr lang="ru-RU" dirty="0" smtClean="0"/>
              <a:t> легального малого </a:t>
            </a:r>
            <a:r>
              <a:rPr lang="ru-RU" dirty="0" err="1" smtClean="0"/>
              <a:t>бізнесу</a:t>
            </a:r>
            <a:r>
              <a:rPr lang="ru-RU" dirty="0" smtClean="0"/>
              <a:t>. Справа в тому,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ряді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патентне</a:t>
            </a:r>
            <a:r>
              <a:rPr lang="ru-RU" dirty="0" smtClean="0"/>
              <a:t> право не в </a:t>
            </a:r>
            <a:r>
              <a:rPr lang="ru-RU" dirty="0" err="1" smtClean="0"/>
              <a:t>змозі</a:t>
            </a:r>
            <a:r>
              <a:rPr lang="ru-RU" dirty="0" smtClean="0"/>
              <a:t> реально </a:t>
            </a:r>
            <a:r>
              <a:rPr lang="ru-RU" dirty="0" err="1" smtClean="0"/>
              <a:t>захистити</a:t>
            </a:r>
            <a:r>
              <a:rPr lang="ru-RU" dirty="0" smtClean="0"/>
              <a:t> дизайн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копіювання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малим</a:t>
            </a:r>
            <a:r>
              <a:rPr lang="ru-RU" dirty="0" smtClean="0"/>
              <a:t> </a:t>
            </a:r>
            <a:r>
              <a:rPr lang="ru-RU" dirty="0" err="1" smtClean="0"/>
              <a:t>фірмам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законно </a:t>
            </a:r>
            <a:r>
              <a:rPr lang="ru-RU" dirty="0" err="1" smtClean="0"/>
              <a:t>копіювати</a:t>
            </a:r>
            <a:r>
              <a:rPr lang="ru-RU" dirty="0" smtClean="0"/>
              <a:t> </a:t>
            </a:r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фірм</a:t>
            </a:r>
            <a:r>
              <a:rPr lang="ru-RU" dirty="0" smtClean="0"/>
              <a:t>. При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вигідно</a:t>
            </a:r>
            <a:r>
              <a:rPr lang="ru-RU" dirty="0" smtClean="0"/>
              <a:t>. </a:t>
            </a:r>
            <a:r>
              <a:rPr lang="ru-RU" dirty="0" err="1" smtClean="0"/>
              <a:t>Імітувати</a:t>
            </a:r>
            <a:r>
              <a:rPr lang="ru-RU" dirty="0" smtClean="0"/>
              <a:t> товар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дешевше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77472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Конкурентні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інноваційні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стратегії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286808" cy="540240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Особливість</a:t>
            </a:r>
            <a:r>
              <a:rPr lang="ru-RU" dirty="0" smtClean="0"/>
              <a:t> </a:t>
            </a:r>
            <a:r>
              <a:rPr lang="ru-RU" dirty="0" err="1" smtClean="0"/>
              <a:t>науково-технічного</a:t>
            </a:r>
            <a:r>
              <a:rPr lang="ru-RU" dirty="0" smtClean="0"/>
              <a:t> </a:t>
            </a:r>
            <a:r>
              <a:rPr lang="ru-RU" dirty="0" err="1" smtClean="0"/>
              <a:t>прогресу</a:t>
            </a:r>
            <a:r>
              <a:rPr lang="ru-RU" dirty="0" smtClean="0"/>
              <a:t> в </a:t>
            </a:r>
            <a:r>
              <a:rPr lang="ru-RU" dirty="0" err="1" smtClean="0"/>
              <a:t>ринковій</a:t>
            </a:r>
            <a:r>
              <a:rPr lang="ru-RU" dirty="0" smtClean="0"/>
              <a:t> </a:t>
            </a:r>
            <a:r>
              <a:rPr lang="ru-RU" dirty="0" err="1" smtClean="0"/>
              <a:t>економіці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та </a:t>
            </a:r>
            <a:r>
              <a:rPr lang="ru-RU" dirty="0" err="1" smtClean="0"/>
              <a:t>дослідно-конструкторських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а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значущі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одержують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Й. А. </a:t>
            </a:r>
            <a:r>
              <a:rPr lang="ru-RU" dirty="0" err="1" smtClean="0"/>
              <a:t>Шумпетер</a:t>
            </a:r>
            <a:r>
              <a:rPr lang="ru-RU" dirty="0" smtClean="0"/>
              <a:t> </a:t>
            </a:r>
            <a:r>
              <a:rPr lang="ru-RU" dirty="0" err="1" smtClean="0"/>
              <a:t>розмежував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</a:t>
            </a:r>
            <a:r>
              <a:rPr lang="ru-RU" dirty="0" err="1" smtClean="0"/>
              <a:t>господарського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 err="1" smtClean="0"/>
              <a:t>Рутинний</a:t>
            </a:r>
            <a:r>
              <a:rPr lang="ru-RU" b="1" dirty="0" smtClean="0"/>
              <a:t> </a:t>
            </a:r>
            <a:r>
              <a:rPr lang="ru-RU" b="1" dirty="0" err="1" smtClean="0"/>
              <a:t>кругообіг</a:t>
            </a:r>
            <a:r>
              <a:rPr lang="ru-RU" b="1" dirty="0" smtClean="0"/>
              <a:t> </a:t>
            </a:r>
            <a:r>
              <a:rPr lang="ru-RU" dirty="0" err="1" smtClean="0"/>
              <a:t>пов’язаний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постійним</a:t>
            </a:r>
            <a:r>
              <a:rPr lang="ru-RU" dirty="0" smtClean="0"/>
              <a:t> </a:t>
            </a:r>
            <a:r>
              <a:rPr lang="ru-RU" dirty="0" err="1" smtClean="0"/>
              <a:t>повторенням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відновленням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 </a:t>
            </a:r>
            <a:r>
              <a:rPr lang="ru-RU" dirty="0" err="1" smtClean="0"/>
              <a:t>Фірми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знають</a:t>
            </a:r>
            <a:r>
              <a:rPr lang="ru-RU" dirty="0" smtClean="0"/>
              <a:t> </a:t>
            </a:r>
            <a:r>
              <a:rPr lang="ru-RU" dirty="0" err="1" smtClean="0"/>
              <a:t>рецепти</a:t>
            </a:r>
            <a:r>
              <a:rPr lang="ru-RU" dirty="0" smtClean="0"/>
              <a:t> </a:t>
            </a:r>
            <a:r>
              <a:rPr lang="ru-RU" dirty="0" err="1" smtClean="0"/>
              <a:t>правильної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. </a:t>
            </a:r>
            <a:r>
              <a:rPr lang="ru-RU" dirty="0" err="1" smtClean="0"/>
              <a:t>Якісні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економіці</a:t>
            </a:r>
            <a:r>
              <a:rPr lang="ru-RU" dirty="0" smtClean="0"/>
              <a:t>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вирости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рутини</a:t>
            </a:r>
            <a:r>
              <a:rPr lang="ru-RU" dirty="0" smtClean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Й. А. </a:t>
            </a:r>
            <a:r>
              <a:rPr lang="ru-RU" dirty="0" err="1" smtClean="0"/>
              <a:t>Шумпетер</a:t>
            </a:r>
            <a:r>
              <a:rPr lang="ru-RU" dirty="0" smtClean="0"/>
              <a:t> </a:t>
            </a:r>
            <a:r>
              <a:rPr lang="ru-RU" dirty="0" err="1" smtClean="0"/>
              <a:t>називає</a:t>
            </a:r>
            <a:r>
              <a:rPr lang="ru-RU" dirty="0" smtClean="0"/>
              <a:t> главу </a:t>
            </a:r>
            <a:r>
              <a:rPr lang="ru-RU" dirty="0" err="1" smtClean="0"/>
              <a:t>фірми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dirty="0" smtClean="0"/>
              <a:t>новатором</a:t>
            </a:r>
            <a:r>
              <a:rPr lang="ru-RU" dirty="0" smtClean="0"/>
              <a:t>,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Підприємець</a:t>
            </a:r>
            <a:r>
              <a:rPr lang="ru-RU" dirty="0" smtClean="0"/>
              <a:t> </a:t>
            </a:r>
            <a:r>
              <a:rPr lang="ru-RU" dirty="0" err="1" smtClean="0"/>
              <a:t>порушує</a:t>
            </a:r>
            <a:r>
              <a:rPr lang="ru-RU" dirty="0" smtClean="0"/>
              <a:t> </a:t>
            </a:r>
            <a:r>
              <a:rPr lang="ru-RU" dirty="0" err="1" smtClean="0"/>
              <a:t>сталу</a:t>
            </a:r>
            <a:r>
              <a:rPr lang="ru-RU" dirty="0" smtClean="0"/>
              <a:t> рутину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</a:t>
            </a:r>
            <a:r>
              <a:rPr lang="ru-RU" dirty="0" err="1" smtClean="0"/>
              <a:t>діло</a:t>
            </a:r>
            <a:r>
              <a:rPr lang="ru-RU" dirty="0" smtClean="0"/>
              <a:t> </a:t>
            </a:r>
            <a:r>
              <a:rPr lang="ru-RU" dirty="0" err="1" smtClean="0"/>
              <a:t>заради</a:t>
            </a:r>
            <a:r>
              <a:rPr lang="ru-RU" dirty="0" smtClean="0"/>
              <a:t> </a:t>
            </a:r>
            <a:r>
              <a:rPr lang="ru-RU" dirty="0" err="1" smtClean="0"/>
              <a:t>зрозумілих</a:t>
            </a:r>
            <a:r>
              <a:rPr lang="ru-RU" dirty="0" smtClean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—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оточуючим</a:t>
            </a:r>
            <a:r>
              <a:rPr lang="ru-RU" dirty="0" smtClean="0"/>
              <a:t> — </a:t>
            </a:r>
            <a:r>
              <a:rPr lang="ru-RU" dirty="0" err="1" smtClean="0"/>
              <a:t>вигід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072494" cy="62596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проекту </a:t>
            </a:r>
            <a:r>
              <a:rPr lang="ru-RU" dirty="0" err="1" smtClean="0"/>
              <a:t>Підприємцю</a:t>
            </a:r>
            <a:r>
              <a:rPr lang="ru-RU" dirty="0" smtClean="0"/>
              <a:t> треба </a:t>
            </a:r>
            <a:r>
              <a:rPr lang="ru-RU" dirty="0" err="1" smtClean="0"/>
              <a:t>подолати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 ринку, </a:t>
            </a:r>
            <a:r>
              <a:rPr lang="ru-RU" dirty="0" err="1" smtClean="0"/>
              <a:t>змусити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суб’єктів</a:t>
            </a:r>
            <a:r>
              <a:rPr lang="ru-RU" dirty="0" smtClean="0"/>
              <a:t> </a:t>
            </a:r>
            <a:r>
              <a:rPr lang="ru-RU" dirty="0" err="1" smtClean="0"/>
              <a:t>відмовитися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прибуткового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перерозподілити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на </a:t>
            </a:r>
            <a:r>
              <a:rPr lang="ru-RU" dirty="0" err="1" smtClean="0"/>
              <a:t>користь</a:t>
            </a:r>
            <a:r>
              <a:rPr lang="ru-RU" dirty="0" smtClean="0"/>
              <a:t> нового,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більш</a:t>
            </a:r>
            <a:r>
              <a:rPr lang="ru-RU" dirty="0" smtClean="0"/>
              <a:t> авантюрного, проекту. </a:t>
            </a:r>
            <a:r>
              <a:rPr lang="ru-RU" dirty="0" err="1" smtClean="0"/>
              <a:t>Підприємець</a:t>
            </a:r>
            <a:r>
              <a:rPr lang="ru-RU" dirty="0" smtClean="0"/>
              <a:t> </a:t>
            </a:r>
            <a:r>
              <a:rPr lang="ru-RU" dirty="0" err="1" smtClean="0"/>
              <a:t>вириває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рутинного </a:t>
            </a:r>
            <a:r>
              <a:rPr lang="ru-RU" dirty="0" err="1" smtClean="0"/>
              <a:t>кругообігу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комбінаціях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</a:t>
            </a:r>
            <a:r>
              <a:rPr lang="ru-RU" i="1" dirty="0" err="1" smtClean="0"/>
              <a:t>Шумпетер</a:t>
            </a:r>
            <a:r>
              <a:rPr lang="ru-RU" i="1" dirty="0" smtClean="0"/>
              <a:t> </a:t>
            </a:r>
            <a:r>
              <a:rPr lang="ru-RU" i="1" dirty="0" err="1" smtClean="0"/>
              <a:t>визначає</a:t>
            </a:r>
            <a:r>
              <a:rPr lang="ru-RU" i="1" dirty="0" smtClean="0"/>
              <a:t> </a:t>
            </a:r>
            <a:r>
              <a:rPr lang="ru-RU" i="1" dirty="0" err="1" smtClean="0"/>
              <a:t>п'ять</a:t>
            </a:r>
            <a:r>
              <a:rPr lang="ru-RU" i="1" dirty="0" smtClean="0"/>
              <a:t> </a:t>
            </a:r>
            <a:r>
              <a:rPr lang="ru-RU" i="1" dirty="0" err="1" smtClean="0"/>
              <a:t>можливих</a:t>
            </a:r>
            <a:r>
              <a:rPr lang="ru-RU" i="1" dirty="0" smtClean="0"/>
              <a:t> </a:t>
            </a:r>
            <a:r>
              <a:rPr lang="ru-RU" i="1" dirty="0" err="1" smtClean="0"/>
              <a:t>різновидностей</a:t>
            </a:r>
            <a:r>
              <a:rPr lang="ru-RU" i="1" dirty="0" smtClean="0"/>
              <a:t> </a:t>
            </a:r>
            <a:r>
              <a:rPr lang="ru-RU" i="1" dirty="0" err="1" smtClean="0"/>
              <a:t>нових</a:t>
            </a:r>
            <a:r>
              <a:rPr lang="ru-RU" i="1" dirty="0" smtClean="0"/>
              <a:t> </a:t>
            </a:r>
            <a:r>
              <a:rPr lang="ru-RU" i="1" dirty="0" err="1" smtClean="0"/>
              <a:t>комбінацій</a:t>
            </a:r>
            <a:r>
              <a:rPr lang="ru-RU" i="1" dirty="0" smtClean="0"/>
              <a:t>: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err="1" smtClean="0"/>
              <a:t>створення</a:t>
            </a:r>
            <a:r>
              <a:rPr lang="ru-RU" dirty="0" smtClean="0"/>
              <a:t> нового товару </a:t>
            </a:r>
            <a:r>
              <a:rPr lang="ru-RU" dirty="0" err="1" smtClean="0"/>
              <a:t>і</a:t>
            </a:r>
            <a:r>
              <a:rPr lang="ru-RU" dirty="0" smtClean="0"/>
              <a:t>/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err="1" smtClean="0"/>
              <a:t>створення</a:t>
            </a:r>
            <a:r>
              <a:rPr lang="ru-RU" dirty="0" smtClean="0"/>
              <a:t> нового методу </a:t>
            </a:r>
            <a:r>
              <a:rPr lang="ru-RU" dirty="0" err="1" smtClean="0"/>
              <a:t>виробництва</a:t>
            </a:r>
            <a:r>
              <a:rPr lang="ru-RU" dirty="0" smtClean="0"/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err="1" smtClean="0"/>
              <a:t>відкриття</a:t>
            </a:r>
            <a:r>
              <a:rPr lang="ru-RU" dirty="0" smtClean="0"/>
              <a:t> нового ринку </a:t>
            </a:r>
            <a:r>
              <a:rPr lang="ru-RU" dirty="0" err="1" smtClean="0"/>
              <a:t>збуту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err="1" smtClean="0"/>
              <a:t>застосування</a:t>
            </a:r>
            <a:r>
              <a:rPr lang="ru-RU" dirty="0" smtClean="0"/>
              <a:t> нового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виду </a:t>
            </a:r>
            <a:r>
              <a:rPr lang="ru-RU" dirty="0" err="1" smtClean="0"/>
              <a:t>сировини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принципів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58138" cy="129695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1.6. Методики </a:t>
            </a:r>
            <a:r>
              <a:rPr lang="ru-RU" sz="2500" b="1" dirty="0" err="1" smtClean="0">
                <a:solidFill>
                  <a:schemeClr val="tx1"/>
                </a:solidFill>
              </a:rPr>
              <a:t>розробки</a:t>
            </a:r>
            <a:r>
              <a:rPr lang="ru-RU" sz="2500" b="1" dirty="0" smtClean="0">
                <a:solidFill>
                  <a:schemeClr val="tx1"/>
                </a:solidFill>
              </a:rPr>
              <a:t> та </a:t>
            </a:r>
            <a:r>
              <a:rPr lang="ru-RU" sz="2500" b="1" dirty="0" err="1" smtClean="0">
                <a:solidFill>
                  <a:schemeClr val="tx1"/>
                </a:solidFill>
              </a:rPr>
              <a:t>оцінювання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ефективності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стратегій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міжнародної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конкурентоспроможності</a:t>
            </a:r>
            <a:r>
              <a:rPr lang="ru-RU" sz="2500" b="1" dirty="0" smtClean="0">
                <a:solidFill>
                  <a:schemeClr val="tx1"/>
                </a:solidFill>
              </a:rPr>
              <a:t>. 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7972452" cy="550070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конкретну</a:t>
            </a:r>
            <a:r>
              <a:rPr lang="ru-RU" dirty="0" smtClean="0"/>
              <a:t> </a:t>
            </a:r>
            <a:r>
              <a:rPr lang="ru-RU" dirty="0" err="1" smtClean="0"/>
              <a:t>стратегічну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одержати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: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ефективною</a:t>
            </a:r>
            <a:r>
              <a:rPr lang="ru-RU" dirty="0" smtClean="0"/>
              <a:t> </a:t>
            </a:r>
            <a:r>
              <a:rPr lang="ru-RU" dirty="0" err="1" smtClean="0"/>
              <a:t>діюча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?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dirty="0" smtClean="0"/>
              <a:t> У </a:t>
            </a:r>
            <a:r>
              <a:rPr lang="ru-RU" dirty="0" err="1" smtClean="0"/>
              <a:t>чому</a:t>
            </a:r>
            <a:r>
              <a:rPr lang="ru-RU" dirty="0" smtClean="0"/>
              <a:t> сила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слабкість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у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для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загрозу</a:t>
            </a:r>
            <a:r>
              <a:rPr lang="ru-RU" dirty="0" smtClean="0"/>
              <a:t>?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та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конкурентоспроможними</a:t>
            </a:r>
            <a:r>
              <a:rPr lang="ru-RU" dirty="0" smtClean="0"/>
              <a:t>?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dirty="0" smtClean="0"/>
              <a:t>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міцною</a:t>
            </a:r>
            <a:r>
              <a:rPr lang="ru-RU" dirty="0" smtClean="0"/>
              <a:t> </a:t>
            </a:r>
            <a:r>
              <a:rPr lang="ru-RU" dirty="0" err="1" smtClean="0"/>
              <a:t>конкурентна</a:t>
            </a:r>
            <a:r>
              <a:rPr lang="ru-RU" dirty="0" smtClean="0"/>
              <a:t> </a:t>
            </a:r>
            <a:r>
              <a:rPr lang="ru-RU" dirty="0" err="1" smtClean="0"/>
              <a:t>позиція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?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dirty="0" smtClean="0"/>
              <a:t> З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стратегічними</a:t>
            </a:r>
            <a:r>
              <a:rPr lang="ru-RU" dirty="0" smtClean="0"/>
              <a:t> проблемами </a:t>
            </a:r>
            <a:r>
              <a:rPr lang="ru-RU" dirty="0" err="1" smtClean="0"/>
              <a:t>стикається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? 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аналітичних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: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SW</a:t>
            </a:r>
            <a:r>
              <a:rPr lang="ru-RU" dirty="0" err="1" smtClean="0"/>
              <a:t>ОТ-аналіз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ланцюжку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15328" cy="62865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1. </a:t>
            </a:r>
            <a:r>
              <a:rPr lang="ru-RU" u="sng" dirty="0" smtClean="0"/>
              <a:t>Перше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з’ясувати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: </a:t>
            </a:r>
            <a:r>
              <a:rPr lang="ru-RU" dirty="0" err="1" smtClean="0"/>
              <a:t>спробує</a:t>
            </a:r>
            <a:r>
              <a:rPr lang="ru-RU" dirty="0" smtClean="0"/>
              <a:t> вона </a:t>
            </a:r>
            <a:r>
              <a:rPr lang="ru-RU" dirty="0" err="1" smtClean="0"/>
              <a:t>захопити</a:t>
            </a:r>
            <a:r>
              <a:rPr lang="ru-RU" dirty="0" smtClean="0"/>
              <a:t> </a:t>
            </a:r>
            <a:r>
              <a:rPr lang="ru-RU" dirty="0" err="1" smtClean="0"/>
              <a:t>лідерство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низьких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, </a:t>
            </a:r>
            <a:r>
              <a:rPr lang="ru-RU" dirty="0" err="1" smtClean="0"/>
              <a:t>диференціації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сконцентрує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на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групах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та </a:t>
            </a:r>
            <a:r>
              <a:rPr lang="ru-RU" dirty="0" err="1" smtClean="0"/>
              <a:t>ринкових</a:t>
            </a:r>
            <a:r>
              <a:rPr lang="ru-RU" dirty="0" smtClean="0"/>
              <a:t> </a:t>
            </a:r>
            <a:r>
              <a:rPr lang="ru-RU" dirty="0" err="1" smtClean="0"/>
              <a:t>нішах</a:t>
            </a:r>
            <a:r>
              <a:rPr lang="ru-RU" dirty="0" smtClean="0"/>
              <a:t>. </a:t>
            </a:r>
            <a:r>
              <a:rPr lang="ru-RU" i="1" dirty="0" err="1" smtClean="0"/>
              <a:t>Другий</a:t>
            </a:r>
            <a:r>
              <a:rPr lang="ru-RU" i="1" dirty="0" smtClean="0"/>
              <a:t> </a:t>
            </a:r>
            <a:r>
              <a:rPr lang="ru-RU" i="1" dirty="0" err="1" smtClean="0"/>
              <a:t>важливий</a:t>
            </a:r>
            <a:r>
              <a:rPr lang="ru-RU" i="1" dirty="0" smtClean="0"/>
              <a:t> момент </a:t>
            </a:r>
            <a:r>
              <a:rPr lang="ru-RU" dirty="0" smtClean="0"/>
              <a:t>—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: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вона </a:t>
            </a:r>
            <a:r>
              <a:rPr lang="ru-RU" dirty="0" err="1" smtClean="0"/>
              <a:t>використовує</a:t>
            </a:r>
            <a:r>
              <a:rPr lang="ru-RU" dirty="0" smtClean="0"/>
              <a:t>; </a:t>
            </a:r>
            <a:r>
              <a:rPr lang="ru-RU" dirty="0" err="1" smtClean="0"/>
              <a:t>розміри</a:t>
            </a:r>
            <a:r>
              <a:rPr lang="ru-RU" dirty="0" smtClean="0"/>
              <a:t> та </a:t>
            </a:r>
            <a:r>
              <a:rPr lang="ru-RU" dirty="0" err="1" smtClean="0"/>
              <a:t>відмінності</a:t>
            </a:r>
            <a:r>
              <a:rPr lang="ru-RU" dirty="0" smtClean="0"/>
              <a:t> </a:t>
            </a:r>
            <a:r>
              <a:rPr lang="ru-RU" dirty="0" err="1" smtClean="0"/>
              <a:t>географічних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фірма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вона </a:t>
            </a:r>
            <a:r>
              <a:rPr lang="ru-RU" dirty="0" err="1" smtClean="0"/>
              <a:t>орієнтується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</a:t>
            </a:r>
            <a:r>
              <a:rPr lang="ru-RU" u="sng" dirty="0" smtClean="0"/>
              <a:t>Для </a:t>
            </a:r>
            <a:r>
              <a:rPr lang="ru-RU" u="sng" dirty="0" err="1" smtClean="0"/>
              <a:t>визначення</a:t>
            </a:r>
            <a:r>
              <a:rPr lang="ru-RU" u="sng" dirty="0" smtClean="0"/>
              <a:t> </a:t>
            </a:r>
            <a:r>
              <a:rPr lang="ru-RU" u="sng" dirty="0" err="1" smtClean="0"/>
              <a:t>стратегічного</a:t>
            </a:r>
            <a:r>
              <a:rPr lang="ru-RU" u="sng" dirty="0" smtClean="0"/>
              <a:t> </a:t>
            </a:r>
            <a:r>
              <a:rPr lang="ru-RU" u="sng" dirty="0" err="1" smtClean="0"/>
              <a:t>і</a:t>
            </a:r>
            <a:r>
              <a:rPr lang="ru-RU" u="sng" dirty="0" smtClean="0"/>
              <a:t> </a:t>
            </a:r>
            <a:r>
              <a:rPr lang="ru-RU" u="sng" dirty="0" err="1" smtClean="0"/>
              <a:t>фінансового</a:t>
            </a:r>
            <a:r>
              <a:rPr lang="ru-RU" u="sng" dirty="0" smtClean="0"/>
              <a:t> становища </a:t>
            </a:r>
            <a:r>
              <a:rPr lang="ru-RU" u="sng" dirty="0" err="1" smtClean="0"/>
              <a:t>компанії</a:t>
            </a:r>
            <a:r>
              <a:rPr lang="ru-RU" u="sng" dirty="0" smtClean="0"/>
              <a:t> </a:t>
            </a:r>
            <a:r>
              <a:rPr lang="ru-RU" u="sng" dirty="0" err="1" smtClean="0"/>
              <a:t>застосовуються</a:t>
            </a:r>
            <a:r>
              <a:rPr lang="ru-RU" u="sng" dirty="0" smtClean="0"/>
              <a:t> </a:t>
            </a:r>
            <a:r>
              <a:rPr lang="ru-RU" u="sng" dirty="0" err="1" smtClean="0"/>
              <a:t>такі</a:t>
            </a:r>
            <a:r>
              <a:rPr lang="ru-RU" u="sng" dirty="0" smtClean="0"/>
              <a:t> </a:t>
            </a:r>
            <a:r>
              <a:rPr lang="ru-RU" u="sng" dirty="0" err="1" smtClean="0"/>
              <a:t>показники</a:t>
            </a:r>
            <a:r>
              <a:rPr lang="ru-RU" u="sng" dirty="0" smtClean="0"/>
              <a:t>: </a:t>
            </a:r>
          </a:p>
          <a:p>
            <a:pPr algn="just">
              <a:buNone/>
            </a:pPr>
            <a:r>
              <a:rPr lang="ru-RU" dirty="0" smtClean="0"/>
              <a:t>– </a:t>
            </a:r>
            <a:r>
              <a:rPr lang="ru-RU" dirty="0" err="1" smtClean="0"/>
              <a:t>ринкова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–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підвищуються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знижуються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вони </a:t>
            </a:r>
            <a:r>
              <a:rPr lang="ru-RU" dirty="0" err="1" smtClean="0"/>
              <a:t>є</a:t>
            </a:r>
            <a:r>
              <a:rPr lang="ru-RU" dirty="0" smtClean="0"/>
              <a:t> в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показниками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– </a:t>
            </a:r>
            <a:r>
              <a:rPr lang="ru-RU" dirty="0" err="1" smtClean="0"/>
              <a:t>тенденції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чистого </a:t>
            </a:r>
            <a:r>
              <a:rPr lang="ru-RU" dirty="0" err="1" smtClean="0"/>
              <a:t>прибутку</a:t>
            </a:r>
            <a:r>
              <a:rPr lang="ru-RU" dirty="0" smtClean="0"/>
              <a:t> на </a:t>
            </a:r>
            <a:r>
              <a:rPr lang="ru-RU" dirty="0" err="1" smtClean="0"/>
              <a:t>інвестиції</a:t>
            </a:r>
            <a:r>
              <a:rPr lang="ru-RU" dirty="0" smtClean="0"/>
              <a:t>;</a:t>
            </a:r>
          </a:p>
          <a:p>
            <a:pPr algn="just">
              <a:buNone/>
            </a:pPr>
            <a:r>
              <a:rPr lang="ru-RU" dirty="0" smtClean="0"/>
              <a:t> –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зростають</a:t>
            </a:r>
            <a:r>
              <a:rPr lang="ru-RU" dirty="0" smtClean="0"/>
              <a:t> </a:t>
            </a:r>
            <a:r>
              <a:rPr lang="ru-RU" dirty="0" err="1" smtClean="0"/>
              <a:t>продажі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повільніше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у </a:t>
            </a:r>
            <a:r>
              <a:rPr lang="ru-RU" dirty="0" err="1" smtClean="0"/>
              <a:t>цілому</a:t>
            </a:r>
            <a:r>
              <a:rPr lang="ru-RU" dirty="0" smtClean="0"/>
              <a:t>;</a:t>
            </a:r>
          </a:p>
          <a:p>
            <a:pPr algn="just">
              <a:buNone/>
            </a:pPr>
            <a:r>
              <a:rPr lang="ru-RU" dirty="0" smtClean="0"/>
              <a:t> –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кредитів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– </a:t>
            </a:r>
            <a:r>
              <a:rPr lang="ru-RU" dirty="0" err="1" smtClean="0"/>
              <a:t>репутація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виходу</a:t>
            </a:r>
            <a:r>
              <a:rPr lang="ru-RU" dirty="0" smtClean="0"/>
              <a:t> на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повинна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</a:t>
            </a:r>
            <a:r>
              <a:rPr lang="ru-RU" dirty="0" err="1" smtClean="0"/>
              <a:t>ситуацїї</a:t>
            </a:r>
            <a:r>
              <a:rPr lang="ru-RU" dirty="0" smtClean="0"/>
              <a:t>, яка </a:t>
            </a:r>
            <a:r>
              <a:rPr lang="ru-RU" dirty="0" err="1" smtClean="0"/>
              <a:t>склалася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смаки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збутові</a:t>
            </a:r>
            <a:r>
              <a:rPr lang="ru-RU" dirty="0" smtClean="0"/>
              <a:t> </a:t>
            </a:r>
            <a:r>
              <a:rPr lang="ru-RU" dirty="0" err="1" smtClean="0"/>
              <a:t>канали</a:t>
            </a:r>
            <a:r>
              <a:rPr lang="ru-RU" dirty="0" smtClean="0"/>
              <a:t>, </a:t>
            </a:r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, </a:t>
            </a:r>
            <a:r>
              <a:rPr lang="ru-RU" dirty="0" err="1" smtClean="0"/>
              <a:t>рушійні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 на </a:t>
            </a:r>
            <a:r>
              <a:rPr lang="ru-RU" dirty="0" err="1" smtClean="0"/>
              <a:t>світовому</a:t>
            </a:r>
            <a:r>
              <a:rPr lang="ru-RU" dirty="0" smtClean="0"/>
              <a:t> ринку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умов </a:t>
            </a:r>
            <a:r>
              <a:rPr lang="ru-RU" dirty="0" err="1" smtClean="0"/>
              <a:t>національного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png-transparent-flag-of-ukraine-ukrainian-soviet-socialist-republic-free-territory-west-ukrainian-people-s-republic-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071942"/>
            <a:ext cx="3286146" cy="2214577"/>
          </a:xfrm>
          <a:prstGeom prst="rect">
            <a:avLst/>
          </a:prstGeom>
        </p:spPr>
      </p:pic>
      <p:pic>
        <p:nvPicPr>
          <p:cNvPr id="6" name="Рисунок 5" descr="png-transparent-globe-drawing-hand-painted-globe-watercolor-painting-miscellaneous-happy-birthday-vector-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643314"/>
            <a:ext cx="2571768" cy="273390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01014" cy="61167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</a:p>
          <a:p>
            <a:pPr algn="just">
              <a:buNone/>
            </a:pPr>
            <a:r>
              <a:rPr lang="ru-RU" dirty="0" smtClean="0"/>
              <a:t>2. </a:t>
            </a:r>
            <a:r>
              <a:rPr lang="ru-RU" b="1" dirty="0" smtClean="0"/>
              <a:t>SWОТ</a:t>
            </a:r>
            <a:r>
              <a:rPr lang="ru-RU" dirty="0" smtClean="0"/>
              <a:t> -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схожий на </a:t>
            </a:r>
            <a:r>
              <a:rPr lang="ru-RU" dirty="0" err="1" smtClean="0"/>
              <a:t>складання</a:t>
            </a:r>
            <a:r>
              <a:rPr lang="ru-RU" dirty="0" smtClean="0"/>
              <a:t> </a:t>
            </a:r>
            <a:r>
              <a:rPr lang="ru-RU" dirty="0" err="1" smtClean="0"/>
              <a:t>стратегічного</a:t>
            </a:r>
            <a:r>
              <a:rPr lang="ru-RU" dirty="0" smtClean="0"/>
              <a:t> балансу: </a:t>
            </a:r>
            <a:r>
              <a:rPr lang="ru-RU" dirty="0" err="1" smtClean="0"/>
              <a:t>сильні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активи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у </a:t>
            </a:r>
            <a:r>
              <a:rPr lang="ru-RU" dirty="0" err="1" smtClean="0"/>
              <a:t>конкурентній</a:t>
            </a:r>
            <a:r>
              <a:rPr lang="ru-RU" dirty="0" smtClean="0"/>
              <a:t> </a:t>
            </a:r>
            <a:r>
              <a:rPr lang="ru-RU" dirty="0" err="1" smtClean="0"/>
              <a:t>боротьбі</a:t>
            </a:r>
            <a:r>
              <a:rPr lang="ru-RU" dirty="0" smtClean="0"/>
              <a:t>, 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слабкі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- </a:t>
            </a:r>
            <a:r>
              <a:rPr lang="ru-RU" dirty="0" err="1" smtClean="0"/>
              <a:t>пасиви</a:t>
            </a:r>
            <a:r>
              <a:rPr lang="ru-RU" dirty="0" smtClean="0"/>
              <a:t>.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такого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сильні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(</a:t>
            </a:r>
            <a:r>
              <a:rPr lang="ru-RU" dirty="0" err="1" smtClean="0"/>
              <a:t>активи</a:t>
            </a:r>
            <a:r>
              <a:rPr lang="ru-RU" dirty="0" smtClean="0"/>
              <a:t>) </a:t>
            </a:r>
            <a:r>
              <a:rPr lang="ru-RU" dirty="0" err="1" smtClean="0"/>
              <a:t>перекривали</a:t>
            </a:r>
            <a:r>
              <a:rPr lang="ru-RU" dirty="0" smtClean="0"/>
              <a:t> </a:t>
            </a:r>
            <a:r>
              <a:rPr lang="ru-RU" dirty="0" err="1" smtClean="0"/>
              <a:t>слабкі</a:t>
            </a:r>
            <a:r>
              <a:rPr lang="ru-RU" dirty="0" smtClean="0"/>
              <a:t> (</a:t>
            </a:r>
            <a:r>
              <a:rPr lang="ru-RU" dirty="0" err="1" smtClean="0"/>
              <a:t>пасиви</a:t>
            </a:r>
            <a:r>
              <a:rPr lang="ru-RU" dirty="0" smtClean="0"/>
              <a:t>).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50:50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небажаним</a:t>
            </a:r>
            <a:r>
              <a:rPr lang="ru-RU" dirty="0" smtClean="0"/>
              <a:t>. З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сильні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важливими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вони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використані</a:t>
            </a:r>
            <a:r>
              <a:rPr lang="ru-RU" dirty="0" smtClean="0"/>
              <a:t> як основа 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та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.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успішна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спрямована</a:t>
            </a:r>
            <a:r>
              <a:rPr lang="ru-RU" dirty="0" smtClean="0"/>
              <a:t> на </a:t>
            </a:r>
            <a:r>
              <a:rPr lang="ru-RU" dirty="0" err="1" smtClean="0"/>
              <a:t>усунення</a:t>
            </a:r>
            <a:r>
              <a:rPr lang="ru-RU" dirty="0" smtClean="0"/>
              <a:t> </a:t>
            </a:r>
            <a:r>
              <a:rPr lang="ru-RU" dirty="0" err="1" smtClean="0"/>
              <a:t>слабких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компанію</a:t>
            </a:r>
            <a:r>
              <a:rPr lang="ru-RU" dirty="0" smtClean="0"/>
              <a:t> </a:t>
            </a:r>
            <a:r>
              <a:rPr lang="ru-RU" dirty="0" err="1" smtClean="0"/>
              <a:t>вразливою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7ог7677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78" y="0"/>
            <a:ext cx="7380160" cy="677221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7г7г7г7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0"/>
            <a:ext cx="76510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143932" cy="221457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300" dirty="0" smtClean="0"/>
              <a:t>3. </a:t>
            </a:r>
            <a:r>
              <a:rPr lang="ru-RU" sz="2300" dirty="0" err="1" smtClean="0"/>
              <a:t>Чи</a:t>
            </a:r>
            <a:r>
              <a:rPr lang="ru-RU" sz="2300" dirty="0" smtClean="0"/>
              <a:t> </a:t>
            </a:r>
            <a:r>
              <a:rPr lang="ru-RU" sz="2300" dirty="0" err="1" smtClean="0"/>
              <a:t>конкурентоспроможні</a:t>
            </a:r>
            <a:r>
              <a:rPr lang="ru-RU" sz="2300" dirty="0" smtClean="0"/>
              <a:t> </a:t>
            </a:r>
            <a:r>
              <a:rPr lang="ru-RU" sz="2300" dirty="0" err="1" smtClean="0"/>
              <a:t>ціни</a:t>
            </a:r>
            <a:r>
              <a:rPr lang="ru-RU" sz="2300" dirty="0" smtClean="0"/>
              <a:t> та </a:t>
            </a:r>
            <a:r>
              <a:rPr lang="ru-RU" sz="2300" dirty="0" err="1" smtClean="0"/>
              <a:t>витрати</a:t>
            </a:r>
            <a:r>
              <a:rPr lang="ru-RU" sz="2300" dirty="0" smtClean="0"/>
              <a:t> </a:t>
            </a:r>
            <a:r>
              <a:rPr lang="ru-RU" sz="2300" dirty="0" err="1" smtClean="0"/>
              <a:t>компанії</a:t>
            </a:r>
            <a:r>
              <a:rPr lang="ru-RU" sz="2300" dirty="0" smtClean="0"/>
              <a:t>? </a:t>
            </a:r>
            <a:r>
              <a:rPr lang="ru-RU" sz="2300" dirty="0" err="1" smtClean="0"/>
              <a:t>Найважливішим</a:t>
            </a:r>
            <a:r>
              <a:rPr lang="ru-RU" sz="2300" dirty="0" smtClean="0"/>
              <a:t> </a:t>
            </a:r>
            <a:r>
              <a:rPr lang="ru-RU" sz="2300" dirty="0" err="1" smtClean="0"/>
              <a:t>інструментом</a:t>
            </a:r>
            <a:r>
              <a:rPr lang="ru-RU" sz="2300" dirty="0" smtClean="0"/>
              <a:t> </a:t>
            </a:r>
            <a:r>
              <a:rPr lang="ru-RU" sz="2300" dirty="0" err="1" smtClean="0"/>
              <a:t>стратегічного</a:t>
            </a:r>
            <a:r>
              <a:rPr lang="ru-RU" sz="2300" dirty="0" smtClean="0"/>
              <a:t> </a:t>
            </a:r>
            <a:r>
              <a:rPr lang="ru-RU" sz="2300" dirty="0" err="1" smtClean="0"/>
              <a:t>аналізу</a:t>
            </a:r>
            <a:r>
              <a:rPr lang="ru-RU" sz="2300" dirty="0" smtClean="0"/>
              <a:t> </a:t>
            </a:r>
            <a:r>
              <a:rPr lang="ru-RU" sz="2300" dirty="0" err="1" smtClean="0"/>
              <a:t>витрат</a:t>
            </a:r>
            <a:r>
              <a:rPr lang="ru-RU" sz="2300" dirty="0" smtClean="0"/>
              <a:t> </a:t>
            </a:r>
            <a:r>
              <a:rPr lang="ru-RU" sz="2300" dirty="0" err="1" smtClean="0"/>
              <a:t>є</a:t>
            </a:r>
            <a:r>
              <a:rPr lang="ru-RU" sz="2300" dirty="0" smtClean="0"/>
              <a:t> </a:t>
            </a:r>
            <a:r>
              <a:rPr lang="ru-RU" sz="2300" dirty="0" err="1" smtClean="0"/>
              <a:t>ланцюжок</a:t>
            </a:r>
            <a:r>
              <a:rPr lang="ru-RU" sz="2300" dirty="0" smtClean="0"/>
              <a:t> </a:t>
            </a:r>
            <a:r>
              <a:rPr lang="ru-RU" sz="2300" dirty="0" err="1" smtClean="0"/>
              <a:t>цінностей</a:t>
            </a:r>
            <a:r>
              <a:rPr lang="ru-RU" sz="2300" dirty="0" smtClean="0"/>
              <a:t>, </a:t>
            </a:r>
            <a:r>
              <a:rPr lang="ru-RU" sz="2300" dirty="0" err="1" smtClean="0"/>
              <a:t>який</a:t>
            </a:r>
            <a:r>
              <a:rPr lang="ru-RU" sz="2300" dirty="0" smtClean="0"/>
              <a:t> </a:t>
            </a:r>
            <a:r>
              <a:rPr lang="ru-RU" sz="2300" dirty="0" err="1" smtClean="0"/>
              <a:t>визначає</a:t>
            </a:r>
            <a:r>
              <a:rPr lang="ru-RU" sz="2300" dirty="0" smtClean="0"/>
              <a:t> </a:t>
            </a:r>
            <a:r>
              <a:rPr lang="ru-RU" sz="2300" dirty="0" err="1" smtClean="0"/>
              <a:t>діяльність</a:t>
            </a:r>
            <a:r>
              <a:rPr lang="ru-RU" sz="2300" dirty="0" smtClean="0"/>
              <a:t>, </a:t>
            </a:r>
            <a:r>
              <a:rPr lang="ru-RU" sz="2300" dirty="0" err="1" smtClean="0"/>
              <a:t>функції</a:t>
            </a:r>
            <a:r>
              <a:rPr lang="ru-RU" sz="2300" dirty="0" smtClean="0"/>
              <a:t> та </a:t>
            </a:r>
            <a:r>
              <a:rPr lang="ru-RU" sz="2300" dirty="0" err="1" smtClean="0"/>
              <a:t>процеси</a:t>
            </a:r>
            <a:r>
              <a:rPr lang="ru-RU" sz="2300" dirty="0" smtClean="0"/>
              <a:t> </a:t>
            </a:r>
            <a:r>
              <a:rPr lang="ru-RU" sz="2300" dirty="0" err="1" smtClean="0"/>
              <a:t>з</a:t>
            </a:r>
            <a:r>
              <a:rPr lang="ru-RU" sz="2300" dirty="0" smtClean="0"/>
              <a:t> </a:t>
            </a:r>
            <a:r>
              <a:rPr lang="ru-RU" sz="2300" dirty="0" err="1" smtClean="0"/>
              <a:t>розробки</a:t>
            </a:r>
            <a:r>
              <a:rPr lang="ru-RU" sz="2300" dirty="0" smtClean="0"/>
              <a:t>, </a:t>
            </a:r>
            <a:r>
              <a:rPr lang="ru-RU" sz="2300" dirty="0" err="1" smtClean="0"/>
              <a:t>виробництва</a:t>
            </a:r>
            <a:r>
              <a:rPr lang="ru-RU" sz="2300" dirty="0" smtClean="0"/>
              <a:t>, маркетингу, доставки </a:t>
            </a:r>
            <a:r>
              <a:rPr lang="ru-RU" sz="2300" dirty="0" err="1" smtClean="0"/>
              <a:t>і</a:t>
            </a:r>
            <a:r>
              <a:rPr lang="ru-RU" sz="2300" dirty="0" smtClean="0"/>
              <a:t> </a:t>
            </a:r>
            <a:r>
              <a:rPr lang="ru-RU" sz="2300" dirty="0" err="1" smtClean="0"/>
              <a:t>підтримки</a:t>
            </a:r>
            <a:r>
              <a:rPr lang="ru-RU" sz="2300" dirty="0" smtClean="0"/>
              <a:t> продукту </a:t>
            </a:r>
            <a:r>
              <a:rPr lang="ru-RU" sz="2300" dirty="0" err="1" smtClean="0"/>
              <a:t>або</a:t>
            </a:r>
            <a:r>
              <a:rPr lang="ru-RU" sz="2300" dirty="0" smtClean="0"/>
              <a:t> </a:t>
            </a:r>
            <a:r>
              <a:rPr lang="ru-RU" sz="2300" dirty="0" err="1" smtClean="0"/>
              <a:t>послуги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03" y="2357430"/>
            <a:ext cx="8093921" cy="450057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143932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міцна</a:t>
            </a:r>
            <a:r>
              <a:rPr lang="ru-RU" dirty="0" smtClean="0"/>
              <a:t> </a:t>
            </a:r>
            <a:r>
              <a:rPr lang="ru-RU" dirty="0" err="1" smtClean="0"/>
              <a:t>конкурентна</a:t>
            </a:r>
            <a:r>
              <a:rPr lang="ru-RU" dirty="0" smtClean="0"/>
              <a:t> </a:t>
            </a:r>
            <a:r>
              <a:rPr lang="ru-RU" dirty="0" err="1" smtClean="0"/>
              <a:t>позиція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?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глибоке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проводиться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b="1" dirty="0" err="1" smtClean="0"/>
              <a:t>конкурентної</a:t>
            </a:r>
            <a:r>
              <a:rPr lang="ru-RU" b="1" dirty="0" smtClean="0"/>
              <a:t> </a:t>
            </a:r>
            <a:r>
              <a:rPr lang="ru-RU" b="1" dirty="0" err="1" smtClean="0"/>
              <a:t>сили</a:t>
            </a:r>
            <a:r>
              <a:rPr lang="ru-RU" b="1" dirty="0" smtClean="0"/>
              <a:t> та </a:t>
            </a:r>
            <a:r>
              <a:rPr lang="ru-RU" b="1" dirty="0" err="1" smtClean="0"/>
              <a:t>конкурентних</a:t>
            </a:r>
            <a:r>
              <a:rPr lang="ru-RU" b="1" dirty="0" smtClean="0"/>
              <a:t> </a:t>
            </a:r>
            <a:r>
              <a:rPr lang="ru-RU" b="1" dirty="0" err="1" smtClean="0"/>
              <a:t>позицій</a:t>
            </a:r>
            <a:r>
              <a:rPr lang="ru-RU" b="1" dirty="0" smtClean="0"/>
              <a:t> </a:t>
            </a:r>
            <a:r>
              <a:rPr lang="ru-RU" b="1" dirty="0" err="1" smtClean="0"/>
              <a:t>компанії</a:t>
            </a:r>
            <a:r>
              <a:rPr lang="ru-RU" b="1" dirty="0" smtClean="0"/>
              <a:t>. </a:t>
            </a:r>
            <a:r>
              <a:rPr lang="ru-RU" dirty="0" err="1" smtClean="0"/>
              <a:t>Елементами</a:t>
            </a:r>
            <a:r>
              <a:rPr lang="ru-RU" dirty="0" smtClean="0"/>
              <a:t> такого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того: </a:t>
            </a:r>
          </a:p>
          <a:p>
            <a:pPr marL="457200" indent="-457200" algn="just">
              <a:buAutoNum type="arabicParenR"/>
            </a:pP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міцно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утримує</a:t>
            </a:r>
            <a:r>
              <a:rPr lang="ru-RU" dirty="0" smtClean="0"/>
              <a:t> свою </a:t>
            </a:r>
            <a:r>
              <a:rPr lang="ru-RU" dirty="0" err="1" smtClean="0"/>
              <a:t>конкурентну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на </a:t>
            </a:r>
            <a:r>
              <a:rPr lang="ru-RU" dirty="0" err="1" smtClean="0"/>
              <a:t>цей</a:t>
            </a:r>
            <a:r>
              <a:rPr lang="ru-RU" dirty="0" smtClean="0"/>
              <a:t> час;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послаблення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при </a:t>
            </a:r>
            <a:r>
              <a:rPr lang="ru-RU" dirty="0" err="1" smtClean="0"/>
              <a:t>збереженні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, яка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 яке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конкурентну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відстає</a:t>
            </a:r>
            <a:r>
              <a:rPr lang="ru-RU" dirty="0" smtClean="0"/>
              <a:t> за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здатна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захищати</a:t>
            </a:r>
            <a:r>
              <a:rPr lang="ru-RU" dirty="0" smtClean="0"/>
              <a:t> свою </a:t>
            </a:r>
            <a:r>
              <a:rPr lang="ru-RU" dirty="0" err="1" smtClean="0"/>
              <a:t>позицію</a:t>
            </a:r>
            <a:r>
              <a:rPr lang="ru-RU" dirty="0" smtClean="0"/>
              <a:t> в </a:t>
            </a:r>
            <a:r>
              <a:rPr lang="ru-RU" dirty="0" err="1" smtClean="0"/>
              <a:t>контексті</a:t>
            </a:r>
            <a:r>
              <a:rPr lang="ru-RU" dirty="0" smtClean="0"/>
              <a:t> </a:t>
            </a:r>
            <a:r>
              <a:rPr lang="ru-RU" dirty="0" err="1" smtClean="0"/>
              <a:t>рушійних</a:t>
            </a:r>
            <a:r>
              <a:rPr lang="ru-RU" dirty="0" smtClean="0"/>
              <a:t> сил </a:t>
            </a:r>
            <a:r>
              <a:rPr lang="ru-RU" dirty="0" err="1" smtClean="0"/>
              <a:t>галузі</a:t>
            </a:r>
            <a:r>
              <a:rPr lang="ru-RU" dirty="0" smtClean="0"/>
              <a:t>, конкурентного </a:t>
            </a:r>
            <a:r>
              <a:rPr lang="ru-RU" dirty="0" err="1" smtClean="0"/>
              <a:t>тиску</a:t>
            </a:r>
            <a:r>
              <a:rPr lang="ru-RU" dirty="0" smtClean="0"/>
              <a:t>, </a:t>
            </a:r>
            <a:r>
              <a:rPr lang="ru-RU" dirty="0" err="1" smtClean="0"/>
              <a:t>очікуваних</a:t>
            </a:r>
            <a:r>
              <a:rPr lang="ru-RU" dirty="0" smtClean="0"/>
              <a:t> </a:t>
            </a:r>
            <a:r>
              <a:rPr lang="ru-RU" dirty="0" err="1" smtClean="0"/>
              <a:t>кроків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7972452" cy="664371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міцно</a:t>
            </a:r>
            <a:r>
              <a:rPr lang="ru-RU" dirty="0" smtClean="0"/>
              <a:t> </a:t>
            </a:r>
            <a:r>
              <a:rPr lang="ru-RU" dirty="0" err="1" smtClean="0"/>
              <a:t>фірма</a:t>
            </a:r>
            <a:r>
              <a:rPr lang="ru-RU" dirty="0" smtClean="0"/>
              <a:t> </a:t>
            </a:r>
            <a:r>
              <a:rPr lang="ru-RU" dirty="0" err="1" smtClean="0"/>
              <a:t>утримує</a:t>
            </a:r>
            <a:r>
              <a:rPr lang="ru-RU" dirty="0" smtClean="0"/>
              <a:t> свою </a:t>
            </a:r>
            <a:r>
              <a:rPr lang="ru-RU" dirty="0" err="1" smtClean="0"/>
              <a:t>конкурентну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</a:t>
            </a:r>
            <a:r>
              <a:rPr lang="ru-RU" dirty="0" err="1" smtClean="0"/>
              <a:t>кількісну</a:t>
            </a:r>
            <a:r>
              <a:rPr lang="ru-RU" dirty="0" smtClean="0"/>
              <a:t> </a:t>
            </a:r>
            <a:r>
              <a:rPr lang="ru-RU" dirty="0" err="1" smtClean="0"/>
              <a:t>оцінку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суперниками</a:t>
            </a:r>
            <a:r>
              <a:rPr lang="ru-RU" dirty="0" smtClean="0"/>
              <a:t> кожного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ключових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кожного</a:t>
            </a:r>
            <a:r>
              <a:rPr lang="ru-RU" dirty="0" smtClean="0"/>
              <a:t> </a:t>
            </a:r>
            <a:r>
              <a:rPr lang="ru-RU" dirty="0" err="1" smtClean="0"/>
              <a:t>суттєвого</a:t>
            </a:r>
            <a:r>
              <a:rPr lang="ru-RU" dirty="0" smtClean="0"/>
              <a:t> </a:t>
            </a:r>
            <a:r>
              <a:rPr lang="ru-RU" dirty="0" err="1" smtClean="0"/>
              <a:t>індикатора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.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 та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порівняльна</a:t>
            </a:r>
            <a:r>
              <a:rPr lang="ru-RU" dirty="0" smtClean="0"/>
              <a:t>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основою для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та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суперників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     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i="1" dirty="0" smtClean="0"/>
              <a:t>першим </a:t>
            </a:r>
            <a:r>
              <a:rPr lang="ru-RU" i="1" dirty="0" err="1" smtClean="0"/>
              <a:t>кроком</a:t>
            </a:r>
            <a:r>
              <a:rPr lang="ru-RU" i="1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складання</a:t>
            </a:r>
            <a:r>
              <a:rPr lang="ru-RU" dirty="0" smtClean="0"/>
              <a:t> списку </a:t>
            </a:r>
            <a:r>
              <a:rPr lang="ru-RU" dirty="0" err="1" smtClean="0"/>
              <a:t>ключових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та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конкурентних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недоліків</a:t>
            </a:r>
            <a:r>
              <a:rPr lang="ru-RU" dirty="0" smtClean="0"/>
              <a:t> (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6–10 </a:t>
            </a:r>
            <a:r>
              <a:rPr lang="ru-RU" dirty="0" err="1" smtClean="0"/>
              <a:t>показників</a:t>
            </a:r>
            <a:r>
              <a:rPr lang="ru-RU" dirty="0" smtClean="0"/>
              <a:t>). </a:t>
            </a:r>
          </a:p>
          <a:p>
            <a:pPr algn="just">
              <a:buNone/>
            </a:pPr>
            <a:r>
              <a:rPr lang="ru-RU" dirty="0" smtClean="0"/>
              <a:t>        </a:t>
            </a:r>
            <a:r>
              <a:rPr lang="ru-RU" i="1" dirty="0" err="1" smtClean="0"/>
              <a:t>Другий</a:t>
            </a:r>
            <a:r>
              <a:rPr lang="ru-RU" i="1" dirty="0" smtClean="0"/>
              <a:t> </a:t>
            </a:r>
            <a:r>
              <a:rPr lang="ru-RU" i="1" dirty="0" err="1" smtClean="0"/>
              <a:t>крок</a:t>
            </a:r>
            <a:r>
              <a:rPr lang="ru-RU" i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 за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показником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шкалі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 до 10. </a:t>
            </a:r>
          </a:p>
          <a:p>
            <a:pPr algn="just">
              <a:buNone/>
            </a:pPr>
            <a:r>
              <a:rPr lang="ru-RU" i="1" dirty="0" smtClean="0"/>
              <a:t>       </a:t>
            </a:r>
            <a:r>
              <a:rPr lang="ru-RU" i="1" dirty="0" err="1" smtClean="0"/>
              <a:t>Третій</a:t>
            </a:r>
            <a:r>
              <a:rPr lang="ru-RU" i="1" dirty="0" smtClean="0"/>
              <a:t> </a:t>
            </a:r>
            <a:r>
              <a:rPr lang="ru-RU" i="1" dirty="0" err="1" smtClean="0"/>
              <a:t>крок</a:t>
            </a:r>
            <a:r>
              <a:rPr lang="ru-RU" dirty="0" smtClean="0"/>
              <a:t> — </a:t>
            </a:r>
            <a:r>
              <a:rPr lang="ru-RU" dirty="0" err="1" smtClean="0"/>
              <a:t>підсумовування</a:t>
            </a:r>
            <a:r>
              <a:rPr lang="ru-RU" dirty="0" smtClean="0"/>
              <a:t> </a:t>
            </a:r>
            <a:r>
              <a:rPr lang="ru-RU" dirty="0" err="1" smtClean="0"/>
              <a:t>оцінок</a:t>
            </a:r>
            <a:r>
              <a:rPr lang="ru-RU" dirty="0" smtClean="0"/>
              <a:t> </a:t>
            </a:r>
            <a:r>
              <a:rPr lang="ru-RU" dirty="0" err="1" smtClean="0"/>
              <a:t>сильних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кожного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суперників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розрахунок</a:t>
            </a:r>
            <a:r>
              <a:rPr lang="ru-RU" dirty="0" smtClean="0"/>
              <a:t> </a:t>
            </a:r>
            <a:r>
              <a:rPr lang="ru-RU" dirty="0" err="1" smtClean="0"/>
              <a:t>підсумкових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. </a:t>
            </a:r>
            <a:r>
              <a:rPr lang="ru-RU" dirty="0" err="1" smtClean="0"/>
              <a:t>Четвертий</a:t>
            </a:r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 — </a:t>
            </a:r>
            <a:r>
              <a:rPr lang="ru-RU" dirty="0" err="1" smtClean="0"/>
              <a:t>висновки</a:t>
            </a:r>
            <a:r>
              <a:rPr lang="ru-RU" dirty="0" smtClean="0"/>
              <a:t> про </a:t>
            </a:r>
            <a:r>
              <a:rPr lang="ru-RU" dirty="0" err="1" smtClean="0"/>
              <a:t>масштаби</a:t>
            </a:r>
            <a:r>
              <a:rPr lang="ru-RU" dirty="0" smtClean="0"/>
              <a:t> та </a:t>
            </a:r>
            <a:r>
              <a:rPr lang="ru-RU" dirty="0" err="1" smtClean="0"/>
              <a:t>ступені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недоліки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тих сфер, де </a:t>
            </a:r>
            <a:r>
              <a:rPr lang="ru-RU" dirty="0" err="1" smtClean="0"/>
              <a:t>позиції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сильніші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слабкіші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29552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Показники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сильних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слабких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сторін</a:t>
            </a:r>
            <a:r>
              <a:rPr lang="ru-RU" b="1" dirty="0" smtClean="0">
                <a:solidFill>
                  <a:schemeClr val="tx1"/>
                </a:solidFill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</a:rPr>
              <a:t>конкурентній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позиції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компанії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286808" cy="58578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u="sng" dirty="0" err="1" smtClean="0"/>
              <a:t>Ознаки</a:t>
            </a:r>
            <a:r>
              <a:rPr lang="ru-RU" u="sng" dirty="0" smtClean="0"/>
              <a:t> </a:t>
            </a:r>
            <a:r>
              <a:rPr lang="ru-RU" u="sng" dirty="0" err="1" smtClean="0"/>
              <a:t>конкурентної</a:t>
            </a:r>
            <a:r>
              <a:rPr lang="ru-RU" u="sng" dirty="0" smtClean="0"/>
              <a:t> </a:t>
            </a:r>
            <a:r>
              <a:rPr lang="ru-RU" u="sng" dirty="0" err="1" smtClean="0"/>
              <a:t>сили</a:t>
            </a:r>
            <a:r>
              <a:rPr lang="ru-RU" u="sng" dirty="0" smtClean="0"/>
              <a:t> :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позитивні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• Велика </a:t>
            </a:r>
            <a:r>
              <a:rPr lang="ru-RU" dirty="0" err="1" smtClean="0"/>
              <a:t>частка</a:t>
            </a:r>
            <a:r>
              <a:rPr lang="ru-RU" dirty="0" smtClean="0"/>
              <a:t> на ринку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лідируюче</a:t>
            </a:r>
            <a:r>
              <a:rPr lang="ru-RU" dirty="0" smtClean="0"/>
              <a:t> становище на ринку).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Зростаюча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та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відношення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до </a:t>
            </a:r>
            <a:r>
              <a:rPr lang="ru-RU" dirty="0" err="1" smtClean="0"/>
              <a:t>фірми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уловлює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 на ринку </a:t>
            </a:r>
            <a:r>
              <a:rPr lang="ru-RU" dirty="0" err="1" smtClean="0"/>
              <a:t>краще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конкуренти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Компанія</a:t>
            </a:r>
            <a:r>
              <a:rPr lang="ru-RU" dirty="0" smtClean="0"/>
              <a:t> входить до </a:t>
            </a:r>
            <a:r>
              <a:rPr lang="ru-RU" dirty="0" err="1" smtClean="0"/>
              <a:t>стратегічної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вдалим</a:t>
            </a:r>
            <a:r>
              <a:rPr lang="ru-RU" dirty="0" smtClean="0"/>
              <a:t> становищем на ринку.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концентрується</a:t>
            </a:r>
            <a:r>
              <a:rPr lang="ru-RU" dirty="0" smtClean="0"/>
              <a:t> на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швидкозростаючих</a:t>
            </a:r>
            <a:r>
              <a:rPr lang="ru-RU" dirty="0" smtClean="0"/>
              <a:t> сегментах ринку.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диференційовані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низькі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</a:t>
            </a:r>
            <a:r>
              <a:rPr lang="ru-RU" dirty="0" err="1" smtClean="0"/>
              <a:t>вищий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середньому</a:t>
            </a:r>
            <a:r>
              <a:rPr lang="ru-RU" dirty="0" smtClean="0"/>
              <a:t> на ринку.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технологічною</a:t>
            </a:r>
            <a:r>
              <a:rPr lang="ru-RU" dirty="0" smtClean="0"/>
              <a:t> та </a:t>
            </a:r>
            <a:r>
              <a:rPr lang="ru-RU" dirty="0" err="1" smtClean="0"/>
              <a:t>інноваційною</a:t>
            </a:r>
            <a:r>
              <a:rPr lang="ru-RU" dirty="0" smtClean="0"/>
              <a:t> </a:t>
            </a:r>
            <a:r>
              <a:rPr lang="ru-RU" dirty="0" err="1" smtClean="0"/>
              <a:t>перевагою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Творчий</a:t>
            </a:r>
            <a:r>
              <a:rPr lang="ru-RU" dirty="0" smtClean="0"/>
              <a:t>, </a:t>
            </a:r>
            <a:r>
              <a:rPr lang="ru-RU" dirty="0" err="1" smtClean="0"/>
              <a:t>готовий</a:t>
            </a:r>
            <a:r>
              <a:rPr lang="ru-RU" dirty="0" smtClean="0"/>
              <a:t> до </a:t>
            </a:r>
            <a:r>
              <a:rPr lang="ru-RU" dirty="0" err="1" smtClean="0"/>
              <a:t>змін</a:t>
            </a:r>
            <a:r>
              <a:rPr lang="ru-RU" dirty="0" smtClean="0"/>
              <a:t> менеджмент.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Компанія</a:t>
            </a:r>
            <a:r>
              <a:rPr lang="ru-RU" dirty="0" smtClean="0"/>
              <a:t> готова </a:t>
            </a:r>
            <a:r>
              <a:rPr lang="ru-RU" dirty="0" err="1" smtClean="0"/>
              <a:t>здобути</a:t>
            </a:r>
            <a:r>
              <a:rPr lang="ru-RU" dirty="0" smtClean="0"/>
              <a:t> </a:t>
            </a:r>
            <a:r>
              <a:rPr lang="ru-RU" dirty="0" err="1" smtClean="0"/>
              <a:t>вигоду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сприятливої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0"/>
            <a:ext cx="8429684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u="sng" dirty="0" err="1" smtClean="0"/>
              <a:t>Ознаки</a:t>
            </a:r>
            <a:r>
              <a:rPr lang="ru-RU" u="sng" dirty="0" smtClean="0"/>
              <a:t> </a:t>
            </a:r>
            <a:r>
              <a:rPr lang="ru-RU" u="sng" dirty="0" err="1" smtClean="0"/>
              <a:t>конкурентної</a:t>
            </a:r>
            <a:r>
              <a:rPr lang="ru-RU" u="sng" dirty="0" smtClean="0"/>
              <a:t> </a:t>
            </a:r>
            <a:r>
              <a:rPr lang="ru-RU" u="sng" dirty="0" err="1" smtClean="0"/>
              <a:t>слабкості</a:t>
            </a:r>
            <a:r>
              <a:rPr lang="ru-RU" u="sng" dirty="0" smtClean="0"/>
              <a:t> :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зіткнулася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конкурентними</a:t>
            </a:r>
            <a:r>
              <a:rPr lang="ru-RU" dirty="0" smtClean="0"/>
              <a:t> </a:t>
            </a:r>
            <a:r>
              <a:rPr lang="ru-RU" dirty="0" err="1" smtClean="0"/>
              <a:t>недоліками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Конкуренти</a:t>
            </a:r>
            <a:r>
              <a:rPr lang="ru-RU" dirty="0" smtClean="0"/>
              <a:t> </a:t>
            </a:r>
            <a:r>
              <a:rPr lang="ru-RU" dirty="0" err="1" smtClean="0"/>
              <a:t>захоплюють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частку</a:t>
            </a:r>
            <a:r>
              <a:rPr lang="ru-RU" dirty="0" smtClean="0"/>
              <a:t> на ринку.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 </a:t>
            </a:r>
            <a:r>
              <a:rPr lang="ru-RU" dirty="0" err="1" smtClean="0"/>
              <a:t>нижчі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середньому</a:t>
            </a:r>
            <a:r>
              <a:rPr lang="ru-RU" dirty="0" smtClean="0"/>
              <a:t> на ринку.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Нестача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Репутація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у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 err="1" smtClean="0"/>
              <a:t>падає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</a:t>
            </a:r>
            <a:r>
              <a:rPr lang="ru-RU" dirty="0" err="1" smtClean="0"/>
              <a:t>Компанія</a:t>
            </a:r>
            <a:r>
              <a:rPr lang="ru-RU" dirty="0" smtClean="0"/>
              <a:t> входить до </a:t>
            </a:r>
            <a:r>
              <a:rPr lang="ru-RU" dirty="0" err="1" smtClean="0"/>
              <a:t>стратегічної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погіршуючим</a:t>
            </a:r>
            <a:r>
              <a:rPr lang="ru-RU" dirty="0" smtClean="0"/>
              <a:t> становищем на ринку. </a:t>
            </a:r>
          </a:p>
          <a:p>
            <a:pPr algn="just">
              <a:buNone/>
            </a:pPr>
            <a:r>
              <a:rPr lang="ru-RU" dirty="0" smtClean="0"/>
              <a:t>•Становище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слабке</a:t>
            </a:r>
            <a:r>
              <a:rPr lang="ru-RU" dirty="0" smtClean="0"/>
              <a:t> в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перспективних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малою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чинити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ринок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неспроможна</a:t>
            </a:r>
            <a:r>
              <a:rPr lang="ru-RU" dirty="0" smtClean="0"/>
              <a:t> </a:t>
            </a:r>
            <a:r>
              <a:rPr lang="ru-RU" dirty="0" err="1" smtClean="0"/>
              <a:t>протистояти</a:t>
            </a:r>
            <a:r>
              <a:rPr lang="ru-RU" dirty="0" smtClean="0"/>
              <a:t> </a:t>
            </a:r>
            <a:r>
              <a:rPr lang="ru-RU" dirty="0" err="1" smtClean="0"/>
              <a:t>загрозі</a:t>
            </a:r>
            <a:r>
              <a:rPr lang="ru-RU" dirty="0" smtClean="0"/>
              <a:t> </a:t>
            </a:r>
            <a:r>
              <a:rPr lang="ru-RU" dirty="0" err="1" smtClean="0"/>
              <a:t>поглинання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Нестача</a:t>
            </a:r>
            <a:r>
              <a:rPr lang="ru-RU" dirty="0" smtClean="0"/>
              <a:t> </a:t>
            </a:r>
            <a:r>
              <a:rPr lang="ru-RU" dirty="0" err="1" smtClean="0"/>
              <a:t>вміння</a:t>
            </a:r>
            <a:r>
              <a:rPr lang="ru-RU" dirty="0" smtClean="0"/>
              <a:t> та </a:t>
            </a:r>
            <a:r>
              <a:rPr lang="ru-RU" dirty="0" err="1" smtClean="0"/>
              <a:t>здібностей</a:t>
            </a:r>
            <a:r>
              <a:rPr lang="ru-RU" dirty="0" smtClean="0"/>
              <a:t> в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501122" cy="66437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5. З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стратегічними</a:t>
            </a:r>
            <a:r>
              <a:rPr lang="ru-RU" dirty="0" smtClean="0"/>
              <a:t> проблемами </a:t>
            </a:r>
            <a:r>
              <a:rPr lang="ru-RU" dirty="0" err="1" smtClean="0"/>
              <a:t>стикається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? </a:t>
            </a:r>
            <a:r>
              <a:rPr lang="ru-RU" dirty="0" err="1" smtClean="0"/>
              <a:t>Заключним</a:t>
            </a:r>
            <a:r>
              <a:rPr lang="ru-RU" dirty="0" smtClean="0"/>
              <a:t> </a:t>
            </a:r>
            <a:r>
              <a:rPr lang="ru-RU" dirty="0" err="1" smtClean="0"/>
              <a:t>аналітичним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тих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повинен </a:t>
            </a:r>
            <a:r>
              <a:rPr lang="ru-RU" dirty="0" err="1" smtClean="0"/>
              <a:t>сконцентруватися</a:t>
            </a:r>
            <a:r>
              <a:rPr lang="ru-RU" dirty="0" smtClean="0"/>
              <a:t> менеджмент при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ефективного</a:t>
            </a:r>
            <a:r>
              <a:rPr lang="ru-RU" dirty="0" smtClean="0"/>
              <a:t> </a:t>
            </a:r>
            <a:r>
              <a:rPr lang="ru-RU" dirty="0" err="1" smtClean="0"/>
              <a:t>стратегічного</a:t>
            </a:r>
            <a:r>
              <a:rPr lang="ru-RU" dirty="0" smtClean="0"/>
              <a:t> плану </a:t>
            </a:r>
            <a:r>
              <a:rPr lang="ru-RU" dirty="0" err="1" smtClean="0"/>
              <a:t>дій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прийнятна</a:t>
            </a:r>
            <a:r>
              <a:rPr lang="ru-RU" dirty="0" smtClean="0"/>
              <a:t> </a:t>
            </a:r>
            <a:r>
              <a:rPr lang="ru-RU" dirty="0" err="1" smtClean="0"/>
              <a:t>сьогоднішня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для </a:t>
            </a:r>
            <a:r>
              <a:rPr lang="ru-RU" dirty="0" err="1" smtClean="0"/>
              <a:t>галузі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врахувати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рушійних</a:t>
            </a:r>
            <a:r>
              <a:rPr lang="ru-RU" dirty="0" smtClean="0"/>
              <a:t> сил?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діюча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ключовим</a:t>
            </a:r>
            <a:r>
              <a:rPr lang="ru-RU" dirty="0" smtClean="0"/>
              <a:t> факторам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в </a:t>
            </a:r>
            <a:r>
              <a:rPr lang="ru-RU" dirty="0" err="1" smtClean="0"/>
              <a:t>майбутньому</a:t>
            </a:r>
            <a:r>
              <a:rPr lang="ru-RU" dirty="0" smtClean="0"/>
              <a:t>?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існуюча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досконалий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п’яти</a:t>
            </a:r>
            <a:r>
              <a:rPr lang="ru-RU" dirty="0" smtClean="0"/>
              <a:t> </a:t>
            </a:r>
            <a:r>
              <a:rPr lang="ru-RU" dirty="0" err="1" smtClean="0"/>
              <a:t>конкурентних</a:t>
            </a:r>
            <a:r>
              <a:rPr lang="ru-RU" dirty="0" smtClean="0"/>
              <a:t> сил — особливо </a:t>
            </a:r>
            <a:r>
              <a:rPr lang="ru-RU" dirty="0" err="1" smtClean="0"/>
              <a:t>проти</a:t>
            </a:r>
            <a:r>
              <a:rPr lang="ru-RU" dirty="0" smtClean="0"/>
              <a:t> тих, чий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посилитися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сильні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слабкі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</a:t>
            </a:r>
            <a:r>
              <a:rPr lang="ru-RU" dirty="0" err="1" smtClean="0"/>
              <a:t>сьогоднішньої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? 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продовжувати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базової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при </a:t>
            </a:r>
            <a:r>
              <a:rPr lang="ru-RU" dirty="0" err="1" smtClean="0"/>
              <a:t>внесенні</a:t>
            </a:r>
            <a:r>
              <a:rPr lang="ru-RU" dirty="0" smtClean="0"/>
              <a:t> в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незначних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вона повинна бути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переглянута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розроблена</a:t>
            </a:r>
            <a:r>
              <a:rPr lang="ru-RU" dirty="0" smtClean="0"/>
              <a:t> нова </a:t>
            </a:r>
            <a:r>
              <a:rPr lang="ru-RU" dirty="0" err="1" smtClean="0"/>
              <a:t>стратегія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467600" cy="4259262"/>
          </a:xfrm>
        </p:spPr>
        <p:txBody>
          <a:bodyPr>
            <a:normAutofit fontScale="97500"/>
          </a:bodyPr>
          <a:lstStyle/>
          <a:p>
            <a:pPr algn="just">
              <a:buNone/>
            </a:pPr>
            <a:r>
              <a:rPr lang="ru-RU" dirty="0" smtClean="0"/>
              <a:t>      До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відмінностей</a:t>
            </a:r>
            <a:r>
              <a:rPr lang="ru-RU" dirty="0" smtClean="0"/>
              <a:t> ринку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добавити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1571612"/>
            <a:ext cx="3214710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Різниця</a:t>
            </a:r>
            <a:r>
              <a:rPr lang="ru-RU" sz="2000" dirty="0" smtClean="0">
                <a:solidFill>
                  <a:schemeClr val="tx1"/>
                </a:solidFill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</a:rPr>
              <a:t>рівні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виробничих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витрат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1571612"/>
            <a:ext cx="271464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Коливання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обмінних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курсів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2357430"/>
            <a:ext cx="1285884" cy="152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what-is-forexbodywhatisforexjpgfull-159495592488446638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357430"/>
            <a:ext cx="2357454" cy="1574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596" y="3786190"/>
            <a:ext cx="385765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Особливості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торгівельної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політики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національних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урядів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Мировая торговля стремительно восстанавливается после пандемии - доклад О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929198"/>
            <a:ext cx="2928958" cy="16332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572000" y="4000504"/>
            <a:ext cx="321471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Ф</a:t>
            </a:r>
            <a:r>
              <a:rPr lang="ru-RU" sz="2000" dirty="0" err="1" smtClean="0">
                <a:solidFill>
                  <a:schemeClr val="tx1"/>
                </a:solidFill>
              </a:rPr>
              <a:t>орми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міжнародної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конкуренції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Speedo Competition Cheapest Retailers, 59% OFF | lahuelladigital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7223" y="4857506"/>
            <a:ext cx="2755173" cy="1571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1.2. </a:t>
            </a:r>
            <a:r>
              <a:rPr lang="ru-RU" b="1" dirty="0" err="1" smtClean="0">
                <a:solidFill>
                  <a:schemeClr val="tx1"/>
                </a:solidFill>
              </a:rPr>
              <a:t>Типізація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стратегій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міжнародної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конкурентоспроможності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7258072" cy="368789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При </a:t>
            </a:r>
            <a:r>
              <a:rPr lang="ru-RU" dirty="0" err="1" smtClean="0"/>
              <a:t>виході</a:t>
            </a:r>
            <a:r>
              <a:rPr lang="ru-RU" dirty="0" smtClean="0"/>
              <a:t> на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фірма</a:t>
            </a:r>
            <a:r>
              <a:rPr lang="ru-RU" dirty="0" smtClean="0"/>
              <a:t> (</a:t>
            </a:r>
            <a:r>
              <a:rPr lang="ru-RU" dirty="0" err="1" smtClean="0"/>
              <a:t>підприємство</a:t>
            </a:r>
            <a:r>
              <a:rPr lang="ru-RU" dirty="0" smtClean="0"/>
              <a:t>, </a:t>
            </a:r>
            <a:r>
              <a:rPr lang="ru-RU" dirty="0" err="1" smtClean="0"/>
              <a:t>організація</a:t>
            </a:r>
            <a:r>
              <a:rPr lang="ru-RU" dirty="0" smtClean="0"/>
              <a:t>) </a:t>
            </a:r>
            <a:r>
              <a:rPr lang="ru-RU" dirty="0" err="1" smtClean="0"/>
              <a:t>обирає</a:t>
            </a:r>
            <a:r>
              <a:rPr lang="ru-RU" dirty="0" smtClean="0"/>
              <a:t> </a:t>
            </a:r>
            <a:r>
              <a:rPr lang="ru-RU" dirty="0" err="1" smtClean="0"/>
              <a:t>певний</a:t>
            </a:r>
            <a:r>
              <a:rPr lang="ru-RU" dirty="0" smtClean="0"/>
              <a:t> тип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вона буде </a:t>
            </a:r>
            <a:r>
              <a:rPr lang="ru-RU" dirty="0" err="1" smtClean="0"/>
              <a:t>застосовувати</a:t>
            </a:r>
            <a:r>
              <a:rPr lang="ru-RU" dirty="0" smtClean="0"/>
              <a:t>.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,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орієнтований</a:t>
            </a:r>
            <a:r>
              <a:rPr lang="ru-RU" dirty="0" smtClean="0"/>
              <a:t> на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у </a:t>
            </a:r>
            <a:r>
              <a:rPr lang="ru-RU" dirty="0" err="1" smtClean="0"/>
              <a:t>розпорядженні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7410" name="AutoShape 2" descr="Конкуренция, как стимул для развития компа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Конкуренция, как стимул для развития компа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Без названия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786322"/>
            <a:ext cx="3214710" cy="18400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7686700" cy="774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типи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стратегій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конкурентної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боротьби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1071546"/>
            <a:ext cx="242889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err="1" smtClean="0">
                <a:solidFill>
                  <a:schemeClr val="tx1"/>
                </a:solidFill>
              </a:rPr>
              <a:t>Віолентна</a:t>
            </a:r>
            <a:r>
              <a:rPr lang="ru-RU" sz="2300" b="1" dirty="0" smtClean="0">
                <a:solidFill>
                  <a:schemeClr val="tx1"/>
                </a:solidFill>
              </a:rPr>
              <a:t> ("</a:t>
            </a:r>
            <a:r>
              <a:rPr lang="ru-RU" sz="2300" b="1" dirty="0" err="1" smtClean="0">
                <a:solidFill>
                  <a:schemeClr val="tx1"/>
                </a:solidFill>
              </a:rPr>
              <a:t>силова</a:t>
            </a:r>
            <a:r>
              <a:rPr lang="ru-RU" sz="2300" b="1" dirty="0" smtClean="0">
                <a:solidFill>
                  <a:schemeClr val="tx1"/>
                </a:solidFill>
              </a:rPr>
              <a:t>") </a:t>
            </a:r>
            <a:r>
              <a:rPr lang="ru-RU" sz="2300" b="1" dirty="0" err="1" smtClean="0">
                <a:solidFill>
                  <a:schemeClr val="tx1"/>
                </a:solidFill>
              </a:rPr>
              <a:t>стратегія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1000108"/>
            <a:ext cx="5643602" cy="2786082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Характерна для </a:t>
            </a:r>
            <a:r>
              <a:rPr lang="ru-RU" sz="2000" dirty="0" err="1" smtClean="0"/>
              <a:t>фірм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сфері</a:t>
            </a:r>
            <a:r>
              <a:rPr lang="ru-RU" sz="2000" dirty="0" smtClean="0"/>
              <a:t> крупного, стандартного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/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. </a:t>
            </a:r>
            <a:r>
              <a:rPr lang="ru-RU" sz="2000" dirty="0" err="1" smtClean="0"/>
              <a:t>Спираючись</a:t>
            </a:r>
            <a:r>
              <a:rPr lang="ru-RU" sz="2000" dirty="0" smtClean="0"/>
              <a:t> на свою </a:t>
            </a:r>
            <a:r>
              <a:rPr lang="ru-RU" sz="2000" dirty="0" err="1" smtClean="0"/>
              <a:t>гігантську</a:t>
            </a:r>
            <a:r>
              <a:rPr lang="ru-RU" sz="2000" dirty="0" smtClean="0"/>
              <a:t> силу </a:t>
            </a:r>
            <a:r>
              <a:rPr lang="ru-RU" sz="2000" dirty="0" err="1" smtClean="0"/>
              <a:t>фірма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домінувати</a:t>
            </a:r>
            <a:r>
              <a:rPr lang="ru-RU" sz="2000" dirty="0" smtClean="0"/>
              <a:t> на обширному ринку, по </a:t>
            </a:r>
            <a:r>
              <a:rPr lang="ru-RU" sz="2000" dirty="0" err="1" smtClean="0"/>
              <a:t>можливості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витискуючи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конкурентів</a:t>
            </a:r>
            <a:r>
              <a:rPr lang="ru-RU" sz="2000" dirty="0" smtClean="0"/>
              <a:t>. Вона </a:t>
            </a:r>
            <a:r>
              <a:rPr lang="ru-RU" sz="2000" dirty="0" err="1" smtClean="0"/>
              <a:t>приваблює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покупців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порівняною</a:t>
            </a:r>
            <a:r>
              <a:rPr lang="ru-RU" sz="2000" dirty="0" smtClean="0"/>
              <a:t> дешевизною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добротністю</a:t>
            </a:r>
            <a:r>
              <a:rPr lang="ru-RU" sz="2000" dirty="0" smtClean="0"/>
              <a:t> (</a:t>
            </a:r>
            <a:r>
              <a:rPr lang="ru-RU" sz="2000" dirty="0" err="1" smtClean="0"/>
              <a:t>середнім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рівнем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виробів</a:t>
            </a:r>
            <a:r>
              <a:rPr lang="ru-RU" sz="2000" dirty="0" smtClean="0"/>
              <a:t>). </a:t>
            </a:r>
            <a:endParaRPr lang="ru-RU" sz="2000" dirty="0"/>
          </a:p>
        </p:txBody>
      </p:sp>
      <p:cxnSp>
        <p:nvCxnSpPr>
          <p:cNvPr id="20" name="Прямая со стрелкой 19"/>
          <p:cNvCxnSpPr>
            <a:stCxn id="15" idx="3"/>
          </p:cNvCxnSpPr>
          <p:nvPr/>
        </p:nvCxnSpPr>
        <p:spPr>
          <a:xfrm>
            <a:off x="2786050" y="18573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57158" y="4286256"/>
            <a:ext cx="242889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err="1">
                <a:solidFill>
                  <a:schemeClr val="tx1"/>
                </a:solidFill>
              </a:rPr>
              <a:t>Патієнтна</a:t>
            </a:r>
            <a:r>
              <a:rPr lang="ru-RU" sz="2300" b="1" dirty="0">
                <a:solidFill>
                  <a:schemeClr val="tx1"/>
                </a:solidFill>
              </a:rPr>
              <a:t> (</a:t>
            </a:r>
            <a:r>
              <a:rPr lang="ru-RU" sz="2300" b="1" dirty="0" err="1">
                <a:solidFill>
                  <a:schemeClr val="tx1"/>
                </a:solidFill>
              </a:rPr>
              <a:t>нішова</a:t>
            </a:r>
            <a:r>
              <a:rPr lang="ru-RU" sz="2300" b="1" dirty="0">
                <a:solidFill>
                  <a:schemeClr val="tx1"/>
                </a:solidFill>
              </a:rPr>
              <a:t>) </a:t>
            </a:r>
            <a:r>
              <a:rPr lang="ru-RU" sz="2300" b="1" dirty="0" err="1">
                <a:solidFill>
                  <a:schemeClr val="tx1"/>
                </a:solidFill>
              </a:rPr>
              <a:t>стратегія</a:t>
            </a:r>
            <a:r>
              <a:rPr lang="ru-RU" sz="23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00364" y="4071942"/>
            <a:ext cx="5643602" cy="2357454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Типова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фірм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встали на шлях </a:t>
            </a:r>
            <a:r>
              <a:rPr lang="ru-RU" sz="2000" dirty="0" err="1" smtClean="0"/>
              <a:t>вузької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спеціалізації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Передбачає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виготовлення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особливої</a:t>
            </a:r>
            <a:r>
              <a:rPr lang="ru-RU" sz="2000" dirty="0" smtClean="0"/>
              <a:t>, </a:t>
            </a:r>
            <a:r>
              <a:rPr lang="ru-RU" sz="2000" dirty="0" err="1" smtClean="0"/>
              <a:t>незвичайної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певного</a:t>
            </a:r>
            <a:r>
              <a:rPr lang="ru-RU" sz="2000" dirty="0" smtClean="0"/>
              <a:t> (</a:t>
            </a:r>
            <a:r>
              <a:rPr lang="ru-RU" sz="2000" dirty="0" err="1" smtClean="0"/>
              <a:t>частіше</a:t>
            </a:r>
            <a:r>
              <a:rPr lang="ru-RU" sz="2000" dirty="0" smtClean="0"/>
              <a:t>) </a:t>
            </a:r>
            <a:r>
              <a:rPr lang="ru-RU" sz="2000" dirty="0" err="1" smtClean="0"/>
              <a:t>вузького</a:t>
            </a:r>
            <a:r>
              <a:rPr lang="ru-RU" sz="2000" dirty="0" smtClean="0"/>
              <a:t> кола </a:t>
            </a:r>
            <a:r>
              <a:rPr lang="ru-RU" sz="2000" dirty="0" err="1" smtClean="0"/>
              <a:t>споживачів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намагаються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ухилитися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прямої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конкуренції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провідними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корпораціями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714612" y="500063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000108"/>
            <a:ext cx="242889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Комутантна</a:t>
            </a:r>
            <a:r>
              <a:rPr lang="ru-RU" sz="2400" b="1" dirty="0" smtClean="0">
                <a:solidFill>
                  <a:schemeClr val="tx1"/>
                </a:solidFill>
              </a:rPr>
              <a:t> (</a:t>
            </a:r>
            <a:r>
              <a:rPr lang="ru-RU" sz="2400" b="1" dirty="0" err="1" smtClean="0">
                <a:solidFill>
                  <a:schemeClr val="tx1"/>
                </a:solidFill>
              </a:rPr>
              <a:t>пристосовницька</a:t>
            </a:r>
            <a:r>
              <a:rPr lang="ru-RU" sz="2400" b="1" dirty="0" smtClean="0">
                <a:solidFill>
                  <a:schemeClr val="tx1"/>
                </a:solidFill>
              </a:rPr>
              <a:t>) </a:t>
            </a:r>
            <a:r>
              <a:rPr lang="ru-RU" sz="2400" b="1" dirty="0" err="1" smtClean="0">
                <a:solidFill>
                  <a:schemeClr val="tx1"/>
                </a:solidFill>
              </a:rPr>
              <a:t>стратегія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357166"/>
            <a:ext cx="5643602" cy="3143272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Переважає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звичайному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бізнесі</a:t>
            </a:r>
            <a:r>
              <a:rPr lang="ru-RU" sz="2000" dirty="0" smtClean="0"/>
              <a:t> у </a:t>
            </a:r>
            <a:r>
              <a:rPr lang="ru-RU" sz="2000" dirty="0" err="1" smtClean="0"/>
              <a:t>місцевих</a:t>
            </a:r>
            <a:r>
              <a:rPr lang="ru-RU" sz="2000" dirty="0" smtClean="0"/>
              <a:t> (</a:t>
            </a:r>
            <a:r>
              <a:rPr lang="ru-RU" sz="2000" dirty="0" err="1" smtClean="0"/>
              <a:t>локальних</a:t>
            </a:r>
            <a:r>
              <a:rPr lang="ru-RU" sz="2000" dirty="0" smtClean="0"/>
              <a:t>) масштабах. Сила малого </a:t>
            </a:r>
            <a:r>
              <a:rPr lang="ru-RU" sz="2000" dirty="0" err="1" smtClean="0"/>
              <a:t>неспеціалізованого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полягає</a:t>
            </a:r>
            <a:r>
              <a:rPr lang="ru-RU" sz="2000" dirty="0" smtClean="0"/>
              <a:t> в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кращій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пристосованості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задоволення</a:t>
            </a:r>
            <a:r>
              <a:rPr lang="ru-RU" sz="2000" dirty="0" smtClean="0"/>
              <a:t> невеликих за </a:t>
            </a:r>
            <a:r>
              <a:rPr lang="ru-RU" sz="2000" dirty="0" err="1" smtClean="0"/>
              <a:t>обсягом</a:t>
            </a:r>
            <a:r>
              <a:rPr lang="ru-RU" sz="2000" dirty="0" smtClean="0"/>
              <a:t> (а </a:t>
            </a:r>
            <a:r>
              <a:rPr lang="ru-RU" sz="2000" dirty="0" err="1" smtClean="0"/>
              <a:t>іноді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короткочасних</a:t>
            </a:r>
            <a:r>
              <a:rPr lang="ru-RU" sz="2000" dirty="0" smtClean="0"/>
              <a:t>) потреб конкретного </a:t>
            </a:r>
            <a:r>
              <a:rPr lang="ru-RU" sz="2000" dirty="0" err="1" smtClean="0"/>
              <a:t>клієнта</a:t>
            </a:r>
            <a:r>
              <a:rPr lang="ru-RU" sz="2000" dirty="0" smtClean="0"/>
              <a:t>.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комутанти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кожну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бізнесу</a:t>
            </a:r>
            <a:r>
              <a:rPr lang="ru-RU" sz="2000" dirty="0" smtClean="0"/>
              <a:t>,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як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фірми</a:t>
            </a:r>
            <a:r>
              <a:rPr lang="ru-RU" sz="2000" dirty="0" smtClean="0"/>
              <a:t> строго </a:t>
            </a:r>
            <a:r>
              <a:rPr lang="ru-RU" sz="2000" dirty="0" err="1" smtClean="0"/>
              <a:t>дотримуються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профілю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cxnSp>
        <p:nvCxnSpPr>
          <p:cNvPr id="7" name="Прямая со стрелкой 6"/>
          <p:cNvCxnSpPr>
            <a:stCxn id="4" idx="3"/>
          </p:cNvCxnSpPr>
          <p:nvPr/>
        </p:nvCxnSpPr>
        <p:spPr>
          <a:xfrm>
            <a:off x="2714612" y="178592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85720" y="4357694"/>
            <a:ext cx="242889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Експлерентна</a:t>
            </a:r>
            <a:r>
              <a:rPr lang="ru-RU" sz="2400" b="1" dirty="0" smtClean="0">
                <a:solidFill>
                  <a:schemeClr val="tx1"/>
                </a:solidFill>
              </a:rPr>
              <a:t> (</a:t>
            </a:r>
            <a:r>
              <a:rPr lang="ru-RU" sz="2400" b="1" dirty="0" err="1" smtClean="0">
                <a:solidFill>
                  <a:schemeClr val="tx1"/>
                </a:solidFill>
              </a:rPr>
              <a:t>піонерська</a:t>
            </a:r>
            <a:r>
              <a:rPr lang="ru-RU" sz="2400" b="1" dirty="0" smtClean="0">
                <a:solidFill>
                  <a:schemeClr val="tx1"/>
                </a:solidFill>
              </a:rPr>
              <a:t>) </a:t>
            </a:r>
            <a:r>
              <a:rPr lang="ru-RU" sz="2400" b="1" dirty="0" err="1" smtClean="0">
                <a:solidFill>
                  <a:schemeClr val="tx1"/>
                </a:solidFill>
              </a:rPr>
              <a:t>стратегія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3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714612" y="507207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00364" y="3714728"/>
            <a:ext cx="5643602" cy="2714668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стратегія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радикальним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перетворенням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сегментів</a:t>
            </a:r>
            <a:r>
              <a:rPr lang="ru-RU" sz="2000" dirty="0" smtClean="0"/>
              <a:t> ринку. </a:t>
            </a:r>
            <a:r>
              <a:rPr lang="ru-RU" sz="2000" dirty="0" err="1" smtClean="0"/>
              <a:t>Головний</a:t>
            </a:r>
            <a:r>
              <a:rPr lang="ru-RU" sz="2000" dirty="0" smtClean="0"/>
              <a:t> фактор </a:t>
            </a:r>
            <a:r>
              <a:rPr lang="ru-RU" sz="2000" dirty="0" err="1" smtClean="0"/>
              <a:t>сили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експлерентів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випередженням</a:t>
            </a:r>
            <a:r>
              <a:rPr lang="ru-RU" sz="2000" dirty="0" smtClean="0"/>
              <a:t> у </a:t>
            </a:r>
            <a:r>
              <a:rPr lang="ru-RU" sz="2000" dirty="0" err="1" smtClean="0"/>
              <a:t>впровадженні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принципових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нововведень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Така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компанія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одержати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первісної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одноосібної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присутності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ньому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1.3. </a:t>
            </a:r>
            <a:r>
              <a:rPr lang="ru-RU" b="1" dirty="0" err="1" smtClean="0">
                <a:solidFill>
                  <a:schemeClr val="tx1"/>
                </a:solidFill>
              </a:rPr>
              <a:t>Конкурентні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стратегії</a:t>
            </a:r>
            <a:r>
              <a:rPr lang="ru-RU" b="1" dirty="0" smtClean="0">
                <a:solidFill>
                  <a:schemeClr val="tx1"/>
                </a:solidFill>
              </a:rPr>
              <a:t> в </a:t>
            </a:r>
            <a:r>
              <a:rPr lang="ru-RU" b="1" dirty="0" err="1" smtClean="0">
                <a:solidFill>
                  <a:schemeClr val="tx1"/>
                </a:solidFill>
              </a:rPr>
              <a:t>сфері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масового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виробництва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функціонують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стрижнем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розвинутої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. Так, у США,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 вони </a:t>
            </a:r>
            <a:r>
              <a:rPr lang="ru-RU" dirty="0" err="1" smtClean="0"/>
              <a:t>становлять</a:t>
            </a:r>
            <a:r>
              <a:rPr lang="ru-RU" dirty="0" smtClean="0"/>
              <a:t> не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1–2%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фірм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третини</a:t>
            </a:r>
            <a:r>
              <a:rPr lang="ru-RU" dirty="0" smtClean="0"/>
              <a:t> до </a:t>
            </a:r>
            <a:r>
              <a:rPr lang="ru-RU" dirty="0" err="1" smtClean="0"/>
              <a:t>половини</a:t>
            </a:r>
            <a:r>
              <a:rPr lang="ru-RU" dirty="0" smtClean="0"/>
              <a:t> валового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продукту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випускають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зазнають</a:t>
            </a:r>
            <a:r>
              <a:rPr lang="ru-RU" dirty="0" smtClean="0"/>
              <a:t> </a:t>
            </a:r>
            <a:r>
              <a:rPr lang="ru-RU" dirty="0" err="1" smtClean="0"/>
              <a:t>серйозні</a:t>
            </a:r>
            <a:r>
              <a:rPr lang="ru-RU" dirty="0" smtClean="0"/>
              <a:t> критики. Але все ж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слабкістю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в </a:t>
            </a:r>
            <a:r>
              <a:rPr lang="ru-RU" dirty="0" err="1" smtClean="0"/>
              <a:t>переважній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дотримуються</a:t>
            </a:r>
            <a:r>
              <a:rPr lang="ru-RU" dirty="0" smtClean="0"/>
              <a:t> </a:t>
            </a:r>
            <a:r>
              <a:rPr lang="ru-RU" dirty="0" err="1" smtClean="0"/>
              <a:t>силової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000108"/>
            <a:ext cx="242889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chemeClr val="tx1"/>
                </a:solidFill>
              </a:rPr>
              <a:t>Стратегія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придушення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конкурентів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14290"/>
            <a:ext cx="5643602" cy="3143272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Найбільша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фірма</a:t>
            </a:r>
            <a:r>
              <a:rPr lang="ru-RU" sz="2000" dirty="0" smtClean="0"/>
              <a:t> </a:t>
            </a:r>
            <a:r>
              <a:rPr lang="ru-RU" sz="2000" dirty="0" err="1" smtClean="0"/>
              <a:t>лідирує</a:t>
            </a:r>
            <a:r>
              <a:rPr lang="ru-RU" sz="2000" dirty="0" smtClean="0"/>
              <a:t> на ринку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відривом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. </a:t>
            </a:r>
            <a:r>
              <a:rPr lang="ru-RU" sz="2000" dirty="0" err="1" smtClean="0"/>
              <a:t>Фірми-лідери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відзначаються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підвищеною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стабільністю</a:t>
            </a:r>
            <a:r>
              <a:rPr lang="ru-RU" sz="2000" dirty="0" smtClean="0"/>
              <a:t>. Портер М. </a:t>
            </a:r>
            <a:r>
              <a:rPr lang="ru-RU" sz="2000" dirty="0" err="1" smtClean="0"/>
              <a:t>вважає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кардинальним</a:t>
            </a:r>
            <a:r>
              <a:rPr lang="ru-RU" sz="2000" dirty="0" smtClean="0"/>
              <a:t> правилом </a:t>
            </a:r>
            <a:r>
              <a:rPr lang="ru-RU" sz="2000" dirty="0" err="1" smtClean="0"/>
              <a:t>наступальної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стратегії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лідера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атакувати</a:t>
            </a:r>
            <a:r>
              <a:rPr lang="ru-RU" sz="2000" dirty="0" smtClean="0"/>
              <a:t> прямо в лоб. </a:t>
            </a:r>
            <a:r>
              <a:rPr lang="ru-RU" sz="2000" dirty="0" err="1" smtClean="0"/>
              <a:t>Двобій</a:t>
            </a:r>
            <a:r>
              <a:rPr lang="ru-RU" sz="2000" dirty="0" smtClean="0"/>
              <a:t> </a:t>
            </a:r>
            <a:r>
              <a:rPr lang="ru-RU" sz="2000" dirty="0" err="1" smtClean="0"/>
              <a:t>лідера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претендента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привести до </a:t>
            </a:r>
            <a:r>
              <a:rPr lang="ru-RU" sz="2000" dirty="0" err="1" smtClean="0"/>
              <a:t>виснаження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претендента </a:t>
            </a:r>
            <a:r>
              <a:rPr lang="ru-RU" sz="2000" dirty="0" err="1" smtClean="0"/>
              <a:t>раніше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лідера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000504"/>
            <a:ext cx="242889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Тактика «</a:t>
            </a:r>
            <a:r>
              <a:rPr lang="ru-RU" sz="2400" b="1" dirty="0" err="1">
                <a:solidFill>
                  <a:schemeClr val="tx1"/>
                </a:solidFill>
              </a:rPr>
              <a:t>спритного</a:t>
            </a:r>
            <a:r>
              <a:rPr lang="ru-RU" sz="2400" b="1" dirty="0">
                <a:solidFill>
                  <a:schemeClr val="tx1"/>
                </a:solidFill>
              </a:rPr>
              <a:t> другого».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3500438"/>
            <a:ext cx="5643602" cy="3000396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Фірмі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обов'язково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першою</a:t>
            </a:r>
            <a:r>
              <a:rPr lang="ru-RU" sz="2000" dirty="0" smtClean="0"/>
              <a:t> для того,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нововведення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найвищий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зиск</a:t>
            </a:r>
            <a:r>
              <a:rPr lang="ru-RU" sz="2000" dirty="0" smtClean="0"/>
              <a:t>. </a:t>
            </a:r>
            <a:r>
              <a:rPr lang="ru-RU" sz="2000" dirty="0" err="1" smtClean="0"/>
              <a:t>Відкриття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стає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комерційне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вигідним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масовому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тиражуванні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галузях</a:t>
            </a:r>
            <a:r>
              <a:rPr lang="ru-RU" sz="2000" dirty="0" smtClean="0"/>
              <a:t>. </a:t>
            </a:r>
            <a:r>
              <a:rPr lang="ru-RU" sz="2000" dirty="0" err="1" smtClean="0"/>
              <a:t>Повинні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створені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слідкують</a:t>
            </a:r>
            <a:r>
              <a:rPr lang="ru-RU" sz="2000" dirty="0" smtClean="0"/>
              <a:t> за чужими </a:t>
            </a:r>
            <a:r>
              <a:rPr lang="ru-RU" sz="2000" dirty="0" err="1" smtClean="0"/>
              <a:t>досягненнями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швидке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аналогів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оригінал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т.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cxnSp>
        <p:nvCxnSpPr>
          <p:cNvPr id="10" name="Прямая со стрелкой 9"/>
          <p:cNvCxnSpPr>
            <a:stCxn id="4" idx="3"/>
            <a:endCxn id="6" idx="1"/>
          </p:cNvCxnSpPr>
          <p:nvPr/>
        </p:nvCxnSpPr>
        <p:spPr>
          <a:xfrm>
            <a:off x="2714612" y="178592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3"/>
          </p:cNvCxnSpPr>
          <p:nvPr/>
        </p:nvCxnSpPr>
        <p:spPr>
          <a:xfrm>
            <a:off x="271461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244</TotalTime>
  <Words>3015</Words>
  <Application>Microsoft Office PowerPoint</Application>
  <PresentationFormat>Экран (4:3)</PresentationFormat>
  <Paragraphs>163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Century Schoolbook</vt:lpstr>
      <vt:lpstr>Wingdings</vt:lpstr>
      <vt:lpstr>Wingdings 2</vt:lpstr>
      <vt:lpstr>Эркер</vt:lpstr>
      <vt:lpstr>Лекція 3 Методологічні засади оцінювання та управління конкурентоспроможністю підприємства  </vt:lpstr>
      <vt:lpstr>1.1.Методологічні засади оцінювання та управління конкурентоспроможністю підприємства</vt:lpstr>
      <vt:lpstr>Презентация PowerPoint</vt:lpstr>
      <vt:lpstr>Презентация PowerPoint</vt:lpstr>
      <vt:lpstr>1.2. Типізація стратегій міжнародної конкурентоспроможності</vt:lpstr>
      <vt:lpstr>типи стратегій конкурентної боротьби</vt:lpstr>
      <vt:lpstr>Презентация PowerPoint</vt:lpstr>
      <vt:lpstr>1.3. Конкурентні стратегії в сфері масового виробництва </vt:lpstr>
      <vt:lpstr>Презентация PowerPoint</vt:lpstr>
      <vt:lpstr>Конкурентні переваги вузької спеціалізаці</vt:lpstr>
      <vt:lpstr>Презентация PowerPoint</vt:lpstr>
      <vt:lpstr>1.4. Корпоративні стратегії диверсифікації </vt:lpstr>
      <vt:lpstr>Схема зіставлення конкурентної позиції фірми з темпами зростання ринку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Стратегії продажу і ліквідації бізнесу</vt:lpstr>
      <vt:lpstr>Презентация PowerPoint</vt:lpstr>
      <vt:lpstr>Презентация PowerPoint</vt:lpstr>
      <vt:lpstr>1.5 Конкурентні стратегії у сфері малого бізнесу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Конкурентні інноваційні стратегії</vt:lpstr>
      <vt:lpstr>Презентация PowerPoint</vt:lpstr>
      <vt:lpstr>1.6. Методики розробки та оцінювання ефективності стратегій міжнародної конкурентоспроможності.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Показники сильних і слабких сторін у конкурентній позиції компанії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конкурентоспроможності вітчизняних підприємств в контексті Євроінтеграції економіки України</dc:title>
  <dc:creator>Пользователь</dc:creator>
  <cp:lastModifiedBy>Учетная запись Майкрософт</cp:lastModifiedBy>
  <cp:revision>45</cp:revision>
  <dcterms:created xsi:type="dcterms:W3CDTF">2022-11-06T10:08:46Z</dcterms:created>
  <dcterms:modified xsi:type="dcterms:W3CDTF">2023-04-19T10:36:30Z</dcterms:modified>
</cp:coreProperties>
</file>