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4/22/2024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1506920"/>
          </a:xfrm>
        </p:spPr>
        <p:txBody>
          <a:bodyPr/>
          <a:lstStyle/>
          <a:p>
            <a:r>
              <a:rPr lang="ru-RU" sz="3200" dirty="0" err="1"/>
              <a:t>Аналіз</a:t>
            </a:r>
            <a:r>
              <a:rPr lang="ru-RU" sz="3200" dirty="0"/>
              <a:t> і </a:t>
            </a:r>
            <a:r>
              <a:rPr lang="ru-RU" sz="3200" dirty="0" err="1"/>
              <a:t>планування</a:t>
            </a:r>
            <a:r>
              <a:rPr lang="ru-RU" sz="3200" dirty="0"/>
              <a:t> </a:t>
            </a:r>
            <a:r>
              <a:rPr lang="ru-RU" sz="3200" dirty="0" err="1"/>
              <a:t>трудових</a:t>
            </a:r>
            <a:r>
              <a:rPr lang="ru-RU" sz="3200" dirty="0"/>
              <a:t> </a:t>
            </a:r>
            <a:r>
              <a:rPr lang="ru-RU" sz="3200" dirty="0" err="1"/>
              <a:t>показників</a:t>
            </a:r>
            <a:endParaRPr lang="en-US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848" y="2481943"/>
            <a:ext cx="7891272" cy="3657600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	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інформаційна</a:t>
            </a:r>
            <a:r>
              <a:rPr lang="ru-RU" dirty="0"/>
              <a:t> база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	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персоналом.</a:t>
            </a:r>
          </a:p>
          <a:p>
            <a:r>
              <a:rPr lang="ru-RU" dirty="0" smtClean="0"/>
              <a:t>.</a:t>
            </a:r>
            <a:r>
              <a:rPr lang="ru-RU" dirty="0"/>
              <a:t>3.	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персоналу.</a:t>
            </a:r>
          </a:p>
          <a:p>
            <a:r>
              <a:rPr lang="ru-RU" dirty="0" smtClean="0"/>
              <a:t>4</a:t>
            </a:r>
            <a:r>
              <a:rPr lang="ru-RU" dirty="0"/>
              <a:t>.	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оплату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 smtClean="0"/>
              <a:t>5</a:t>
            </a:r>
            <a:r>
              <a:rPr lang="ru-RU" dirty="0"/>
              <a:t>.	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показ- </a:t>
            </a:r>
            <a:r>
              <a:rPr lang="ru-RU" dirty="0" err="1"/>
              <a:t>ників</a:t>
            </a:r>
            <a:r>
              <a:rPr lang="ru-RU" dirty="0"/>
              <a:t>.</a:t>
            </a:r>
          </a:p>
          <a:p>
            <a:r>
              <a:rPr lang="ru-RU" dirty="0" smtClean="0"/>
              <a:t>6</a:t>
            </a:r>
            <a:r>
              <a:rPr lang="ru-RU" dirty="0"/>
              <a:t>.	Методика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445" y="221290"/>
            <a:ext cx="1157369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результативний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аналогічно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факторній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;</a:t>
            </a:r>
          </a:p>
          <a:p>
            <a:r>
              <a:rPr lang="ru-RU" b="1" dirty="0"/>
              <a:t>3)	</a:t>
            </a:r>
            <a:r>
              <a:rPr lang="ru-RU" b="1" dirty="0" err="1"/>
              <a:t>двофакторна</a:t>
            </a:r>
            <a:r>
              <a:rPr lang="ru-RU" b="1" dirty="0"/>
              <a:t> </a:t>
            </a:r>
            <a:r>
              <a:rPr lang="ru-RU" b="1" dirty="0" err="1"/>
              <a:t>мультиплікативна</a:t>
            </a:r>
            <a:r>
              <a:rPr lang="ru-RU" b="1" dirty="0"/>
              <a:t> модель </a:t>
            </a:r>
            <a:r>
              <a:rPr lang="ru-RU" b="1" dirty="0" err="1"/>
              <a:t>середньорічної</a:t>
            </a:r>
            <a:r>
              <a:rPr lang="ru-RU" b="1" dirty="0"/>
              <a:t> </a:t>
            </a:r>
            <a:r>
              <a:rPr lang="ru-RU" b="1" dirty="0" err="1"/>
              <a:t>продук</a:t>
            </a:r>
            <a:r>
              <a:rPr lang="ru-RU" b="1" dirty="0"/>
              <a:t>- </a:t>
            </a:r>
            <a:r>
              <a:rPr lang="ru-RU" b="1" dirty="0" err="1"/>
              <a:t>тивності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 одного </a:t>
            </a:r>
            <a:r>
              <a:rPr lang="ru-RU" b="1" dirty="0" err="1"/>
              <a:t>працівника</a:t>
            </a:r>
            <a:r>
              <a:rPr lang="ru-RU" b="1" dirty="0"/>
              <a:t>:</a:t>
            </a:r>
          </a:p>
          <a:p>
            <a:endParaRPr lang="ru-RU" dirty="0"/>
          </a:p>
          <a:p>
            <a:r>
              <a:rPr lang="ru-RU" dirty="0" err="1"/>
              <a:t>ППп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/>
              <a:t>ПВ </a:t>
            </a:r>
            <a:r>
              <a:rPr lang="ru-RU" dirty="0" smtClean="0"/>
              <a:t>* </a:t>
            </a:r>
            <a:r>
              <a:rPr lang="ru-RU" dirty="0"/>
              <a:t>ПП ,	</a:t>
            </a:r>
            <a:endParaRPr lang="ru-RU" dirty="0" smtClean="0"/>
          </a:p>
          <a:p>
            <a:r>
              <a:rPr lang="ru-RU" dirty="0" smtClean="0"/>
              <a:t>де </a:t>
            </a:r>
            <a:r>
              <a:rPr lang="ru-RU" dirty="0"/>
              <a:t>ПВ –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робітників</a:t>
            </a:r>
            <a:r>
              <a:rPr lang="ru-RU" dirty="0"/>
              <a:t> у </a:t>
            </a:r>
            <a:r>
              <a:rPr lang="ru-RU" dirty="0" err="1"/>
              <a:t>середньорічній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персоналу</a:t>
            </a:r>
            <a:r>
              <a:rPr lang="ru-RU" dirty="0" smtClean="0"/>
              <a:t>.</a:t>
            </a:r>
          </a:p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абсолютних</a:t>
            </a:r>
            <a:r>
              <a:rPr lang="ru-RU" dirty="0"/>
              <a:t> </a:t>
            </a:r>
            <a:r>
              <a:rPr lang="ru-RU" dirty="0" err="1"/>
              <a:t>різниць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одного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:</a:t>
            </a:r>
          </a:p>
          <a:p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робітників</a:t>
            </a:r>
            <a:r>
              <a:rPr lang="ru-RU" dirty="0"/>
              <a:t> у </a:t>
            </a:r>
            <a:r>
              <a:rPr lang="ru-RU" dirty="0" err="1"/>
              <a:t>середньорічній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персоналу</a:t>
            </a:r>
          </a:p>
          <a:p>
            <a:r>
              <a:rPr lang="ru-RU" dirty="0" smtClean="0"/>
              <a:t>∆</a:t>
            </a:r>
            <a:r>
              <a:rPr lang="ru-RU" dirty="0" err="1" smtClean="0"/>
              <a:t>ППппв</a:t>
            </a:r>
            <a:r>
              <a:rPr lang="ru-RU" dirty="0" smtClean="0"/>
              <a:t> =∆ ПВ*</a:t>
            </a:r>
            <a:r>
              <a:rPr lang="ru-RU" dirty="0" err="1" smtClean="0"/>
              <a:t>ППпл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де </a:t>
            </a:r>
            <a:r>
              <a:rPr lang="el-GR" dirty="0"/>
              <a:t>Δ</a:t>
            </a:r>
            <a:r>
              <a:rPr lang="ru-RU" dirty="0"/>
              <a:t>ПВ – </a:t>
            </a:r>
            <a:r>
              <a:rPr lang="ru-RU" dirty="0" err="1"/>
              <a:t>абсолютне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(</a:t>
            </a:r>
            <a:r>
              <a:rPr lang="ru-RU" dirty="0" err="1"/>
              <a:t>фактичне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за </a:t>
            </a:r>
            <a:r>
              <a:rPr lang="ru-RU" dirty="0" err="1"/>
              <a:t>мінусом</a:t>
            </a:r>
            <a:r>
              <a:rPr lang="ru-RU" dirty="0"/>
              <a:t> </a:t>
            </a:r>
            <a:r>
              <a:rPr lang="ru-RU" dirty="0" smtClean="0"/>
              <a:t>планового</a:t>
            </a:r>
            <a:r>
              <a:rPr lang="ru-RU" dirty="0"/>
              <a:t>) у </a:t>
            </a:r>
            <a:r>
              <a:rPr lang="ru-RU" dirty="0" err="1"/>
              <a:t>питомій</a:t>
            </a:r>
            <a:r>
              <a:rPr lang="ru-RU" dirty="0"/>
              <a:t> </a:t>
            </a:r>
            <a:r>
              <a:rPr lang="ru-RU" dirty="0" err="1"/>
              <a:t>вазі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у </a:t>
            </a:r>
            <a:r>
              <a:rPr lang="ru-RU" dirty="0" err="1"/>
              <a:t>середньорічній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одного </a:t>
            </a:r>
            <a:r>
              <a:rPr lang="ru-RU" dirty="0" err="1" smtClean="0"/>
              <a:t>робітника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∆</a:t>
            </a:r>
            <a:r>
              <a:rPr lang="ru-RU" dirty="0" err="1" smtClean="0"/>
              <a:t>ППппп</a:t>
            </a:r>
            <a:r>
              <a:rPr lang="ru-RU" dirty="0" smtClean="0"/>
              <a:t> </a:t>
            </a:r>
            <a:r>
              <a:rPr lang="ru-RU" dirty="0"/>
              <a:t>= ∆ </a:t>
            </a:r>
            <a:r>
              <a:rPr lang="ru-RU" dirty="0" smtClean="0"/>
              <a:t>ПП*</a:t>
            </a:r>
            <a:r>
              <a:rPr lang="ru-RU" dirty="0" err="1" smtClean="0"/>
              <a:t>ПВф</a:t>
            </a:r>
            <a:endParaRPr lang="ru-RU" dirty="0" smtClean="0"/>
          </a:p>
          <a:p>
            <a:r>
              <a:rPr lang="ru-RU" dirty="0"/>
              <a:t>де </a:t>
            </a:r>
            <a:r>
              <a:rPr lang="el-GR" dirty="0"/>
              <a:t>Δ</a:t>
            </a:r>
            <a:r>
              <a:rPr lang="ru-RU" dirty="0" smtClean="0"/>
              <a:t>ПП –</a:t>
            </a:r>
            <a:r>
              <a:rPr lang="ru-RU" dirty="0"/>
              <a:t>	</a:t>
            </a:r>
            <a:r>
              <a:rPr lang="ru-RU" dirty="0" err="1"/>
              <a:t>абсолютне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smtClean="0"/>
              <a:t>одного </a:t>
            </a:r>
            <a:r>
              <a:rPr lang="ru-RU" dirty="0" err="1"/>
              <a:t>робітника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Сумарний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дорівнювати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фактичним</a:t>
            </a:r>
            <a:r>
              <a:rPr lang="ru-RU" dirty="0"/>
              <a:t> і </a:t>
            </a:r>
            <a:r>
              <a:rPr lang="ru-RU" dirty="0" err="1"/>
              <a:t>плановим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ППф-ППпл</a:t>
            </a:r>
            <a:r>
              <a:rPr lang="ru-RU" dirty="0"/>
              <a:t>=∆</a:t>
            </a:r>
            <a:r>
              <a:rPr lang="ru-RU" dirty="0" err="1"/>
              <a:t>ППппв</a:t>
            </a:r>
            <a:r>
              <a:rPr lang="ru-RU" dirty="0"/>
              <a:t> +∆</a:t>
            </a:r>
            <a:r>
              <a:rPr lang="ru-RU" dirty="0" err="1"/>
              <a:t>ППппп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87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" y="323447"/>
            <a:ext cx="1187413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 startAt="4"/>
            </a:pPr>
            <a:r>
              <a:rPr lang="ru-RU" b="1" dirty="0" smtClean="0"/>
              <a:t>модель </a:t>
            </a:r>
            <a:r>
              <a:rPr lang="ru-RU" b="1" dirty="0" err="1"/>
              <a:t>продуктивності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 </a:t>
            </a:r>
            <a:r>
              <a:rPr lang="ru-RU" b="1" dirty="0" err="1"/>
              <a:t>робітника</a:t>
            </a:r>
            <a:r>
              <a:rPr lang="ru-RU" b="1" dirty="0"/>
              <a:t> </a:t>
            </a:r>
            <a:r>
              <a:rPr lang="ru-RU" b="1" dirty="0" err="1"/>
              <a:t>окремого</a:t>
            </a:r>
            <a:r>
              <a:rPr lang="ru-RU" b="1" dirty="0"/>
              <a:t> </a:t>
            </a:r>
            <a:r>
              <a:rPr lang="ru-RU" b="1" dirty="0" err="1"/>
              <a:t>підрозділу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ПП=  В*¯</a:t>
            </a:r>
            <a:r>
              <a:rPr lang="ru-RU" dirty="0" err="1" smtClean="0"/>
              <a:t>Цср</a:t>
            </a:r>
            <a:r>
              <a:rPr lang="ru-RU" dirty="0" smtClean="0"/>
              <a:t>/Ч</a:t>
            </a:r>
          </a:p>
          <a:p>
            <a:r>
              <a:rPr lang="ru-RU" dirty="0"/>
              <a:t>де В –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продукції</a:t>
            </a:r>
            <a:r>
              <a:rPr lang="ru-RU" dirty="0"/>
              <a:t> в натуральному </a:t>
            </a:r>
            <a:r>
              <a:rPr lang="ru-RU" dirty="0" err="1"/>
              <a:t>обчис</a:t>
            </a:r>
            <a:r>
              <a:rPr lang="ru-RU" dirty="0"/>
              <a:t>- </a:t>
            </a:r>
            <a:r>
              <a:rPr lang="ru-RU" dirty="0" err="1"/>
              <a:t>ленні</a:t>
            </a:r>
            <a:r>
              <a:rPr lang="ru-RU" dirty="0"/>
              <a:t>;</a:t>
            </a:r>
          </a:p>
          <a:p>
            <a:r>
              <a:rPr lang="ru-RU" dirty="0" err="1" smtClean="0"/>
              <a:t>Цср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оптова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виду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Ч – </a:t>
            </a:r>
            <a:r>
              <a:rPr lang="ru-RU" dirty="0" err="1"/>
              <a:t>середньооблікова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промислово-виробничого</a:t>
            </a:r>
            <a:r>
              <a:rPr lang="ru-RU" dirty="0"/>
              <a:t> персона- </a:t>
            </a:r>
            <a:r>
              <a:rPr lang="ru-RU" dirty="0" err="1"/>
              <a:t>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 smtClean="0"/>
              <a:t>підрозділу</a:t>
            </a:r>
            <a:endParaRPr lang="ru-RU" dirty="0" smtClean="0"/>
          </a:p>
          <a:p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робітни</a:t>
            </a:r>
            <a:r>
              <a:rPr lang="ru-RU" dirty="0"/>
              <a:t>- ка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:</a:t>
            </a:r>
          </a:p>
          <a:p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( </a:t>
            </a:r>
            <a:r>
              <a:rPr lang="el-GR" dirty="0"/>
              <a:t>Δ</a:t>
            </a:r>
            <a:r>
              <a:rPr lang="ru-RU" dirty="0" err="1"/>
              <a:t>ППв</a:t>
            </a:r>
            <a:r>
              <a:rPr lang="ru-RU" dirty="0" smtClean="0"/>
              <a:t>):</a:t>
            </a:r>
          </a:p>
          <a:p>
            <a:r>
              <a:rPr lang="el-GR" dirty="0" smtClean="0"/>
              <a:t>Δ</a:t>
            </a:r>
            <a:r>
              <a:rPr lang="ru-RU" dirty="0" err="1" smtClean="0"/>
              <a:t>ППв</a:t>
            </a:r>
            <a:r>
              <a:rPr lang="ru-RU" dirty="0" smtClean="0"/>
              <a:t> = </a:t>
            </a:r>
            <a:r>
              <a:rPr lang="ru-RU" dirty="0" err="1" smtClean="0"/>
              <a:t>Вф</a:t>
            </a:r>
            <a:r>
              <a:rPr lang="ru-RU" dirty="0" smtClean="0"/>
              <a:t>*</a:t>
            </a:r>
            <a:r>
              <a:rPr lang="ru-RU" dirty="0" err="1" smtClean="0"/>
              <a:t>Цпл</a:t>
            </a:r>
            <a:r>
              <a:rPr lang="ru-RU" dirty="0" smtClean="0"/>
              <a:t>/</a:t>
            </a:r>
            <a:r>
              <a:rPr lang="ru-RU" dirty="0" err="1" smtClean="0"/>
              <a:t>Чпл</a:t>
            </a:r>
            <a:r>
              <a:rPr lang="ru-RU" dirty="0" smtClean="0"/>
              <a:t> –</a:t>
            </a:r>
            <a:r>
              <a:rPr lang="ru-RU" dirty="0" err="1" smtClean="0"/>
              <a:t>Впл</a:t>
            </a:r>
            <a:r>
              <a:rPr lang="ru-RU" dirty="0" smtClean="0"/>
              <a:t>*</a:t>
            </a:r>
            <a:r>
              <a:rPr lang="ru-RU" dirty="0" err="1" smtClean="0"/>
              <a:t>Цпл</a:t>
            </a:r>
            <a:r>
              <a:rPr lang="ru-RU" dirty="0" smtClean="0"/>
              <a:t>/</a:t>
            </a:r>
            <a:r>
              <a:rPr lang="ru-RU" dirty="0" err="1" smtClean="0"/>
              <a:t>Чпл</a:t>
            </a:r>
            <a:endParaRPr lang="ru-RU" dirty="0" smtClean="0"/>
          </a:p>
          <a:p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середньооблікової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/>
              <a:t>підрозділу</a:t>
            </a:r>
            <a:r>
              <a:rPr lang="ru-RU" dirty="0"/>
              <a:t> ( </a:t>
            </a:r>
            <a:r>
              <a:rPr lang="el-GR" dirty="0"/>
              <a:t>Δ</a:t>
            </a:r>
            <a:r>
              <a:rPr lang="ru-RU" dirty="0" err="1"/>
              <a:t>ППч</a:t>
            </a:r>
            <a:r>
              <a:rPr lang="ru-RU" dirty="0" smtClean="0"/>
              <a:t>):</a:t>
            </a:r>
          </a:p>
          <a:p>
            <a:r>
              <a:rPr lang="el-GR" dirty="0" smtClean="0"/>
              <a:t>Δ</a:t>
            </a:r>
            <a:r>
              <a:rPr lang="ru-RU" dirty="0" err="1" smtClean="0"/>
              <a:t>ППч</a:t>
            </a:r>
            <a:r>
              <a:rPr lang="ru-RU" dirty="0" smtClean="0"/>
              <a:t> = </a:t>
            </a:r>
            <a:r>
              <a:rPr lang="ru-RU" dirty="0" err="1" smtClean="0"/>
              <a:t>Вф</a:t>
            </a:r>
            <a:r>
              <a:rPr lang="ru-RU" dirty="0" smtClean="0"/>
              <a:t>*</a:t>
            </a:r>
            <a:r>
              <a:rPr lang="ru-RU" dirty="0" err="1" smtClean="0"/>
              <a:t>Цпл</a:t>
            </a:r>
            <a:r>
              <a:rPr lang="ru-RU" dirty="0" smtClean="0"/>
              <a:t>/</a:t>
            </a:r>
            <a:r>
              <a:rPr lang="ru-RU" dirty="0" err="1" smtClean="0"/>
              <a:t>Чф</a:t>
            </a:r>
            <a:r>
              <a:rPr lang="ru-RU" dirty="0" smtClean="0"/>
              <a:t> –</a:t>
            </a:r>
            <a:r>
              <a:rPr lang="ru-RU" dirty="0" err="1" smtClean="0"/>
              <a:t>Вф</a:t>
            </a:r>
            <a:r>
              <a:rPr lang="ru-RU" dirty="0" smtClean="0"/>
              <a:t>*</a:t>
            </a:r>
            <a:r>
              <a:rPr lang="ru-RU" dirty="0" err="1" smtClean="0"/>
              <a:t>Цпл</a:t>
            </a:r>
            <a:r>
              <a:rPr lang="ru-RU" dirty="0" smtClean="0"/>
              <a:t>/</a:t>
            </a:r>
            <a:r>
              <a:rPr lang="ru-RU" dirty="0" err="1" smtClean="0"/>
              <a:t>Чпл</a:t>
            </a:r>
            <a:endParaRPr lang="ru-RU" dirty="0" smtClean="0"/>
          </a:p>
          <a:p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оптової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( </a:t>
            </a:r>
            <a:r>
              <a:rPr lang="el-GR" dirty="0"/>
              <a:t>Δ</a:t>
            </a:r>
            <a:r>
              <a:rPr lang="ru-RU" dirty="0" err="1"/>
              <a:t>ППц</a:t>
            </a:r>
            <a:r>
              <a:rPr lang="ru-RU" dirty="0"/>
              <a:t> </a:t>
            </a:r>
            <a:r>
              <a:rPr lang="ru-RU" dirty="0" smtClean="0"/>
              <a:t>):</a:t>
            </a:r>
          </a:p>
          <a:p>
            <a:r>
              <a:rPr lang="el-GR" dirty="0" smtClean="0"/>
              <a:t>Δ</a:t>
            </a:r>
            <a:r>
              <a:rPr lang="ru-RU" dirty="0" err="1"/>
              <a:t>ППц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 err="1" smtClean="0"/>
              <a:t>Вф</a:t>
            </a:r>
            <a:r>
              <a:rPr lang="ru-RU" dirty="0" smtClean="0"/>
              <a:t>*</a:t>
            </a:r>
            <a:r>
              <a:rPr lang="ru-RU" dirty="0" err="1" smtClean="0"/>
              <a:t>Цф</a:t>
            </a:r>
            <a:r>
              <a:rPr lang="ru-RU" dirty="0" smtClean="0"/>
              <a:t>/</a:t>
            </a:r>
            <a:r>
              <a:rPr lang="ru-RU" dirty="0" err="1" smtClean="0"/>
              <a:t>Чф</a:t>
            </a:r>
            <a:r>
              <a:rPr lang="ru-RU" dirty="0" smtClean="0"/>
              <a:t> –</a:t>
            </a:r>
            <a:r>
              <a:rPr lang="ru-RU" dirty="0" err="1" smtClean="0"/>
              <a:t>Вф</a:t>
            </a:r>
            <a:r>
              <a:rPr lang="ru-RU" dirty="0" smtClean="0"/>
              <a:t>*</a:t>
            </a:r>
            <a:r>
              <a:rPr lang="ru-RU" dirty="0" err="1" smtClean="0"/>
              <a:t>Цпл</a:t>
            </a:r>
            <a:r>
              <a:rPr lang="ru-RU" dirty="0" smtClean="0"/>
              <a:t>/</a:t>
            </a:r>
            <a:r>
              <a:rPr lang="ru-RU" dirty="0" err="1" smtClean="0"/>
              <a:t>Чф</a:t>
            </a:r>
            <a:endParaRPr lang="ru-RU" dirty="0" smtClean="0"/>
          </a:p>
          <a:p>
            <a:r>
              <a:rPr lang="ru-RU" dirty="0" smtClean="0"/>
              <a:t>де </a:t>
            </a:r>
            <a:r>
              <a:rPr lang="ru-RU" dirty="0" err="1"/>
              <a:t>Впл</a:t>
            </a:r>
            <a:r>
              <a:rPr lang="ru-RU" dirty="0"/>
              <a:t>., </a:t>
            </a:r>
            <a:r>
              <a:rPr lang="ru-RU" dirty="0" err="1"/>
              <a:t>Вф</a:t>
            </a:r>
            <a:r>
              <a:rPr lang="ru-RU" dirty="0"/>
              <a:t> – </a:t>
            </a:r>
            <a:r>
              <a:rPr lang="ru-RU" dirty="0" err="1"/>
              <a:t>плановий</a:t>
            </a:r>
            <a:r>
              <a:rPr lang="ru-RU" dirty="0"/>
              <a:t>, </a:t>
            </a:r>
            <a:r>
              <a:rPr lang="ru-RU" dirty="0" err="1"/>
              <a:t>фактичний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нат</a:t>
            </a:r>
            <a:r>
              <a:rPr lang="ru-RU" dirty="0"/>
              <a:t>. од</a:t>
            </a:r>
            <a:r>
              <a:rPr lang="ru-RU" dirty="0" smtClean="0"/>
              <a:t>.;</a:t>
            </a:r>
          </a:p>
          <a:p>
            <a:r>
              <a:rPr lang="ru-RU" dirty="0" smtClean="0"/>
              <a:t> </a:t>
            </a:r>
            <a:r>
              <a:rPr lang="ru-RU" dirty="0" err="1"/>
              <a:t>Цпл</a:t>
            </a:r>
            <a:r>
              <a:rPr lang="ru-RU" dirty="0"/>
              <a:t>. , </a:t>
            </a:r>
            <a:r>
              <a:rPr lang="ru-RU" dirty="0" err="1"/>
              <a:t>Цф</a:t>
            </a:r>
            <a:r>
              <a:rPr lang="ru-RU" dirty="0"/>
              <a:t> – </a:t>
            </a:r>
            <a:r>
              <a:rPr lang="ru-RU" dirty="0" err="1"/>
              <a:t>планова</a:t>
            </a:r>
            <a:r>
              <a:rPr lang="ru-RU" dirty="0"/>
              <a:t>, </a:t>
            </a:r>
            <a:r>
              <a:rPr lang="ru-RU" dirty="0" err="1"/>
              <a:t>фактична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;</a:t>
            </a:r>
          </a:p>
          <a:p>
            <a:r>
              <a:rPr lang="ru-RU" dirty="0" err="1"/>
              <a:t>Чпл</a:t>
            </a:r>
            <a:r>
              <a:rPr lang="ru-RU" dirty="0"/>
              <a:t>., </a:t>
            </a:r>
            <a:r>
              <a:rPr lang="ru-RU" dirty="0" err="1"/>
              <a:t>Чф</a:t>
            </a:r>
            <a:r>
              <a:rPr lang="ru-RU" dirty="0"/>
              <a:t> – </a:t>
            </a:r>
            <a:r>
              <a:rPr lang="ru-RU" dirty="0" err="1"/>
              <a:t>планова</a:t>
            </a:r>
            <a:r>
              <a:rPr lang="ru-RU" dirty="0"/>
              <a:t>, </a:t>
            </a:r>
            <a:r>
              <a:rPr lang="ru-RU" dirty="0" err="1"/>
              <a:t>фактична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pPr marL="342900" indent="-342900">
              <a:buAutoNum type="arabicParenR" startAt="5"/>
            </a:pPr>
            <a:r>
              <a:rPr lang="ru-RU" b="1" dirty="0" smtClean="0"/>
              <a:t>кратна </a:t>
            </a:r>
            <a:r>
              <a:rPr lang="ru-RU" b="1" dirty="0"/>
              <a:t>модель </a:t>
            </a:r>
            <a:r>
              <a:rPr lang="ru-RU" b="1" dirty="0" err="1"/>
              <a:t>продуктивності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 як результату, </a:t>
            </a:r>
            <a:r>
              <a:rPr lang="ru-RU" b="1" dirty="0" err="1"/>
              <a:t>обумовленого</a:t>
            </a:r>
            <a:r>
              <a:rPr lang="ru-RU" b="1" dirty="0"/>
              <a:t> </a:t>
            </a:r>
            <a:r>
              <a:rPr lang="ru-RU" b="1" dirty="0" err="1"/>
              <a:t>фондовіддачею</a:t>
            </a:r>
            <a:r>
              <a:rPr lang="ru-RU" b="1" dirty="0"/>
              <a:t> і </a:t>
            </a:r>
            <a:r>
              <a:rPr lang="ru-RU" b="1" dirty="0" err="1"/>
              <a:t>фондоозброєністю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ПП=Ф*ФО= ТП/ОФ * ОФ/ЧР</a:t>
            </a:r>
          </a:p>
          <a:p>
            <a:r>
              <a:rPr lang="ru-RU" dirty="0"/>
              <a:t>де Ф – </a:t>
            </a:r>
            <a:r>
              <a:rPr lang="ru-RU" dirty="0" err="1"/>
              <a:t>фондовіддача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 ФО – </a:t>
            </a:r>
            <a:r>
              <a:rPr lang="ru-RU" dirty="0" err="1"/>
              <a:t>фондоозброєність</a:t>
            </a:r>
            <a:r>
              <a:rPr lang="ru-RU" dirty="0"/>
              <a:t>;</a:t>
            </a:r>
          </a:p>
          <a:p>
            <a:r>
              <a:rPr lang="ru-RU" dirty="0"/>
              <a:t>ТП – </a:t>
            </a:r>
            <a:r>
              <a:rPr lang="ru-RU" dirty="0" err="1"/>
              <a:t>товарна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;</a:t>
            </a:r>
          </a:p>
          <a:p>
            <a:r>
              <a:rPr lang="ru-RU" dirty="0"/>
              <a:t>ОФ –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 ЧР –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552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198009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- </a:t>
            </a:r>
            <a:r>
              <a:rPr lang="ru-RU" dirty="0" err="1"/>
              <a:t>користовують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на одного </a:t>
            </a:r>
            <a:r>
              <a:rPr lang="ru-RU" dirty="0" err="1" smtClean="0"/>
              <a:t>працівника</a:t>
            </a:r>
            <a:endParaRPr lang="ru-RU" dirty="0" smtClean="0"/>
          </a:p>
          <a:p>
            <a:r>
              <a:rPr lang="ru-RU" b="1" dirty="0" smtClean="0"/>
              <a:t>4</a:t>
            </a:r>
            <a:r>
              <a:rPr lang="ru-RU" b="1" dirty="0"/>
              <a:t>.	</a:t>
            </a:r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витрат</a:t>
            </a:r>
            <a:r>
              <a:rPr lang="ru-RU" b="1" dirty="0"/>
              <a:t> на оплату </a:t>
            </a:r>
            <a:r>
              <a:rPr lang="ru-RU" b="1" dirty="0" err="1"/>
              <a:t>праці</a:t>
            </a:r>
            <a:endParaRPr lang="ru-RU" b="1" dirty="0"/>
          </a:p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заробітну</a:t>
            </a:r>
            <a:r>
              <a:rPr lang="ru-RU" dirty="0"/>
              <a:t> плату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оці</a:t>
            </a:r>
            <a:r>
              <a:rPr lang="ru-RU" dirty="0"/>
              <a:t>- </a:t>
            </a:r>
            <a:r>
              <a:rPr lang="ru-RU" dirty="0" err="1"/>
              <a:t>нювання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по </a:t>
            </a:r>
            <a:r>
              <a:rPr lang="ru-RU" dirty="0" err="1"/>
              <a:t>підприємству</a:t>
            </a:r>
            <a:r>
              <a:rPr lang="ru-RU" dirty="0"/>
              <a:t> та в ас- </a:t>
            </a:r>
            <a:r>
              <a:rPr lang="ru-RU" dirty="0" err="1"/>
              <a:t>пекті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персоналу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Метою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оплату </a:t>
            </a:r>
            <a:r>
              <a:rPr lang="ru-RU" dirty="0" err="1"/>
              <a:t>праці</a:t>
            </a:r>
            <a:r>
              <a:rPr lang="ru-RU" dirty="0"/>
              <a:t> є </a:t>
            </a:r>
            <a:r>
              <a:rPr lang="ru-RU" dirty="0" err="1"/>
              <a:t>виявлен</a:t>
            </a:r>
            <a:r>
              <a:rPr lang="ru-RU" dirty="0"/>
              <a:t>- </a:t>
            </a:r>
            <a:r>
              <a:rPr lang="ru-RU" dirty="0" err="1"/>
              <a:t>ня</a:t>
            </a:r>
            <a:r>
              <a:rPr lang="ru-RU" dirty="0"/>
              <a:t> </a:t>
            </a:r>
            <a:r>
              <a:rPr lang="ru-RU" dirty="0" err="1"/>
              <a:t>нераціональних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абсолютне</a:t>
            </a:r>
            <a:r>
              <a:rPr lang="ru-RU" dirty="0"/>
              <a:t> та </a:t>
            </a:r>
            <a:r>
              <a:rPr lang="ru-RU" dirty="0" err="1"/>
              <a:t>відносне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, фактичного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планового.</a:t>
            </a:r>
          </a:p>
          <a:p>
            <a:r>
              <a:rPr lang="ru-RU" dirty="0" err="1"/>
              <a:t>Абсолютне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порівнянням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викорис</a:t>
            </a:r>
            <a:r>
              <a:rPr lang="ru-RU" dirty="0"/>
              <a:t>- </a:t>
            </a:r>
            <a:r>
              <a:rPr lang="ru-RU" dirty="0" err="1"/>
              <a:t>таних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оплату </a:t>
            </a:r>
            <a:r>
              <a:rPr lang="ru-RU" dirty="0" err="1"/>
              <a:t>праці</a:t>
            </a:r>
            <a:r>
              <a:rPr lang="ru-RU" dirty="0"/>
              <a:t> з </a:t>
            </a:r>
            <a:r>
              <a:rPr lang="ru-RU" dirty="0" err="1"/>
              <a:t>плановим</a:t>
            </a:r>
            <a:r>
              <a:rPr lang="ru-RU" dirty="0"/>
              <a:t> фондом по </a:t>
            </a:r>
            <a:r>
              <a:rPr lang="ru-RU" dirty="0" err="1"/>
              <a:t>підприємству</a:t>
            </a:r>
            <a:r>
              <a:rPr lang="ru-RU" dirty="0"/>
              <a:t>.</a:t>
            </a:r>
          </a:p>
          <a:p>
            <a:r>
              <a:rPr lang="ru-RU" dirty="0" err="1"/>
              <a:t>Відносне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як </a:t>
            </a:r>
            <a:r>
              <a:rPr lang="ru-RU" dirty="0" err="1"/>
              <a:t>різницю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нара- </a:t>
            </a:r>
            <a:r>
              <a:rPr lang="ru-RU" dirty="0" err="1"/>
              <a:t>хованою</a:t>
            </a:r>
            <a:r>
              <a:rPr lang="ru-RU" dirty="0"/>
              <a:t> сумою оплати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плановим</a:t>
            </a:r>
            <a:r>
              <a:rPr lang="ru-RU" dirty="0"/>
              <a:t> фондом, </a:t>
            </a:r>
            <a:r>
              <a:rPr lang="ru-RU" dirty="0" err="1"/>
              <a:t>скоригованим</a:t>
            </a:r>
            <a:r>
              <a:rPr lang="ru-RU" dirty="0"/>
              <a:t> на </a:t>
            </a:r>
            <a:r>
              <a:rPr lang="ru-RU" dirty="0" err="1"/>
              <a:t>коефі</a:t>
            </a:r>
            <a:r>
              <a:rPr lang="ru-RU" dirty="0"/>
              <a:t>- </a:t>
            </a:r>
            <a:r>
              <a:rPr lang="ru-RU" dirty="0" err="1"/>
              <a:t>цієнт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плану з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 </a:t>
            </a:r>
            <a:r>
              <a:rPr lang="ru-RU" dirty="0" err="1"/>
              <a:t>Коригують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змінну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пропорційно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 smtClean="0"/>
              <a:t>:</a:t>
            </a:r>
          </a:p>
          <a:p>
            <a:r>
              <a:rPr lang="el-GR" dirty="0" smtClean="0"/>
              <a:t>Δ</a:t>
            </a:r>
            <a:r>
              <a:rPr lang="ru-RU" dirty="0" err="1"/>
              <a:t>ФОПвідн</a:t>
            </a:r>
            <a:r>
              <a:rPr lang="ru-RU" dirty="0"/>
              <a:t>. </a:t>
            </a:r>
            <a:r>
              <a:rPr lang="ru-RU" dirty="0" smtClean="0"/>
              <a:t>= </a:t>
            </a:r>
            <a:r>
              <a:rPr lang="ru-RU" dirty="0" err="1"/>
              <a:t>ФОПф</a:t>
            </a:r>
            <a:r>
              <a:rPr lang="ru-RU" dirty="0"/>
              <a:t> − </a:t>
            </a:r>
            <a:r>
              <a:rPr lang="ru-RU" dirty="0" err="1"/>
              <a:t>ФОПск</a:t>
            </a:r>
            <a:r>
              <a:rPr lang="ru-RU" dirty="0"/>
              <a:t>. </a:t>
            </a:r>
            <a:r>
              <a:rPr lang="ru-RU" dirty="0" smtClean="0"/>
              <a:t>= </a:t>
            </a:r>
            <a:r>
              <a:rPr lang="ru-RU" dirty="0" err="1"/>
              <a:t>ФОПф</a:t>
            </a:r>
            <a:r>
              <a:rPr lang="ru-RU" dirty="0"/>
              <a:t> − (</a:t>
            </a:r>
            <a:r>
              <a:rPr lang="ru-RU" dirty="0" err="1" smtClean="0"/>
              <a:t>ФОПп+ФОПзм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/>
              <a:t>Івп</a:t>
            </a:r>
            <a:r>
              <a:rPr lang="ru-RU" dirty="0" smtClean="0"/>
              <a:t>)</a:t>
            </a:r>
          </a:p>
          <a:p>
            <a:r>
              <a:rPr lang="ru-RU" dirty="0"/>
              <a:t>, де </a:t>
            </a:r>
            <a:r>
              <a:rPr lang="ru-RU" dirty="0" err="1"/>
              <a:t>ФОПф</a:t>
            </a:r>
            <a:r>
              <a:rPr lang="ru-RU" dirty="0"/>
              <a:t>, </a:t>
            </a:r>
            <a:r>
              <a:rPr lang="ru-RU" dirty="0" err="1"/>
              <a:t>ФОПск</a:t>
            </a:r>
            <a:r>
              <a:rPr lang="ru-RU" dirty="0"/>
              <a:t>. – фонд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фактичний</a:t>
            </a:r>
            <a:r>
              <a:rPr lang="ru-RU" dirty="0"/>
              <a:t> і </a:t>
            </a:r>
            <a:r>
              <a:rPr lang="ru-RU" dirty="0" err="1"/>
              <a:t>плановий</a:t>
            </a:r>
            <a:r>
              <a:rPr lang="ru-RU" dirty="0"/>
              <a:t>, </a:t>
            </a:r>
            <a:r>
              <a:rPr lang="ru-RU" dirty="0" err="1"/>
              <a:t>скоректований</a:t>
            </a:r>
            <a:r>
              <a:rPr lang="ru-RU" dirty="0"/>
              <a:t> на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плану з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;</a:t>
            </a:r>
          </a:p>
          <a:p>
            <a:r>
              <a:rPr lang="ru-RU" dirty="0" err="1"/>
              <a:t>ФОПп</a:t>
            </a:r>
            <a:r>
              <a:rPr lang="ru-RU" dirty="0"/>
              <a:t>, </a:t>
            </a:r>
            <a:r>
              <a:rPr lang="ru-RU" dirty="0" err="1"/>
              <a:t>ФОПзм</a:t>
            </a:r>
            <a:r>
              <a:rPr lang="ru-RU" dirty="0"/>
              <a:t>. – </a:t>
            </a:r>
            <a:r>
              <a:rPr lang="ru-RU" dirty="0" err="1"/>
              <a:t>постійна</a:t>
            </a:r>
            <a:r>
              <a:rPr lang="ru-RU" dirty="0"/>
              <a:t> (</a:t>
            </a:r>
            <a:r>
              <a:rPr lang="ru-RU" dirty="0" err="1"/>
              <a:t>змінна</a:t>
            </a:r>
            <a:r>
              <a:rPr lang="ru-RU" dirty="0"/>
              <a:t>) </a:t>
            </a:r>
            <a:r>
              <a:rPr lang="ru-RU" dirty="0" err="1"/>
              <a:t>частина</a:t>
            </a:r>
            <a:r>
              <a:rPr lang="ru-RU" dirty="0"/>
              <a:t> планового фонду оплати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Івп</a:t>
            </a:r>
            <a:r>
              <a:rPr lang="ru-RU" dirty="0"/>
              <a:t> –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 err="1" smtClean="0"/>
              <a:t>Факторний</a:t>
            </a:r>
            <a:r>
              <a:rPr lang="ru-RU" dirty="0" smtClean="0"/>
              <a:t> </a:t>
            </a:r>
            <a:r>
              <a:rPr lang="ru-RU" dirty="0" err="1"/>
              <a:t>аналіз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таких моделей</a:t>
            </a:r>
            <a:r>
              <a:rPr lang="ru-RU" dirty="0" smtClean="0"/>
              <a:t>:</a:t>
            </a:r>
          </a:p>
          <a:p>
            <a:r>
              <a:rPr lang="ru-RU" dirty="0"/>
              <a:t>ФОП </a:t>
            </a:r>
            <a:r>
              <a:rPr lang="ru-RU" dirty="0" smtClean="0"/>
              <a:t>= </a:t>
            </a:r>
            <a:r>
              <a:rPr lang="ru-RU" dirty="0"/>
              <a:t>ЧП </a:t>
            </a:r>
            <a:r>
              <a:rPr lang="ru-RU" dirty="0" smtClean="0"/>
              <a:t>* </a:t>
            </a:r>
            <a:r>
              <a:rPr lang="ru-RU" dirty="0"/>
              <a:t>Д </a:t>
            </a:r>
            <a:r>
              <a:rPr lang="ru-RU" dirty="0" smtClean="0"/>
              <a:t>* </a:t>
            </a:r>
            <a:r>
              <a:rPr lang="ru-RU" dirty="0"/>
              <a:t>Т </a:t>
            </a:r>
            <a:r>
              <a:rPr lang="ru-RU" dirty="0" smtClean="0"/>
              <a:t>* </a:t>
            </a:r>
            <a:r>
              <a:rPr lang="ru-RU" dirty="0"/>
              <a:t>ГЗП;	</a:t>
            </a:r>
            <a:r>
              <a:rPr lang="ru-RU" dirty="0" smtClean="0"/>
              <a:t>ФОП =ЧП * </a:t>
            </a:r>
            <a:r>
              <a:rPr lang="ru-RU" dirty="0"/>
              <a:t>Д </a:t>
            </a:r>
            <a:r>
              <a:rPr lang="ru-RU" dirty="0" smtClean="0"/>
              <a:t>* </a:t>
            </a:r>
            <a:r>
              <a:rPr lang="ru-RU" dirty="0"/>
              <a:t>ДЗП;	</a:t>
            </a:r>
            <a:r>
              <a:rPr lang="ru-RU" dirty="0" smtClean="0"/>
              <a:t>  </a:t>
            </a:r>
            <a:r>
              <a:rPr lang="ru-RU" dirty="0"/>
              <a:t>ФОП </a:t>
            </a:r>
            <a:r>
              <a:rPr lang="ru-RU" dirty="0" smtClean="0"/>
              <a:t>= </a:t>
            </a:r>
            <a:r>
              <a:rPr lang="ru-RU" dirty="0"/>
              <a:t>ЧП </a:t>
            </a:r>
            <a:r>
              <a:rPr lang="ru-RU" dirty="0" smtClean="0"/>
              <a:t>* </a:t>
            </a:r>
            <a:r>
              <a:rPr lang="ru-RU" dirty="0"/>
              <a:t>РЗП</a:t>
            </a:r>
            <a:endParaRPr lang="ru-RU" dirty="0" smtClean="0"/>
          </a:p>
          <a:p>
            <a:r>
              <a:rPr lang="ru-RU" dirty="0" smtClean="0"/>
              <a:t> ФОП </a:t>
            </a:r>
            <a:r>
              <a:rPr lang="ru-RU" dirty="0"/>
              <a:t>– </a:t>
            </a:r>
            <a:r>
              <a:rPr lang="ru-RU" dirty="0" err="1"/>
              <a:t>річний</a:t>
            </a:r>
            <a:r>
              <a:rPr lang="ru-RU" dirty="0"/>
              <a:t> фонд оплати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ЧП – </a:t>
            </a:r>
            <a:r>
              <a:rPr lang="ru-RU" dirty="0" err="1"/>
              <a:t>середньооблікова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персоналу;</a:t>
            </a:r>
          </a:p>
          <a:p>
            <a:r>
              <a:rPr lang="ru-RU" dirty="0"/>
              <a:t>Д –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, </a:t>
            </a:r>
            <a:r>
              <a:rPr lang="ru-RU" dirty="0" err="1"/>
              <a:t>відпрацьованих</a:t>
            </a:r>
            <a:r>
              <a:rPr lang="ru-RU" dirty="0"/>
              <a:t> одним </a:t>
            </a:r>
            <a:r>
              <a:rPr lang="ru-RU" dirty="0" err="1"/>
              <a:t>працівником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; Т –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дня;</a:t>
            </a:r>
          </a:p>
          <a:p>
            <a:r>
              <a:rPr lang="ru-RU" dirty="0"/>
              <a:t>ГЗП, ДЗП, РЗП – </a:t>
            </a:r>
            <a:r>
              <a:rPr lang="ru-RU" dirty="0" err="1"/>
              <a:t>середньогодинна</a:t>
            </a:r>
            <a:r>
              <a:rPr lang="ru-RU" dirty="0"/>
              <a:t>, </a:t>
            </a:r>
            <a:r>
              <a:rPr lang="ru-RU" dirty="0" err="1"/>
              <a:t>середньоденна</a:t>
            </a:r>
            <a:r>
              <a:rPr lang="ru-RU" dirty="0"/>
              <a:t>,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 одного </a:t>
            </a:r>
            <a:r>
              <a:rPr lang="ru-RU" dirty="0" err="1"/>
              <a:t>працівника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59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0068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персоналу (∆</a:t>
            </a:r>
            <a:r>
              <a:rPr lang="ru-RU" dirty="0" err="1"/>
              <a:t>ФОПчп</a:t>
            </a:r>
            <a:r>
              <a:rPr lang="ru-RU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(∆</a:t>
            </a:r>
            <a:r>
              <a:rPr lang="ru-RU" dirty="0" err="1"/>
              <a:t>ФОПрзп</a:t>
            </a:r>
            <a:r>
              <a:rPr lang="ru-RU" dirty="0"/>
              <a:t>):</a:t>
            </a:r>
          </a:p>
          <a:p>
            <a:r>
              <a:rPr lang="ru-RU" dirty="0"/>
              <a:t>∆</a:t>
            </a:r>
            <a:r>
              <a:rPr lang="ru-RU" dirty="0" err="1"/>
              <a:t>ФОПч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 err="1"/>
              <a:t>ЧПзв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/>
              <a:t>РЗПбаз</a:t>
            </a:r>
            <a:r>
              <a:rPr lang="ru-RU" dirty="0"/>
              <a:t>. − </a:t>
            </a:r>
            <a:r>
              <a:rPr lang="ru-RU" dirty="0" err="1"/>
              <a:t>ЧПбаз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/>
              <a:t>РЗПбаз</a:t>
            </a:r>
            <a:r>
              <a:rPr lang="ru-RU" dirty="0"/>
              <a:t>.;	</a:t>
            </a:r>
            <a:endParaRPr lang="ru-RU" dirty="0" smtClean="0"/>
          </a:p>
          <a:p>
            <a:r>
              <a:rPr lang="ru-RU" dirty="0" smtClean="0"/>
              <a:t>∆</a:t>
            </a:r>
            <a:r>
              <a:rPr lang="ru-RU" dirty="0" err="1"/>
              <a:t>ФОПсз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 err="1"/>
              <a:t>ЧПзв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/>
              <a:t>РЗПзв</a:t>
            </a:r>
            <a:r>
              <a:rPr lang="ru-RU" dirty="0"/>
              <a:t>. − </a:t>
            </a:r>
            <a:r>
              <a:rPr lang="ru-RU" dirty="0" err="1"/>
              <a:t>ЧПзв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/>
              <a:t>РЗПбаз</a:t>
            </a:r>
            <a:r>
              <a:rPr lang="ru-RU" dirty="0" smtClean="0"/>
              <a:t>.,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 smtClean="0"/>
              <a:t>де </a:t>
            </a:r>
            <a:r>
              <a:rPr lang="ru-RU" dirty="0" err="1"/>
              <a:t>ЧПзв</a:t>
            </a:r>
            <a:r>
              <a:rPr lang="ru-RU" dirty="0"/>
              <a:t>., </a:t>
            </a:r>
            <a:r>
              <a:rPr lang="ru-RU" dirty="0" err="1"/>
              <a:t>ЧПбаз</a:t>
            </a:r>
            <a:r>
              <a:rPr lang="ru-RU" dirty="0"/>
              <a:t>. – </a:t>
            </a:r>
            <a:r>
              <a:rPr lang="ru-RU" dirty="0" err="1"/>
              <a:t>чисельність</a:t>
            </a:r>
            <a:r>
              <a:rPr lang="ru-RU" dirty="0"/>
              <a:t> персоналу у </a:t>
            </a:r>
            <a:r>
              <a:rPr lang="ru-RU" dirty="0" err="1"/>
              <a:t>звітному</a:t>
            </a:r>
            <a:r>
              <a:rPr lang="ru-RU" dirty="0"/>
              <a:t> й базовому </a:t>
            </a:r>
            <a:r>
              <a:rPr lang="ru-RU" dirty="0" err="1"/>
              <a:t>періодах</a:t>
            </a:r>
            <a:r>
              <a:rPr lang="ru-RU" dirty="0"/>
              <a:t>;</a:t>
            </a:r>
          </a:p>
          <a:p>
            <a:r>
              <a:rPr lang="ru-RU" dirty="0" err="1"/>
              <a:t>РЗПзв</a:t>
            </a:r>
            <a:r>
              <a:rPr lang="ru-RU" dirty="0"/>
              <a:t>. і </a:t>
            </a:r>
            <a:r>
              <a:rPr lang="ru-RU" dirty="0" err="1"/>
              <a:t>РЗПбаз</a:t>
            </a:r>
            <a:r>
              <a:rPr lang="ru-RU" dirty="0"/>
              <a:t>. –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 </a:t>
            </a:r>
            <a:r>
              <a:rPr lang="ru-RU" dirty="0" err="1"/>
              <a:t>працівника</a:t>
            </a:r>
            <a:r>
              <a:rPr lang="ru-RU" dirty="0"/>
              <a:t> у </a:t>
            </a:r>
            <a:r>
              <a:rPr lang="ru-RU" dirty="0" err="1"/>
              <a:t>звітному</a:t>
            </a:r>
            <a:r>
              <a:rPr lang="ru-RU" dirty="0"/>
              <a:t> та базовому </a:t>
            </a:r>
            <a:r>
              <a:rPr lang="ru-RU" dirty="0" err="1"/>
              <a:t>періоді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заробітку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індексом</a:t>
            </a:r>
            <a:r>
              <a:rPr lang="ru-RU" dirty="0"/>
              <a:t> (</a:t>
            </a:r>
            <a:r>
              <a:rPr lang="ru-RU" dirty="0" err="1"/>
              <a:t>Ісз</a:t>
            </a:r>
            <a:r>
              <a:rPr lang="ru-RU" dirty="0"/>
              <a:t>),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відношенням</a:t>
            </a:r>
            <a:r>
              <a:rPr lang="ru-RU" dirty="0"/>
              <a:t>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 за </a:t>
            </a:r>
            <a:r>
              <a:rPr lang="ru-RU" dirty="0" err="1"/>
              <a:t>звітний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(</a:t>
            </a:r>
            <a:r>
              <a:rPr lang="ru-RU" dirty="0" err="1"/>
              <a:t>СЗзв</a:t>
            </a:r>
            <a:r>
              <a:rPr lang="ru-RU" dirty="0"/>
              <a:t>) до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 одного </a:t>
            </a:r>
            <a:r>
              <a:rPr lang="ru-RU" dirty="0" err="1"/>
              <a:t>працівника</a:t>
            </a:r>
            <a:r>
              <a:rPr lang="ru-RU" dirty="0"/>
              <a:t> в базисному </a:t>
            </a:r>
            <a:r>
              <a:rPr lang="ru-RU" dirty="0" err="1"/>
              <a:t>році</a:t>
            </a:r>
            <a:r>
              <a:rPr lang="ru-RU" dirty="0"/>
              <a:t> (</a:t>
            </a:r>
            <a:r>
              <a:rPr lang="ru-RU" dirty="0" err="1"/>
              <a:t>СЗбаз</a:t>
            </a:r>
            <a:r>
              <a:rPr lang="ru-RU" dirty="0"/>
              <a:t>). </a:t>
            </a:r>
            <a:r>
              <a:rPr lang="ru-RU" dirty="0" err="1" smtClean="0"/>
              <a:t>Ана</a:t>
            </a:r>
            <a:r>
              <a:rPr lang="ru-RU" dirty="0" smtClean="0"/>
              <a:t>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err="1"/>
              <a:t>Іпп</a:t>
            </a:r>
            <a:r>
              <a:rPr lang="ru-RU" dirty="0" smtClean="0"/>
              <a:t>):</a:t>
            </a:r>
          </a:p>
          <a:p>
            <a:r>
              <a:rPr lang="ru-RU" dirty="0"/>
              <a:t> </a:t>
            </a:r>
            <a:r>
              <a:rPr lang="ru-RU" dirty="0" err="1" smtClean="0"/>
              <a:t>Ісз</a:t>
            </a:r>
            <a:r>
              <a:rPr lang="ru-RU" dirty="0" smtClean="0"/>
              <a:t>=</a:t>
            </a:r>
            <a:r>
              <a:rPr lang="ru-RU" dirty="0" err="1" smtClean="0"/>
              <a:t>СЗзв</a:t>
            </a:r>
            <a:r>
              <a:rPr lang="ru-RU" dirty="0" smtClean="0"/>
              <a:t>/</a:t>
            </a:r>
            <a:r>
              <a:rPr lang="ru-RU" dirty="0" err="1" smtClean="0"/>
              <a:t>Сзбаз</a:t>
            </a:r>
            <a:endParaRPr lang="ru-RU" dirty="0" smtClean="0"/>
          </a:p>
          <a:p>
            <a:r>
              <a:rPr lang="ru-RU" dirty="0" err="1" smtClean="0"/>
              <a:t>Іпп</a:t>
            </a:r>
            <a:r>
              <a:rPr lang="ru-RU" dirty="0" smtClean="0"/>
              <a:t>= </a:t>
            </a:r>
            <a:r>
              <a:rPr lang="ru-RU" dirty="0" err="1" smtClean="0"/>
              <a:t>ППзв</a:t>
            </a:r>
            <a:r>
              <a:rPr lang="ru-RU" dirty="0" smtClean="0"/>
              <a:t>/</a:t>
            </a:r>
            <a:r>
              <a:rPr lang="ru-RU" dirty="0" err="1" smtClean="0"/>
              <a:t>Ппбаз</a:t>
            </a:r>
            <a:endParaRPr lang="ru-RU" dirty="0" smtClean="0"/>
          </a:p>
          <a:p>
            <a:endParaRPr lang="ru-RU" dirty="0"/>
          </a:p>
          <a:p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випередження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(</a:t>
            </a:r>
            <a:r>
              <a:rPr lang="ru-RU" dirty="0" err="1"/>
              <a:t>Квип</a:t>
            </a:r>
            <a:r>
              <a:rPr lang="ru-RU" dirty="0" smtClean="0"/>
              <a:t>.):</a:t>
            </a:r>
          </a:p>
          <a:p>
            <a:r>
              <a:rPr lang="ru-RU" dirty="0" err="1" smtClean="0"/>
              <a:t>Квип</a:t>
            </a:r>
            <a:r>
              <a:rPr lang="ru-RU" dirty="0" smtClean="0"/>
              <a:t>=</a:t>
            </a:r>
            <a:r>
              <a:rPr lang="ru-RU" dirty="0" err="1" smtClean="0"/>
              <a:t>Ісз</a:t>
            </a:r>
            <a:r>
              <a:rPr lang="ru-RU" dirty="0" smtClean="0"/>
              <a:t>/</a:t>
            </a:r>
            <a:r>
              <a:rPr lang="ru-RU" dirty="0" err="1" smtClean="0"/>
              <a:t>Іпп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(−Е)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перевитрат</a:t>
            </a:r>
            <a:r>
              <a:rPr lang="ru-RU" dirty="0"/>
              <a:t> (Е) фонду оплати </a:t>
            </a:r>
            <a:r>
              <a:rPr lang="ru-RU" dirty="0" err="1"/>
              <a:t>праці</a:t>
            </a:r>
            <a:r>
              <a:rPr lang="ru-RU" dirty="0"/>
              <a:t>,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темпами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оплатою,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формулу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 smtClean="0"/>
              <a:t>±Е= </a:t>
            </a:r>
            <a:r>
              <a:rPr lang="ru-RU" dirty="0" err="1" smtClean="0"/>
              <a:t>ФОПзв</a:t>
            </a:r>
            <a:r>
              <a:rPr lang="ru-RU" dirty="0" smtClean="0"/>
              <a:t>* (</a:t>
            </a:r>
            <a:r>
              <a:rPr lang="ru-RU" dirty="0" err="1" smtClean="0"/>
              <a:t>Ісз-Іпп</a:t>
            </a:r>
            <a:r>
              <a:rPr lang="ru-RU" dirty="0" smtClean="0"/>
              <a:t>)/</a:t>
            </a:r>
            <a:r>
              <a:rPr lang="ru-RU" dirty="0" err="1" smtClean="0"/>
              <a:t>Ісз</a:t>
            </a:r>
            <a:endParaRPr lang="ru-RU" dirty="0" smtClean="0"/>
          </a:p>
          <a:p>
            <a:r>
              <a:rPr lang="ru-RU" dirty="0"/>
              <a:t>де </a:t>
            </a:r>
            <a:r>
              <a:rPr lang="ru-RU" dirty="0" err="1"/>
              <a:t>ФОПзв</a:t>
            </a:r>
            <a:r>
              <a:rPr lang="ru-RU" dirty="0"/>
              <a:t>. – </a:t>
            </a:r>
            <a:r>
              <a:rPr lang="ru-RU" dirty="0" err="1"/>
              <a:t>звітне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річного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55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3078"/>
            <a:ext cx="1200476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установити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темпами </a:t>
            </a:r>
            <a:r>
              <a:rPr lang="ru-RU" dirty="0" err="1"/>
              <a:t>зрос</a:t>
            </a:r>
            <a:r>
              <a:rPr lang="ru-RU" dirty="0"/>
              <a:t>- </a:t>
            </a:r>
            <a:r>
              <a:rPr lang="ru-RU" dirty="0" err="1"/>
              <a:t>тання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та </a:t>
            </a:r>
            <a:r>
              <a:rPr lang="ru-RU" dirty="0" err="1"/>
              <a:t>продуктивністю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Для </a:t>
            </a:r>
            <a:r>
              <a:rPr lang="ru-RU" dirty="0" err="1"/>
              <a:t>забезпе</a:t>
            </a:r>
            <a:r>
              <a:rPr lang="ru-RU" dirty="0"/>
              <a:t>- </a:t>
            </a:r>
            <a:r>
              <a:rPr lang="ru-RU" dirty="0" err="1"/>
              <a:t>чення</a:t>
            </a:r>
            <a:r>
              <a:rPr lang="ru-RU" dirty="0"/>
              <a:t> </a:t>
            </a:r>
            <a:r>
              <a:rPr lang="ru-RU" dirty="0" err="1"/>
              <a:t>розширеного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</a:t>
            </a:r>
            <a:r>
              <a:rPr lang="ru-RU" dirty="0"/>
              <a:t>- </a:t>
            </a:r>
            <a:r>
              <a:rPr lang="ru-RU" dirty="0" err="1"/>
              <a:t>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випереджали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оплати.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правила не </a:t>
            </a:r>
            <a:r>
              <a:rPr lang="ru-RU" dirty="0" err="1"/>
              <a:t>дотримуватися</a:t>
            </a:r>
            <a:r>
              <a:rPr lang="ru-RU" dirty="0"/>
              <a:t>,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перевитрата</a:t>
            </a:r>
            <a:r>
              <a:rPr lang="ru-RU" dirty="0"/>
              <a:t> фонду оплати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собівартості</a:t>
            </a:r>
            <a:r>
              <a:rPr lang="ru-RU" dirty="0"/>
              <a:t> (%) </a:t>
            </a:r>
            <a:r>
              <a:rPr lang="ru-RU" dirty="0" err="1"/>
              <a:t>продукції</a:t>
            </a:r>
            <a:r>
              <a:rPr lang="ru-RU" dirty="0"/>
              <a:t> та,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зменшення</a:t>
            </a:r>
            <a:r>
              <a:rPr lang="ru-RU" dirty="0"/>
              <a:t> валового </a:t>
            </a:r>
            <a:r>
              <a:rPr lang="ru-RU" dirty="0" err="1"/>
              <a:t>прибутку</a:t>
            </a:r>
            <a:r>
              <a:rPr lang="ru-RU" dirty="0"/>
              <a:t>.</a:t>
            </a:r>
          </a:p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темпів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та </a:t>
            </a:r>
            <a:r>
              <a:rPr lang="ru-RU" dirty="0" err="1"/>
              <a:t>продуктив</a:t>
            </a:r>
            <a:r>
              <a:rPr lang="ru-RU" dirty="0"/>
              <a:t>- </a:t>
            </a:r>
            <a:r>
              <a:rPr lang="ru-RU" dirty="0" err="1"/>
              <a:t>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собівартості</a:t>
            </a:r>
            <a:r>
              <a:rPr lang="ru-RU" dirty="0"/>
              <a:t> (%) </a:t>
            </a:r>
            <a:r>
              <a:rPr lang="ru-RU" dirty="0" err="1"/>
              <a:t>визначають</a:t>
            </a:r>
            <a:r>
              <a:rPr lang="ru-RU" dirty="0"/>
              <a:t> за такою </a:t>
            </a:r>
            <a:r>
              <a:rPr lang="ru-RU" dirty="0" smtClean="0"/>
              <a:t>формулою</a:t>
            </a:r>
          </a:p>
          <a:p>
            <a:endParaRPr lang="ru-RU" dirty="0" smtClean="0"/>
          </a:p>
          <a:p>
            <a:r>
              <a:rPr lang="ru-RU" dirty="0" smtClean="0"/>
              <a:t>С= ((ПТ-ЗП)/100+ПТ)*ПВ</a:t>
            </a:r>
          </a:p>
          <a:p>
            <a:r>
              <a:rPr lang="ru-RU" dirty="0"/>
              <a:t>де ПТ, ЗП –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заро</a:t>
            </a:r>
            <a:r>
              <a:rPr lang="ru-RU" dirty="0"/>
              <a:t>- </a:t>
            </a:r>
            <a:r>
              <a:rPr lang="ru-RU" dirty="0" err="1"/>
              <a:t>бітної</a:t>
            </a:r>
            <a:r>
              <a:rPr lang="ru-RU" dirty="0"/>
              <a:t> плати, %;</a:t>
            </a:r>
          </a:p>
          <a:p>
            <a:r>
              <a:rPr lang="ru-RU" dirty="0"/>
              <a:t>ПВ –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зарплати</a:t>
            </a:r>
            <a:r>
              <a:rPr lang="ru-RU" dirty="0"/>
              <a:t> в </a:t>
            </a:r>
            <a:r>
              <a:rPr lang="ru-RU" dirty="0" err="1"/>
              <a:t>собівартості</a:t>
            </a:r>
            <a:r>
              <a:rPr lang="ru-RU" dirty="0"/>
              <a:t>.</a:t>
            </a:r>
          </a:p>
          <a:p>
            <a:r>
              <a:rPr lang="ru-RU" dirty="0" smtClean="0"/>
              <a:t>.</a:t>
            </a:r>
            <a:r>
              <a:rPr lang="ru-RU" b="1" dirty="0"/>
              <a:t>5.	</a:t>
            </a:r>
            <a:r>
              <a:rPr lang="ru-RU" b="1" dirty="0" err="1"/>
              <a:t>Сутність</a:t>
            </a:r>
            <a:r>
              <a:rPr lang="ru-RU" b="1" dirty="0"/>
              <a:t>, </a:t>
            </a:r>
            <a:r>
              <a:rPr lang="ru-RU" b="1" dirty="0" err="1"/>
              <a:t>методи</a:t>
            </a:r>
            <a:r>
              <a:rPr lang="ru-RU" b="1" dirty="0"/>
              <a:t> та 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планування</a:t>
            </a:r>
            <a:r>
              <a:rPr lang="ru-RU" b="1" dirty="0"/>
              <a:t> </a:t>
            </a:r>
            <a:r>
              <a:rPr lang="ru-RU" b="1" dirty="0" err="1"/>
              <a:t>трудових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endParaRPr lang="ru-RU" b="1" dirty="0"/>
          </a:p>
          <a:p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доцільних</a:t>
            </a:r>
            <a:r>
              <a:rPr lang="ru-RU" dirty="0"/>
              <a:t> і </a:t>
            </a:r>
            <a:r>
              <a:rPr lang="ru-RU" dirty="0" err="1"/>
              <a:t>бажа</a:t>
            </a:r>
            <a:r>
              <a:rPr lang="ru-RU" dirty="0"/>
              <a:t>- них </a:t>
            </a:r>
            <a:r>
              <a:rPr lang="ru-RU" dirty="0" err="1"/>
              <a:t>пропорцій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оплату </a:t>
            </a:r>
            <a:r>
              <a:rPr lang="ru-RU" dirty="0" err="1"/>
              <a:t>праці</a:t>
            </a:r>
            <a:r>
              <a:rPr lang="ru-RU" dirty="0"/>
              <a:t> персоналу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кількісного</a:t>
            </a:r>
            <a:r>
              <a:rPr lang="ru-RU" dirty="0"/>
              <a:t> та </a:t>
            </a:r>
            <a:r>
              <a:rPr lang="ru-RU" dirty="0" err="1"/>
              <a:t>якісного</a:t>
            </a:r>
            <a:r>
              <a:rPr lang="ru-RU" dirty="0"/>
              <a:t> складу.</a:t>
            </a:r>
          </a:p>
          <a:p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є:</a:t>
            </a:r>
          </a:p>
          <a:p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та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сприятливих</a:t>
            </a:r>
            <a:r>
              <a:rPr lang="ru-RU" dirty="0"/>
              <a:t> умов для </a:t>
            </a:r>
            <a:r>
              <a:rPr lang="ru-RU" dirty="0" err="1"/>
              <a:t>роботи</a:t>
            </a:r>
            <a:r>
              <a:rPr lang="ru-RU" dirty="0"/>
              <a:t> персоналу;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трудового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 </a:t>
            </a:r>
            <a:r>
              <a:rPr lang="ru-RU" dirty="0" err="1"/>
              <a:t>збалансування</a:t>
            </a:r>
            <a:r>
              <a:rPr lang="ru-RU" dirty="0"/>
              <a:t> потреби в </a:t>
            </a:r>
            <a:r>
              <a:rPr lang="ru-RU" dirty="0" err="1"/>
              <a:t>персоналі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плановими</a:t>
            </a:r>
            <a:endParaRPr lang="ru-RU" dirty="0"/>
          </a:p>
          <a:p>
            <a:r>
              <a:rPr lang="ru-RU" dirty="0" err="1"/>
              <a:t>значеннями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ґрунтуватися</a:t>
            </a:r>
            <a:r>
              <a:rPr lang="ru-RU" dirty="0"/>
              <a:t> на таких </a:t>
            </a:r>
            <a:r>
              <a:rPr lang="ru-RU" dirty="0" err="1"/>
              <a:t>принци</a:t>
            </a:r>
            <a:r>
              <a:rPr lang="ru-RU" dirty="0"/>
              <a:t>- пах, як: </a:t>
            </a:r>
            <a:r>
              <a:rPr lang="ru-RU" dirty="0" err="1"/>
              <a:t>цільове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; </a:t>
            </a:r>
            <a:r>
              <a:rPr lang="ru-RU" dirty="0" err="1"/>
              <a:t>системність</a:t>
            </a:r>
            <a:r>
              <a:rPr lang="ru-RU" dirty="0"/>
              <a:t>; </a:t>
            </a:r>
            <a:r>
              <a:rPr lang="ru-RU" dirty="0" err="1"/>
              <a:t>безперервність</a:t>
            </a:r>
            <a:r>
              <a:rPr lang="ru-RU" dirty="0"/>
              <a:t>; </a:t>
            </a:r>
            <a:r>
              <a:rPr lang="ru-RU" dirty="0" err="1"/>
              <a:t>збалансованість</a:t>
            </a:r>
            <a:r>
              <a:rPr lang="ru-RU" dirty="0"/>
              <a:t>; </a:t>
            </a:r>
            <a:r>
              <a:rPr lang="ru-RU" dirty="0" err="1"/>
              <a:t>економічність</a:t>
            </a:r>
            <a:r>
              <a:rPr lang="ru-RU" dirty="0"/>
              <a:t>; </a:t>
            </a:r>
            <a:r>
              <a:rPr lang="ru-RU" dirty="0" err="1"/>
              <a:t>науковість</a:t>
            </a:r>
            <a:r>
              <a:rPr lang="ru-RU" dirty="0"/>
              <a:t>; </a:t>
            </a:r>
            <a:r>
              <a:rPr lang="ru-RU" dirty="0" err="1"/>
              <a:t>методологічна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; </a:t>
            </a:r>
            <a:r>
              <a:rPr lang="ru-RU" dirty="0" err="1"/>
              <a:t>оптимальність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плануванню</a:t>
            </a:r>
            <a:r>
              <a:rPr lang="ru-RU" dirty="0"/>
              <a:t> </a:t>
            </a:r>
            <a:r>
              <a:rPr lang="ru-RU" dirty="0" err="1"/>
              <a:t>зара</a:t>
            </a:r>
            <a:r>
              <a:rPr lang="ru-RU" dirty="0"/>
              <a:t>- </a:t>
            </a:r>
            <a:r>
              <a:rPr lang="ru-RU" dirty="0" err="1"/>
              <a:t>ховують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фонд </a:t>
            </a:r>
            <a:r>
              <a:rPr lang="ru-RU" dirty="0" err="1"/>
              <a:t>заробіт</a:t>
            </a:r>
            <a:r>
              <a:rPr lang="ru-RU" dirty="0"/>
              <a:t>- </a:t>
            </a:r>
            <a:r>
              <a:rPr lang="ru-RU" dirty="0" err="1"/>
              <a:t>ної</a:t>
            </a:r>
            <a:r>
              <a:rPr lang="ru-RU" dirty="0"/>
              <a:t> плати та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8141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" y="257800"/>
            <a:ext cx="1209620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r>
              <a:rPr lang="ru-RU" dirty="0"/>
              <a:t>1)	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у </a:t>
            </a:r>
            <a:r>
              <a:rPr lang="ru-RU" dirty="0" err="1"/>
              <a:t>попередньому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;</a:t>
            </a:r>
          </a:p>
          <a:p>
            <a:r>
              <a:rPr lang="ru-RU" dirty="0"/>
              <a:t>2)	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у планово- 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;</a:t>
            </a:r>
          </a:p>
          <a:p>
            <a:r>
              <a:rPr lang="ru-RU" dirty="0"/>
              <a:t>3)	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очікуваного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у плановому </a:t>
            </a:r>
            <a:r>
              <a:rPr lang="ru-RU" dirty="0" err="1"/>
              <a:t>періоді</a:t>
            </a:r>
            <a:r>
              <a:rPr lang="ru-RU" dirty="0"/>
              <a:t>;</a:t>
            </a:r>
          </a:p>
          <a:p>
            <a:r>
              <a:rPr lang="ru-RU" dirty="0"/>
              <a:t>4)	</a:t>
            </a:r>
            <a:r>
              <a:rPr lang="ru-RU" dirty="0" err="1"/>
              <a:t>розроблення</a:t>
            </a:r>
            <a:r>
              <a:rPr lang="ru-RU" dirty="0"/>
              <a:t> плану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;</a:t>
            </a:r>
          </a:p>
          <a:p>
            <a:pPr marL="342900" indent="-342900">
              <a:buAutoNum type="arabicParenR" startAt="5"/>
            </a:pPr>
            <a:r>
              <a:rPr lang="ru-RU" dirty="0" err="1" smtClean="0"/>
              <a:t>розрахунок</a:t>
            </a:r>
            <a:r>
              <a:rPr lang="ru-RU" dirty="0" smtClean="0"/>
              <a:t> </a:t>
            </a:r>
            <a:r>
              <a:rPr lang="ru-RU" dirty="0" err="1"/>
              <a:t>ефективності</a:t>
            </a:r>
            <a:r>
              <a:rPr lang="ru-RU" dirty="0"/>
              <a:t> кожного заходу, </a:t>
            </a:r>
            <a:r>
              <a:rPr lang="ru-RU" dirty="0" err="1"/>
              <a:t>спрямованого</a:t>
            </a:r>
            <a:r>
              <a:rPr lang="ru-RU" dirty="0"/>
              <a:t> на </a:t>
            </a:r>
            <a:r>
              <a:rPr lang="ru-RU" dirty="0" err="1"/>
              <a:t>покра</a:t>
            </a:r>
            <a:r>
              <a:rPr lang="ru-RU" dirty="0"/>
              <a:t>- </a:t>
            </a:r>
            <a:r>
              <a:rPr lang="ru-RU" dirty="0" err="1"/>
              <a:t>щення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у плановому </a:t>
            </a:r>
            <a:r>
              <a:rPr lang="ru-RU" dirty="0" err="1"/>
              <a:t>періоді</a:t>
            </a:r>
            <a:r>
              <a:rPr lang="ru-RU" dirty="0" smtClean="0"/>
              <a:t>.</a:t>
            </a:r>
          </a:p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:</a:t>
            </a:r>
          </a:p>
          <a:p>
            <a:r>
              <a:rPr lang="ru-RU" dirty="0" err="1"/>
              <a:t>стратегічний</a:t>
            </a:r>
            <a:r>
              <a:rPr lang="ru-RU" dirty="0"/>
              <a:t> план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персоналу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;</a:t>
            </a:r>
          </a:p>
          <a:p>
            <a:r>
              <a:rPr lang="ru-RU" dirty="0" err="1"/>
              <a:t>довгостроковий</a:t>
            </a:r>
            <a:r>
              <a:rPr lang="ru-RU" dirty="0"/>
              <a:t> план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проєктів</a:t>
            </a:r>
            <a:r>
              <a:rPr lang="ru-RU" dirty="0"/>
              <a:t> і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інтервал</a:t>
            </a:r>
            <a:r>
              <a:rPr lang="ru-RU" dirty="0"/>
              <a:t> часу та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поєднані</a:t>
            </a:r>
            <a:r>
              <a:rPr lang="ru-RU" dirty="0"/>
              <a:t> за часом і ресурсами.</a:t>
            </a:r>
          </a:p>
          <a:p>
            <a:r>
              <a:rPr lang="ru-RU" dirty="0" err="1"/>
              <a:t>середньостроковий</a:t>
            </a:r>
            <a:r>
              <a:rPr lang="ru-RU" dirty="0"/>
              <a:t> план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деталізований</a:t>
            </a:r>
            <a:r>
              <a:rPr lang="ru-RU" dirty="0"/>
              <a:t> за </a:t>
            </a:r>
            <a:r>
              <a:rPr lang="ru-RU" dirty="0" err="1"/>
              <a:t>періодами</a:t>
            </a:r>
            <a:r>
              <a:rPr lang="ru-RU" dirty="0"/>
              <a:t> (роками) </a:t>
            </a:r>
            <a:r>
              <a:rPr lang="ru-RU" dirty="0" err="1"/>
              <a:t>довгостроковий</a:t>
            </a:r>
            <a:r>
              <a:rPr lang="ru-RU" dirty="0"/>
              <a:t> план,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- </a:t>
            </a:r>
            <a:r>
              <a:rPr lang="ru-RU" dirty="0" err="1"/>
              <a:t>сті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окреслених</a:t>
            </a:r>
            <a:r>
              <a:rPr lang="ru-RU" dirty="0"/>
              <a:t> у </a:t>
            </a:r>
            <a:r>
              <a:rPr lang="ru-RU" dirty="0" err="1"/>
              <a:t>довгостроковому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 та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планові</a:t>
            </a:r>
            <a:r>
              <a:rPr lang="ru-RU" dirty="0"/>
              <a:t>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;</a:t>
            </a:r>
          </a:p>
          <a:p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зага</a:t>
            </a:r>
            <a:r>
              <a:rPr lang="ru-RU" dirty="0"/>
              <a:t>- лом на </a:t>
            </a:r>
            <a:r>
              <a:rPr lang="ru-RU" dirty="0" err="1"/>
              <a:t>короткостроковий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(</a:t>
            </a:r>
            <a:r>
              <a:rPr lang="ru-RU" dirty="0" err="1"/>
              <a:t>місяць</a:t>
            </a:r>
            <a:r>
              <a:rPr lang="ru-RU" dirty="0"/>
              <a:t>, квартал)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r>
              <a:rPr lang="ru-RU" dirty="0" err="1"/>
              <a:t>оперативні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, </a:t>
            </a:r>
            <a:r>
              <a:rPr lang="ru-RU" dirty="0" err="1"/>
              <a:t>складених</a:t>
            </a:r>
            <a:r>
              <a:rPr lang="ru-RU" dirty="0"/>
              <a:t> за кон- </a:t>
            </a:r>
            <a:r>
              <a:rPr lang="ru-RU" dirty="0" err="1"/>
              <a:t>кретними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короткостроковому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.</a:t>
            </a:r>
          </a:p>
          <a:p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становить </a:t>
            </a:r>
            <a:r>
              <a:rPr lang="ru-RU" dirty="0" err="1"/>
              <a:t>управлінську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та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</a:t>
            </a:r>
            <a:r>
              <a:rPr lang="ru-RU" dirty="0"/>
              <a:t>- них </a:t>
            </a:r>
            <a:r>
              <a:rPr lang="ru-RU" dirty="0" err="1"/>
              <a:t>цілей</a:t>
            </a:r>
            <a:r>
              <a:rPr lang="ru-RU" dirty="0"/>
              <a:t>.</a:t>
            </a:r>
          </a:p>
          <a:p>
            <a:r>
              <a:rPr lang="ru-RU" dirty="0" err="1"/>
              <a:t>Підґрунтям</a:t>
            </a:r>
            <a:r>
              <a:rPr lang="ru-RU" dirty="0"/>
              <a:t> для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є </a:t>
            </a:r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науково-технічного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маркетинго</a:t>
            </a:r>
            <a:r>
              <a:rPr lang="ru-RU" dirty="0"/>
              <a:t>- </a:t>
            </a:r>
            <a:r>
              <a:rPr lang="ru-RU" dirty="0" err="1"/>
              <a:t>вої</a:t>
            </a:r>
            <a:r>
              <a:rPr lang="ru-RU" dirty="0"/>
              <a:t>, </a:t>
            </a:r>
            <a:r>
              <a:rPr lang="ru-RU" dirty="0" err="1"/>
              <a:t>фінансової</a:t>
            </a:r>
            <a:r>
              <a:rPr lang="ru-RU" dirty="0"/>
              <a:t>, </a:t>
            </a:r>
            <a:r>
              <a:rPr lang="ru-RU" dirty="0" err="1"/>
              <a:t>інвестиційної</a:t>
            </a:r>
            <a:r>
              <a:rPr lang="ru-RU" dirty="0"/>
              <a:t>,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вироб</a:t>
            </a:r>
            <a:r>
              <a:rPr lang="ru-RU" dirty="0"/>
              <a:t>- </a:t>
            </a:r>
            <a:r>
              <a:rPr lang="ru-RU" dirty="0" err="1"/>
              <a:t>ництва</a:t>
            </a:r>
            <a:r>
              <a:rPr lang="ru-RU" dirty="0"/>
              <a:t>; </a:t>
            </a:r>
            <a:r>
              <a:rPr lang="ru-RU" dirty="0" err="1"/>
              <a:t>матеріально-технічного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.</a:t>
            </a:r>
          </a:p>
          <a:p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34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983" y="116788"/>
            <a:ext cx="1205701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і </a:t>
            </a:r>
            <a:r>
              <a:rPr lang="ru-RU" dirty="0" err="1"/>
              <a:t>складання</a:t>
            </a:r>
            <a:r>
              <a:rPr lang="ru-RU" dirty="0"/>
              <a:t> плану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здійсню</a:t>
            </a:r>
            <a:r>
              <a:rPr lang="ru-RU" dirty="0"/>
              <a:t>- </a:t>
            </a:r>
            <a:r>
              <a:rPr lang="ru-RU" dirty="0" err="1"/>
              <a:t>ють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за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враху</a:t>
            </a:r>
            <a:r>
              <a:rPr lang="ru-RU" dirty="0"/>
              <a:t>- </a:t>
            </a:r>
            <a:r>
              <a:rPr lang="ru-RU" dirty="0" err="1"/>
              <a:t>ванням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тру- </a:t>
            </a:r>
            <a:r>
              <a:rPr lang="ru-RU" dirty="0" err="1"/>
              <a:t>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окреслених</a:t>
            </a:r>
            <a:r>
              <a:rPr lang="ru-RU" dirty="0"/>
              <a:t> у </a:t>
            </a:r>
            <a:r>
              <a:rPr lang="ru-RU" dirty="0" err="1"/>
              <a:t>згаданих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планах.</a:t>
            </a:r>
          </a:p>
          <a:p>
            <a:r>
              <a:rPr lang="ru-RU" dirty="0"/>
              <a:t>План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і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відоб</a:t>
            </a:r>
            <a:r>
              <a:rPr lang="ru-RU" dirty="0"/>
              <a:t>- </a:t>
            </a:r>
            <a:r>
              <a:rPr lang="ru-RU" dirty="0" err="1"/>
              <a:t>ражають</a:t>
            </a:r>
            <a:r>
              <a:rPr lang="ru-RU" dirty="0"/>
              <a:t> потребу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персоналі</a:t>
            </a:r>
            <a:r>
              <a:rPr lang="ru-RU" dirty="0"/>
              <a:t>, </a:t>
            </a:r>
            <a:r>
              <a:rPr lang="ru-RU" dirty="0" err="1"/>
              <a:t>заробітній</a:t>
            </a:r>
            <a:r>
              <a:rPr lang="ru-RU" dirty="0"/>
              <a:t> </a:t>
            </a:r>
            <a:r>
              <a:rPr lang="ru-RU" dirty="0" err="1"/>
              <a:t>платі</a:t>
            </a:r>
            <a:r>
              <a:rPr lang="ru-RU" dirty="0"/>
              <a:t> та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 smtClean="0"/>
              <a:t>праці</a:t>
            </a:r>
            <a:endParaRPr lang="ru-RU" dirty="0" smtClean="0"/>
          </a:p>
          <a:p>
            <a:r>
              <a:rPr lang="ru-RU" dirty="0"/>
              <a:t>План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2 </a:t>
            </a:r>
            <a:r>
              <a:rPr lang="ru-RU" dirty="0" err="1"/>
              <a:t>частини</a:t>
            </a:r>
            <a:r>
              <a:rPr lang="ru-RU" dirty="0"/>
              <a:t>: </a:t>
            </a:r>
            <a:r>
              <a:rPr lang="ru-RU" dirty="0" err="1"/>
              <a:t>промислово-виробничу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</a:t>
            </a:r>
            <a:r>
              <a:rPr lang="ru-RU" dirty="0" err="1"/>
              <a:t>непромислову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  <a:p>
            <a:r>
              <a:rPr lang="ru-RU" dirty="0"/>
              <a:t>План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:</a:t>
            </a:r>
          </a:p>
          <a:p>
            <a:r>
              <a:rPr lang="ru-RU" dirty="0" err="1"/>
              <a:t>планові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плановий</a:t>
            </a:r>
            <a:r>
              <a:rPr lang="ru-RU" dirty="0"/>
              <a:t> баланс </a:t>
            </a:r>
            <a:r>
              <a:rPr lang="ru-RU" dirty="0" err="1"/>
              <a:t>робочого</a:t>
            </a:r>
            <a:r>
              <a:rPr lang="ru-RU" dirty="0"/>
              <a:t> часу;</a:t>
            </a:r>
          </a:p>
          <a:p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суму </a:t>
            </a:r>
            <a:r>
              <a:rPr lang="ru-RU" dirty="0" err="1"/>
              <a:t>витрат</a:t>
            </a:r>
            <a:r>
              <a:rPr lang="ru-RU" dirty="0"/>
              <a:t> на оплату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прогнозні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кількісної</a:t>
            </a:r>
            <a:r>
              <a:rPr lang="ru-RU" dirty="0"/>
              <a:t> та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персоналу;</a:t>
            </a:r>
          </a:p>
          <a:p>
            <a:r>
              <a:rPr lang="ru-RU" dirty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/>
              <a:t>підготовки</a:t>
            </a:r>
            <a:r>
              <a:rPr lang="ru-RU" dirty="0"/>
              <a:t> й </a:t>
            </a:r>
            <a:r>
              <a:rPr lang="ru-RU" dirty="0" err="1"/>
              <a:t>перепідготовки</a:t>
            </a:r>
            <a:r>
              <a:rPr lang="ru-RU" dirty="0"/>
              <a:t> персоналу; </a:t>
            </a:r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персоналу.</a:t>
            </a:r>
          </a:p>
          <a:p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трудові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планують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для </a:t>
            </a:r>
            <a:r>
              <a:rPr lang="ru-RU" dirty="0" err="1"/>
              <a:t>промислово-ви</a:t>
            </a:r>
            <a:r>
              <a:rPr lang="ru-RU" dirty="0"/>
              <a:t>- </a:t>
            </a:r>
            <a:r>
              <a:rPr lang="ru-RU" dirty="0" err="1"/>
              <a:t>робничого</a:t>
            </a:r>
            <a:r>
              <a:rPr lang="ru-RU" dirty="0"/>
              <a:t> персоналу та для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невиробничої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промислово-виробничого</a:t>
            </a:r>
            <a:r>
              <a:rPr lang="ru-RU" dirty="0"/>
              <a:t> персоналу </a:t>
            </a:r>
            <a:r>
              <a:rPr lang="ru-RU" dirty="0" err="1"/>
              <a:t>встановлюють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плано</a:t>
            </a:r>
            <a:r>
              <a:rPr lang="ru-RU" dirty="0"/>
              <a:t>- </a:t>
            </a:r>
            <a:r>
              <a:rPr lang="ru-RU" dirty="0" err="1"/>
              <a:t>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: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промислово</a:t>
            </a:r>
            <a:r>
              <a:rPr lang="ru-RU" dirty="0"/>
              <a:t>- </a:t>
            </a:r>
            <a:r>
              <a:rPr lang="ru-RU" dirty="0" err="1"/>
              <a:t>виробничого</a:t>
            </a:r>
            <a:r>
              <a:rPr lang="ru-RU" dirty="0"/>
              <a:t> персоналу; норматив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 фонд </a:t>
            </a:r>
            <a:r>
              <a:rPr lang="ru-RU" dirty="0" err="1"/>
              <a:t>заробітної</a:t>
            </a:r>
            <a:r>
              <a:rPr lang="ru-RU" dirty="0"/>
              <a:t> плати; фонд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заохочення</a:t>
            </a:r>
            <a:r>
              <a:rPr lang="ru-RU" dirty="0"/>
              <a:t>; се- </a:t>
            </a:r>
            <a:r>
              <a:rPr lang="ru-RU" dirty="0" err="1"/>
              <a:t>редню</a:t>
            </a:r>
            <a:r>
              <a:rPr lang="ru-RU" dirty="0"/>
              <a:t> </a:t>
            </a:r>
            <a:r>
              <a:rPr lang="ru-RU" dirty="0" err="1"/>
              <a:t>заробітну</a:t>
            </a:r>
            <a:r>
              <a:rPr lang="ru-RU" dirty="0"/>
              <a:t> плату; фонд </a:t>
            </a:r>
            <a:r>
              <a:rPr lang="ru-RU" dirty="0" err="1"/>
              <a:t>заробітної</a:t>
            </a:r>
            <a:r>
              <a:rPr lang="ru-RU" dirty="0"/>
              <a:t> плати </a:t>
            </a:r>
            <a:r>
              <a:rPr lang="ru-RU" dirty="0" err="1"/>
              <a:t>позаштатного</a:t>
            </a:r>
            <a:r>
              <a:rPr lang="ru-RU" dirty="0"/>
              <a:t> складу.</a:t>
            </a:r>
          </a:p>
          <a:p>
            <a:r>
              <a:rPr lang="ru-RU" dirty="0"/>
              <a:t>Для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невиробничої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планують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: </a:t>
            </a:r>
            <a:r>
              <a:rPr lang="ru-RU" dirty="0" err="1"/>
              <a:t>чи</a:t>
            </a:r>
            <a:r>
              <a:rPr lang="ru-RU" dirty="0"/>
              <a:t>- </a:t>
            </a:r>
            <a:r>
              <a:rPr lang="ru-RU" dirty="0" err="1"/>
              <a:t>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фонд </a:t>
            </a:r>
            <a:r>
              <a:rPr lang="ru-RU" dirty="0" err="1"/>
              <a:t>заробітної</a:t>
            </a:r>
            <a:r>
              <a:rPr lang="ru-RU" dirty="0"/>
              <a:t> плати й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smtClean="0"/>
              <a:t>зарплату</a:t>
            </a:r>
          </a:p>
          <a:p>
            <a:r>
              <a:rPr lang="ru-RU" dirty="0"/>
              <a:t>У </a:t>
            </a:r>
            <a:r>
              <a:rPr lang="ru-RU" dirty="0" err="1"/>
              <a:t>додатках</a:t>
            </a:r>
            <a:r>
              <a:rPr lang="ru-RU" dirty="0"/>
              <a:t> до плану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: </a:t>
            </a:r>
            <a:r>
              <a:rPr lang="ru-RU" dirty="0" err="1"/>
              <a:t>плановий</a:t>
            </a:r>
            <a:r>
              <a:rPr lang="ru-RU" dirty="0"/>
              <a:t> баланс </a:t>
            </a:r>
            <a:r>
              <a:rPr lang="ru-RU" dirty="0" err="1"/>
              <a:t>робочого</a:t>
            </a:r>
            <a:r>
              <a:rPr lang="ru-RU" dirty="0"/>
              <a:t> часу в </a:t>
            </a:r>
            <a:r>
              <a:rPr lang="ru-RU" dirty="0" err="1"/>
              <a:t>розрахунку</a:t>
            </a:r>
            <a:r>
              <a:rPr lang="ru-RU" dirty="0"/>
              <a:t> на одного </a:t>
            </a:r>
            <a:r>
              <a:rPr lang="ru-RU" dirty="0" err="1"/>
              <a:t>робітника</a:t>
            </a:r>
            <a:r>
              <a:rPr lang="ru-RU" dirty="0"/>
              <a:t>;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чисельність</a:t>
            </a:r>
            <a:r>
              <a:rPr lang="ru-RU" dirty="0"/>
              <a:t> і фонд </a:t>
            </a:r>
            <a:r>
              <a:rPr lang="ru-RU" dirty="0" err="1"/>
              <a:t>заробітної</a:t>
            </a:r>
            <a:r>
              <a:rPr lang="ru-RU" dirty="0"/>
              <a:t> плати </a:t>
            </a:r>
            <a:r>
              <a:rPr lang="ru-RU" dirty="0" err="1"/>
              <a:t>допоміжних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; план </a:t>
            </a:r>
            <a:r>
              <a:rPr lang="ru-RU" dirty="0" err="1"/>
              <a:t>підготовки</a:t>
            </a:r>
            <a:r>
              <a:rPr lang="ru-RU" dirty="0"/>
              <a:t> й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05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" y="181438"/>
            <a:ext cx="1209620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Планові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і в </a:t>
            </a:r>
            <a:r>
              <a:rPr lang="ru-RU" dirty="0" err="1"/>
              <a:t>бізнес-плані</a:t>
            </a:r>
            <a:r>
              <a:rPr lang="ru-RU" dirty="0"/>
              <a:t>.</a:t>
            </a:r>
          </a:p>
          <a:p>
            <a:r>
              <a:rPr lang="ru-RU" dirty="0" err="1"/>
              <a:t>Бізнес</a:t>
            </a:r>
            <a:r>
              <a:rPr lang="ru-RU" dirty="0"/>
              <a:t>-план – </a:t>
            </a:r>
            <a:r>
              <a:rPr lang="ru-RU" dirty="0" err="1"/>
              <a:t>це</a:t>
            </a:r>
            <a:r>
              <a:rPr lang="ru-RU" dirty="0"/>
              <a:t> план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</a:t>
            </a:r>
            <a:r>
              <a:rPr lang="ru-RU" dirty="0" err="1"/>
              <a:t>започаткування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проєкту</a:t>
            </a:r>
            <a:r>
              <a:rPr lang="ru-RU" dirty="0"/>
              <a:t> на </a:t>
            </a:r>
            <a:r>
              <a:rPr lang="ru-RU" dirty="0" err="1"/>
              <a:t>діючому</a:t>
            </a:r>
            <a:r>
              <a:rPr lang="ru-RU" dirty="0"/>
              <a:t> </a:t>
            </a:r>
            <a:r>
              <a:rPr lang="ru-RU" dirty="0" err="1"/>
              <a:t>підприємстві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і </a:t>
            </a:r>
            <a:r>
              <a:rPr lang="ru-RU" dirty="0" err="1"/>
              <a:t>доходів</a:t>
            </a:r>
            <a:r>
              <a:rPr lang="ru-RU" dirty="0"/>
              <a:t>.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поширена</a:t>
            </a:r>
            <a:r>
              <a:rPr lang="ru-RU" dirty="0"/>
              <a:t> структура </a:t>
            </a:r>
            <a:r>
              <a:rPr lang="ru-RU" dirty="0" err="1"/>
              <a:t>бізнес</a:t>
            </a:r>
            <a:r>
              <a:rPr lang="ru-RU" dirty="0"/>
              <a:t>-плану: 1) резюме; 2) </a:t>
            </a:r>
            <a:r>
              <a:rPr lang="ru-RU" dirty="0" err="1"/>
              <a:t>харак</a:t>
            </a:r>
            <a:r>
              <a:rPr lang="ru-RU" dirty="0"/>
              <a:t>- </a:t>
            </a:r>
            <a:r>
              <a:rPr lang="ru-RU" dirty="0" err="1"/>
              <a:t>теристика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; 3) 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фірму</a:t>
            </a:r>
            <a:r>
              <a:rPr lang="ru-RU" dirty="0"/>
              <a:t>; 4)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;</a:t>
            </a:r>
          </a:p>
          <a:p>
            <a:r>
              <a:rPr lang="ru-RU" dirty="0"/>
              <a:t>5) характеристика продукту; 6) </a:t>
            </a:r>
            <a:r>
              <a:rPr lang="ru-RU" dirty="0" err="1"/>
              <a:t>аналіз</a:t>
            </a:r>
            <a:r>
              <a:rPr lang="ru-RU" dirty="0"/>
              <a:t> ринку; 7) план маркетингу; 8) план </a:t>
            </a:r>
            <a:r>
              <a:rPr lang="ru-RU" dirty="0" err="1"/>
              <a:t>виробництва</a:t>
            </a:r>
            <a:r>
              <a:rPr lang="ru-RU" dirty="0"/>
              <a:t>; 9) </a:t>
            </a:r>
            <a:r>
              <a:rPr lang="ru-RU" dirty="0" err="1"/>
              <a:t>організаційний</a:t>
            </a:r>
            <a:r>
              <a:rPr lang="ru-RU" dirty="0"/>
              <a:t> план; 10) </a:t>
            </a:r>
            <a:r>
              <a:rPr lang="ru-RU" dirty="0" err="1"/>
              <a:t>фінансовий</a:t>
            </a:r>
            <a:r>
              <a:rPr lang="ru-RU" dirty="0"/>
              <a:t> план; 11) </a:t>
            </a:r>
            <a:r>
              <a:rPr lang="ru-RU" dirty="0" err="1"/>
              <a:t>аналіз</a:t>
            </a:r>
            <a:r>
              <a:rPr lang="ru-RU" dirty="0"/>
              <a:t> по- </a:t>
            </a:r>
            <a:r>
              <a:rPr lang="ru-RU" dirty="0" err="1"/>
              <a:t>тенційних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.</a:t>
            </a:r>
          </a:p>
          <a:p>
            <a:r>
              <a:rPr lang="ru-RU" dirty="0" err="1"/>
              <a:t>Розділ</a:t>
            </a:r>
            <a:r>
              <a:rPr lang="ru-RU" dirty="0"/>
              <a:t> 9 "</a:t>
            </a:r>
            <a:r>
              <a:rPr lang="ru-RU" dirty="0" err="1"/>
              <a:t>Організаційний</a:t>
            </a:r>
            <a:r>
              <a:rPr lang="ru-RU" dirty="0"/>
              <a:t> план"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:</a:t>
            </a:r>
          </a:p>
          <a:p>
            <a:r>
              <a:rPr lang="ru-RU" dirty="0"/>
              <a:t>9.1.	Форма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  <a:p>
            <a:r>
              <a:rPr lang="ru-RU" dirty="0"/>
              <a:t>9.2.	Потреба в </a:t>
            </a:r>
            <a:r>
              <a:rPr lang="ru-RU" dirty="0" err="1"/>
              <a:t>персоналі</a:t>
            </a:r>
            <a:r>
              <a:rPr lang="ru-RU" dirty="0"/>
              <a:t>.</a:t>
            </a:r>
          </a:p>
          <a:p>
            <a:r>
              <a:rPr lang="ru-RU" dirty="0"/>
              <a:t>9.3.	</a:t>
            </a:r>
            <a:r>
              <a:rPr lang="ru-RU" dirty="0" err="1"/>
              <a:t>Власники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й команда </a:t>
            </a:r>
            <a:r>
              <a:rPr lang="ru-RU" dirty="0" err="1"/>
              <a:t>менеджерів</a:t>
            </a:r>
            <a:r>
              <a:rPr lang="ru-RU" dirty="0"/>
              <a:t>.</a:t>
            </a:r>
          </a:p>
          <a:p>
            <a:r>
              <a:rPr lang="ru-RU" dirty="0"/>
              <a:t>9.4.	</a:t>
            </a:r>
            <a:r>
              <a:rPr lang="ru-RU" dirty="0" err="1"/>
              <a:t>Організаційна</a:t>
            </a:r>
            <a:r>
              <a:rPr lang="ru-RU" dirty="0"/>
              <a:t> схема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r>
              <a:rPr lang="ru-RU" dirty="0"/>
              <a:t>9.5.	</a:t>
            </a:r>
            <a:r>
              <a:rPr lang="ru-RU" dirty="0" err="1"/>
              <a:t>Кадрова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та </a:t>
            </a:r>
            <a:r>
              <a:rPr lang="ru-RU" dirty="0" err="1"/>
              <a:t>стратегія</a:t>
            </a:r>
            <a:r>
              <a:rPr lang="ru-RU" dirty="0"/>
              <a:t>.</a:t>
            </a:r>
          </a:p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-плану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розділі</a:t>
            </a:r>
            <a:r>
              <a:rPr lang="ru-RU" dirty="0"/>
              <a:t> </a:t>
            </a:r>
            <a:r>
              <a:rPr lang="ru-RU" dirty="0" err="1"/>
              <a:t>наводять</a:t>
            </a:r>
            <a:r>
              <a:rPr lang="ru-RU" dirty="0"/>
              <a:t>: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довідки</a:t>
            </a:r>
            <a:r>
              <a:rPr lang="ru-RU" dirty="0"/>
              <a:t> про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, </a:t>
            </a:r>
            <a:r>
              <a:rPr lang="ru-RU" dirty="0" err="1"/>
              <a:t>досві</a:t>
            </a:r>
            <a:r>
              <a:rPr lang="ru-RU" dirty="0"/>
              <a:t>- </a:t>
            </a:r>
            <a:r>
              <a:rPr lang="ru-RU" dirty="0" err="1"/>
              <a:t>ду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з </a:t>
            </a:r>
            <a:r>
              <a:rPr lang="ru-RU" dirty="0" err="1"/>
              <a:t>наявним</a:t>
            </a:r>
            <a:r>
              <a:rPr lang="ru-RU" dirty="0"/>
              <a:t> персона- лом, а </a:t>
            </a:r>
            <a:r>
              <a:rPr lang="ru-RU" dirty="0" err="1"/>
              <a:t>також</a:t>
            </a:r>
            <a:r>
              <a:rPr lang="ru-RU" dirty="0"/>
              <a:t> потреба в </a:t>
            </a:r>
            <a:r>
              <a:rPr lang="ru-RU" dirty="0" err="1"/>
              <a:t>наборі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 </a:t>
            </a:r>
            <a:r>
              <a:rPr lang="ru-RU" dirty="0" err="1"/>
              <a:t>визначеної</a:t>
            </a:r>
            <a:r>
              <a:rPr lang="ru-RU" dirty="0"/>
              <a:t> </a:t>
            </a:r>
            <a:r>
              <a:rPr lang="ru-RU" dirty="0" err="1"/>
              <a:t>кваліфіка</a:t>
            </a:r>
            <a:r>
              <a:rPr lang="ru-RU" dirty="0"/>
              <a:t>- </a:t>
            </a:r>
            <a:r>
              <a:rPr lang="ru-RU" dirty="0" err="1"/>
              <a:t>ції</a:t>
            </a:r>
            <a:r>
              <a:rPr lang="ru-RU" dirty="0"/>
              <a:t>,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у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перепідготовки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;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розміри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</a:t>
            </a:r>
            <a:r>
              <a:rPr lang="ru-RU" dirty="0" err="1"/>
              <a:t>різним</a:t>
            </a:r>
            <a:r>
              <a:rPr lang="ru-RU" dirty="0"/>
              <a:t> </a:t>
            </a:r>
            <a:r>
              <a:rPr lang="ru-RU" dirty="0" err="1"/>
              <a:t>категоріям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; </a:t>
            </a:r>
            <a:r>
              <a:rPr lang="ru-RU" dirty="0" err="1"/>
              <a:t>пла</a:t>
            </a:r>
            <a:r>
              <a:rPr lang="ru-RU" dirty="0"/>
              <a:t>-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кадрових</a:t>
            </a:r>
            <a:r>
              <a:rPr lang="ru-RU" dirty="0"/>
              <a:t> </a:t>
            </a:r>
            <a:r>
              <a:rPr lang="ru-RU" dirty="0" err="1" smtClean="0"/>
              <a:t>показників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/>
              <a:t>6. Методика </a:t>
            </a:r>
            <a:r>
              <a:rPr lang="ru-RU" b="1" dirty="0" err="1"/>
              <a:t>планування</a:t>
            </a:r>
            <a:r>
              <a:rPr lang="ru-RU" b="1" dirty="0"/>
              <a:t> </a:t>
            </a:r>
            <a:r>
              <a:rPr lang="ru-RU" b="1" dirty="0" err="1"/>
              <a:t>трудових</a:t>
            </a:r>
            <a:r>
              <a:rPr lang="ru-RU" b="1" dirty="0"/>
              <a:t> </a:t>
            </a:r>
            <a:r>
              <a:rPr lang="ru-RU" b="1" dirty="0" err="1" smtClean="0"/>
              <a:t>показників</a:t>
            </a:r>
            <a:endParaRPr lang="ru-RU" b="1" dirty="0" smtClean="0"/>
          </a:p>
          <a:p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величину.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того фактора на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економію</a:t>
            </a:r>
            <a:r>
              <a:rPr lang="ru-RU" dirty="0"/>
              <a:t> </a:t>
            </a:r>
            <a:r>
              <a:rPr lang="ru-RU" dirty="0" err="1"/>
              <a:t>ро</a:t>
            </a:r>
            <a:r>
              <a:rPr lang="ru-RU" dirty="0"/>
              <a:t>- </a:t>
            </a:r>
            <a:r>
              <a:rPr lang="ru-RU" dirty="0" err="1"/>
              <a:t>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</a:t>
            </a:r>
          </a:p>
          <a:p>
            <a:r>
              <a:rPr lang="ru-RU" dirty="0" err="1"/>
              <a:t>Вихідну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(</a:t>
            </a:r>
            <a:r>
              <a:rPr lang="ru-RU" dirty="0" err="1"/>
              <a:t>Чв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визначено</a:t>
            </a:r>
            <a:r>
              <a:rPr lang="ru-RU" dirty="0"/>
              <a:t> таким чином:</a:t>
            </a: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4213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41701"/>
            <a:ext cx="1208314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Чв</a:t>
            </a:r>
            <a:r>
              <a:rPr lang="ru-RU" dirty="0"/>
              <a:t> </a:t>
            </a:r>
            <a:r>
              <a:rPr lang="ru-RU" dirty="0" smtClean="0"/>
              <a:t>=</a:t>
            </a:r>
            <a:r>
              <a:rPr lang="ru-RU" dirty="0" err="1" smtClean="0"/>
              <a:t>Чбаз</a:t>
            </a:r>
            <a:r>
              <a:rPr lang="ru-RU" dirty="0"/>
              <a:t>. </a:t>
            </a:r>
            <a:r>
              <a:rPr lang="ru-RU" dirty="0" smtClean="0"/>
              <a:t>*ІОП</a:t>
            </a:r>
            <a:r>
              <a:rPr lang="ru-RU" dirty="0"/>
              <a:t>,</a:t>
            </a:r>
          </a:p>
          <a:p>
            <a:r>
              <a:rPr lang="ru-RU" dirty="0"/>
              <a:t>де </a:t>
            </a:r>
            <a:r>
              <a:rPr lang="ru-RU" dirty="0" err="1"/>
              <a:t>Чбаз</a:t>
            </a:r>
            <a:r>
              <a:rPr lang="ru-RU" dirty="0"/>
              <a:t>. – </a:t>
            </a:r>
            <a:r>
              <a:rPr lang="ru-RU" dirty="0" err="1"/>
              <a:t>чисельність</a:t>
            </a:r>
            <a:r>
              <a:rPr lang="ru-RU" dirty="0"/>
              <a:t> персоналу базисного </a:t>
            </a:r>
            <a:r>
              <a:rPr lang="ru-RU" dirty="0" err="1"/>
              <a:t>періоду</a:t>
            </a:r>
            <a:r>
              <a:rPr lang="ru-RU" dirty="0"/>
              <a:t>; ІОП –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опрацювання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розглянуто</a:t>
            </a:r>
            <a:r>
              <a:rPr lang="ru-RU" dirty="0"/>
              <a:t>: </a:t>
            </a:r>
            <a:r>
              <a:rPr lang="ru-RU" dirty="0" err="1"/>
              <a:t>модернізацію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;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норм </a:t>
            </a:r>
            <a:r>
              <a:rPr lang="ru-RU" dirty="0" err="1"/>
              <a:t>виробітку</a:t>
            </a:r>
            <a:r>
              <a:rPr lang="ru-RU" dirty="0"/>
              <a:t>; </a:t>
            </a:r>
            <a:r>
              <a:rPr lang="ru-RU" dirty="0" err="1"/>
              <a:t>спеціалізацію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не-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утрат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</a:t>
            </a:r>
          </a:p>
          <a:p>
            <a:r>
              <a:rPr lang="ru-RU" dirty="0" err="1"/>
              <a:t>Вплив</a:t>
            </a:r>
            <a:r>
              <a:rPr lang="ru-RU" dirty="0"/>
              <a:t> кожного фактора на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err="1"/>
              <a:t>ПТі</a:t>
            </a:r>
            <a:r>
              <a:rPr lang="ru-RU" dirty="0"/>
              <a:t>) об- </a:t>
            </a:r>
            <a:r>
              <a:rPr lang="ru-RU" dirty="0" err="1"/>
              <a:t>числюють</a:t>
            </a:r>
            <a:r>
              <a:rPr lang="ru-RU" dirty="0"/>
              <a:t> за такою формулою:</a:t>
            </a:r>
          </a:p>
          <a:p>
            <a:r>
              <a:rPr lang="ru-RU" dirty="0" err="1" smtClean="0"/>
              <a:t>ПТі</a:t>
            </a:r>
            <a:r>
              <a:rPr lang="ru-RU" dirty="0" smtClean="0"/>
              <a:t>= (</a:t>
            </a:r>
            <a:r>
              <a:rPr lang="ru-RU" dirty="0" err="1" smtClean="0"/>
              <a:t>Ечрі</a:t>
            </a:r>
            <a:r>
              <a:rPr lang="ru-RU" dirty="0" smtClean="0"/>
              <a:t>*100</a:t>
            </a:r>
            <a:r>
              <a:rPr lang="ru-RU" dirty="0"/>
              <a:t>)/(</a:t>
            </a:r>
            <a:r>
              <a:rPr lang="ru-RU" dirty="0" err="1" smtClean="0"/>
              <a:t>Чв-Ечрі</a:t>
            </a:r>
            <a:r>
              <a:rPr lang="ru-RU" dirty="0" smtClean="0"/>
              <a:t>)</a:t>
            </a:r>
          </a:p>
          <a:p>
            <a:r>
              <a:rPr lang="ru-RU" dirty="0"/>
              <a:t>де </a:t>
            </a:r>
            <a:r>
              <a:rPr lang="ru-RU" dirty="0" err="1"/>
              <a:t>ЕЧрі</a:t>
            </a:r>
            <a:r>
              <a:rPr lang="ru-RU" dirty="0"/>
              <a:t> – </a:t>
            </a:r>
            <a:r>
              <a:rPr lang="ru-RU" dirty="0" err="1"/>
              <a:t>економія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за і-м фактором, </a:t>
            </a:r>
            <a:r>
              <a:rPr lang="ru-RU" dirty="0" err="1"/>
              <a:t>осіб</a:t>
            </a:r>
            <a:r>
              <a:rPr lang="ru-RU" dirty="0" smtClean="0"/>
              <a:t>.</a:t>
            </a:r>
          </a:p>
          <a:p>
            <a:r>
              <a:rPr lang="ru-RU" dirty="0" err="1"/>
              <a:t>Приріст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факторами </a:t>
            </a:r>
            <a:r>
              <a:rPr lang="ru-RU" dirty="0" err="1"/>
              <a:t>визначають</a:t>
            </a:r>
            <a:r>
              <a:rPr lang="ru-RU" dirty="0"/>
              <a:t> шля- </a:t>
            </a:r>
            <a:r>
              <a:rPr lang="ru-RU" dirty="0" err="1"/>
              <a:t>хом</a:t>
            </a:r>
            <a:r>
              <a:rPr lang="ru-RU" dirty="0"/>
              <a:t> </a:t>
            </a:r>
            <a:r>
              <a:rPr lang="ru-RU" dirty="0" err="1"/>
              <a:t>сумування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приросту за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</a:t>
            </a:r>
          </a:p>
          <a:p>
            <a:r>
              <a:rPr lang="ru-RU" b="1" dirty="0" smtClean="0"/>
              <a:t>Методика </a:t>
            </a:r>
            <a:r>
              <a:rPr lang="ru-RU" b="1" dirty="0" err="1"/>
              <a:t>планування</a:t>
            </a:r>
            <a:r>
              <a:rPr lang="ru-RU" b="1" dirty="0"/>
              <a:t> </a:t>
            </a:r>
            <a:r>
              <a:rPr lang="ru-RU" b="1" dirty="0" err="1"/>
              <a:t>чисельності</a:t>
            </a:r>
            <a:r>
              <a:rPr lang="ru-RU" b="1" dirty="0"/>
              <a:t> персоналу</a:t>
            </a:r>
          </a:p>
          <a:p>
            <a:r>
              <a:rPr lang="ru-RU" dirty="0" err="1"/>
              <a:t>Вихідними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персоналу є </a:t>
            </a:r>
            <a:r>
              <a:rPr lang="ru-RU" dirty="0" err="1"/>
              <a:t>такі</a:t>
            </a:r>
            <a:r>
              <a:rPr lang="ru-RU" dirty="0"/>
              <a:t>: </a:t>
            </a:r>
            <a:r>
              <a:rPr lang="ru-RU" dirty="0" err="1"/>
              <a:t>виробнича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на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 </a:t>
            </a:r>
            <a:r>
              <a:rPr lang="ru-RU" dirty="0" err="1"/>
              <a:t>норми</a:t>
            </a:r>
            <a:r>
              <a:rPr lang="ru-RU" dirty="0"/>
              <a:t> часу,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виро</a:t>
            </a:r>
            <a:r>
              <a:rPr lang="ru-RU" dirty="0"/>
              <a:t>- </a:t>
            </a:r>
            <a:r>
              <a:rPr lang="ru-RU" dirty="0" err="1"/>
              <a:t>бітку</a:t>
            </a:r>
            <a:r>
              <a:rPr lang="ru-RU" dirty="0"/>
              <a:t>; </a:t>
            </a:r>
            <a:r>
              <a:rPr lang="ru-RU" dirty="0" err="1"/>
              <a:t>трудомісткість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 </a:t>
            </a:r>
            <a:r>
              <a:rPr lang="ru-RU" dirty="0" err="1"/>
              <a:t>організаційно-технічні</a:t>
            </a:r>
            <a:r>
              <a:rPr lang="ru-RU" dirty="0"/>
              <a:t> заходи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 </a:t>
            </a:r>
            <a:r>
              <a:rPr lang="ru-RU" dirty="0" err="1"/>
              <a:t>звітні</a:t>
            </a:r>
            <a:r>
              <a:rPr lang="ru-RU" dirty="0"/>
              <a:t> </a:t>
            </a:r>
            <a:r>
              <a:rPr lang="ru-RU" dirty="0" err="1"/>
              <a:t>розрахункові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коефі</a:t>
            </a:r>
            <a:r>
              <a:rPr lang="ru-RU" dirty="0"/>
              <a:t>- </a:t>
            </a:r>
            <a:r>
              <a:rPr lang="ru-RU" dirty="0" err="1"/>
              <a:t>цієнти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норм; баланс </a:t>
            </a:r>
            <a:r>
              <a:rPr lang="ru-RU" dirty="0" err="1"/>
              <a:t>робочого</a:t>
            </a:r>
            <a:r>
              <a:rPr lang="ru-RU" dirty="0"/>
              <a:t> часу.</a:t>
            </a:r>
          </a:p>
          <a:p>
            <a:r>
              <a:rPr lang="ru-RU" dirty="0"/>
              <a:t>Баланс </a:t>
            </a:r>
            <a:r>
              <a:rPr lang="ru-RU" dirty="0" err="1"/>
              <a:t>робочого</a:t>
            </a:r>
            <a:r>
              <a:rPr lang="ru-RU" dirty="0"/>
              <a:t> часу одного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кіль</a:t>
            </a:r>
            <a:r>
              <a:rPr lang="ru-RU" dirty="0"/>
              <a:t>- </a:t>
            </a:r>
            <a:r>
              <a:rPr lang="ru-RU" dirty="0" err="1"/>
              <a:t>кість</a:t>
            </a:r>
            <a:r>
              <a:rPr lang="ru-RU" dirty="0"/>
              <a:t> годин, яку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відпрацювати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планового </a:t>
            </a:r>
            <a:r>
              <a:rPr lang="ru-RU" dirty="0" err="1"/>
              <a:t>періоду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як </a:t>
            </a:r>
            <a:r>
              <a:rPr lang="ru-RU" dirty="0" err="1"/>
              <a:t>добуток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явочних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про- </a:t>
            </a:r>
            <a:r>
              <a:rPr lang="ru-RU" dirty="0" err="1"/>
              <a:t>тягом</a:t>
            </a:r>
            <a:r>
              <a:rPr lang="ru-RU" dirty="0"/>
              <a:t> планового </a:t>
            </a:r>
            <a:r>
              <a:rPr lang="ru-RU" dirty="0" err="1"/>
              <a:t>періоду</a:t>
            </a:r>
            <a:r>
              <a:rPr lang="ru-RU" dirty="0"/>
              <a:t> на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</a:t>
            </a:r>
            <a:r>
              <a:rPr lang="ru-RU" dirty="0" smtClean="0"/>
              <a:t>.</a:t>
            </a:r>
          </a:p>
          <a:p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пла</a:t>
            </a:r>
            <a:r>
              <a:rPr lang="ru-RU" dirty="0"/>
              <a:t>- нового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способами:</a:t>
            </a:r>
          </a:p>
          <a:p>
            <a:r>
              <a:rPr lang="ru-RU" dirty="0"/>
              <a:t>1)	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планової</a:t>
            </a:r>
            <a:r>
              <a:rPr lang="ru-RU" dirty="0"/>
              <a:t> 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. </a:t>
            </a:r>
            <a:r>
              <a:rPr lang="ru-RU" dirty="0" err="1"/>
              <a:t>Планову</a:t>
            </a:r>
            <a:r>
              <a:rPr lang="ru-RU" dirty="0"/>
              <a:t> тру- </a:t>
            </a:r>
            <a:r>
              <a:rPr lang="ru-RU" dirty="0" err="1"/>
              <a:t>домісткість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як </a:t>
            </a:r>
            <a:r>
              <a:rPr lang="ru-RU" dirty="0" err="1"/>
              <a:t>добуток</a:t>
            </a:r>
            <a:r>
              <a:rPr lang="ru-RU" dirty="0"/>
              <a:t> планового норма- </a:t>
            </a:r>
            <a:r>
              <a:rPr lang="ru-RU" dirty="0" err="1"/>
              <a:t>тиву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планового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4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0"/>
            <a:ext cx="12074434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2)	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трудомісткості</a:t>
            </a:r>
            <a:r>
              <a:rPr lang="ru-RU" dirty="0"/>
              <a:t> за </a:t>
            </a:r>
            <a:r>
              <a:rPr lang="ru-RU" dirty="0" err="1"/>
              <a:t>допомо</a:t>
            </a:r>
            <a:r>
              <a:rPr lang="ru-RU" dirty="0"/>
              <a:t>- гою </a:t>
            </a:r>
            <a:r>
              <a:rPr lang="ru-RU" dirty="0" err="1"/>
              <a:t>коефіцієнтів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ураховано</a:t>
            </a:r>
            <a:r>
              <a:rPr lang="ru-RU" dirty="0"/>
              <a:t> заходи з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вироб</a:t>
            </a:r>
            <a:r>
              <a:rPr lang="ru-RU" dirty="0"/>
              <a:t>- </a:t>
            </a:r>
            <a:r>
              <a:rPr lang="ru-RU" dirty="0" err="1"/>
              <a:t>ництва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зменшують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на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 err="1"/>
              <a:t>Використовуючи</a:t>
            </a:r>
            <a:r>
              <a:rPr lang="ru-RU" dirty="0"/>
              <a:t> перший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, </a:t>
            </a:r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робітників-відрядників</a:t>
            </a:r>
            <a:r>
              <a:rPr lang="ru-RU" dirty="0"/>
              <a:t> (</a:t>
            </a:r>
            <a:r>
              <a:rPr lang="ru-RU" dirty="0" err="1"/>
              <a:t>Рпл</a:t>
            </a:r>
            <a:r>
              <a:rPr lang="ru-RU" dirty="0"/>
              <a:t>.) </a:t>
            </a:r>
            <a:r>
              <a:rPr lang="ru-RU" dirty="0" err="1"/>
              <a:t>визначають</a:t>
            </a:r>
            <a:r>
              <a:rPr lang="ru-RU" dirty="0"/>
              <a:t> за такою </a:t>
            </a:r>
            <a:r>
              <a:rPr lang="ru-RU" dirty="0" smtClean="0"/>
              <a:t>формулою</a:t>
            </a:r>
          </a:p>
          <a:p>
            <a:r>
              <a:rPr lang="ru-RU" dirty="0" err="1"/>
              <a:t>Рпл</a:t>
            </a:r>
            <a:r>
              <a:rPr lang="ru-RU" dirty="0"/>
              <a:t>. </a:t>
            </a:r>
            <a:r>
              <a:rPr lang="ru-RU" dirty="0" smtClean="0"/>
              <a:t>=</a:t>
            </a:r>
            <a:r>
              <a:rPr lang="en-US" dirty="0"/>
              <a:t>t</a:t>
            </a:r>
            <a:r>
              <a:rPr lang="ru-RU" dirty="0" err="1"/>
              <a:t>пл</a:t>
            </a:r>
            <a:r>
              <a:rPr lang="ru-RU" dirty="0" smtClean="0"/>
              <a:t>/ (</a:t>
            </a:r>
            <a:r>
              <a:rPr lang="ru-RU" dirty="0" err="1" smtClean="0"/>
              <a:t>Фпл</a:t>
            </a:r>
            <a:r>
              <a:rPr lang="ru-RU" dirty="0"/>
              <a:t>. </a:t>
            </a:r>
            <a:r>
              <a:rPr lang="ru-RU" dirty="0" smtClean="0"/>
              <a:t>* </a:t>
            </a:r>
            <a:r>
              <a:rPr lang="ru-RU" dirty="0" err="1" smtClean="0"/>
              <a:t>Квн</a:t>
            </a:r>
            <a:r>
              <a:rPr lang="ru-RU" dirty="0" smtClean="0"/>
              <a:t>)</a:t>
            </a:r>
          </a:p>
          <a:p>
            <a:r>
              <a:rPr lang="ru-RU" dirty="0"/>
              <a:t>де </a:t>
            </a:r>
            <a:r>
              <a:rPr lang="ru-RU" dirty="0" err="1"/>
              <a:t>Рпл</a:t>
            </a:r>
            <a:r>
              <a:rPr lang="ru-RU" dirty="0"/>
              <a:t>. – </a:t>
            </a:r>
            <a:r>
              <a:rPr lang="ru-RU" dirty="0" err="1"/>
              <a:t>планова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робітників-відрядників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en-US" dirty="0"/>
              <a:t>t</a:t>
            </a:r>
            <a:r>
              <a:rPr lang="ru-RU" dirty="0"/>
              <a:t>пл. – </a:t>
            </a:r>
            <a:r>
              <a:rPr lang="ru-RU" dirty="0" err="1"/>
              <a:t>планова</a:t>
            </a:r>
            <a:r>
              <a:rPr lang="ru-RU" dirty="0"/>
              <a:t> </a:t>
            </a:r>
            <a:r>
              <a:rPr lang="ru-RU" dirty="0" err="1"/>
              <a:t>трудомісткість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нормо</a:t>
            </a:r>
            <a:r>
              <a:rPr lang="ru-RU" dirty="0"/>
              <a:t>-годин; </a:t>
            </a:r>
            <a:r>
              <a:rPr lang="ru-RU" dirty="0" err="1"/>
              <a:t>Фпл</a:t>
            </a:r>
            <a:r>
              <a:rPr lang="ru-RU" dirty="0"/>
              <a:t>. –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фонд часу одного </a:t>
            </a:r>
            <a:r>
              <a:rPr lang="ru-RU" dirty="0" err="1"/>
              <a:t>працівника</a:t>
            </a:r>
            <a:r>
              <a:rPr lang="ru-RU" dirty="0"/>
              <a:t>, годин; </a:t>
            </a:r>
            <a:r>
              <a:rPr lang="ru-RU" dirty="0" err="1"/>
              <a:t>Квн</a:t>
            </a:r>
            <a:r>
              <a:rPr lang="ru-RU" dirty="0"/>
              <a:t> –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норм.</a:t>
            </a:r>
          </a:p>
          <a:p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/>
              <a:t>робітників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, </a:t>
            </a:r>
            <a:r>
              <a:rPr lang="ru-RU" dirty="0" err="1"/>
              <a:t>апа</a:t>
            </a:r>
            <a:r>
              <a:rPr lang="ru-RU" dirty="0"/>
              <a:t>- </a:t>
            </a:r>
            <a:r>
              <a:rPr lang="ru-RU" dirty="0" err="1"/>
              <a:t>ратів</a:t>
            </a:r>
            <a:r>
              <a:rPr lang="ru-RU" dirty="0"/>
              <a:t> і машин (</a:t>
            </a:r>
            <a:r>
              <a:rPr lang="ru-RU" dirty="0" err="1"/>
              <a:t>Рсп</a:t>
            </a:r>
            <a:r>
              <a:rPr lang="ru-RU" dirty="0"/>
              <a:t>), </a:t>
            </a:r>
            <a:r>
              <a:rPr lang="ru-RU" dirty="0" err="1"/>
              <a:t>визначають</a:t>
            </a:r>
            <a:r>
              <a:rPr lang="ru-RU" dirty="0"/>
              <a:t> за такою </a:t>
            </a:r>
            <a:r>
              <a:rPr lang="ru-RU" dirty="0" smtClean="0"/>
              <a:t>формулою</a:t>
            </a:r>
          </a:p>
          <a:p>
            <a:r>
              <a:rPr lang="ru-RU" dirty="0" err="1"/>
              <a:t>Рсп</a:t>
            </a:r>
            <a:r>
              <a:rPr lang="ru-RU" dirty="0"/>
              <a:t> </a:t>
            </a:r>
            <a:r>
              <a:rPr lang="ru-RU" dirty="0" smtClean="0"/>
              <a:t>=(</a:t>
            </a:r>
            <a:r>
              <a:rPr lang="en-US" dirty="0" smtClean="0"/>
              <a:t>A*S*P*</a:t>
            </a:r>
            <a:r>
              <a:rPr lang="en-US" dirty="0" err="1" smtClean="0"/>
              <a:t>Te</a:t>
            </a:r>
            <a:r>
              <a:rPr lang="uk-UA" dirty="0" smtClean="0"/>
              <a:t>)/</a:t>
            </a:r>
            <a:r>
              <a:rPr lang="uk-UA" dirty="0" err="1" smtClean="0"/>
              <a:t>Фдн</a:t>
            </a:r>
            <a:endParaRPr lang="uk-UA" dirty="0" smtClean="0"/>
          </a:p>
          <a:p>
            <a:r>
              <a:rPr lang="ru-RU" dirty="0"/>
              <a:t>де А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;</a:t>
            </a:r>
          </a:p>
          <a:p>
            <a:r>
              <a:rPr lang="ru-RU" dirty="0"/>
              <a:t>Р –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, </a:t>
            </a:r>
            <a:r>
              <a:rPr lang="ru-RU" dirty="0" err="1"/>
              <a:t>необхідне</a:t>
            </a:r>
            <a:r>
              <a:rPr lang="ru-RU" dirty="0"/>
              <a:t> для </a:t>
            </a:r>
            <a:r>
              <a:rPr lang="ru-RU" dirty="0" err="1"/>
              <a:t>обслуговування</a:t>
            </a:r>
            <a:r>
              <a:rPr lang="ru-RU" dirty="0"/>
              <a:t> одного </a:t>
            </a:r>
            <a:r>
              <a:rPr lang="ru-RU" dirty="0" err="1"/>
              <a:t>агре</a:t>
            </a:r>
            <a:r>
              <a:rPr lang="ru-RU" dirty="0"/>
              <a:t>- </a:t>
            </a:r>
            <a:r>
              <a:rPr lang="ru-RU" dirty="0" err="1"/>
              <a:t>гата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(норма </a:t>
            </a:r>
            <a:r>
              <a:rPr lang="ru-RU" dirty="0" err="1"/>
              <a:t>обслуговування</a:t>
            </a:r>
            <a:r>
              <a:rPr lang="ru-RU" dirty="0"/>
              <a:t>);</a:t>
            </a:r>
          </a:p>
          <a:p>
            <a:r>
              <a:rPr lang="en-US" dirty="0"/>
              <a:t>S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на </a:t>
            </a:r>
            <a:r>
              <a:rPr lang="ru-RU" dirty="0" err="1"/>
              <a:t>добу</a:t>
            </a:r>
            <a:r>
              <a:rPr lang="ru-RU" dirty="0"/>
              <a:t>;</a:t>
            </a:r>
          </a:p>
          <a:p>
            <a:r>
              <a:rPr lang="en-US" dirty="0" err="1"/>
              <a:t>Te</a:t>
            </a:r>
            <a:r>
              <a:rPr lang="en-US" dirty="0"/>
              <a:t>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діб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агрегату у плановому </a:t>
            </a:r>
            <a:r>
              <a:rPr lang="ru-RU" dirty="0" err="1"/>
              <a:t>періоді</a:t>
            </a:r>
            <a:r>
              <a:rPr lang="ru-RU" dirty="0"/>
              <a:t>;</a:t>
            </a:r>
          </a:p>
          <a:p>
            <a:r>
              <a:rPr lang="ru-RU" dirty="0" err="1"/>
              <a:t>Фдн</a:t>
            </a:r>
            <a:r>
              <a:rPr lang="ru-RU" dirty="0"/>
              <a:t>.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за </a:t>
            </a:r>
            <a:r>
              <a:rPr lang="ru-RU" dirty="0" err="1"/>
              <a:t>плановим</a:t>
            </a:r>
            <a:r>
              <a:rPr lang="ru-RU" dirty="0"/>
              <a:t> балансом </a:t>
            </a:r>
            <a:r>
              <a:rPr lang="ru-RU" dirty="0" err="1"/>
              <a:t>робочого</a:t>
            </a:r>
            <a:r>
              <a:rPr lang="ru-RU" dirty="0"/>
              <a:t> часу.</a:t>
            </a:r>
          </a:p>
          <a:p>
            <a:r>
              <a:rPr lang="ru-RU" dirty="0" err="1" smtClean="0"/>
              <a:t>Планова</a:t>
            </a:r>
            <a:r>
              <a:rPr lang="ru-RU" dirty="0" smtClean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</a:t>
            </a:r>
            <a:r>
              <a:rPr lang="ru-RU" dirty="0"/>
              <a:t>- </a:t>
            </a:r>
            <a:r>
              <a:rPr lang="ru-RU" dirty="0" err="1"/>
              <a:t>новлені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(Рол) </a:t>
            </a:r>
            <a:r>
              <a:rPr lang="ru-RU" dirty="0" err="1"/>
              <a:t>визначають</a:t>
            </a:r>
            <a:r>
              <a:rPr lang="ru-RU" dirty="0"/>
              <a:t> за такою формулою:</a:t>
            </a:r>
          </a:p>
          <a:p>
            <a:r>
              <a:rPr lang="ru-RU" dirty="0"/>
              <a:t>Рол </a:t>
            </a:r>
            <a:r>
              <a:rPr lang="ru-RU" dirty="0" smtClean="0"/>
              <a:t>=(</a:t>
            </a:r>
            <a:r>
              <a:rPr lang="en-US" dirty="0" smtClean="0"/>
              <a:t>Q*S*</a:t>
            </a:r>
            <a:r>
              <a:rPr lang="uk-UA" dirty="0" err="1" smtClean="0"/>
              <a:t>Ксп</a:t>
            </a:r>
            <a:r>
              <a:rPr lang="uk-UA" dirty="0" smtClean="0"/>
              <a:t>)/</a:t>
            </a:r>
            <a:r>
              <a:rPr lang="uk-UA" dirty="0" err="1" smtClean="0"/>
              <a:t>Нобс</a:t>
            </a:r>
            <a:endParaRPr lang="uk-UA" dirty="0" smtClean="0"/>
          </a:p>
          <a:p>
            <a:r>
              <a:rPr lang="ru-RU" dirty="0"/>
              <a:t>де </a:t>
            </a:r>
            <a:r>
              <a:rPr lang="en-US" dirty="0"/>
              <a:t>Q 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;</a:t>
            </a:r>
          </a:p>
          <a:p>
            <a:r>
              <a:rPr lang="ru-RU" dirty="0" err="1"/>
              <a:t>Нобс</a:t>
            </a:r>
            <a:r>
              <a:rPr lang="ru-RU" dirty="0"/>
              <a:t>. – норма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обслугову</a:t>
            </a:r>
            <a:r>
              <a:rPr lang="ru-RU" dirty="0"/>
              <a:t>- </a:t>
            </a:r>
            <a:r>
              <a:rPr lang="ru-RU" dirty="0" err="1"/>
              <a:t>ють</a:t>
            </a:r>
            <a:r>
              <a:rPr lang="ru-RU" dirty="0"/>
              <a:t> одним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endParaRPr lang="ru-RU" dirty="0"/>
          </a:p>
          <a:p>
            <a:r>
              <a:rPr lang="ru-RU" dirty="0" err="1"/>
              <a:t>Ксп</a:t>
            </a:r>
            <a:r>
              <a:rPr lang="ru-RU" dirty="0"/>
              <a:t>. –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середньоспискового</a:t>
            </a:r>
            <a:r>
              <a:rPr lang="ru-RU" dirty="0"/>
              <a:t> складу,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діленням</a:t>
            </a:r>
            <a:r>
              <a:rPr lang="ru-RU" dirty="0"/>
              <a:t> </a:t>
            </a:r>
            <a:r>
              <a:rPr lang="ru-RU" dirty="0" err="1"/>
              <a:t>номінального</a:t>
            </a:r>
            <a:r>
              <a:rPr lang="ru-RU" dirty="0"/>
              <a:t> фонду </a:t>
            </a:r>
            <a:r>
              <a:rPr lang="ru-RU" dirty="0" err="1"/>
              <a:t>робочого</a:t>
            </a:r>
            <a:r>
              <a:rPr lang="ru-RU" dirty="0"/>
              <a:t> часу на </a:t>
            </a:r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59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823" y="190139"/>
            <a:ext cx="11612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Мета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b="1" dirty="0" err="1"/>
              <a:t>трудових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r>
              <a:rPr lang="ru-RU" b="1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вияв</a:t>
            </a:r>
            <a:r>
              <a:rPr lang="ru-RU" dirty="0"/>
              <a:t>- </a:t>
            </a:r>
            <a:r>
              <a:rPr lang="ru-RU" dirty="0" err="1"/>
              <a:t>ленні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тру- </a:t>
            </a:r>
            <a:r>
              <a:rPr lang="ru-RU" dirty="0" err="1"/>
              <a:t>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endParaRPr lang="ru-RU" dirty="0" smtClean="0"/>
          </a:p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b="1" dirty="0" err="1"/>
              <a:t>трудових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плинності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вивчення</a:t>
            </a:r>
            <a:r>
              <a:rPr lang="ru-RU" dirty="0"/>
              <a:t> й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трудовими</a:t>
            </a:r>
            <a:r>
              <a:rPr lang="ru-RU" dirty="0"/>
              <a:t> ресурсами </a:t>
            </a:r>
            <a:r>
              <a:rPr lang="ru-RU" dirty="0" err="1"/>
              <a:t>під</a:t>
            </a:r>
            <a:r>
              <a:rPr lang="ru-RU" dirty="0"/>
              <a:t>- </a:t>
            </a:r>
            <a:r>
              <a:rPr lang="ru-RU" dirty="0" err="1"/>
              <a:t>приємства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категоріями</a:t>
            </a:r>
            <a:r>
              <a:rPr lang="ru-RU" dirty="0"/>
              <a:t> та </a:t>
            </a:r>
            <a:r>
              <a:rPr lang="ru-RU" dirty="0" err="1"/>
              <a:t>професіями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фонду оплати </a:t>
            </a:r>
            <a:r>
              <a:rPr lang="ru-RU" dirty="0" err="1"/>
              <a:t>праці</a:t>
            </a:r>
            <a:r>
              <a:rPr lang="ru-RU" dirty="0"/>
              <a:t> й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персонал.</a:t>
            </a:r>
          </a:p>
          <a:p>
            <a:r>
              <a:rPr lang="ru-RU" b="1" dirty="0" err="1"/>
              <a:t>Джерелами</a:t>
            </a:r>
            <a:r>
              <a:rPr lang="ru-RU" b="1" dirty="0"/>
              <a:t> </a:t>
            </a:r>
            <a:r>
              <a:rPr lang="ru-RU" b="1" dirty="0" err="1"/>
              <a:t>інформації</a:t>
            </a:r>
            <a:r>
              <a:rPr lang="ru-RU" b="1" dirty="0"/>
              <a:t> для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b="1" dirty="0" err="1"/>
              <a:t>трудових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r>
              <a:rPr lang="ru-RU" b="1" dirty="0"/>
              <a:t> </a:t>
            </a:r>
            <a:r>
              <a:rPr lang="ru-RU" dirty="0"/>
              <a:t>є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форма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№ 1-ПВ (</a:t>
            </a:r>
            <a:r>
              <a:rPr lang="ru-RU" dirty="0" err="1"/>
              <a:t>місячна</a:t>
            </a:r>
            <a:r>
              <a:rPr lang="ru-RU" dirty="0"/>
              <a:t>) "</a:t>
            </a:r>
            <a:r>
              <a:rPr lang="ru-RU" dirty="0" err="1"/>
              <a:t>Звіт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";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форма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№ 1-ПВ (</a:t>
            </a:r>
            <a:r>
              <a:rPr lang="ru-RU" dirty="0" err="1"/>
              <a:t>квартальна</a:t>
            </a:r>
            <a:r>
              <a:rPr lang="ru-RU" dirty="0"/>
              <a:t>) "</a:t>
            </a:r>
            <a:r>
              <a:rPr lang="ru-RU" dirty="0" err="1"/>
              <a:t>Звіт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";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форма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№ 1-РС (один раз на </a:t>
            </a:r>
            <a:r>
              <a:rPr lang="ru-RU" dirty="0" err="1"/>
              <a:t>чотири</a:t>
            </a:r>
            <a:r>
              <a:rPr lang="ru-RU" dirty="0"/>
              <a:t> роки) "</a:t>
            </a:r>
            <a:r>
              <a:rPr lang="ru-RU" dirty="0" err="1"/>
              <a:t>Звіт</a:t>
            </a:r>
            <a:r>
              <a:rPr lang="ru-RU" dirty="0"/>
              <a:t> про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";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план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дані</a:t>
            </a:r>
            <a:r>
              <a:rPr lang="ru-RU" dirty="0"/>
              <a:t> табельного </a:t>
            </a:r>
            <a:r>
              <a:rPr lang="ru-RU" dirty="0" err="1"/>
              <a:t>обліку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(</a:t>
            </a:r>
            <a:r>
              <a:rPr lang="ru-RU" dirty="0" err="1"/>
              <a:t>хронометражі</a:t>
            </a:r>
            <a:r>
              <a:rPr lang="ru-RU" dirty="0"/>
              <a:t> та </a:t>
            </a:r>
            <a:r>
              <a:rPr lang="ru-RU" dirty="0" err="1"/>
              <a:t>фотографії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дня); </a:t>
            </a:r>
            <a:r>
              <a:rPr lang="ru-RU" dirty="0" err="1"/>
              <a:t>дані</a:t>
            </a:r>
            <a:r>
              <a:rPr lang="ru-RU" dirty="0"/>
              <a:t> штатно-</a:t>
            </a:r>
            <a:r>
              <a:rPr lang="ru-RU" dirty="0" err="1"/>
              <a:t>посадової</a:t>
            </a:r>
            <a:r>
              <a:rPr lang="ru-RU" dirty="0"/>
              <a:t> книги;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штатний</a:t>
            </a:r>
            <a:r>
              <a:rPr lang="ru-RU" dirty="0"/>
              <a:t> </a:t>
            </a:r>
            <a:r>
              <a:rPr lang="ru-RU" dirty="0" err="1"/>
              <a:t>розклад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12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109" y="0"/>
            <a:ext cx="12030891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по- </a:t>
            </a:r>
            <a:r>
              <a:rPr lang="ru-RU" dirty="0" err="1"/>
              <a:t>лягає</a:t>
            </a:r>
            <a:r>
              <a:rPr lang="ru-RU" dirty="0"/>
              <a:t> у </a:t>
            </a:r>
            <a:r>
              <a:rPr lang="ru-RU" dirty="0" err="1"/>
              <a:t>складанні</a:t>
            </a:r>
            <a:r>
              <a:rPr lang="ru-RU" dirty="0"/>
              <a:t>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визначенні</a:t>
            </a:r>
            <a:r>
              <a:rPr lang="ru-RU" dirty="0"/>
              <a:t> потреби у </a:t>
            </a:r>
            <a:r>
              <a:rPr lang="ru-RU" dirty="0" err="1"/>
              <a:t>праців</a:t>
            </a:r>
            <a:r>
              <a:rPr lang="ru-RU" dirty="0"/>
              <a:t>- </a:t>
            </a:r>
            <a:r>
              <a:rPr lang="ru-RU" dirty="0" err="1"/>
              <a:t>никах</a:t>
            </a:r>
            <a:r>
              <a:rPr lang="ru-RU" dirty="0"/>
              <a:t> для кожного з них.</a:t>
            </a:r>
          </a:p>
          <a:p>
            <a:endParaRPr lang="ru-RU" dirty="0"/>
          </a:p>
          <a:p>
            <a:r>
              <a:rPr lang="ru-RU" b="1" dirty="0"/>
              <a:t>Методика </a:t>
            </a:r>
            <a:r>
              <a:rPr lang="ru-RU" b="1" dirty="0" err="1"/>
              <a:t>планування</a:t>
            </a:r>
            <a:r>
              <a:rPr lang="ru-RU" b="1" dirty="0"/>
              <a:t> фонду </a:t>
            </a:r>
            <a:r>
              <a:rPr lang="ru-RU" b="1" dirty="0" err="1"/>
              <a:t>заробітної</a:t>
            </a:r>
            <a:r>
              <a:rPr lang="ru-RU" b="1" dirty="0"/>
              <a:t> плати на </a:t>
            </a:r>
            <a:r>
              <a:rPr lang="ru-RU" b="1" dirty="0" err="1"/>
              <a:t>підприємстві</a:t>
            </a:r>
            <a:endParaRPr lang="ru-RU" b="1" dirty="0"/>
          </a:p>
          <a:p>
            <a:r>
              <a:rPr lang="ru-RU" dirty="0" err="1"/>
              <a:t>Плановий</a:t>
            </a:r>
            <a:r>
              <a:rPr lang="ru-RU" dirty="0"/>
              <a:t> фонд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працівників-відрядників</a:t>
            </a:r>
            <a:r>
              <a:rPr lang="ru-RU" dirty="0"/>
              <a:t> (</a:t>
            </a:r>
            <a:r>
              <a:rPr lang="ru-RU" dirty="0" err="1"/>
              <a:t>ФЗПвід</a:t>
            </a:r>
            <a:r>
              <a:rPr lang="ru-RU" dirty="0"/>
              <a:t>.)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за </a:t>
            </a:r>
            <a:r>
              <a:rPr lang="ru-RU" dirty="0" err="1"/>
              <a:t>однією</a:t>
            </a:r>
            <a:r>
              <a:rPr lang="ru-RU" dirty="0"/>
              <a:t> з таких формул</a:t>
            </a:r>
            <a:r>
              <a:rPr lang="ru-RU" dirty="0" smtClean="0"/>
              <a:t>:</a:t>
            </a:r>
          </a:p>
          <a:p>
            <a:r>
              <a:rPr lang="ru-RU" dirty="0" err="1"/>
              <a:t>ФЗПвід</a:t>
            </a:r>
            <a:r>
              <a:rPr lang="ru-RU" dirty="0"/>
              <a:t>. </a:t>
            </a:r>
            <a:r>
              <a:rPr lang="ru-RU" dirty="0" smtClean="0"/>
              <a:t>= </a:t>
            </a:r>
            <a:r>
              <a:rPr lang="ru-RU" dirty="0" err="1"/>
              <a:t>Розці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/>
              <a:t>Оі</a:t>
            </a:r>
            <a:r>
              <a:rPr lang="ru-RU" dirty="0"/>
              <a:t>;</a:t>
            </a:r>
          </a:p>
          <a:p>
            <a:r>
              <a:rPr lang="ru-RU" dirty="0" err="1"/>
              <a:t>ФЗПвід</a:t>
            </a:r>
            <a:r>
              <a:rPr lang="ru-RU" dirty="0"/>
              <a:t>. </a:t>
            </a:r>
            <a:r>
              <a:rPr lang="ru-RU" dirty="0" smtClean="0"/>
              <a:t>=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/>
              <a:t>Оі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 smtClean="0"/>
              <a:t>Тві</a:t>
            </a:r>
            <a:endParaRPr lang="ru-RU" dirty="0" smtClean="0"/>
          </a:p>
          <a:p>
            <a:r>
              <a:rPr lang="ru-RU" dirty="0"/>
              <a:t> де </a:t>
            </a:r>
            <a:r>
              <a:rPr lang="ru-RU" dirty="0" err="1" smtClean="0"/>
              <a:t>Розці</a:t>
            </a:r>
            <a:r>
              <a:rPr lang="ru-RU" dirty="0" smtClean="0"/>
              <a:t> – </a:t>
            </a:r>
            <a:r>
              <a:rPr lang="ru-RU" dirty="0" err="1"/>
              <a:t>штучна</a:t>
            </a:r>
            <a:r>
              <a:rPr lang="ru-RU" dirty="0"/>
              <a:t> </a:t>
            </a:r>
            <a:r>
              <a:rPr lang="ru-RU" dirty="0" err="1"/>
              <a:t>відрядна</a:t>
            </a:r>
            <a:r>
              <a:rPr lang="ru-RU" dirty="0"/>
              <a:t> </a:t>
            </a:r>
            <a:r>
              <a:rPr lang="ru-RU" dirty="0" err="1"/>
              <a:t>розцінка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планового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r>
              <a:rPr lang="ru-RU" dirty="0"/>
              <a:t>;</a:t>
            </a:r>
          </a:p>
          <a:p>
            <a:r>
              <a:rPr lang="ru-RU" dirty="0" err="1"/>
              <a:t>Оі</a:t>
            </a:r>
            <a:r>
              <a:rPr lang="ru-RU" dirty="0"/>
              <a:t> –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і-</a:t>
            </a:r>
            <a:r>
              <a:rPr lang="ru-RU" dirty="0" err="1"/>
              <a:t>го</a:t>
            </a:r>
            <a:r>
              <a:rPr lang="ru-RU" dirty="0"/>
              <a:t> виду;</a:t>
            </a:r>
          </a:p>
          <a:p>
            <a:r>
              <a:rPr lang="ru-RU" dirty="0" err="1"/>
              <a:t>Нi</a:t>
            </a:r>
            <a:r>
              <a:rPr lang="ru-RU" dirty="0"/>
              <a:t> – норматив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і-ї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 err="1" smtClean="0"/>
              <a:t>Тві</a:t>
            </a:r>
            <a:r>
              <a:rPr lang="ru-RU" dirty="0" smtClean="0"/>
              <a:t> – </a:t>
            </a:r>
            <a:r>
              <a:rPr lang="ru-RU" dirty="0" err="1"/>
              <a:t>тарифна</a:t>
            </a:r>
            <a:r>
              <a:rPr lang="ru-RU" dirty="0"/>
              <a:t> ставка і-</a:t>
            </a:r>
            <a:r>
              <a:rPr lang="ru-RU" dirty="0" err="1"/>
              <a:t>го</a:t>
            </a:r>
            <a:r>
              <a:rPr lang="ru-RU" dirty="0"/>
              <a:t> виду </a:t>
            </a:r>
            <a:r>
              <a:rPr lang="ru-RU" dirty="0" err="1" smtClean="0"/>
              <a:t>робіт</a:t>
            </a:r>
            <a:endParaRPr lang="ru-RU" dirty="0" smtClean="0"/>
          </a:p>
          <a:p>
            <a:r>
              <a:rPr lang="ru-RU" dirty="0" err="1"/>
              <a:t>Плановий</a:t>
            </a:r>
            <a:r>
              <a:rPr lang="ru-RU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працівників-погодинників</a:t>
            </a:r>
            <a:r>
              <a:rPr lang="ru-RU" dirty="0"/>
              <a:t> (</a:t>
            </a:r>
            <a:r>
              <a:rPr lang="ru-RU" dirty="0" err="1"/>
              <a:t>ФЗПпог</a:t>
            </a:r>
            <a:r>
              <a:rPr lang="ru-RU" dirty="0"/>
              <a:t>.) </a:t>
            </a:r>
            <a:r>
              <a:rPr lang="ru-RU" dirty="0" err="1"/>
              <a:t>ви</a:t>
            </a:r>
            <a:r>
              <a:rPr lang="ru-RU" dirty="0"/>
              <a:t>- </a:t>
            </a:r>
            <a:r>
              <a:rPr lang="ru-RU" dirty="0" err="1"/>
              <a:t>значають</a:t>
            </a:r>
            <a:r>
              <a:rPr lang="ru-RU" dirty="0"/>
              <a:t> за такою формулою:</a:t>
            </a:r>
          </a:p>
          <a:p>
            <a:r>
              <a:rPr lang="ru-RU" dirty="0" err="1"/>
              <a:t>ФЗПпог</a:t>
            </a:r>
            <a:r>
              <a:rPr lang="ru-RU" dirty="0"/>
              <a:t>. </a:t>
            </a:r>
            <a:r>
              <a:rPr lang="ru-RU" dirty="0" smtClean="0"/>
              <a:t>= </a:t>
            </a:r>
            <a:r>
              <a:rPr lang="ru-RU" dirty="0" err="1"/>
              <a:t>Чпі</a:t>
            </a:r>
            <a:r>
              <a:rPr lang="ru-RU" dirty="0"/>
              <a:t> </a:t>
            </a:r>
            <a:r>
              <a:rPr lang="ru-RU" dirty="0" smtClean="0"/>
              <a:t>*</a:t>
            </a:r>
            <a:r>
              <a:rPr lang="ru-RU" dirty="0" err="1" smtClean="0"/>
              <a:t>Фпл.і</a:t>
            </a:r>
            <a:r>
              <a:rPr lang="ru-RU" dirty="0" smtClean="0"/>
              <a:t> * </a:t>
            </a:r>
            <a:r>
              <a:rPr lang="ru-RU" dirty="0" err="1"/>
              <a:t>Тпі</a:t>
            </a:r>
            <a:r>
              <a:rPr lang="ru-RU" dirty="0"/>
              <a:t> ,	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де </a:t>
            </a:r>
            <a:r>
              <a:rPr lang="ru-RU" dirty="0" err="1" smtClean="0"/>
              <a:t>Тпі</a:t>
            </a:r>
            <a:r>
              <a:rPr lang="ru-RU" dirty="0" smtClean="0"/>
              <a:t> -</a:t>
            </a:r>
            <a:r>
              <a:rPr lang="ru-RU" dirty="0" err="1" smtClean="0"/>
              <a:t>годинна</a:t>
            </a:r>
            <a:r>
              <a:rPr lang="ru-RU" dirty="0" smtClean="0"/>
              <a:t> </a:t>
            </a:r>
            <a:r>
              <a:rPr lang="ru-RU" dirty="0" err="1"/>
              <a:t>тарифна</a:t>
            </a:r>
            <a:r>
              <a:rPr lang="ru-RU" dirty="0"/>
              <a:t> ставка </a:t>
            </a:r>
            <a:r>
              <a:rPr lang="ru-RU" dirty="0" err="1"/>
              <a:t>працівника-погодинника</a:t>
            </a:r>
            <a:r>
              <a:rPr lang="ru-RU" dirty="0"/>
              <a:t> і-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r>
              <a:rPr lang="ru-RU" dirty="0"/>
              <a:t>;</a:t>
            </a:r>
          </a:p>
          <a:p>
            <a:r>
              <a:rPr lang="ru-RU" dirty="0" err="1" smtClean="0"/>
              <a:t>Чпі</a:t>
            </a:r>
            <a:r>
              <a:rPr lang="ru-RU" dirty="0"/>
              <a:t>–	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працівників-погодинників</a:t>
            </a:r>
            <a:r>
              <a:rPr lang="ru-RU" dirty="0"/>
              <a:t> і-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err="1" smtClean="0"/>
              <a:t>Фпл.і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плановий</a:t>
            </a:r>
            <a:r>
              <a:rPr lang="ru-RU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 і-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розряду</a:t>
            </a:r>
            <a:r>
              <a:rPr lang="ru-RU" dirty="0" smtClean="0"/>
              <a:t>.</a:t>
            </a:r>
          </a:p>
          <a:p>
            <a:r>
              <a:rPr lang="ru-RU" dirty="0" err="1"/>
              <a:t>Плановий</a:t>
            </a:r>
            <a:r>
              <a:rPr lang="ru-RU" dirty="0"/>
              <a:t> фонд </a:t>
            </a:r>
            <a:r>
              <a:rPr lang="ru-RU" dirty="0" err="1"/>
              <a:t>заробітної</a:t>
            </a:r>
            <a:r>
              <a:rPr lang="ru-RU" dirty="0"/>
              <a:t> плати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спеціалістів</a:t>
            </a:r>
            <a:r>
              <a:rPr lang="ru-RU" dirty="0"/>
              <a:t> і </a:t>
            </a:r>
            <a:r>
              <a:rPr lang="ru-RU" dirty="0" err="1"/>
              <a:t>службов</a:t>
            </a:r>
            <a:r>
              <a:rPr lang="ru-RU" dirty="0"/>
              <a:t>- </a:t>
            </a:r>
            <a:r>
              <a:rPr lang="ru-RU" dirty="0" err="1"/>
              <a:t>ців</a:t>
            </a:r>
            <a:r>
              <a:rPr lang="ru-RU" dirty="0"/>
              <a:t> (</a:t>
            </a:r>
            <a:r>
              <a:rPr lang="ru-RU" dirty="0" err="1"/>
              <a:t>ФЗПксс</a:t>
            </a:r>
            <a:r>
              <a:rPr lang="ru-RU" dirty="0"/>
              <a:t>) </a:t>
            </a:r>
            <a:r>
              <a:rPr lang="ru-RU" dirty="0" err="1"/>
              <a:t>визначають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посадовими</a:t>
            </a:r>
            <a:r>
              <a:rPr lang="ru-RU" dirty="0"/>
              <a:t> окладами, шляхом множен- </a:t>
            </a:r>
            <a:r>
              <a:rPr lang="ru-RU" dirty="0" err="1"/>
              <a:t>ня</a:t>
            </a:r>
            <a:r>
              <a:rPr lang="ru-RU" dirty="0"/>
              <a:t> </a:t>
            </a:r>
            <a:r>
              <a:rPr lang="ru-RU" dirty="0" err="1"/>
              <a:t>планомісячного</a:t>
            </a:r>
            <a:r>
              <a:rPr lang="ru-RU" dirty="0"/>
              <a:t> окладу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на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 і на </a:t>
            </a:r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:</a:t>
            </a:r>
          </a:p>
          <a:p>
            <a:r>
              <a:rPr lang="ru-RU" dirty="0" err="1"/>
              <a:t>ФЗПксс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/>
              <a:t>12 </a:t>
            </a:r>
            <a:r>
              <a:rPr lang="ru-RU" dirty="0" smtClean="0"/>
              <a:t>* </a:t>
            </a:r>
            <a:r>
              <a:rPr lang="ru-RU" dirty="0" err="1"/>
              <a:t>Чі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/>
              <a:t>Окі</a:t>
            </a:r>
            <a:r>
              <a:rPr lang="ru-RU" dirty="0"/>
              <a:t> ,	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де </a:t>
            </a:r>
            <a:r>
              <a:rPr lang="ru-RU" dirty="0" err="1"/>
              <a:t>Чі</a:t>
            </a:r>
            <a:r>
              <a:rPr lang="ru-RU" dirty="0"/>
              <a:t> – </a:t>
            </a:r>
            <a:r>
              <a:rPr lang="ru-RU" dirty="0" err="1"/>
              <a:t>планова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, </a:t>
            </a:r>
            <a:r>
              <a:rPr lang="ru-RU" dirty="0" err="1"/>
              <a:t>спеціалістів</a:t>
            </a:r>
            <a:r>
              <a:rPr lang="ru-RU" dirty="0"/>
              <a:t> і </a:t>
            </a:r>
            <a:r>
              <a:rPr lang="ru-RU" dirty="0" err="1"/>
              <a:t>службовців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однаковий</a:t>
            </a:r>
            <a:r>
              <a:rPr lang="ru-RU" dirty="0"/>
              <a:t> </a:t>
            </a:r>
            <a:r>
              <a:rPr lang="ru-RU" dirty="0" err="1"/>
              <a:t>посадовий</a:t>
            </a:r>
            <a:r>
              <a:rPr lang="ru-RU" dirty="0"/>
              <a:t> оклад,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Окі</a:t>
            </a:r>
            <a:r>
              <a:rPr lang="ru-RU" smtClean="0"/>
              <a:t> –</a:t>
            </a:r>
            <a:r>
              <a:rPr lang="ru-RU" dirty="0"/>
              <a:t>	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місячний</a:t>
            </a:r>
            <a:r>
              <a:rPr lang="ru-RU" dirty="0"/>
              <a:t> оклад, </a:t>
            </a:r>
            <a:r>
              <a:rPr lang="ru-RU" dirty="0" err="1"/>
              <a:t>грн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2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188" y="112531"/>
            <a:ext cx="11725836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фонду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 є:</a:t>
            </a:r>
          </a:p>
          <a:p>
            <a:r>
              <a:rPr lang="ru-RU" b="1" dirty="0"/>
              <a:t>а)</a:t>
            </a:r>
            <a:r>
              <a:rPr lang="ru-RU" dirty="0"/>
              <a:t> надбавки до </a:t>
            </a:r>
            <a:r>
              <a:rPr lang="ru-RU" dirty="0" err="1"/>
              <a:t>заробітної</a:t>
            </a:r>
            <a:r>
              <a:rPr lang="ru-RU" dirty="0"/>
              <a:t> плати за </a:t>
            </a:r>
            <a:r>
              <a:rPr lang="ru-RU" dirty="0" err="1"/>
              <a:t>безперервний</a:t>
            </a:r>
            <a:r>
              <a:rPr lang="ru-RU" dirty="0"/>
              <a:t> стаж </a:t>
            </a:r>
            <a:r>
              <a:rPr lang="ru-RU" dirty="0" err="1"/>
              <a:t>роботи</a:t>
            </a:r>
            <a:r>
              <a:rPr lang="ru-RU" dirty="0"/>
              <a:t> (</a:t>
            </a:r>
            <a:r>
              <a:rPr lang="ru-RU" dirty="0" err="1"/>
              <a:t>ФЗПнс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обчислюють</a:t>
            </a:r>
            <a:r>
              <a:rPr lang="ru-RU" dirty="0"/>
              <a:t> за такою формулою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ФЗПнс</a:t>
            </a:r>
            <a:r>
              <a:rPr lang="ru-RU" dirty="0" smtClean="0"/>
              <a:t>= </a:t>
            </a:r>
            <a:r>
              <a:rPr lang="ru-RU" dirty="0"/>
              <a:t>(</a:t>
            </a:r>
            <a:r>
              <a:rPr lang="ru-RU" dirty="0" err="1" smtClean="0"/>
              <a:t>Чі</a:t>
            </a:r>
            <a:r>
              <a:rPr lang="ru-RU" dirty="0" smtClean="0"/>
              <a:t> * </a:t>
            </a:r>
            <a:r>
              <a:rPr lang="ru-RU" dirty="0" err="1" smtClean="0"/>
              <a:t>Тпз</a:t>
            </a:r>
            <a:r>
              <a:rPr lang="ru-RU" dirty="0" smtClean="0"/>
              <a:t> * </a:t>
            </a:r>
            <a:r>
              <a:rPr lang="ru-RU" dirty="0" err="1" smtClean="0"/>
              <a:t>Кі</a:t>
            </a:r>
            <a:r>
              <a:rPr lang="ru-RU" dirty="0" smtClean="0"/>
              <a:t>)/ 100</a:t>
            </a:r>
          </a:p>
          <a:p>
            <a:r>
              <a:rPr lang="ru-RU" dirty="0"/>
              <a:t>де </a:t>
            </a:r>
            <a:r>
              <a:rPr lang="ru-RU" dirty="0" err="1"/>
              <a:t>Чі</a:t>
            </a:r>
            <a:r>
              <a:rPr lang="ru-RU" dirty="0"/>
              <a:t> –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і-</a:t>
            </a:r>
            <a:r>
              <a:rPr lang="ru-RU" dirty="0" err="1"/>
              <a:t>го</a:t>
            </a:r>
            <a:r>
              <a:rPr lang="ru-RU" dirty="0"/>
              <a:t> стажу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Тпзі</a:t>
            </a:r>
            <a:r>
              <a:rPr lang="ru-RU" dirty="0" smtClean="0"/>
              <a:t> –</a:t>
            </a:r>
            <a:r>
              <a:rPr lang="ru-RU" dirty="0"/>
              <a:t>	пряма (</a:t>
            </a:r>
            <a:r>
              <a:rPr lang="ru-RU" dirty="0" err="1"/>
              <a:t>тарифна</a:t>
            </a:r>
            <a:r>
              <a:rPr lang="ru-RU" dirty="0"/>
              <a:t>) </a:t>
            </a:r>
            <a:r>
              <a:rPr lang="ru-RU" dirty="0" err="1"/>
              <a:t>заробітна</a:t>
            </a:r>
            <a:r>
              <a:rPr lang="ru-RU" dirty="0"/>
              <a:t> плата і-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Кі</a:t>
            </a:r>
            <a:r>
              <a:rPr lang="ru-RU" dirty="0" smtClean="0"/>
              <a:t> </a:t>
            </a:r>
            <a:r>
              <a:rPr lang="ru-RU" dirty="0"/>
              <a:t>– величина надбавки за стаж </a:t>
            </a:r>
            <a:r>
              <a:rPr lang="ru-RU" dirty="0" err="1"/>
              <a:t>роботи</a:t>
            </a:r>
            <a:r>
              <a:rPr lang="ru-RU" dirty="0"/>
              <a:t>, %; </a:t>
            </a:r>
            <a:endParaRPr lang="ru-RU" dirty="0" smtClean="0"/>
          </a:p>
          <a:p>
            <a:r>
              <a:rPr lang="ru-RU" b="1" dirty="0"/>
              <a:t>б)</a:t>
            </a:r>
            <a:r>
              <a:rPr lang="ru-RU" dirty="0"/>
              <a:t> доплати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ru-RU" dirty="0" err="1"/>
              <a:t>ФЗПдуп</a:t>
            </a:r>
            <a:r>
              <a:rPr lang="ru-RU" dirty="0" smtClean="0"/>
              <a:t>):</a:t>
            </a:r>
          </a:p>
          <a:p>
            <a:r>
              <a:rPr lang="ru-RU" dirty="0" err="1" smtClean="0"/>
              <a:t>ФЗПдуп</a:t>
            </a:r>
            <a:r>
              <a:rPr lang="ru-RU" dirty="0" smtClean="0"/>
              <a:t>=</a:t>
            </a:r>
            <a:r>
              <a:rPr lang="ru-RU" dirty="0" err="1" smtClean="0"/>
              <a:t>Чві</a:t>
            </a:r>
            <a:r>
              <a:rPr lang="ru-RU" dirty="0" smtClean="0"/>
              <a:t> *</a:t>
            </a:r>
            <a:r>
              <a:rPr lang="ru-RU" dirty="0" err="1" smtClean="0"/>
              <a:t>Тпзі</a:t>
            </a:r>
            <a:r>
              <a:rPr lang="ru-RU" dirty="0" smtClean="0"/>
              <a:t> *</a:t>
            </a:r>
            <a:r>
              <a:rPr lang="ru-RU" dirty="0" err="1" smtClean="0"/>
              <a:t>Кні</a:t>
            </a:r>
            <a:r>
              <a:rPr lang="ru-RU" dirty="0" smtClean="0"/>
              <a:t> /100</a:t>
            </a:r>
          </a:p>
          <a:p>
            <a:r>
              <a:rPr lang="ru-RU" dirty="0"/>
              <a:t>де </a:t>
            </a:r>
            <a:r>
              <a:rPr lang="ru-RU" dirty="0" err="1" smtClean="0"/>
              <a:t>Чві</a:t>
            </a:r>
            <a:r>
              <a:rPr lang="ru-RU" dirty="0" smtClean="0"/>
              <a:t> –</a:t>
            </a:r>
            <a:r>
              <a:rPr lang="ru-RU" dirty="0"/>
              <a:t>	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у </a:t>
            </a:r>
            <a:r>
              <a:rPr lang="ru-RU" dirty="0" err="1"/>
              <a:t>важких</a:t>
            </a:r>
            <a:r>
              <a:rPr lang="ru-RU" dirty="0"/>
              <a:t> і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 smtClean="0"/>
              <a:t>умовах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особливо тяжких і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Тпзі</a:t>
            </a:r>
            <a:r>
              <a:rPr lang="ru-RU" dirty="0" smtClean="0"/>
              <a:t> –</a:t>
            </a:r>
            <a:r>
              <a:rPr lang="ru-RU" dirty="0"/>
              <a:t>	пряма (</a:t>
            </a:r>
            <a:r>
              <a:rPr lang="ru-RU" dirty="0" err="1"/>
              <a:t>тарифна</a:t>
            </a:r>
            <a:r>
              <a:rPr lang="ru-RU" dirty="0"/>
              <a:t>) </a:t>
            </a:r>
            <a:r>
              <a:rPr lang="ru-RU" dirty="0" err="1"/>
              <a:t>заробітна</a:t>
            </a:r>
            <a:r>
              <a:rPr lang="ru-RU" dirty="0"/>
              <a:t> плата і-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Кні</a:t>
            </a:r>
            <a:r>
              <a:rPr lang="ru-RU" dirty="0" smtClean="0"/>
              <a:t>–</a:t>
            </a:r>
            <a:r>
              <a:rPr lang="ru-RU" dirty="0"/>
              <a:t>	величина надбавки за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нормальних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, %;</a:t>
            </a:r>
          </a:p>
          <a:p>
            <a:r>
              <a:rPr lang="ru-RU" dirty="0"/>
              <a:t> </a:t>
            </a:r>
            <a:r>
              <a:rPr lang="ru-RU" b="1" dirty="0" smtClean="0"/>
              <a:t>в</a:t>
            </a:r>
            <a:r>
              <a:rPr lang="ru-RU" b="1" dirty="0"/>
              <a:t>)</a:t>
            </a:r>
            <a:r>
              <a:rPr lang="ru-RU" dirty="0"/>
              <a:t> доплати за роботу в </a:t>
            </a:r>
            <a:r>
              <a:rPr lang="ru-RU" dirty="0" err="1"/>
              <a:t>нічний</a:t>
            </a:r>
            <a:r>
              <a:rPr lang="ru-RU" dirty="0"/>
              <a:t> час (</a:t>
            </a:r>
            <a:r>
              <a:rPr lang="ru-RU" dirty="0" err="1"/>
              <a:t>ФЗПн</a:t>
            </a:r>
            <a:r>
              <a:rPr lang="ru-RU" dirty="0" smtClean="0"/>
              <a:t>):</a:t>
            </a:r>
          </a:p>
          <a:p>
            <a:r>
              <a:rPr lang="ru-RU" dirty="0" err="1" smtClean="0"/>
              <a:t>ФЗПн</a:t>
            </a:r>
            <a:r>
              <a:rPr lang="ru-RU" dirty="0" smtClean="0"/>
              <a:t>= </a:t>
            </a:r>
            <a:r>
              <a:rPr lang="ru-RU" dirty="0" err="1" smtClean="0"/>
              <a:t>Чні</a:t>
            </a:r>
            <a:r>
              <a:rPr lang="ru-RU" dirty="0" smtClean="0"/>
              <a:t>*</a:t>
            </a:r>
            <a:r>
              <a:rPr lang="ru-RU" dirty="0" err="1" smtClean="0"/>
              <a:t>Тст.і</a:t>
            </a:r>
            <a:r>
              <a:rPr lang="ru-RU" dirty="0" smtClean="0"/>
              <a:t>*</a:t>
            </a:r>
            <a:r>
              <a:rPr lang="ru-RU" dirty="0" err="1" smtClean="0"/>
              <a:t>Тнві</a:t>
            </a:r>
            <a:r>
              <a:rPr lang="ru-RU" dirty="0" smtClean="0"/>
              <a:t>* </a:t>
            </a:r>
            <a:r>
              <a:rPr lang="ru-RU" dirty="0" err="1"/>
              <a:t>Кнві</a:t>
            </a:r>
            <a:r>
              <a:rPr lang="ru-RU" dirty="0"/>
              <a:t> </a:t>
            </a:r>
            <a:r>
              <a:rPr lang="ru-RU" dirty="0" smtClean="0"/>
              <a:t>/100</a:t>
            </a:r>
          </a:p>
          <a:p>
            <a:r>
              <a:rPr lang="ru-RU" dirty="0"/>
              <a:t>де </a:t>
            </a:r>
            <a:r>
              <a:rPr lang="ru-RU" dirty="0" err="1" smtClean="0"/>
              <a:t>Чні</a:t>
            </a:r>
            <a:r>
              <a:rPr lang="ru-RU" dirty="0" smtClean="0"/>
              <a:t> –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у </a:t>
            </a:r>
            <a:r>
              <a:rPr lang="ru-RU" dirty="0" err="1"/>
              <a:t>нічній</a:t>
            </a:r>
            <a:r>
              <a:rPr lang="ru-RU" dirty="0"/>
              <a:t> </a:t>
            </a:r>
            <a:r>
              <a:rPr lang="ru-RU" dirty="0" err="1"/>
              <a:t>зміні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smtClean="0"/>
              <a:t>Тс </a:t>
            </a:r>
            <a:r>
              <a:rPr lang="ru-RU" dirty="0" err="1"/>
              <a:t>т.і</a:t>
            </a:r>
            <a:r>
              <a:rPr lang="ru-RU" dirty="0"/>
              <a:t> </a:t>
            </a:r>
            <a:r>
              <a:rPr lang="ru-RU" dirty="0" err="1"/>
              <a:t>Тнві</a:t>
            </a:r>
            <a:r>
              <a:rPr lang="ru-RU" dirty="0"/>
              <a:t> </a:t>
            </a:r>
            <a:r>
              <a:rPr lang="ru-RU" dirty="0" err="1" smtClean="0"/>
              <a:t>Кнві</a:t>
            </a:r>
            <a:r>
              <a:rPr lang="ru-RU" dirty="0" smtClean="0"/>
              <a:t>– </a:t>
            </a:r>
            <a:r>
              <a:rPr lang="ru-RU" dirty="0" err="1"/>
              <a:t>тарифна</a:t>
            </a:r>
            <a:r>
              <a:rPr lang="ru-RU" dirty="0"/>
              <a:t> ставка </a:t>
            </a:r>
            <a:r>
              <a:rPr lang="ru-RU" dirty="0" err="1"/>
              <a:t>працівників</a:t>
            </a:r>
            <a:r>
              <a:rPr lang="ru-RU" dirty="0"/>
              <a:t> і-ї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;</a:t>
            </a:r>
          </a:p>
          <a:p>
            <a:r>
              <a:rPr lang="ru-RU" dirty="0"/>
              <a:t>–	фонд </a:t>
            </a:r>
            <a:r>
              <a:rPr lang="ru-RU" dirty="0" err="1"/>
              <a:t>нічного</a:t>
            </a:r>
            <a:r>
              <a:rPr lang="ru-RU" dirty="0"/>
              <a:t> часу, год;</a:t>
            </a:r>
          </a:p>
          <a:p>
            <a:r>
              <a:rPr lang="ru-RU" dirty="0"/>
              <a:t>–	</a:t>
            </a:r>
            <a:r>
              <a:rPr lang="ru-RU" dirty="0" err="1"/>
              <a:t>відсоток</a:t>
            </a:r>
            <a:r>
              <a:rPr lang="ru-RU" dirty="0"/>
              <a:t> доплат до </a:t>
            </a:r>
            <a:r>
              <a:rPr lang="ru-RU" dirty="0" err="1"/>
              <a:t>тарифної</a:t>
            </a:r>
            <a:r>
              <a:rPr lang="ru-RU" dirty="0"/>
              <a:t> ставки за годину </a:t>
            </a:r>
            <a:r>
              <a:rPr lang="ru-RU" dirty="0" err="1"/>
              <a:t>нічної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%;</a:t>
            </a:r>
          </a:p>
          <a:p>
            <a:r>
              <a:rPr lang="ru-RU" b="1" dirty="0"/>
              <a:t> </a:t>
            </a:r>
            <a:r>
              <a:rPr lang="ru-RU" b="1" dirty="0" smtClean="0"/>
              <a:t>г</a:t>
            </a:r>
            <a:r>
              <a:rPr lang="ru-RU" b="1" dirty="0"/>
              <a:t>)</a:t>
            </a:r>
            <a:r>
              <a:rPr lang="ru-RU" dirty="0"/>
              <a:t> оплата за роботу у </a:t>
            </a:r>
            <a:r>
              <a:rPr lang="ru-RU" dirty="0" err="1"/>
              <a:t>вихідні</a:t>
            </a:r>
            <a:r>
              <a:rPr lang="ru-RU" dirty="0"/>
              <a:t> та </a:t>
            </a:r>
            <a:r>
              <a:rPr lang="ru-RU" dirty="0" err="1"/>
              <a:t>святкові</a:t>
            </a:r>
            <a:r>
              <a:rPr lang="ru-RU" dirty="0"/>
              <a:t> (</a:t>
            </a:r>
            <a:r>
              <a:rPr lang="ru-RU" dirty="0" err="1"/>
              <a:t>неробочі</a:t>
            </a:r>
            <a:r>
              <a:rPr lang="ru-RU" dirty="0"/>
              <a:t>) </a:t>
            </a:r>
            <a:r>
              <a:rPr lang="ru-RU" dirty="0" err="1"/>
              <a:t>дні</a:t>
            </a:r>
            <a:r>
              <a:rPr lang="ru-RU" dirty="0"/>
              <a:t> (</a:t>
            </a:r>
            <a:r>
              <a:rPr lang="ru-RU" dirty="0" err="1"/>
              <a:t>ФЗПовд</a:t>
            </a:r>
            <a:r>
              <a:rPr lang="ru-RU" dirty="0" smtClean="0"/>
              <a:t>):</a:t>
            </a:r>
          </a:p>
          <a:p>
            <a:r>
              <a:rPr lang="ru-RU" dirty="0" err="1"/>
              <a:t>ФЗПовд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 err="1"/>
              <a:t>Чсі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/>
              <a:t>Тст.і</a:t>
            </a:r>
            <a:r>
              <a:rPr lang="ru-RU" dirty="0"/>
              <a:t> </a:t>
            </a:r>
            <a:r>
              <a:rPr lang="ru-RU" dirty="0" smtClean="0"/>
              <a:t>* </a:t>
            </a:r>
            <a:r>
              <a:rPr lang="ru-RU" dirty="0" err="1"/>
              <a:t>Тзм</a:t>
            </a:r>
            <a:r>
              <a:rPr lang="ru-RU" dirty="0"/>
              <a:t>. </a:t>
            </a:r>
            <a:r>
              <a:rPr lang="ru-RU" dirty="0" smtClean="0"/>
              <a:t>*</a:t>
            </a:r>
            <a:r>
              <a:rPr lang="ru-RU" dirty="0" err="1" smtClean="0"/>
              <a:t>Ді</a:t>
            </a:r>
            <a:r>
              <a:rPr lang="ru-RU" dirty="0" smtClean="0"/>
              <a:t> * </a:t>
            </a:r>
            <a:r>
              <a:rPr lang="ru-RU" dirty="0" err="1"/>
              <a:t>Квн</a:t>
            </a:r>
            <a:r>
              <a:rPr lang="ru-RU" dirty="0"/>
              <a:t> </a:t>
            </a:r>
          </a:p>
          <a:p>
            <a:r>
              <a:rPr lang="ru-RU" dirty="0"/>
              <a:t>де </a:t>
            </a:r>
            <a:r>
              <a:rPr lang="ru-RU" dirty="0" err="1" smtClean="0"/>
              <a:t>Чсі</a:t>
            </a:r>
            <a:r>
              <a:rPr lang="ru-RU" dirty="0" smtClean="0"/>
              <a:t> –</a:t>
            </a:r>
            <a:r>
              <a:rPr lang="ru-RU" dirty="0"/>
              <a:t>	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у </a:t>
            </a:r>
            <a:r>
              <a:rPr lang="ru-RU" dirty="0" err="1"/>
              <a:t>святкові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smtClean="0"/>
              <a:t>Тс </a:t>
            </a:r>
            <a:r>
              <a:rPr lang="ru-RU" dirty="0" err="1" smtClean="0"/>
              <a:t>т.і</a:t>
            </a:r>
            <a:r>
              <a:rPr lang="ru-RU" dirty="0" smtClean="0"/>
              <a:t>–</a:t>
            </a:r>
            <a:r>
              <a:rPr lang="ru-RU" dirty="0"/>
              <a:t>	</a:t>
            </a:r>
            <a:r>
              <a:rPr lang="ru-RU" dirty="0" err="1"/>
              <a:t>тарифна</a:t>
            </a:r>
            <a:r>
              <a:rPr lang="ru-RU" dirty="0"/>
              <a:t> ставка </a:t>
            </a:r>
            <a:r>
              <a:rPr lang="ru-RU" dirty="0" err="1"/>
              <a:t>працівників</a:t>
            </a:r>
            <a:r>
              <a:rPr lang="ru-RU" dirty="0"/>
              <a:t> і-ї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 smtClean="0"/>
              <a:t>Тзм</a:t>
            </a:r>
            <a:r>
              <a:rPr lang="ru-RU" dirty="0"/>
              <a:t>. –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год</a:t>
            </a:r>
            <a:r>
              <a:rPr lang="ru-RU" dirty="0" smtClean="0"/>
              <a:t>; </a:t>
            </a:r>
            <a:r>
              <a:rPr lang="ru-RU" dirty="0" err="1" smtClean="0"/>
              <a:t>Ді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святкових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 для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 </a:t>
            </a:r>
            <a:r>
              <a:rPr lang="ru-RU" dirty="0" err="1"/>
              <a:t>Квн</a:t>
            </a:r>
            <a:r>
              <a:rPr lang="ru-RU" dirty="0"/>
              <a:t> – </a:t>
            </a:r>
            <a:r>
              <a:rPr lang="ru-RU" dirty="0" err="1"/>
              <a:t>коефіцієнт</a:t>
            </a:r>
            <a:r>
              <a:rPr lang="ru-RU" dirty="0"/>
              <a:t> доплат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4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188" y="260900"/>
            <a:ext cx="117258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ПРИКЛАДИ</a:t>
            </a:r>
          </a:p>
          <a:p>
            <a:r>
              <a:rPr lang="uk-UA" dirty="0" smtClean="0"/>
              <a:t>Визначте </a:t>
            </a:r>
            <a:r>
              <a:rPr lang="uk-UA" dirty="0"/>
              <a:t>показники руху робочої сили підприємства, проаналізуйте їхню динаміку шляхом розрахунку абсолютних відхилень. Зробіть висновки про причини такої динаміки показників. Вихідні дані на- ведено в </a:t>
            </a:r>
            <a:r>
              <a:rPr lang="uk-UA" dirty="0" smtClean="0"/>
              <a:t>таблиці</a:t>
            </a:r>
          </a:p>
          <a:p>
            <a:endParaRPr lang="ru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519" y="1448921"/>
            <a:ext cx="802341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9" y="4098646"/>
            <a:ext cx="4195483" cy="238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554" y="3802156"/>
            <a:ext cx="5195045" cy="297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1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046" y="287795"/>
            <a:ext cx="117258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відпрацьований</a:t>
            </a:r>
            <a:r>
              <a:rPr lang="ru-RU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ланцюгових</a:t>
            </a:r>
            <a:r>
              <a:rPr lang="ru-RU" dirty="0"/>
              <a:t> </a:t>
            </a:r>
            <a:r>
              <a:rPr lang="ru-RU" dirty="0" err="1"/>
              <a:t>підстановок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наведених</a:t>
            </a:r>
            <a:r>
              <a:rPr lang="ru-RU" dirty="0"/>
              <a:t> у табл. 10.4. </a:t>
            </a:r>
            <a:r>
              <a:rPr lang="ru-RU" dirty="0" err="1"/>
              <a:t>Зробіть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про характер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річний</a:t>
            </a:r>
            <a:r>
              <a:rPr lang="ru-RU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</a:t>
            </a:r>
            <a:endParaRPr lang="ru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8430" y="5142148"/>
            <a:ext cx="4268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∆</a:t>
            </a:r>
            <a:r>
              <a:rPr lang="uk-UA" dirty="0" err="1"/>
              <a:t>Тч</a:t>
            </a:r>
            <a:r>
              <a:rPr lang="uk-UA" dirty="0"/>
              <a:t> = </a:t>
            </a:r>
            <a:r>
              <a:rPr lang="uk-UA" dirty="0" err="1"/>
              <a:t>Чф</a:t>
            </a:r>
            <a:r>
              <a:rPr lang="uk-UA" dirty="0"/>
              <a:t> × </a:t>
            </a:r>
            <a:r>
              <a:rPr lang="uk-UA" dirty="0" err="1"/>
              <a:t>Дпл</a:t>
            </a:r>
            <a:r>
              <a:rPr lang="uk-UA" dirty="0"/>
              <a:t> × </a:t>
            </a:r>
            <a:r>
              <a:rPr lang="uk-UA" dirty="0" err="1"/>
              <a:t>Рпл</a:t>
            </a:r>
            <a:r>
              <a:rPr lang="uk-UA" dirty="0"/>
              <a:t> – </a:t>
            </a:r>
            <a:r>
              <a:rPr lang="uk-UA" dirty="0" err="1"/>
              <a:t>Чпл</a:t>
            </a:r>
            <a:r>
              <a:rPr lang="uk-UA" dirty="0"/>
              <a:t> × </a:t>
            </a:r>
            <a:r>
              <a:rPr lang="uk-UA" dirty="0" err="1"/>
              <a:t>Дпл</a:t>
            </a:r>
            <a:r>
              <a:rPr lang="uk-UA" dirty="0"/>
              <a:t> × </a:t>
            </a:r>
            <a:r>
              <a:rPr lang="uk-UA" dirty="0" err="1"/>
              <a:t>Рпл</a:t>
            </a:r>
            <a:endParaRPr lang="ru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0096" y="4676819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Т = Ч × Д × Р	</a:t>
            </a:r>
            <a:endParaRPr lang="ru-UA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435" y="1396066"/>
            <a:ext cx="8346141" cy="299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212" y="169545"/>
            <a:ext cx="1029148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∆</a:t>
            </a:r>
            <a:r>
              <a:rPr lang="uk-UA" dirty="0" err="1"/>
              <a:t>Тч</a:t>
            </a:r>
            <a:r>
              <a:rPr lang="uk-UA" dirty="0"/>
              <a:t> = 366 х 223,99 х 7,93 – 391 х 223,99 х 7,93 = – 44406 (годин).</a:t>
            </a:r>
          </a:p>
          <a:p>
            <a:r>
              <a:rPr lang="uk-UA" dirty="0"/>
              <a:t>Відносний вплив цього фактору (∆</a:t>
            </a:r>
            <a:r>
              <a:rPr lang="uk-UA" dirty="0" err="1"/>
              <a:t>Тч</a:t>
            </a:r>
            <a:r>
              <a:rPr lang="uk-UA" dirty="0"/>
              <a:t>%) становить:</a:t>
            </a:r>
          </a:p>
          <a:p>
            <a:r>
              <a:rPr lang="uk-UA" dirty="0"/>
              <a:t> .</a:t>
            </a:r>
          </a:p>
          <a:p>
            <a:r>
              <a:rPr lang="uk-UA" dirty="0"/>
              <a:t>Вплив зміни кількості відпрацьованих днів одним працівником (∆</a:t>
            </a:r>
            <a:r>
              <a:rPr lang="uk-UA" dirty="0" err="1"/>
              <a:t>Тд</a:t>
            </a:r>
            <a:r>
              <a:rPr lang="uk-UA" dirty="0"/>
              <a:t>):</a:t>
            </a:r>
          </a:p>
          <a:p>
            <a:endParaRPr lang="uk-UA" dirty="0"/>
          </a:p>
          <a:p>
            <a:r>
              <a:rPr lang="uk-UA" dirty="0"/>
              <a:t>	∆</a:t>
            </a:r>
            <a:r>
              <a:rPr lang="uk-UA" dirty="0" err="1"/>
              <a:t>Тд</a:t>
            </a:r>
            <a:r>
              <a:rPr lang="uk-UA" dirty="0"/>
              <a:t> = </a:t>
            </a:r>
            <a:r>
              <a:rPr lang="uk-UA" dirty="0" err="1"/>
              <a:t>Чф</a:t>
            </a:r>
            <a:r>
              <a:rPr lang="uk-UA" dirty="0"/>
              <a:t> × </a:t>
            </a:r>
            <a:r>
              <a:rPr lang="uk-UA" dirty="0" err="1"/>
              <a:t>Дф</a:t>
            </a:r>
            <a:r>
              <a:rPr lang="uk-UA" dirty="0"/>
              <a:t> × </a:t>
            </a:r>
            <a:r>
              <a:rPr lang="uk-UA" dirty="0" err="1"/>
              <a:t>Рпл</a:t>
            </a:r>
            <a:r>
              <a:rPr lang="uk-UA" dirty="0"/>
              <a:t> – </a:t>
            </a:r>
            <a:r>
              <a:rPr lang="uk-UA" dirty="0" err="1"/>
              <a:t>Чф</a:t>
            </a:r>
            <a:r>
              <a:rPr lang="uk-UA" dirty="0"/>
              <a:t> × </a:t>
            </a:r>
            <a:r>
              <a:rPr lang="uk-UA" dirty="0" err="1"/>
              <a:t>Дпл</a:t>
            </a:r>
            <a:r>
              <a:rPr lang="uk-UA" dirty="0"/>
              <a:t> × </a:t>
            </a:r>
            <a:r>
              <a:rPr lang="uk-UA" dirty="0" err="1"/>
              <a:t>Рпл</a:t>
            </a:r>
            <a:r>
              <a:rPr lang="uk-UA" dirty="0"/>
              <a:t>	(5.8)</a:t>
            </a:r>
          </a:p>
          <a:p>
            <a:endParaRPr lang="uk-UA" dirty="0"/>
          </a:p>
          <a:p>
            <a:r>
              <a:rPr lang="uk-UA" dirty="0"/>
              <a:t>∆</a:t>
            </a:r>
            <a:r>
              <a:rPr lang="uk-UA" dirty="0" err="1"/>
              <a:t>Тд</a:t>
            </a:r>
            <a:r>
              <a:rPr lang="uk-UA" dirty="0"/>
              <a:t> = 366 х 217,05 х 7,93 – 366 х 223,99 х 7,93 = – 20143 (годин);</a:t>
            </a:r>
          </a:p>
          <a:p>
            <a:r>
              <a:rPr lang="uk-UA" dirty="0"/>
              <a:t> .</a:t>
            </a:r>
          </a:p>
          <a:p>
            <a:r>
              <a:rPr lang="uk-UA" dirty="0"/>
              <a:t>Вплив зміни середньої тривалості робочого дня (∆</a:t>
            </a:r>
            <a:r>
              <a:rPr lang="uk-UA" dirty="0" err="1"/>
              <a:t>Тр</a:t>
            </a:r>
            <a:r>
              <a:rPr lang="uk-UA" dirty="0"/>
              <a:t>):</a:t>
            </a:r>
          </a:p>
          <a:p>
            <a:endParaRPr lang="uk-UA" dirty="0"/>
          </a:p>
          <a:p>
            <a:r>
              <a:rPr lang="uk-UA" dirty="0"/>
              <a:t>	∆</a:t>
            </a:r>
            <a:r>
              <a:rPr lang="uk-UA" dirty="0" err="1"/>
              <a:t>Тр</a:t>
            </a:r>
            <a:r>
              <a:rPr lang="uk-UA" dirty="0"/>
              <a:t> = </a:t>
            </a:r>
            <a:r>
              <a:rPr lang="uk-UA" dirty="0" err="1"/>
              <a:t>Чф</a:t>
            </a:r>
            <a:r>
              <a:rPr lang="uk-UA" dirty="0"/>
              <a:t> × </a:t>
            </a:r>
            <a:r>
              <a:rPr lang="uk-UA" dirty="0" err="1"/>
              <a:t>Дф</a:t>
            </a:r>
            <a:r>
              <a:rPr lang="uk-UA" dirty="0"/>
              <a:t> × </a:t>
            </a:r>
            <a:r>
              <a:rPr lang="uk-UA" dirty="0" err="1"/>
              <a:t>Рф</a:t>
            </a:r>
            <a:r>
              <a:rPr lang="uk-UA" dirty="0"/>
              <a:t> – </a:t>
            </a:r>
            <a:r>
              <a:rPr lang="uk-UA" dirty="0" err="1"/>
              <a:t>Чф</a:t>
            </a:r>
            <a:r>
              <a:rPr lang="uk-UA" dirty="0"/>
              <a:t> × </a:t>
            </a:r>
            <a:r>
              <a:rPr lang="uk-UA" dirty="0" err="1"/>
              <a:t>Дф</a:t>
            </a:r>
            <a:r>
              <a:rPr lang="uk-UA" dirty="0"/>
              <a:t> × </a:t>
            </a:r>
            <a:r>
              <a:rPr lang="uk-UA" dirty="0" err="1"/>
              <a:t>Рпл</a:t>
            </a:r>
            <a:r>
              <a:rPr lang="uk-UA" dirty="0"/>
              <a:t>	(5.8)</a:t>
            </a:r>
          </a:p>
          <a:p>
            <a:endParaRPr lang="uk-UA" dirty="0"/>
          </a:p>
          <a:p>
            <a:r>
              <a:rPr lang="uk-UA" dirty="0"/>
              <a:t>∆</a:t>
            </a:r>
            <a:r>
              <a:rPr lang="uk-UA" dirty="0" err="1"/>
              <a:t>Тр</a:t>
            </a:r>
            <a:r>
              <a:rPr lang="uk-UA" dirty="0"/>
              <a:t> = 366 х 217,05 х 7,89 – 366 х 217,05 х 7,93 = – 3177 (годин).</a:t>
            </a:r>
          </a:p>
          <a:p>
            <a:r>
              <a:rPr lang="uk-UA" dirty="0"/>
              <a:t> .</a:t>
            </a:r>
          </a:p>
          <a:p>
            <a:r>
              <a:rPr lang="uk-UA" dirty="0"/>
              <a:t>Сумарний вплив усіх факторів (</a:t>
            </a:r>
            <a:r>
              <a:rPr lang="el-GR" dirty="0"/>
              <a:t>Σ∆</a:t>
            </a:r>
            <a:r>
              <a:rPr lang="uk-UA" dirty="0"/>
              <a:t>Ті) становить:</a:t>
            </a:r>
          </a:p>
          <a:p>
            <a:r>
              <a:rPr lang="uk-UA" dirty="0"/>
              <a:t>– 44406 – 20143 – 3177 = – 67726 (годин),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3035" y="4970859"/>
            <a:ext cx="10363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Сума впливу факторів у відносному виразі на  в</a:t>
            </a:r>
            <a:r>
              <a:rPr lang="en-US" dirty="0" err="1"/>
              <a:t>i</a:t>
            </a:r>
            <a:r>
              <a:rPr lang="uk-UA" dirty="0" err="1"/>
              <a:t>дхиленя</a:t>
            </a:r>
            <a:r>
              <a:rPr lang="uk-UA" dirty="0"/>
              <a:t> фонду робочого часу становить:</a:t>
            </a:r>
          </a:p>
          <a:p>
            <a:r>
              <a:rPr lang="el-GR" dirty="0"/>
              <a:t>Σ∆</a:t>
            </a:r>
            <a:r>
              <a:rPr lang="uk-UA" dirty="0"/>
              <a:t>Ті% = – 6,4 – 2,9 – 0,5 = – 9,8 (%),</a:t>
            </a:r>
          </a:p>
          <a:p>
            <a:r>
              <a:rPr lang="uk-UA" dirty="0"/>
              <a:t>що відповідає загальному відносному відхиленню фонду робочого часу, яке визначається наступним чином:</a:t>
            </a:r>
          </a:p>
          <a:p>
            <a:r>
              <a:rPr lang="uk-UA" dirty="0"/>
              <a:t>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536" y="5958771"/>
            <a:ext cx="27717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9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765" y="177552"/>
            <a:ext cx="113672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Розрахувати</a:t>
            </a:r>
            <a:r>
              <a:rPr lang="ru-RU" dirty="0" smtClean="0"/>
              <a:t> 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методоим</a:t>
            </a:r>
            <a:r>
              <a:rPr lang="ru-RU" dirty="0" smtClean="0"/>
              <a:t> </a:t>
            </a:r>
            <a:r>
              <a:rPr lang="ru-RU" dirty="0" err="1" smtClean="0"/>
              <a:t>ланцюгових</a:t>
            </a:r>
            <a:r>
              <a:rPr lang="ru-RU" dirty="0" smtClean="0"/>
              <a:t> </a:t>
            </a:r>
            <a:r>
              <a:rPr lang="ru-RU" dirty="0" err="1" smtClean="0"/>
              <a:t>підставок</a:t>
            </a:r>
            <a:endParaRPr lang="ru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491" y="820551"/>
            <a:ext cx="6080125" cy="10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024" y="1867927"/>
            <a:ext cx="10766611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7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81" y="145758"/>
            <a:ext cx="1171738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2"/>
            </a:pPr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/>
              <a:t>забезпеченості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smtClean="0"/>
              <a:t>персоналом</a:t>
            </a:r>
          </a:p>
          <a:p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сукупну</a:t>
            </a:r>
            <a:r>
              <a:rPr lang="ru-RU" dirty="0"/>
              <a:t> потребу </a:t>
            </a:r>
            <a:r>
              <a:rPr lang="ru-RU" dirty="0" err="1"/>
              <a:t>підприємства</a:t>
            </a:r>
            <a:r>
              <a:rPr lang="ru-RU" dirty="0"/>
              <a:t> у </a:t>
            </a:r>
            <a:r>
              <a:rPr lang="ru-RU" dirty="0" err="1"/>
              <a:t>трудових</a:t>
            </a:r>
            <a:r>
              <a:rPr lang="ru-RU" dirty="0"/>
              <a:t> ресурсах </a:t>
            </a:r>
            <a:r>
              <a:rPr lang="ru-RU" dirty="0" err="1"/>
              <a:t>визна</a:t>
            </a:r>
            <a:r>
              <a:rPr lang="ru-RU" dirty="0"/>
              <a:t>- </a:t>
            </a:r>
            <a:r>
              <a:rPr lang="ru-RU" dirty="0" err="1"/>
              <a:t>чають</a:t>
            </a:r>
            <a:r>
              <a:rPr lang="ru-RU" dirty="0"/>
              <a:t> як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до </a:t>
            </a:r>
            <a:r>
              <a:rPr lang="ru-RU" dirty="0" err="1"/>
              <a:t>запланованого</a:t>
            </a:r>
            <a:r>
              <a:rPr lang="ru-RU" dirty="0"/>
              <a:t> </a:t>
            </a:r>
            <a:r>
              <a:rPr lang="ru-RU" dirty="0" err="1"/>
              <a:t>виробітку</a:t>
            </a:r>
            <a:r>
              <a:rPr lang="ru-RU" dirty="0"/>
              <a:t> на одного </a:t>
            </a:r>
            <a:r>
              <a:rPr lang="ru-RU" dirty="0" err="1"/>
              <a:t>працівника</a:t>
            </a:r>
            <a:r>
              <a:rPr lang="ru-RU" dirty="0"/>
              <a:t>.</a:t>
            </a:r>
          </a:p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персоналом </a:t>
            </a:r>
            <a:r>
              <a:rPr lang="ru-RU" dirty="0" err="1"/>
              <a:t>здійснюють</a:t>
            </a:r>
            <a:r>
              <a:rPr lang="ru-RU" dirty="0"/>
              <a:t> шля- </a:t>
            </a:r>
            <a:r>
              <a:rPr lang="ru-RU" dirty="0" err="1"/>
              <a:t>хом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:</a:t>
            </a:r>
          </a:p>
          <a:p>
            <a:r>
              <a:rPr lang="ru-RU" dirty="0"/>
              <a:t>а) абсолютного та </a:t>
            </a:r>
            <a:r>
              <a:rPr lang="ru-RU" dirty="0" err="1"/>
              <a:t>відносного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фактичною та плановою </a:t>
            </a:r>
            <a:r>
              <a:rPr lang="ru-RU" dirty="0" err="1"/>
              <a:t>чисельністю</a:t>
            </a:r>
            <a:r>
              <a:rPr lang="ru-RU" dirty="0"/>
              <a:t> персоналу </a:t>
            </a:r>
            <a:r>
              <a:rPr lang="ru-RU" dirty="0" err="1"/>
              <a:t>загалом</a:t>
            </a:r>
            <a:r>
              <a:rPr lang="ru-RU" dirty="0"/>
              <a:t> по </a:t>
            </a:r>
            <a:r>
              <a:rPr lang="ru-RU" dirty="0" err="1"/>
              <a:t>підприємству</a:t>
            </a:r>
            <a:r>
              <a:rPr lang="ru-RU" dirty="0"/>
              <a:t> та за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катего</a:t>
            </a:r>
            <a:r>
              <a:rPr lang="ru-RU" dirty="0"/>
              <a:t>- </a:t>
            </a:r>
            <a:r>
              <a:rPr lang="ru-RU" dirty="0" err="1"/>
              <a:t>ріями</a:t>
            </a:r>
            <a:r>
              <a:rPr lang="ru-RU" dirty="0"/>
              <a:t> персоналу, </a:t>
            </a:r>
            <a:r>
              <a:rPr lang="ru-RU" dirty="0" err="1"/>
              <a:t>структурними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надлишку</a:t>
            </a:r>
            <a:r>
              <a:rPr lang="ru-RU" dirty="0"/>
              <a:t> (</a:t>
            </a:r>
            <a:r>
              <a:rPr lang="ru-RU" dirty="0" err="1"/>
              <a:t>дефіциту</a:t>
            </a:r>
            <a:r>
              <a:rPr lang="ru-RU" dirty="0"/>
              <a:t>) персоналу як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фактичною </a:t>
            </a:r>
            <a:r>
              <a:rPr lang="ru-RU" dirty="0" err="1" smtClean="0"/>
              <a:t>чисельністю</a:t>
            </a:r>
            <a:r>
              <a:rPr lang="ru-RU" dirty="0" smtClean="0"/>
              <a:t> </a:t>
            </a:r>
            <a:r>
              <a:rPr lang="ru-RU" dirty="0"/>
              <a:t>персоналу та плановою </a:t>
            </a:r>
            <a:r>
              <a:rPr lang="ru-RU" dirty="0" err="1"/>
              <a:t>помноженою</a:t>
            </a:r>
            <a:r>
              <a:rPr lang="ru-RU" dirty="0"/>
              <a:t> на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 smtClean="0"/>
              <a:t>вироб</a:t>
            </a:r>
            <a:r>
              <a:rPr lang="ru-RU" dirty="0" smtClean="0"/>
              <a:t> </a:t>
            </a:r>
            <a:r>
              <a:rPr lang="ru-RU" dirty="0" err="1"/>
              <a:t>ництва</a:t>
            </a:r>
            <a:r>
              <a:rPr lang="ru-RU" b="1" dirty="0" smtClean="0"/>
              <a:t>;</a:t>
            </a:r>
          </a:p>
          <a:p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персоналом за </a:t>
            </a:r>
            <a:r>
              <a:rPr lang="ru-RU" dirty="0" err="1"/>
              <a:t>якісними</a:t>
            </a:r>
            <a:r>
              <a:rPr lang="ru-RU" dirty="0"/>
              <a:t> по- </a:t>
            </a:r>
            <a:r>
              <a:rPr lang="ru-RU" dirty="0" err="1"/>
              <a:t>казниками</a:t>
            </a:r>
            <a:r>
              <a:rPr lang="ru-RU" dirty="0"/>
              <a:t>: стать, </a:t>
            </a:r>
            <a:r>
              <a:rPr lang="ru-RU" dirty="0" err="1"/>
              <a:t>вік</a:t>
            </a:r>
            <a:r>
              <a:rPr lang="ru-RU" dirty="0"/>
              <a:t>, стаж </a:t>
            </a:r>
            <a:r>
              <a:rPr lang="ru-RU" dirty="0" err="1"/>
              <a:t>роботи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, </a:t>
            </a:r>
            <a:r>
              <a:rPr lang="ru-RU" dirty="0" err="1"/>
              <a:t>освіта</a:t>
            </a:r>
            <a:r>
              <a:rPr lang="ru-RU" dirty="0"/>
              <a:t>, </a:t>
            </a:r>
            <a:r>
              <a:rPr lang="ru-RU" dirty="0" err="1"/>
              <a:t>кваліфікація</a:t>
            </a:r>
            <a:r>
              <a:rPr lang="ru-RU" dirty="0"/>
              <a:t>, характер </a:t>
            </a:r>
            <a:r>
              <a:rPr lang="ru-RU" dirty="0" err="1"/>
              <a:t>механізації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умов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промис</a:t>
            </a:r>
            <a:r>
              <a:rPr lang="ru-RU" dirty="0"/>
              <a:t>- </a:t>
            </a:r>
            <a:r>
              <a:rPr lang="ru-RU" dirty="0" err="1"/>
              <a:t>лово-виробничого</a:t>
            </a:r>
            <a:r>
              <a:rPr lang="ru-RU" dirty="0"/>
              <a:t> персоналу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співвідношення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питомою</a:t>
            </a:r>
            <a:r>
              <a:rPr lang="ru-RU" dirty="0"/>
              <a:t> вагою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</a:t>
            </a:r>
            <a:r>
              <a:rPr lang="ru-RU" dirty="0" err="1"/>
              <a:t>загальній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чисельності</a:t>
            </a:r>
            <a:r>
              <a:rPr lang="ru-RU" dirty="0"/>
              <a:t> (у </a:t>
            </a:r>
            <a:r>
              <a:rPr lang="ru-RU" dirty="0" err="1"/>
              <a:t>відсотках</a:t>
            </a:r>
            <a:r>
              <a:rPr lang="ru-RU" dirty="0"/>
              <a:t>),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якісної</a:t>
            </a:r>
            <a:r>
              <a:rPr lang="ru-RU" dirty="0"/>
              <a:t> </a:t>
            </a:r>
            <a:r>
              <a:rPr lang="ru-RU" dirty="0" err="1"/>
              <a:t>характе</a:t>
            </a:r>
            <a:r>
              <a:rPr lang="ru-RU" dirty="0"/>
              <a:t>- </a:t>
            </a:r>
            <a:r>
              <a:rPr lang="ru-RU" dirty="0" err="1"/>
              <a:t>ристики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Найважливішою</a:t>
            </a:r>
            <a:r>
              <a:rPr lang="ru-RU" dirty="0"/>
              <a:t> </a:t>
            </a:r>
            <a:r>
              <a:rPr lang="ru-RU" dirty="0" err="1"/>
              <a:t>вимогою</a:t>
            </a:r>
            <a:r>
              <a:rPr lang="ru-RU" dirty="0"/>
              <a:t> </a:t>
            </a:r>
            <a:r>
              <a:rPr lang="ru-RU" dirty="0" err="1"/>
              <a:t>пра</a:t>
            </a:r>
            <a:r>
              <a:rPr lang="ru-RU" dirty="0"/>
              <a:t>- </a:t>
            </a:r>
            <a:r>
              <a:rPr lang="ru-RU" dirty="0" err="1"/>
              <a:t>вильної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й </a:t>
            </a:r>
            <a:r>
              <a:rPr lang="ru-RU" dirty="0" err="1"/>
              <a:t>нормальних</a:t>
            </a:r>
            <a:r>
              <a:rPr lang="ru-RU" dirty="0"/>
              <a:t> умов </a:t>
            </a:r>
            <a:r>
              <a:rPr lang="ru-RU" dirty="0" err="1"/>
              <a:t>роботи</a:t>
            </a:r>
            <a:r>
              <a:rPr lang="ru-RU" dirty="0"/>
              <a:t> є </a:t>
            </a:r>
            <a:r>
              <a:rPr lang="ru-RU" dirty="0" err="1"/>
              <a:t>відповідність</a:t>
            </a:r>
            <a:r>
              <a:rPr lang="ru-RU" dirty="0"/>
              <a:t> складу </a:t>
            </a:r>
            <a:r>
              <a:rPr lang="ru-RU" dirty="0" err="1"/>
              <a:t>працівників</a:t>
            </a:r>
            <a:r>
              <a:rPr lang="ru-RU" dirty="0"/>
              <a:t> характеру </a:t>
            </a:r>
            <a:r>
              <a:rPr lang="ru-RU" dirty="0" err="1"/>
              <a:t>робіт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, </a:t>
            </a:r>
            <a:r>
              <a:rPr lang="ru-RU" dirty="0" err="1"/>
              <a:t>розрахувавши</a:t>
            </a:r>
            <a:r>
              <a:rPr lang="ru-RU" dirty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/>
              <a:t>загального</a:t>
            </a:r>
            <a:r>
              <a:rPr lang="ru-RU" dirty="0"/>
              <a:t> обороту,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 й </a:t>
            </a:r>
            <a:r>
              <a:rPr lang="ru-RU" dirty="0" err="1"/>
              <a:t>коефіцієнти</a:t>
            </a:r>
            <a:r>
              <a:rPr lang="ru-RU" dirty="0"/>
              <a:t> обороту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та </a:t>
            </a:r>
            <a:r>
              <a:rPr lang="ru-RU" dirty="0" err="1"/>
              <a:t>звільнення</a:t>
            </a:r>
            <a:r>
              <a:rPr lang="ru-RU" dirty="0"/>
              <a:t>. </a:t>
            </a:r>
            <a:r>
              <a:rPr lang="ru-RU" dirty="0" err="1"/>
              <a:t>Сформованість</a:t>
            </a:r>
            <a:r>
              <a:rPr lang="ru-RU" dirty="0"/>
              <a:t> і </a:t>
            </a:r>
            <a:r>
              <a:rPr lang="ru-RU" dirty="0" err="1"/>
              <a:t>стабільність</a:t>
            </a:r>
            <a:r>
              <a:rPr lang="ru-RU" dirty="0"/>
              <a:t> кадрового </a:t>
            </a:r>
            <a:r>
              <a:rPr lang="ru-RU" dirty="0" err="1"/>
              <a:t>скла</a:t>
            </a:r>
            <a:r>
              <a:rPr lang="ru-RU" dirty="0"/>
              <a:t>- </a:t>
            </a:r>
            <a:r>
              <a:rPr lang="ru-RU" dirty="0" err="1"/>
              <a:t>ду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коефіцієнтів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та </a:t>
            </a:r>
            <a:r>
              <a:rPr lang="ru-RU" dirty="0" err="1"/>
              <a:t>постійності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питому вагу </a:t>
            </a:r>
            <a:r>
              <a:rPr lang="ru-RU" dirty="0" smtClean="0"/>
              <a:t>персоналу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часу, і </a:t>
            </a:r>
            <a:r>
              <a:rPr lang="ru-RU" dirty="0" err="1"/>
              <a:t>сталість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00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49" y="0"/>
            <a:ext cx="10424160" cy="416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2" y="972099"/>
            <a:ext cx="10293531" cy="49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" y="474345"/>
            <a:ext cx="117826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напрямом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плинності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 є </a:t>
            </a:r>
            <a:r>
              <a:rPr lang="ru-RU" dirty="0" err="1"/>
              <a:t>групування</a:t>
            </a:r>
            <a:r>
              <a:rPr lang="ru-RU" dirty="0"/>
              <a:t> </a:t>
            </a:r>
            <a:r>
              <a:rPr lang="ru-RU" dirty="0" err="1"/>
              <a:t>звіль</a:t>
            </a:r>
            <a:r>
              <a:rPr lang="ru-RU" dirty="0"/>
              <a:t>- </a:t>
            </a:r>
            <a:r>
              <a:rPr lang="ru-RU" dirty="0" err="1"/>
              <a:t>неного</a:t>
            </a:r>
            <a:r>
              <a:rPr lang="ru-RU" dirty="0"/>
              <a:t> персоналу за </a:t>
            </a:r>
            <a:r>
              <a:rPr lang="ru-RU" dirty="0" err="1"/>
              <a:t>статево-віковими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механізації</a:t>
            </a:r>
            <a:r>
              <a:rPr lang="ru-RU" dirty="0"/>
              <a:t> й </a:t>
            </a:r>
            <a:r>
              <a:rPr lang="ru-RU" dirty="0" err="1"/>
              <a:t>ав</a:t>
            </a:r>
            <a:r>
              <a:rPr lang="ru-RU" dirty="0"/>
              <a:t>- </a:t>
            </a:r>
            <a:r>
              <a:rPr lang="ru-RU" dirty="0" err="1"/>
              <a:t>томатизації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структурними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, причинами </a:t>
            </a:r>
            <a:r>
              <a:rPr lang="ru-RU" dirty="0" err="1"/>
              <a:t>звільнення</a:t>
            </a:r>
            <a:r>
              <a:rPr lang="ru-RU" dirty="0"/>
              <a:t>.</a:t>
            </a:r>
          </a:p>
          <a:p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розраховувати</a:t>
            </a:r>
            <a:r>
              <a:rPr lang="ru-RU" dirty="0"/>
              <a:t> як </a:t>
            </a:r>
            <a:r>
              <a:rPr lang="ru-RU" dirty="0" err="1"/>
              <a:t>загалом</a:t>
            </a:r>
            <a:r>
              <a:rPr lang="ru-RU" dirty="0"/>
              <a:t> по </a:t>
            </a:r>
            <a:r>
              <a:rPr lang="ru-RU" dirty="0" err="1"/>
              <a:t>під</a:t>
            </a:r>
            <a:r>
              <a:rPr lang="ru-RU" dirty="0"/>
              <a:t>- </a:t>
            </a:r>
            <a:r>
              <a:rPr lang="ru-RU" dirty="0" err="1"/>
              <a:t>приємству</a:t>
            </a:r>
            <a:r>
              <a:rPr lang="ru-RU" dirty="0"/>
              <a:t>, так і по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підрозділах</a:t>
            </a:r>
            <a:r>
              <a:rPr lang="ru-RU" dirty="0"/>
              <a:t>.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з </a:t>
            </a:r>
            <a:r>
              <a:rPr lang="ru-RU" dirty="0" err="1"/>
              <a:t>аналогічними</a:t>
            </a:r>
            <a:r>
              <a:rPr lang="ru-RU" dirty="0"/>
              <a:t> показ- </a:t>
            </a:r>
            <a:r>
              <a:rPr lang="ru-RU" dirty="0" err="1"/>
              <a:t>никами</a:t>
            </a:r>
            <a:r>
              <a:rPr lang="ru-RU" dirty="0"/>
              <a:t> за ряд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</a:t>
            </a:r>
            <a:r>
              <a:rPr lang="ru-RU" dirty="0" err="1"/>
              <a:t>Тенденція</a:t>
            </a:r>
            <a:r>
              <a:rPr lang="ru-RU" dirty="0"/>
              <a:t>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,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потре</a:t>
            </a:r>
            <a:r>
              <a:rPr lang="ru-RU" dirty="0"/>
              <a:t>- </a:t>
            </a:r>
            <a:r>
              <a:rPr lang="ru-RU" dirty="0" err="1"/>
              <a:t>бує</a:t>
            </a:r>
            <a:r>
              <a:rPr lang="ru-RU" dirty="0"/>
              <a:t> </a:t>
            </a:r>
            <a:r>
              <a:rPr lang="ru-RU" dirty="0" err="1"/>
              <a:t>невідкладних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причин.</a:t>
            </a:r>
          </a:p>
          <a:p>
            <a:r>
              <a:rPr lang="ru-RU" dirty="0" err="1"/>
              <a:t>Можливими</a:t>
            </a:r>
            <a:r>
              <a:rPr lang="ru-RU" dirty="0"/>
              <a:t> причинами </a:t>
            </a:r>
            <a:r>
              <a:rPr lang="ru-RU" dirty="0" err="1"/>
              <a:t>плинності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про- </a:t>
            </a:r>
            <a:r>
              <a:rPr lang="ru-RU" dirty="0" err="1"/>
              <a:t>живання</a:t>
            </a:r>
            <a:r>
              <a:rPr lang="ru-RU" dirty="0"/>
              <a:t>, </a:t>
            </a:r>
            <a:r>
              <a:rPr lang="ru-RU" dirty="0" err="1"/>
              <a:t>незадоволеність</a:t>
            </a:r>
            <a:r>
              <a:rPr lang="ru-RU" dirty="0"/>
              <a:t>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заробітку</a:t>
            </a:r>
            <a:r>
              <a:rPr lang="ru-RU" dirty="0"/>
              <a:t>, </a:t>
            </a:r>
            <a:r>
              <a:rPr lang="ru-RU" dirty="0" err="1"/>
              <a:t>незадоволеність</a:t>
            </a:r>
            <a:r>
              <a:rPr lang="ru-RU" dirty="0"/>
              <a:t> </a:t>
            </a:r>
            <a:r>
              <a:rPr lang="ru-RU" dirty="0" err="1"/>
              <a:t>професією</a:t>
            </a:r>
            <a:r>
              <a:rPr lang="ru-RU" dirty="0"/>
              <a:t>, 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й режим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віддаленість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робо</a:t>
            </a:r>
            <a:r>
              <a:rPr lang="ru-RU" dirty="0"/>
              <a:t>- </a:t>
            </a:r>
            <a:r>
              <a:rPr lang="ru-RU" dirty="0" err="1"/>
              <a:t>ти</a:t>
            </a:r>
            <a:r>
              <a:rPr lang="ru-RU" dirty="0"/>
              <a:t>, </a:t>
            </a:r>
            <a:r>
              <a:rPr lang="ru-RU" dirty="0" err="1"/>
              <a:t>працевлаштування</a:t>
            </a:r>
            <a:r>
              <a:rPr lang="ru-RU" dirty="0"/>
              <a:t> не за </a:t>
            </a:r>
            <a:r>
              <a:rPr lang="ru-RU" dirty="0" err="1"/>
              <a:t>фахом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 smtClean="0"/>
              <a:t>просування</a:t>
            </a:r>
            <a:r>
              <a:rPr lang="ru-RU" dirty="0"/>
              <a:t>  по </a:t>
            </a:r>
            <a:r>
              <a:rPr lang="ru-RU" dirty="0" err="1"/>
              <a:t>службі</a:t>
            </a:r>
            <a:r>
              <a:rPr lang="ru-RU" dirty="0"/>
              <a:t>, </a:t>
            </a:r>
            <a:r>
              <a:rPr lang="ru-RU" dirty="0" err="1"/>
              <a:t>несприятливий</a:t>
            </a:r>
            <a:r>
              <a:rPr lang="ru-RU" dirty="0"/>
              <a:t> морально-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у </a:t>
            </a:r>
            <a:r>
              <a:rPr lang="ru-RU" dirty="0" err="1"/>
              <a:t>колективі</a:t>
            </a:r>
            <a:r>
              <a:rPr lang="ru-RU" dirty="0"/>
              <a:t>, кон- </a:t>
            </a:r>
            <a:r>
              <a:rPr lang="ru-RU" dirty="0" err="1"/>
              <a:t>флікти</a:t>
            </a:r>
            <a:r>
              <a:rPr lang="ru-RU" dirty="0"/>
              <a:t> та </a:t>
            </a:r>
            <a:r>
              <a:rPr lang="ru-RU" dirty="0" err="1"/>
              <a:t>непорозуміння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персоналом і </a:t>
            </a:r>
            <a:r>
              <a:rPr lang="ru-RU" dirty="0" err="1" smtClean="0"/>
              <a:t>керівництвом</a:t>
            </a:r>
            <a:endParaRPr lang="ru-RU" dirty="0" smtClean="0"/>
          </a:p>
          <a:p>
            <a:endParaRPr lang="ru-RU" dirty="0"/>
          </a:p>
          <a:p>
            <a:pPr marL="342900" indent="-342900">
              <a:buAutoNum type="arabicPeriod" startAt="3"/>
            </a:pPr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/>
              <a:t>ефективності</a:t>
            </a:r>
            <a:r>
              <a:rPr lang="ru-RU" b="1" dirty="0"/>
              <a:t>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smtClean="0"/>
              <a:t>персоналу</a:t>
            </a:r>
          </a:p>
          <a:p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випущеної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</a:t>
            </a:r>
            <a:r>
              <a:rPr lang="ru-RU" dirty="0"/>
              <a:t>- </a:t>
            </a:r>
            <a:r>
              <a:rPr lang="ru-RU" dirty="0" err="1"/>
              <a:t>ристання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та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.</a:t>
            </a:r>
          </a:p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невиправ</a:t>
            </a:r>
            <a:r>
              <a:rPr lang="ru-RU" dirty="0"/>
              <a:t>-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й </a:t>
            </a:r>
            <a:r>
              <a:rPr lang="ru-RU" dirty="0" err="1"/>
              <a:t>непродуктивні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часу, </a:t>
            </a:r>
            <a:r>
              <a:rPr lang="ru-RU" dirty="0" err="1"/>
              <a:t>установити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причини та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утрат,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- </a:t>
            </a:r>
            <a:r>
              <a:rPr lang="ru-RU" dirty="0" err="1"/>
              <a:t>робленої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розробити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ущільнення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дня.</a:t>
            </a:r>
          </a:p>
          <a:p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балансу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обчислюють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ефектив</a:t>
            </a:r>
            <a:r>
              <a:rPr lang="ru-RU" dirty="0"/>
              <a:t>- </a:t>
            </a:r>
            <a:r>
              <a:rPr lang="ru-RU" dirty="0" err="1"/>
              <a:t>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1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77" y="351173"/>
            <a:ext cx="8242663" cy="33863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503" y="3620312"/>
            <a:ext cx="118349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Календарний</a:t>
            </a:r>
            <a:r>
              <a:rPr lang="ru-RU" b="1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номінальний</a:t>
            </a:r>
            <a:r>
              <a:rPr lang="ru-RU" dirty="0"/>
              <a:t> фонд, свят- </a:t>
            </a:r>
            <a:r>
              <a:rPr lang="ru-RU" dirty="0" err="1"/>
              <a:t>кові</a:t>
            </a:r>
            <a:r>
              <a:rPr lang="ru-RU" dirty="0"/>
              <a:t> та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.</a:t>
            </a:r>
          </a:p>
          <a:p>
            <a:r>
              <a:rPr lang="ru-RU" b="1" dirty="0" err="1"/>
              <a:t>Номінальний</a:t>
            </a:r>
            <a:r>
              <a:rPr lang="ru-RU" b="1" dirty="0"/>
              <a:t> (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табельний</a:t>
            </a:r>
            <a:r>
              <a:rPr lang="ru-RU" dirty="0"/>
              <a:t>) фонд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явочний</a:t>
            </a:r>
            <a:r>
              <a:rPr lang="ru-RU" dirty="0"/>
              <a:t> (</a:t>
            </a:r>
            <a:r>
              <a:rPr lang="ru-RU" dirty="0" err="1"/>
              <a:t>відпрацьова</a:t>
            </a:r>
            <a:r>
              <a:rPr lang="ru-RU" dirty="0"/>
              <a:t>- </a:t>
            </a:r>
            <a:r>
              <a:rPr lang="ru-RU" dirty="0" err="1"/>
              <a:t>ний</a:t>
            </a:r>
            <a:r>
              <a:rPr lang="ru-RU" dirty="0"/>
              <a:t>) фонд та </a:t>
            </a:r>
            <a:r>
              <a:rPr lang="ru-RU" dirty="0" err="1"/>
              <a:t>невідпрацьований</a:t>
            </a:r>
            <a:r>
              <a:rPr lang="ru-RU" dirty="0"/>
              <a:t> час.</a:t>
            </a:r>
          </a:p>
          <a:p>
            <a:r>
              <a:rPr lang="ru-RU" b="1" dirty="0"/>
              <a:t>Максимально-</a:t>
            </a:r>
            <a:r>
              <a:rPr lang="ru-RU" b="1" dirty="0" err="1"/>
              <a:t>можливий</a:t>
            </a:r>
            <a:r>
              <a:rPr lang="ru-RU" b="1" dirty="0"/>
              <a:t> фонд </a:t>
            </a:r>
            <a:r>
              <a:rPr lang="ru-RU" dirty="0" err="1"/>
              <a:t>робочого</a:t>
            </a:r>
            <a:r>
              <a:rPr lang="ru-RU" dirty="0"/>
              <a:t> часу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номінальний</a:t>
            </a:r>
            <a:r>
              <a:rPr lang="ru-RU" dirty="0"/>
              <a:t> фонд за </a:t>
            </a:r>
            <a:r>
              <a:rPr lang="ru-RU" dirty="0" err="1"/>
              <a:t>мінусом</a:t>
            </a:r>
            <a:r>
              <a:rPr lang="ru-RU" dirty="0"/>
              <a:t> </a:t>
            </a:r>
            <a:r>
              <a:rPr lang="ru-RU" dirty="0" err="1"/>
              <a:t>щорічних</a:t>
            </a:r>
            <a:r>
              <a:rPr lang="ru-RU" dirty="0"/>
              <a:t> </a:t>
            </a:r>
            <a:r>
              <a:rPr lang="ru-RU" dirty="0" err="1"/>
              <a:t>відпусток</a:t>
            </a:r>
            <a:r>
              <a:rPr lang="ru-RU" dirty="0"/>
              <a:t>.</a:t>
            </a:r>
          </a:p>
          <a:p>
            <a:r>
              <a:rPr lang="ru-RU" b="1" dirty="0" err="1"/>
              <a:t>Явочний</a:t>
            </a:r>
            <a:r>
              <a:rPr lang="ru-RU" b="1" dirty="0"/>
              <a:t> (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відпрацьований</a:t>
            </a:r>
            <a:r>
              <a:rPr lang="ru-RU" b="1" dirty="0"/>
              <a:t>) фонд </a:t>
            </a:r>
            <a:r>
              <a:rPr lang="ru-RU" dirty="0" err="1"/>
              <a:t>робочого</a:t>
            </a:r>
            <a:r>
              <a:rPr lang="ru-RU" dirty="0"/>
              <a:t> часу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номінальний</a:t>
            </a:r>
            <a:r>
              <a:rPr lang="ru-RU" dirty="0"/>
              <a:t> фонд за </a:t>
            </a:r>
            <a:r>
              <a:rPr lang="ru-RU" dirty="0" err="1"/>
              <a:t>мінусом</a:t>
            </a:r>
            <a:r>
              <a:rPr lang="ru-RU" dirty="0"/>
              <a:t> </a:t>
            </a:r>
            <a:r>
              <a:rPr lang="ru-RU" dirty="0" err="1"/>
              <a:t>невідпрацьованого</a:t>
            </a:r>
            <a:r>
              <a:rPr lang="ru-RU" dirty="0"/>
              <a:t> </a:t>
            </a:r>
            <a:r>
              <a:rPr lang="ru-RU" dirty="0" smtClean="0"/>
              <a:t>часу</a:t>
            </a:r>
          </a:p>
          <a:p>
            <a:r>
              <a:rPr lang="ru-RU" dirty="0" err="1"/>
              <a:t>Найважливішим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тру- </a:t>
            </a:r>
            <a:r>
              <a:rPr lang="ru-RU" dirty="0" err="1"/>
              <a:t>дових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є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втрат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часу належать </a:t>
            </a:r>
            <a:r>
              <a:rPr lang="ru-RU" dirty="0" err="1"/>
              <a:t>нерегламентовані</a:t>
            </a:r>
            <a:r>
              <a:rPr lang="ru-RU" dirty="0"/>
              <a:t> перерви </a:t>
            </a:r>
            <a:r>
              <a:rPr lang="ru-RU" dirty="0" err="1"/>
              <a:t>протя</a:t>
            </a:r>
            <a:r>
              <a:rPr lang="ru-RU" dirty="0"/>
              <a:t>- гом </a:t>
            </a:r>
            <a:r>
              <a:rPr lang="ru-RU" dirty="0" err="1"/>
              <a:t>робочого</a:t>
            </a:r>
            <a:r>
              <a:rPr lang="ru-RU" dirty="0"/>
              <a:t> дня,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непродуктивні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часу, </a:t>
            </a:r>
            <a:r>
              <a:rPr lang="ru-RU" dirty="0" err="1"/>
              <a:t>пов'язані</a:t>
            </a:r>
            <a:r>
              <a:rPr lang="ru-RU" dirty="0"/>
              <a:t>, напри- клад,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виробничим</a:t>
            </a:r>
            <a:r>
              <a:rPr lang="ru-RU" dirty="0"/>
              <a:t> браком,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не </a:t>
            </a:r>
            <a:r>
              <a:rPr lang="ru-RU" dirty="0" err="1"/>
              <a:t>передбачених</a:t>
            </a:r>
            <a:r>
              <a:rPr lang="ru-RU" dirty="0"/>
              <a:t> тех- </a:t>
            </a:r>
            <a:r>
              <a:rPr lang="ru-RU" dirty="0" err="1"/>
              <a:t>нологією</a:t>
            </a:r>
            <a:r>
              <a:rPr lang="ru-RU" dirty="0"/>
              <a:t>, </a:t>
            </a:r>
            <a:r>
              <a:rPr lang="ru-RU" dirty="0" err="1"/>
              <a:t>відволіканням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.</a:t>
            </a:r>
          </a:p>
          <a:p>
            <a:r>
              <a:rPr lang="ru-RU" dirty="0"/>
              <a:t>Фонд </a:t>
            </a:r>
            <a:r>
              <a:rPr lang="ru-RU" dirty="0" err="1"/>
              <a:t>робочого</a:t>
            </a:r>
            <a:r>
              <a:rPr lang="ru-RU" dirty="0"/>
              <a:t> часу (ФРЧ)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середньооблікової</a:t>
            </a:r>
            <a:r>
              <a:rPr lang="ru-RU" dirty="0"/>
              <a:t> </a:t>
            </a:r>
            <a:r>
              <a:rPr lang="ru-RU" dirty="0" err="1"/>
              <a:t>чисель</a:t>
            </a:r>
            <a:r>
              <a:rPr lang="ru-RU" dirty="0"/>
              <a:t>- </a:t>
            </a:r>
            <a:r>
              <a:rPr lang="ru-RU" dirty="0" err="1"/>
              <a:t>ності</a:t>
            </a:r>
            <a:r>
              <a:rPr lang="ru-RU" dirty="0"/>
              <a:t> персоналу (Ч),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відпрацьованих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одним </a:t>
            </a:r>
            <a:r>
              <a:rPr lang="ru-RU" dirty="0" err="1"/>
              <a:t>працівником</a:t>
            </a:r>
            <a:r>
              <a:rPr lang="ru-RU" dirty="0"/>
              <a:t> (Д) і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 (Т).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7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1" y="335846"/>
            <a:ext cx="11430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Факторна</a:t>
            </a:r>
            <a:r>
              <a:rPr lang="ru-RU" dirty="0"/>
              <a:t> модель для </a:t>
            </a:r>
            <a:r>
              <a:rPr lang="ru-RU" dirty="0" err="1"/>
              <a:t>аналізу</a:t>
            </a:r>
            <a:r>
              <a:rPr lang="ru-RU" dirty="0"/>
              <a:t> фонду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така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ФРЧ </a:t>
            </a:r>
            <a:r>
              <a:rPr lang="ru-RU" dirty="0" smtClean="0"/>
              <a:t>= </a:t>
            </a:r>
            <a:r>
              <a:rPr lang="ru-RU" dirty="0"/>
              <a:t>Ч </a:t>
            </a:r>
            <a:r>
              <a:rPr lang="ru-RU" dirty="0" smtClean="0"/>
              <a:t>* </a:t>
            </a:r>
            <a:r>
              <a:rPr lang="ru-RU" dirty="0"/>
              <a:t>Д </a:t>
            </a:r>
            <a:r>
              <a:rPr lang="ru-RU" dirty="0" smtClean="0"/>
              <a:t>* </a:t>
            </a:r>
            <a:r>
              <a:rPr lang="ru-RU" dirty="0"/>
              <a:t>Т.	</a:t>
            </a:r>
          </a:p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фонду </a:t>
            </a:r>
            <a:r>
              <a:rPr lang="ru-RU" dirty="0" err="1"/>
              <a:t>робочого</a:t>
            </a:r>
            <a:r>
              <a:rPr lang="ru-RU" dirty="0"/>
              <a:t> часу </a:t>
            </a:r>
            <a:r>
              <a:rPr lang="ru-RU" dirty="0" err="1"/>
              <a:t>визначають</a:t>
            </a:r>
            <a:r>
              <a:rPr lang="ru-RU" dirty="0"/>
              <a:t> за </a:t>
            </a:r>
            <a:r>
              <a:rPr lang="ru-RU" dirty="0" err="1"/>
              <a:t>мето</a:t>
            </a:r>
            <a:r>
              <a:rPr lang="ru-RU" dirty="0"/>
              <a:t>- дом </a:t>
            </a:r>
            <a:r>
              <a:rPr lang="ru-RU" dirty="0" err="1"/>
              <a:t>ланцюгових</a:t>
            </a:r>
            <a:r>
              <a:rPr lang="ru-RU" dirty="0"/>
              <a:t> </a:t>
            </a:r>
            <a:r>
              <a:rPr lang="ru-RU" dirty="0" err="1"/>
              <a:t>підстановок</a:t>
            </a:r>
            <a:r>
              <a:rPr lang="ru-RU" dirty="0"/>
              <a:t>.</a:t>
            </a:r>
          </a:p>
          <a:p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ланкою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персоналу 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натуральний</a:t>
            </a:r>
            <a:r>
              <a:rPr lang="ru-RU" dirty="0"/>
              <a:t>, </a:t>
            </a:r>
            <a:r>
              <a:rPr lang="ru-RU" dirty="0" err="1"/>
              <a:t>умовно-натуральний</a:t>
            </a:r>
            <a:r>
              <a:rPr lang="ru-RU" dirty="0"/>
              <a:t>, </a:t>
            </a:r>
            <a:r>
              <a:rPr lang="ru-RU" dirty="0" err="1"/>
              <a:t>вартісний</a:t>
            </a:r>
            <a:r>
              <a:rPr lang="ru-RU" dirty="0"/>
              <a:t> i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натурального та </a:t>
            </a:r>
            <a:r>
              <a:rPr lang="ru-RU" dirty="0" err="1"/>
              <a:t>вартісного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розрахо</a:t>
            </a:r>
            <a:r>
              <a:rPr lang="ru-RU" dirty="0"/>
              <a:t>- </a:t>
            </a:r>
            <a:r>
              <a:rPr lang="ru-RU" dirty="0" err="1"/>
              <a:t>вують</a:t>
            </a:r>
            <a:r>
              <a:rPr lang="ru-RU" dirty="0"/>
              <a:t> </a:t>
            </a:r>
            <a:r>
              <a:rPr lang="ru-RU" dirty="0" err="1"/>
              <a:t>середньогодинний</a:t>
            </a:r>
            <a:r>
              <a:rPr lang="ru-RU" dirty="0"/>
              <a:t>, </a:t>
            </a:r>
            <a:r>
              <a:rPr lang="ru-RU" dirty="0" err="1"/>
              <a:t>середньоденний</a:t>
            </a:r>
            <a:r>
              <a:rPr lang="ru-RU" dirty="0"/>
              <a:t> i </a:t>
            </a:r>
            <a:r>
              <a:rPr lang="ru-RU" dirty="0" err="1"/>
              <a:t>середньорiчний</a:t>
            </a:r>
            <a:r>
              <a:rPr lang="ru-RU" dirty="0"/>
              <a:t> </a:t>
            </a:r>
            <a:r>
              <a:rPr lang="ru-RU" dirty="0" err="1"/>
              <a:t>виробіток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одним </a:t>
            </a:r>
            <a:r>
              <a:rPr lang="ru-RU" dirty="0" err="1"/>
              <a:t>робітником</a:t>
            </a:r>
            <a:r>
              <a:rPr lang="ru-RU" dirty="0"/>
              <a:t> та </a:t>
            </a:r>
            <a:r>
              <a:rPr lang="ru-RU" dirty="0" err="1"/>
              <a:t>працівником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- </a:t>
            </a:r>
            <a:r>
              <a:rPr lang="ru-RU" dirty="0" err="1"/>
              <a:t>ньогодинний</a:t>
            </a:r>
            <a:r>
              <a:rPr lang="ru-RU" dirty="0"/>
              <a:t> </a:t>
            </a:r>
            <a:r>
              <a:rPr lang="ru-RU" dirty="0" err="1"/>
              <a:t>виробіток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одного </a:t>
            </a:r>
            <a:r>
              <a:rPr lang="ru-RU" dirty="0" err="1"/>
              <a:t>робітника</a:t>
            </a:r>
            <a:r>
              <a:rPr lang="ru-RU" dirty="0"/>
              <a:t> </a:t>
            </a:r>
            <a:r>
              <a:rPr lang="ru-RU" dirty="0" err="1"/>
              <a:t>промислово-ви</a:t>
            </a:r>
            <a:r>
              <a:rPr lang="ru-RU" dirty="0"/>
              <a:t>- </a:t>
            </a:r>
            <a:r>
              <a:rPr lang="ru-RU" dirty="0" err="1"/>
              <a:t>робничого</a:t>
            </a:r>
            <a:r>
              <a:rPr lang="ru-RU" dirty="0"/>
              <a:t> персоналу у </a:t>
            </a:r>
            <a:r>
              <a:rPr lang="ru-RU" dirty="0" err="1"/>
              <a:t>вартісному</a:t>
            </a:r>
            <a:r>
              <a:rPr lang="ru-RU" dirty="0"/>
              <a:t> </a:t>
            </a:r>
            <a:r>
              <a:rPr lang="ru-RU" dirty="0" err="1"/>
              <a:t>обчисленні</a:t>
            </a:r>
            <a:r>
              <a:rPr lang="ru-RU" dirty="0"/>
              <a:t>. </a:t>
            </a:r>
            <a:r>
              <a:rPr lang="ru-RU" dirty="0" err="1"/>
              <a:t>Трудовий</a:t>
            </a:r>
            <a:r>
              <a:rPr lang="ru-RU" dirty="0"/>
              <a:t> метод </a:t>
            </a:r>
            <a:r>
              <a:rPr lang="ru-RU" dirty="0" err="1"/>
              <a:t>передба</a:t>
            </a:r>
            <a:r>
              <a:rPr lang="ru-RU" dirty="0"/>
              <a:t>- </a:t>
            </a:r>
            <a:r>
              <a:rPr lang="ru-RU" dirty="0" err="1"/>
              <a:t>чає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часу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виду (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оберненим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продуктив</a:t>
            </a:r>
            <a:r>
              <a:rPr lang="ru-RU" dirty="0"/>
              <a:t>- </a:t>
            </a:r>
            <a:r>
              <a:rPr lang="ru-RU" dirty="0" err="1"/>
              <a:t>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).</a:t>
            </a:r>
          </a:p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у такому порядку: </a:t>
            </a:r>
            <a:r>
              <a:rPr lang="ru-RU" dirty="0" err="1"/>
              <a:t>аналізують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і </a:t>
            </a:r>
            <a:r>
              <a:rPr lang="ru-RU" dirty="0" err="1"/>
              <a:t>динаміку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та </a:t>
            </a:r>
            <a:r>
              <a:rPr lang="ru-RU" dirty="0" err="1"/>
              <a:t>фактичних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про-</a:t>
            </a:r>
          </a:p>
          <a:p>
            <a:r>
              <a:rPr lang="ru-RU" dirty="0" err="1"/>
              <a:t>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– </a:t>
            </a:r>
            <a:r>
              <a:rPr lang="ru-RU" dirty="0" err="1"/>
              <a:t>виробітку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одного </a:t>
            </a:r>
            <a:r>
              <a:rPr lang="ru-RU" dirty="0" err="1"/>
              <a:t>працівника</a:t>
            </a:r>
            <a:r>
              <a:rPr lang="ru-RU" dirty="0"/>
              <a:t> й одного </a:t>
            </a:r>
            <a:r>
              <a:rPr lang="ru-RU" dirty="0" err="1"/>
              <a:t>ро</a:t>
            </a:r>
            <a:r>
              <a:rPr lang="ru-RU" dirty="0"/>
              <a:t>- </a:t>
            </a:r>
            <a:r>
              <a:rPr lang="ru-RU" dirty="0" err="1"/>
              <a:t>бітника</a:t>
            </a:r>
            <a:r>
              <a:rPr lang="ru-RU" dirty="0"/>
              <a:t>, 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плану </a:t>
            </a:r>
            <a:r>
              <a:rPr lang="ru-RU" dirty="0" err="1"/>
              <a:t>вироб</a:t>
            </a:r>
            <a:r>
              <a:rPr lang="ru-RU" dirty="0"/>
              <a:t>- </a:t>
            </a:r>
            <a:r>
              <a:rPr lang="ru-RU" dirty="0" err="1"/>
              <a:t>ництва</a:t>
            </a:r>
            <a:r>
              <a:rPr lang="ru-RU" dirty="0"/>
              <a:t>;</a:t>
            </a:r>
          </a:p>
          <a:p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r>
              <a:rPr lang="ru-RU" dirty="0" err="1"/>
              <a:t>Подальший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кількісної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28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6142"/>
            <a:ext cx="11769635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факторні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для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 </a:t>
            </a:r>
            <a:r>
              <a:rPr lang="ru-RU" dirty="0" err="1"/>
              <a:t>елімінування</a:t>
            </a:r>
            <a:r>
              <a:rPr lang="ru-RU" dirty="0"/>
              <a:t>:</a:t>
            </a:r>
          </a:p>
          <a:p>
            <a:pPr marL="342900" indent="-342900">
              <a:buAutoNum type="arabicParenR"/>
            </a:pPr>
            <a:r>
              <a:rPr lang="ru-RU" dirty="0" err="1" smtClean="0"/>
              <a:t>двофакторна</a:t>
            </a:r>
            <a:r>
              <a:rPr lang="ru-RU" dirty="0" smtClean="0"/>
              <a:t> </a:t>
            </a:r>
            <a:r>
              <a:rPr lang="ru-RU" dirty="0"/>
              <a:t>кратна модель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робітника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ПП=ВП/ЧР</a:t>
            </a:r>
          </a:p>
          <a:p>
            <a:r>
              <a:rPr lang="ru-RU" dirty="0"/>
              <a:t>де ВП –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ЧР – </a:t>
            </a:r>
            <a:r>
              <a:rPr lang="ru-RU" dirty="0" err="1"/>
              <a:t>середньооблікова</a:t>
            </a:r>
            <a:r>
              <a:rPr lang="ru-RU" dirty="0"/>
              <a:t> (</a:t>
            </a:r>
            <a:r>
              <a:rPr lang="ru-RU" dirty="0" err="1"/>
              <a:t>середньорічна</a:t>
            </a:r>
            <a:r>
              <a:rPr lang="ru-RU" dirty="0"/>
              <a:t>)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промислово-ви</a:t>
            </a:r>
            <a:r>
              <a:rPr lang="ru-RU" dirty="0"/>
              <a:t>- </a:t>
            </a:r>
            <a:r>
              <a:rPr lang="ru-RU" dirty="0" err="1"/>
              <a:t>робничого</a:t>
            </a:r>
            <a:r>
              <a:rPr lang="ru-RU" dirty="0"/>
              <a:t> персоналу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</a:t>
            </a:r>
            <a:r>
              <a:rPr lang="ru-RU" dirty="0"/>
              <a:t>- </a:t>
            </a:r>
            <a:r>
              <a:rPr lang="ru-RU" dirty="0" err="1"/>
              <a:t>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робітника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ланцюгових</a:t>
            </a:r>
            <a:r>
              <a:rPr lang="ru-RU" dirty="0"/>
              <a:t> </a:t>
            </a:r>
            <a:r>
              <a:rPr lang="ru-RU" dirty="0" err="1"/>
              <a:t>підстановок</a:t>
            </a:r>
            <a:r>
              <a:rPr lang="ru-RU" dirty="0"/>
              <a:t>):</a:t>
            </a:r>
          </a:p>
          <a:p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 </a:t>
            </a:r>
            <a:r>
              <a:rPr lang="el-GR" dirty="0"/>
              <a:t>Δ</a:t>
            </a:r>
            <a:r>
              <a:rPr lang="ru-RU" dirty="0" err="1"/>
              <a:t>ППвп</a:t>
            </a:r>
            <a:r>
              <a:rPr lang="ru-RU" dirty="0"/>
              <a:t> ):</a:t>
            </a:r>
          </a:p>
          <a:p>
            <a:endParaRPr lang="ru-RU" dirty="0"/>
          </a:p>
          <a:p>
            <a:r>
              <a:rPr lang="el-GR" dirty="0"/>
              <a:t>Δ</a:t>
            </a:r>
            <a:r>
              <a:rPr lang="ru-RU" dirty="0" err="1" smtClean="0"/>
              <a:t>ППвп</a:t>
            </a:r>
            <a:r>
              <a:rPr lang="ru-RU" dirty="0" smtClean="0"/>
              <a:t> = </a:t>
            </a:r>
            <a:r>
              <a:rPr lang="ru-RU" dirty="0" err="1" smtClean="0"/>
              <a:t>ВП</a:t>
            </a:r>
            <a:r>
              <a:rPr lang="ru-RU" sz="1400" dirty="0" err="1" smtClean="0"/>
              <a:t>ф</a:t>
            </a:r>
            <a:r>
              <a:rPr lang="ru-RU" dirty="0" smtClean="0"/>
              <a:t>/ЧР </a:t>
            </a:r>
            <a:r>
              <a:rPr lang="ru-RU" sz="1600" dirty="0" err="1" smtClean="0"/>
              <a:t>пл</a:t>
            </a:r>
            <a:r>
              <a:rPr lang="ru-RU" sz="1600" dirty="0" smtClean="0"/>
              <a:t> </a:t>
            </a:r>
            <a:r>
              <a:rPr lang="ru-RU" dirty="0" smtClean="0"/>
              <a:t>– ВП </a:t>
            </a:r>
            <a:r>
              <a:rPr lang="ru-RU" sz="1600" dirty="0" err="1" smtClean="0"/>
              <a:t>пл</a:t>
            </a:r>
            <a:r>
              <a:rPr lang="ru-RU" sz="1600" dirty="0" smtClean="0"/>
              <a:t> /</a:t>
            </a:r>
            <a:r>
              <a:rPr lang="ru-RU" sz="1600" dirty="0" err="1" smtClean="0"/>
              <a:t>ЧРпл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/>
              <a:t> </a:t>
            </a:r>
            <a:r>
              <a:rPr lang="ru-RU" dirty="0" err="1"/>
              <a:t>середньорічна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( </a:t>
            </a:r>
            <a:r>
              <a:rPr lang="el-GR" dirty="0"/>
              <a:t>Δ</a:t>
            </a:r>
            <a:r>
              <a:rPr lang="ru-RU" dirty="0" err="1"/>
              <a:t>ППчр</a:t>
            </a:r>
            <a:r>
              <a:rPr lang="ru-RU" dirty="0"/>
              <a:t> ):</a:t>
            </a:r>
          </a:p>
          <a:p>
            <a:endParaRPr lang="ru-RU" dirty="0"/>
          </a:p>
          <a:p>
            <a:r>
              <a:rPr lang="el-GR" dirty="0"/>
              <a:t>Δ</a:t>
            </a:r>
            <a:r>
              <a:rPr lang="ru-RU" dirty="0" err="1"/>
              <a:t>ППчр</a:t>
            </a:r>
            <a:r>
              <a:rPr lang="ru-RU" dirty="0"/>
              <a:t> </a:t>
            </a:r>
            <a:r>
              <a:rPr lang="ru-RU" dirty="0" smtClean="0"/>
              <a:t>= </a:t>
            </a:r>
            <a:r>
              <a:rPr lang="ru-RU" dirty="0" err="1" smtClean="0"/>
              <a:t>ВПф</a:t>
            </a:r>
            <a:r>
              <a:rPr lang="ru-RU" dirty="0" smtClean="0"/>
              <a:t>/</a:t>
            </a:r>
            <a:r>
              <a:rPr lang="ru-RU" dirty="0" err="1" smtClean="0"/>
              <a:t>ЧРф</a:t>
            </a:r>
            <a:r>
              <a:rPr lang="ru-RU" dirty="0" smtClean="0"/>
              <a:t> –</a:t>
            </a:r>
            <a:r>
              <a:rPr lang="ru-RU" dirty="0" err="1" smtClean="0"/>
              <a:t>ВПф</a:t>
            </a:r>
            <a:r>
              <a:rPr lang="ru-RU" dirty="0" smtClean="0"/>
              <a:t>/</a:t>
            </a:r>
            <a:r>
              <a:rPr lang="ru-RU" dirty="0" err="1" smtClean="0"/>
              <a:t>ЧРпл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/>
              <a:t>Сумарний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дорівнювати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фактичним</a:t>
            </a:r>
            <a:r>
              <a:rPr lang="ru-RU" dirty="0"/>
              <a:t> і </a:t>
            </a:r>
            <a:r>
              <a:rPr lang="ru-RU" dirty="0" err="1"/>
              <a:t>плановим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ППф</a:t>
            </a:r>
            <a:r>
              <a:rPr lang="ru-RU" dirty="0" smtClean="0"/>
              <a:t> - </a:t>
            </a:r>
            <a:r>
              <a:rPr lang="ru-RU" dirty="0" err="1" smtClean="0"/>
              <a:t>ППпл</a:t>
            </a:r>
            <a:r>
              <a:rPr lang="ru-RU" dirty="0" smtClean="0"/>
              <a:t>= </a:t>
            </a:r>
            <a:r>
              <a:rPr lang="el-GR" dirty="0"/>
              <a:t>Δ</a:t>
            </a:r>
            <a:r>
              <a:rPr lang="ru-RU" dirty="0" err="1"/>
              <a:t>ППвп</a:t>
            </a:r>
            <a:r>
              <a:rPr lang="ru-RU" dirty="0"/>
              <a:t> </a:t>
            </a:r>
            <a:r>
              <a:rPr lang="ru-RU" dirty="0" smtClean="0"/>
              <a:t>+</a:t>
            </a:r>
            <a:r>
              <a:rPr lang="el-GR" dirty="0"/>
              <a:t>Δ</a:t>
            </a:r>
            <a:r>
              <a:rPr lang="ru-RU" dirty="0" err="1"/>
              <a:t>ППчр</a:t>
            </a:r>
            <a:r>
              <a:rPr lang="ru-RU" dirty="0"/>
              <a:t> </a:t>
            </a:r>
            <a:endParaRPr lang="ru-RU" dirty="0" smtClean="0"/>
          </a:p>
          <a:p>
            <a:pPr marL="342900" indent="-342900">
              <a:buAutoNum type="arabicParenR" startAt="2"/>
            </a:pPr>
            <a:r>
              <a:rPr lang="ru-RU" dirty="0" err="1" smtClean="0"/>
              <a:t>двофакторна</a:t>
            </a:r>
            <a:r>
              <a:rPr lang="ru-RU" dirty="0" smtClean="0"/>
              <a:t> </a:t>
            </a:r>
            <a:r>
              <a:rPr lang="ru-RU" dirty="0"/>
              <a:t>кратна модель </a:t>
            </a:r>
            <a:r>
              <a:rPr lang="ru-RU" dirty="0" err="1"/>
              <a:t>середньорічної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одного </a:t>
            </a:r>
            <a:r>
              <a:rPr lang="ru-RU" dirty="0" err="1" smtClean="0"/>
              <a:t>працівника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err="1" smtClean="0"/>
              <a:t>ППп</a:t>
            </a:r>
            <a:r>
              <a:rPr lang="ru-RU" dirty="0" smtClean="0"/>
              <a:t>= ВП/ЧП</a:t>
            </a:r>
          </a:p>
          <a:p>
            <a:r>
              <a:rPr lang="ru-RU" dirty="0"/>
              <a:t>де ВП –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ЧП – </a:t>
            </a:r>
            <a:r>
              <a:rPr lang="ru-RU" dirty="0" err="1"/>
              <a:t>середньооблікова</a:t>
            </a:r>
            <a:r>
              <a:rPr lang="ru-RU" dirty="0"/>
              <a:t> (</a:t>
            </a:r>
            <a:r>
              <a:rPr lang="ru-RU" dirty="0" err="1"/>
              <a:t>середньорічна</a:t>
            </a:r>
            <a:r>
              <a:rPr lang="ru-RU" dirty="0"/>
              <a:t>) </a:t>
            </a:r>
            <a:r>
              <a:rPr lang="ru-RU" dirty="0" err="1"/>
              <a:t>чисельність</a:t>
            </a:r>
            <a:r>
              <a:rPr lang="ru-RU" dirty="0"/>
              <a:t> штатного персо- налу (</a:t>
            </a:r>
            <a:r>
              <a:rPr lang="ru-RU" dirty="0" err="1"/>
              <a:t>працівників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278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182</TotalTime>
  <Words>2263</Words>
  <Application>Microsoft Office PowerPoint</Application>
  <PresentationFormat>Произвольный</PresentationFormat>
  <Paragraphs>311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Дерево</vt:lpstr>
      <vt:lpstr>Аналіз і планування трудових показників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і планування трудових показників</dc:title>
  <dc:creator>Valeria Tymoshyk</dc:creator>
  <cp:lastModifiedBy>uzver</cp:lastModifiedBy>
  <cp:revision>17</cp:revision>
  <dcterms:created xsi:type="dcterms:W3CDTF">2024-04-22T07:35:46Z</dcterms:created>
  <dcterms:modified xsi:type="dcterms:W3CDTF">2024-04-22T16:44:02Z</dcterms:modified>
</cp:coreProperties>
</file>