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556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12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263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9390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9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656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013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1736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91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356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709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14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308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87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83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441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248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65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55478" y="4248701"/>
            <a:ext cx="8689976" cy="2509213"/>
          </a:xfrm>
        </p:spPr>
        <p:txBody>
          <a:bodyPr>
            <a:normAutofit fontScale="90000"/>
          </a:bodyPr>
          <a:lstStyle/>
          <a:p>
            <a:pPr fontAlgn="ctr"/>
            <a:r>
              <a:rPr lang="ru-RU" sz="7200" b="1" dirty="0" err="1"/>
              <a:t>Соціологія</a:t>
            </a:r>
            <a:r>
              <a:rPr lang="ru-RU" sz="7200" b="1" dirty="0"/>
              <a:t> </a:t>
            </a:r>
            <a:r>
              <a:rPr lang="ru-RU" sz="7200" b="1" dirty="0" err="1"/>
              <a:t>політичних</a:t>
            </a:r>
            <a:r>
              <a:rPr lang="ru-RU" sz="7200" b="1" dirty="0"/>
              <a:t> </a:t>
            </a:r>
            <a:r>
              <a:rPr lang="ru-RU" sz="7200" b="1" dirty="0" err="1"/>
              <a:t>партій</a:t>
            </a:r>
            <a:r>
              <a:rPr lang="ru-RU" sz="7200" b="1" dirty="0"/>
              <a:t> та </a:t>
            </a:r>
            <a:r>
              <a:rPr lang="ru-RU" sz="7200" b="1" dirty="0" err="1"/>
              <a:t>громадських</a:t>
            </a:r>
            <a:r>
              <a:rPr lang="ru-RU" sz="7200" b="1" dirty="0"/>
              <a:t> </a:t>
            </a:r>
            <a:r>
              <a:rPr lang="ru-RU" sz="7200" b="1" dirty="0" err="1"/>
              <a:t>організацій</a:t>
            </a:r>
            <a:r>
              <a:rPr lang="ru-RU" sz="7200" b="1" dirty="0"/>
              <a:t/>
            </a:r>
            <a:br>
              <a:rPr lang="ru-RU" sz="7200" b="1" dirty="0"/>
            </a:br>
            <a:r>
              <a:rPr lang="ru-RU" sz="7200" dirty="0"/>
              <a:t/>
            </a:r>
            <a:br>
              <a:rPr lang="ru-RU" sz="7200" dirty="0"/>
            </a:br>
            <a:endParaRPr lang="ru-RU" sz="7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7095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69492" y="930281"/>
            <a:ext cx="86936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лат. —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частина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група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—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ідеологічна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об'єднує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найактивнішу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найбільш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організовану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частину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спільноти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виражає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захищає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інтереси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спільноти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роботу для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задоволення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з'явилися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порівняно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недавно, у XVIII ст.,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часи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боротьби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буржуазії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обмеження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влади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монархів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коли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хто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хотів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набути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владу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вплив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повинні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були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забезпечити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собі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певну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Законними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формами, 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засобами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вираження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інтересів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груп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виборців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— і стали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перших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протопартій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спочатку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сприймалася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джерело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кризи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"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розколу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Тому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ставлення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 них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було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переважно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негативним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Томас Гоббс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вважав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головним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боротьбу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носіями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злочинних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намірів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поступово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прийшло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усвідомлення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утворення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обумовлене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диференціацією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соціально-класовим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розшаруванням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— тому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багатопартійність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природним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станом для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Становлення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відображало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прилучення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щораз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ширших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верств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усвідомлюють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спільність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своїх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інтересів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272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2955" y="389932"/>
            <a:ext cx="11778018" cy="6563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50" b="1" dirty="0" err="1">
                <a:latin typeface="Times New Roman" panose="02020603050405020304" pitchFamily="18" charset="0"/>
              </a:rPr>
              <a:t>Функції</a:t>
            </a:r>
            <a:r>
              <a:rPr lang="ru-RU" sz="1450" b="1" dirty="0">
                <a:latin typeface="Times New Roman" panose="02020603050405020304" pitchFamily="18" charset="0"/>
              </a:rPr>
              <a:t> </a:t>
            </a:r>
            <a:r>
              <a:rPr lang="ru-RU" sz="1450" b="1" dirty="0" err="1">
                <a:latin typeface="Times New Roman" panose="02020603050405020304" pitchFamily="18" charset="0"/>
              </a:rPr>
              <a:t>політичних</a:t>
            </a:r>
            <a:r>
              <a:rPr lang="ru-RU" sz="1450" b="1" dirty="0">
                <a:latin typeface="Times New Roman" panose="02020603050405020304" pitchFamily="18" charset="0"/>
              </a:rPr>
              <a:t> </a:t>
            </a:r>
            <a:r>
              <a:rPr lang="ru-RU" sz="1450" b="1" dirty="0" err="1">
                <a:latin typeface="Times New Roman" panose="02020603050405020304" pitchFamily="18" charset="0"/>
              </a:rPr>
              <a:t>партій</a:t>
            </a:r>
            <a:r>
              <a:rPr lang="ru-RU" sz="1450" b="1" dirty="0">
                <a:latin typeface="Times New Roman" panose="02020603050405020304" pitchFamily="18" charset="0"/>
              </a:rPr>
              <a:t>. </a:t>
            </a:r>
          </a:p>
          <a:p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політичній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партії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виконують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ряд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функцій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Головними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вважають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такі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цілі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Розробляючи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ідеологію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партії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намагаються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виявити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найбільш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перспективні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стратегії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суспільства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переконати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громадян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можливості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endParaRPr lang="ru-RU" sz="14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914400" algn="l"/>
              </a:tabLst>
            </a:pP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реалізації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	</a:t>
            </a:r>
          </a:p>
          <a:p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Висловлювання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об'єднання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суспільних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інтересів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Висловлювати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інтереси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можуть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групи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однак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лише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парти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зводять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воєдино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такій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формі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яка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виявляє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безпосередній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вплив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</a:t>
            </a:r>
            <a:b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рішення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центральних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державних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органів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Мобілізація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соціалізація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громадян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Партії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намагаються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посилити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політичну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активність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громадян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створити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основу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довготермінової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політичної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правлячої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еліти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складу уряду.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Ця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функція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сьогодні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центральне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ru-RU" sz="1450" b="1" dirty="0" err="1">
                <a:latin typeface="Times New Roman" panose="02020603050405020304" pitchFamily="18" charset="0"/>
              </a:rPr>
              <a:t>Типологія</a:t>
            </a:r>
            <a:r>
              <a:rPr lang="ru-RU" sz="1450" b="1" dirty="0">
                <a:latin typeface="Times New Roman" panose="02020603050405020304" pitchFamily="18" charset="0"/>
              </a:rPr>
              <a:t> </a:t>
            </a:r>
            <a:r>
              <a:rPr lang="ru-RU" sz="1450" b="1" dirty="0" err="1">
                <a:latin typeface="Times New Roman" panose="02020603050405020304" pitchFamily="18" charset="0"/>
              </a:rPr>
              <a:t>політичних</a:t>
            </a:r>
            <a:r>
              <a:rPr lang="ru-RU" sz="1450" b="1" dirty="0">
                <a:latin typeface="Times New Roman" panose="02020603050405020304" pitchFamily="18" charset="0"/>
              </a:rPr>
              <a:t> </a:t>
            </a:r>
            <a:r>
              <a:rPr lang="ru-RU" sz="1450" b="1" dirty="0" err="1">
                <a:latin typeface="Times New Roman" panose="02020603050405020304" pitchFamily="18" charset="0"/>
              </a:rPr>
              <a:t>партій</a:t>
            </a:r>
            <a:r>
              <a:rPr lang="ru-RU" sz="1450" b="1" dirty="0">
                <a:latin typeface="Times New Roman" panose="02020603050405020304" pitchFamily="18" charset="0"/>
              </a:rPr>
              <a:t>. </a:t>
            </a:r>
          </a:p>
          <a:p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Партії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сучасному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світі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аналізуються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соціологами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різними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кутами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зору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в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позицій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типологізація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відбувається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різному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ґрунті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за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різними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ознаками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ознакою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соціального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носія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інтересів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висловлює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партія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розрізняють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класові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партії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робітничі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селянські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буржуазії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тощо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і "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міжкласові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 (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робітничо-селянські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буржуазно-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поміщицькі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Існує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поділ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політичною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основою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партій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ставленням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політичного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й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економічного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устрою,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форми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правління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форми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політичної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тощо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За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цими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ознаками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партії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визначають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себе як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прогресивні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демократичні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революційні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ліберальні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радикальні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республіканські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монархістські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Ще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один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спосіб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—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типологія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ідеологічним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спрямуванням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За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цим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принципом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виділяють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комуністичні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соціалістичні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націонал-демократичні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консервативні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інші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партії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Можлива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типологія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партій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за такою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ознакою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—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умови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набуття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партійного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членства.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Французький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соціолог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політолог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Моріс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Дюверже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виділяє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цим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принципом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кадрові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масові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партії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кадрових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партіях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орієнтуються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участь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політиків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економічної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культурної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еліти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в основу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організаційної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побудови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покладено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комітет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лідери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активісти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а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партійний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склад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формується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навколо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нього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партії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мають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інституту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фіксованого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членства і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членських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внесків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Первинними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осередками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таких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партій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є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комітети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виборчого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округу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району,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намагаються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залучити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виборів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якомога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більшу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кількість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своїх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прихильників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Кадрові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партії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слабо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ідеологізовані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здебільшого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керуються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виборчим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прагматизмом. До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типових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кадрових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партій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належать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Республіканська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Демократична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партії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США.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Масові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партії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становлять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собою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централізовані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статутним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членством.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Основне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джерело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фінансування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—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членські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внески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Велике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них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приділяється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спільності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поглядів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ідеології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партії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більш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організовані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Вони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відрізняються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суворою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дисципліною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високою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організованістю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дій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культом </a:t>
            </a:r>
            <a:r>
              <a:rPr lang="ru-RU" sz="14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вождів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384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6602" y="117693"/>
            <a:ext cx="1168248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>
                <a:latin typeface="Times New Roman" panose="02020603050405020304" pitchFamily="18" charset="0"/>
              </a:rPr>
              <a:t>Партійні</a:t>
            </a:r>
            <a:r>
              <a:rPr lang="ru-RU" sz="1600" b="1" dirty="0">
                <a:latin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</a:rPr>
              <a:t>системи</a:t>
            </a:r>
            <a:r>
              <a:rPr lang="ru-RU" sz="1600" b="1" dirty="0">
                <a:latin typeface="Times New Roman" panose="02020603050405020304" pitchFamily="18" charset="0"/>
              </a:rPr>
              <a:t>.</a:t>
            </a:r>
          </a:p>
          <a:p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Значну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увагу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політичній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соціології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приділяють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вивченню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партійних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 —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структур,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складаються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сукупності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різного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типу з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стійкими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взаєминами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собою, з державою та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іншими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інститутами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влади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характером та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умовами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Одним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найпоширеніших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підходів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типології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партійних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 є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виділення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одно-,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дво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і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багатопартійних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систем.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Італійський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політолог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Джузеппє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Сарторі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запропонував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межах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кожної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них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виділити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підвиди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однопартійна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система (СРСР, Китай, Куба) — в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країні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існує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тільки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одна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всі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інші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—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заборонені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гегемоністська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система (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країни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колишнього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соцтабору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— в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країні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існує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декілька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але одна є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панівною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керівна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спрямовуюча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роль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закріплена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законодавчо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домінування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однієї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Японія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Індія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Швеція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певні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періоди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їхньої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історії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— в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країні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існує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декілька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одна з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протягом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тривалого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періоду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постійно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перемагає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виборах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одноосібно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формує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уряд;</a:t>
            </a:r>
          </a:p>
          <a:p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двопартійна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система (США, Канада,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Великобританія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—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відзначається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домінуванням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двох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впливових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одна з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перебуває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при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владі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інша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— в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опозиції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обмеженого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плюралізму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Німеччина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Бельгія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Франція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— в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країні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існує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багато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але в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парламенті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уряді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представлені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лише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деякі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них, 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позасистемна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опозиція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відсутня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поляризованого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плюралізму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—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передбачає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наявність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політичного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центру,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формує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уряд і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двосторонньої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деструктивної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опозиції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Така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існувала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різні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часи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Франції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де роль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партійного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центру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виконували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Французька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соціалістична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Об'єднання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підтримку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республіки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лівої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опозиції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—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комуністи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правої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—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неофашисти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Італії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атомізована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Одним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найважливіших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напрямів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привертають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 себе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постійну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увагу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політологів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соціологів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є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електоральна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лат. —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виборець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поведінка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груп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Соціологія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електоральної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поведінки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—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галузь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соціологічної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науки, яка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займається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вивченням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взаємодії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суб'єктів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шляхом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аналізу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механізмів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участі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житті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умов та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особливостей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об'єднання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групи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презентації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інтересів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владній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боротьбі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тощо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електоральної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поведінки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тільки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таких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суспільствах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у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влада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організована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таким чином,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виборці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реально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впливають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прийняття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рішень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Зрозуміло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йдеться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тільки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демократичні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оскільки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самодержавних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авторитарних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тоталітарних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країнах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виборці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позбавлені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такої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можливості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713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9808" y="769038"/>
            <a:ext cx="1065890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Соціологи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виділяють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декілька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моделей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електоральної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поведінки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Модель "залежного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виборця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".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Наголошує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тому,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одним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найголовніших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факторів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детермінує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електоральну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поведінку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є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приналежність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виборців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певних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великих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груп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—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класів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релігійних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конфесій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етнічних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спільнот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тощо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При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цьому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аналіз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позицій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кандидатів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приводу тих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інших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конкретних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проблем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відіграє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суттєво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меншу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роль, а сама процедура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вибору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сприймається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строго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раціонально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уявлення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досвід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"залежного"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виборця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часто є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обмежені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неповні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Групова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ідентифікація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цьому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випадку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виконує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подвійну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роль —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полегшує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рішення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вибір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є сигналом, яку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саме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варто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підтримувати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Модель "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раціонального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виборця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".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Цей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підхід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ґрунтується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ідеї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аналогій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поведінкою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виборця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ринку. Перший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вибирає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серед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другий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—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серед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продуктів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конкурують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ринку.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Порівняно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попередньою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моделлю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тут уже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виборців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розглядають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як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стабільних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жорстко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пов'язаних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своєму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виборі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певною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груповою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ідентифікацією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Серед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чинників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визначально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впливають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електоральне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рішення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переважають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насамперед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такі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як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соціально-економічна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ситуація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поточні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події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позиції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кандидатів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щодо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конкретних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питань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Важлива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роль у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цій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моделі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належить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фігурі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партійного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кандидата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лідера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Причому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тут,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знову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ж таки, проводиться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аналогія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підприємством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виборець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приймаючи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рішення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підтримати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своїми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грішми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якесь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своїм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голосом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певного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кандидата,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здебільшого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ґрунтується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оцінці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результатів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попередньої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не на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аналізі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обіцянок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щодо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майбутнього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Когнітивна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модель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виборця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лат. —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знання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пізнання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Суть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цього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підходу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полягає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тому,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беручи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основу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попередню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концепцію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(модель "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раціонального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виборця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"),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доповнюють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сукупністю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таких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чинників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соціальний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контекст, у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якому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проходять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вибори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індивідуальні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цінностей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виборців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У межах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цієї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моделі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важливими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факторами,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суттєво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визначають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електоральну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поведінку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вважають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вік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стать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виборців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електоральні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переваги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батьків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юнацькі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роки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виборця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освіта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вплив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сім'ї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друзів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членство у 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громадських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організаціях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трактування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виборцем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минулого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майбутнього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попередній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досвід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голосування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тощо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135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69241" y="842835"/>
            <a:ext cx="842066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специфіка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соціологічного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підходу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феноменів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владу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вважають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ключовим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поняттям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соціології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на Вашу думку,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головні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труднощі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переходу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тоталітарної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демократичної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Доведіть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прикладах як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відбувається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інсти-туалізації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влади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Наведіть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приклади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видів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легітимної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влади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6.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Назвіть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теорії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походження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інституту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Чим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зумовлена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різноманітність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7. Чим.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відрізняються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демократична й авторитарна держава?</a:t>
            </a: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8.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на Вашу думку,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притаманні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правовій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державі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найважче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буде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запровадити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Україні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9.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перспективи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партійної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Україні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бачите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Обґрунтуйте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на Вашу думку,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електоральної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переважають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Україні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Обґрунтуйте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864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826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604888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112</TotalTime>
  <Words>1153</Words>
  <Application>Microsoft Office PowerPoint</Application>
  <PresentationFormat>Широкоэкранный</PresentationFormat>
  <Paragraphs>44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Microsoft YaHei</vt:lpstr>
      <vt:lpstr>Arial</vt:lpstr>
      <vt:lpstr>Times New Roman</vt:lpstr>
      <vt:lpstr>Tw Cen MT</vt:lpstr>
      <vt:lpstr>Капля</vt:lpstr>
      <vt:lpstr>Соціологія політичних партій та громадських організацій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Соціоекологія</dc:title>
  <dc:creator>университет</dc:creator>
  <cp:lastModifiedBy>университет</cp:lastModifiedBy>
  <cp:revision>15</cp:revision>
  <dcterms:created xsi:type="dcterms:W3CDTF">2016-01-21T07:22:19Z</dcterms:created>
  <dcterms:modified xsi:type="dcterms:W3CDTF">2016-01-21T11:38:51Z</dcterms:modified>
</cp:coreProperties>
</file>