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73" r:id="rId7"/>
    <p:sldId id="270" r:id="rId8"/>
    <p:sldId id="262" r:id="rId9"/>
    <p:sldId id="274" r:id="rId10"/>
    <p:sldId id="263" r:id="rId11"/>
    <p:sldId id="265" r:id="rId12"/>
    <p:sldId id="264" r:id="rId13"/>
    <p:sldId id="267" r:id="rId14"/>
    <p:sldId id="268" r:id="rId15"/>
    <p:sldId id="266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0000"/>
    <a:srgbClr val="DE0423"/>
    <a:srgbClr val="EFD7F5"/>
    <a:srgbClr val="EEE6F6"/>
    <a:srgbClr val="B7A8CC"/>
    <a:srgbClr val="E0D2EE"/>
    <a:srgbClr val="837DCD"/>
    <a:srgbClr val="A096C6"/>
    <a:srgbClr val="E4BBEF"/>
    <a:srgbClr val="5386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1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4DD6D-41F0-4FFC-9503-5121031BEECE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B2EC-4EDB-44C8-A7CA-611AA8625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4DD6D-41F0-4FFC-9503-5121031BEECE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B2EC-4EDB-44C8-A7CA-611AA8625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4DD6D-41F0-4FFC-9503-5121031BEECE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B2EC-4EDB-44C8-A7CA-611AA8625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4DD6D-41F0-4FFC-9503-5121031BEECE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B2EC-4EDB-44C8-A7CA-611AA8625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4DD6D-41F0-4FFC-9503-5121031BEECE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B2EC-4EDB-44C8-A7CA-611AA8625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4DD6D-41F0-4FFC-9503-5121031BEECE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B2EC-4EDB-44C8-A7CA-611AA8625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4DD6D-41F0-4FFC-9503-5121031BEECE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B2EC-4EDB-44C8-A7CA-611AA8625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4DD6D-41F0-4FFC-9503-5121031BEECE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B2EC-4EDB-44C8-A7CA-611AA8625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4DD6D-41F0-4FFC-9503-5121031BEECE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B2EC-4EDB-44C8-A7CA-611AA8625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4DD6D-41F0-4FFC-9503-5121031BEECE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B2EC-4EDB-44C8-A7CA-611AA8625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4DD6D-41F0-4FFC-9503-5121031BEECE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B2EC-4EDB-44C8-A7CA-611AA8625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386EB"/>
            </a:gs>
            <a:gs pos="50000">
              <a:srgbClr val="EEE6F6"/>
            </a:gs>
            <a:gs pos="100000">
              <a:srgbClr val="B7A8C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4DD6D-41F0-4FFC-9503-5121031BEECE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8B2EC-4EDB-44C8-A7CA-611AA8625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234679"/>
          </a:xfrm>
        </p:spPr>
        <p:txBody>
          <a:bodyPr>
            <a:normAutofit/>
          </a:bodyPr>
          <a:lstStyle/>
          <a:p>
            <a:r>
              <a:rPr lang="uk-UA" b="1" dirty="0" smtClean="0">
                <a:ln w="1905">
                  <a:solidFill>
                    <a:srgbClr val="FFC000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Явище </a:t>
            </a:r>
            <a:r>
              <a:rPr lang="uk-UA" b="1" dirty="0" err="1" smtClean="0">
                <a:ln w="1905">
                  <a:solidFill>
                    <a:srgbClr val="FFC000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Ель-Ніньо</a:t>
            </a:r>
            <a:r>
              <a:rPr lang="uk-UA" b="1" dirty="0" smtClean="0">
                <a:ln w="1905">
                  <a:solidFill>
                    <a:srgbClr val="FFC000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b="1" dirty="0" err="1">
                <a:ln w="1905">
                  <a:solidFill>
                    <a:srgbClr val="FFC000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uk-UA" b="1" dirty="0" err="1" smtClean="0">
                <a:ln w="1905">
                  <a:solidFill>
                    <a:srgbClr val="FFC000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а-Нінья</a:t>
            </a:r>
            <a:r>
              <a:rPr lang="uk-UA" b="1" dirty="0" smtClean="0">
                <a:ln w="1905">
                  <a:solidFill>
                    <a:srgbClr val="FFC000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механізм формування та продуктивність океану</a:t>
            </a:r>
            <a:endParaRPr lang="ru-RU" b="1" dirty="0">
              <a:ln w="1905">
                <a:solidFill>
                  <a:srgbClr val="FFC000"/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124744"/>
            <a:ext cx="4320480" cy="43924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І, навпаки</a:t>
            </a:r>
            <a:r>
              <a:rPr lang="uk-UA" sz="2800" dirty="0"/>
              <a:t>, в Північній Бразилії, південно-східній Африці і південно-східної Азії, Індонезії, Австралії </a:t>
            </a:r>
            <a:r>
              <a:rPr lang="uk-UA" sz="2800" dirty="0" err="1"/>
              <a:t>Ель-Ніньо</a:t>
            </a:r>
            <a:r>
              <a:rPr lang="uk-UA" sz="2800" dirty="0"/>
              <a:t> є причиною найсильніших посушливих періодів, які мають руйнівні наслідки для життя людей в даних регіонах. </a:t>
            </a:r>
            <a:endParaRPr lang="ru-RU" sz="2800" dirty="0"/>
          </a:p>
        </p:txBody>
      </p:sp>
      <p:pic>
        <p:nvPicPr>
          <p:cNvPr id="6146" name="Picture 2" descr="D:\Предмети\Гидрология\ИЗ\125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96952"/>
            <a:ext cx="3672408" cy="3672408"/>
          </a:xfrm>
          <a:prstGeom prst="round2DiagRect">
            <a:avLst>
              <a:gd name="adj1" fmla="val 16667"/>
              <a:gd name="adj2" fmla="val 2559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9" name="Picture 5" descr="D:\Предмети\Новая папка\Нехватка воды в Китае. Мужчина идет вдоль высыхающей реки на юго-запад Китая в поисках воды..jpg"/>
          <p:cNvPicPr>
            <a:picLocks noChangeAspect="1" noChangeArrowheads="1"/>
          </p:cNvPicPr>
          <p:nvPr/>
        </p:nvPicPr>
        <p:blipFill>
          <a:blip r:embed="rId3" cstate="print"/>
          <a:srcRect l="8489" r="1528"/>
          <a:stretch>
            <a:fillRect/>
          </a:stretch>
        </p:blipFill>
        <p:spPr bwMode="auto">
          <a:xfrm>
            <a:off x="251520" y="260648"/>
            <a:ext cx="3672408" cy="2355884"/>
          </a:xfrm>
          <a:prstGeom prst="round2DiagRect">
            <a:avLst>
              <a:gd name="adj1" fmla="val 16667"/>
              <a:gd name="adj2" fmla="val 2901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365104"/>
            <a:ext cx="8712968" cy="23762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dirty="0" err="1"/>
              <a:t>Ель-Ніньо</a:t>
            </a:r>
            <a:r>
              <a:rPr lang="uk-UA" sz="2400" dirty="0"/>
              <a:t> впливає на продуктивність океану. У харчовому ланцюжку виникають проломи, що мають фатальні наслідки для деяких тварин. Через підвищення температури води в середньому на 5-10° C риба мігрує в більш холодні і багаті їжею регіони</a:t>
            </a:r>
            <a:r>
              <a:rPr lang="uk-UA" sz="2400" dirty="0" smtClean="0"/>
              <a:t>.</a:t>
            </a:r>
            <a:r>
              <a:rPr lang="uk-UA" sz="2400" dirty="0"/>
              <a:t> Через загибель планктону кити також змушені мігрувати в інші регіони. </a:t>
            </a:r>
            <a:endParaRPr lang="ru-RU" sz="2400" dirty="0"/>
          </a:p>
        </p:txBody>
      </p:sp>
      <p:pic>
        <p:nvPicPr>
          <p:cNvPr id="9218" name="Picture 2" descr="D:\Предмети\Гидрология\ИЗ\ocean-fish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32656"/>
            <a:ext cx="6840760" cy="38805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/>
              <a:t>З цим феноменом пов'язані катастрофічне падіння уловів біля узбережжя Еквадору, Перу, Чилі, оскільки, крім іншого, разом з холодною Перуанською течією далеко від узбережжя відходять і </a:t>
            </a:r>
            <a:r>
              <a:rPr lang="uk-UA" sz="2800" dirty="0" err="1"/>
              <a:t>холодолюбиві</a:t>
            </a:r>
            <a:r>
              <a:rPr lang="uk-UA" sz="2800" dirty="0"/>
              <a:t> види риб (зокрема, анчоус).</a:t>
            </a:r>
            <a:endParaRPr lang="ru-RU" sz="2800" dirty="0"/>
          </a:p>
        </p:txBody>
      </p:sp>
      <p:pic>
        <p:nvPicPr>
          <p:cNvPr id="7170" name="Picture 2" descr="D:\Предмети\Гидрология\ИЗ\73c3cc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564904"/>
            <a:ext cx="6286500" cy="4019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221088"/>
            <a:ext cx="8229600" cy="23328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dirty="0" err="1"/>
              <a:t>Рифоутворюючі</a:t>
            </a:r>
            <a:r>
              <a:rPr lang="uk-UA" sz="2400" dirty="0"/>
              <a:t>  корали поблизу берега масово гинуть. Вплив </a:t>
            </a:r>
            <a:r>
              <a:rPr lang="uk-UA" sz="2400" dirty="0" err="1"/>
              <a:t>Ель-Ніньо</a:t>
            </a:r>
            <a:r>
              <a:rPr lang="uk-UA" sz="2400" dirty="0"/>
              <a:t> відчувають на собі багато птахів, тюлені і морські рептилії, які змушені в пошуках риби пірнати все глибше, через що молодняк та старі особини швидко помирають. Страждають також і морські черепахи, яйця яких на пляжах знищують урагани, викликані аномальним явищем. </a:t>
            </a:r>
            <a:endParaRPr lang="ru-RU" sz="2400" dirty="0"/>
          </a:p>
        </p:txBody>
      </p:sp>
      <p:pic>
        <p:nvPicPr>
          <p:cNvPr id="10242" name="Picture 2" descr="D:\Предмети\Гидрология\ИЗ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3679097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4" name="Picture 4" descr="D:\Предмети\Гидрология\ИЗ\1336649223_pery-pticu.jpg"/>
          <p:cNvPicPr>
            <a:picLocks noChangeAspect="1" noChangeArrowheads="1"/>
          </p:cNvPicPr>
          <p:nvPr/>
        </p:nvPicPr>
        <p:blipFill>
          <a:blip r:embed="rId3" cstate="print"/>
          <a:srcRect r="24085"/>
          <a:stretch>
            <a:fillRect/>
          </a:stretch>
        </p:blipFill>
        <p:spPr bwMode="auto">
          <a:xfrm>
            <a:off x="4716016" y="836712"/>
            <a:ext cx="4248472" cy="2809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3" name="Picture 3" descr="D:\Предмети\Гидрология\ИЗ\slide0005_image007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188640"/>
            <a:ext cx="2952328" cy="2213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764704"/>
            <a:ext cx="4402832" cy="54726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dirty="0"/>
              <a:t>Поряд з негативними наслідками впливу </a:t>
            </a:r>
            <a:r>
              <a:rPr lang="uk-UA" sz="2400" dirty="0" err="1"/>
              <a:t>Ель-Ніньо</a:t>
            </a:r>
            <a:r>
              <a:rPr lang="uk-UA" sz="2400" dirty="0"/>
              <a:t>, є ряд позитивних змін, наприклад, бум, пов'язаний з видобутком черепашок. Також рибалки можуть виловити у раптово </a:t>
            </a:r>
            <a:r>
              <a:rPr lang="uk-UA" sz="2400" dirty="0" err="1"/>
              <a:t>ставшій</a:t>
            </a:r>
            <a:r>
              <a:rPr lang="uk-UA" sz="2400" dirty="0"/>
              <a:t> теплій воді тропічних риб, таких, як акули, макрель і скат. Іншим позитивним ефектом від </a:t>
            </a:r>
            <a:r>
              <a:rPr lang="uk-UA" sz="2400" dirty="0" err="1"/>
              <a:t>Ель-Ніньо</a:t>
            </a:r>
            <a:r>
              <a:rPr lang="uk-UA" sz="2400" dirty="0"/>
              <a:t> є зменшення числа ураганів у Північній Америці, що, звичайно ж, дуже до речі для людей, що там живуть.</a:t>
            </a:r>
            <a:endParaRPr lang="ru-RU" sz="2400" dirty="0"/>
          </a:p>
        </p:txBody>
      </p:sp>
      <p:pic>
        <p:nvPicPr>
          <p:cNvPr id="11266" name="Picture 2" descr="D:\Предмети\Гидрология\ИЗ\384315_339850146110741_614482635_n.jpg"/>
          <p:cNvPicPr>
            <a:picLocks noChangeAspect="1" noChangeArrowheads="1"/>
          </p:cNvPicPr>
          <p:nvPr/>
        </p:nvPicPr>
        <p:blipFill>
          <a:blip r:embed="rId2" cstate="print"/>
          <a:srcRect l="31612"/>
          <a:stretch>
            <a:fillRect/>
          </a:stretch>
        </p:blipFill>
        <p:spPr bwMode="auto">
          <a:xfrm>
            <a:off x="5004048" y="1340768"/>
            <a:ext cx="3810695" cy="4179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ln w="1905">
                  <a:solidFill>
                    <a:srgbClr val="FFC000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endParaRPr lang="ru-RU" b="1" dirty="0">
              <a:ln w="1905">
                <a:solidFill>
                  <a:srgbClr val="FFC000"/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1457400"/>
            <a:ext cx="4680520" cy="54006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Явище </a:t>
            </a:r>
            <a:r>
              <a:rPr lang="uk-UA" sz="2800" dirty="0" err="1" smtClean="0"/>
              <a:t>Ель-Ніньо</a:t>
            </a:r>
            <a:r>
              <a:rPr lang="uk-UA" sz="2800" dirty="0" smtClean="0"/>
              <a:t> та </a:t>
            </a:r>
            <a:r>
              <a:rPr lang="uk-UA" sz="2800" dirty="0" err="1" smtClean="0"/>
              <a:t>Ла-Нінья</a:t>
            </a:r>
            <a:r>
              <a:rPr lang="uk-UA" sz="2800" dirty="0" smtClean="0"/>
              <a:t> до кінця не вивчено, але </a:t>
            </a:r>
            <a:r>
              <a:rPr lang="ru-RU" sz="2800" dirty="0" err="1" smtClean="0"/>
              <a:t>зовсім</a:t>
            </a:r>
            <a:r>
              <a:rPr lang="ru-RU" sz="2800" dirty="0" smtClean="0"/>
              <a:t> недавно </a:t>
            </a:r>
            <a:r>
              <a:rPr lang="ru-RU" sz="2800" dirty="0" err="1" smtClean="0"/>
              <a:t>Американське</a:t>
            </a:r>
            <a:r>
              <a:rPr lang="ru-RU" sz="2800" dirty="0" smtClean="0"/>
              <a:t> </a:t>
            </a:r>
            <a:r>
              <a:rPr lang="ru-RU" sz="2800" dirty="0" err="1" smtClean="0"/>
              <a:t>космічне</a:t>
            </a:r>
            <a:r>
              <a:rPr lang="ru-RU" sz="2800" dirty="0" smtClean="0"/>
              <a:t> агентство </a:t>
            </a:r>
            <a:r>
              <a:rPr lang="ru-RU" sz="2800" dirty="0" err="1" smtClean="0"/>
              <a:t>надало</a:t>
            </a:r>
            <a:r>
              <a:rPr lang="ru-RU" sz="2800" dirty="0" smtClean="0"/>
              <a:t> </a:t>
            </a:r>
            <a:r>
              <a:rPr lang="ru-RU" sz="2800" dirty="0" err="1" smtClean="0"/>
              <a:t>користувачам</a:t>
            </a:r>
            <a:r>
              <a:rPr lang="ru-RU" sz="2800" dirty="0" smtClean="0"/>
              <a:t> </a:t>
            </a:r>
            <a:r>
              <a:rPr lang="ru-RU" sz="2800" dirty="0" err="1" smtClean="0"/>
              <a:t>інтернету</a:t>
            </a:r>
            <a:r>
              <a:rPr lang="ru-RU" sz="2800" dirty="0" smtClean="0"/>
              <a:t> </a:t>
            </a:r>
            <a:r>
              <a:rPr lang="ru-RU" sz="2800" dirty="0" err="1" smtClean="0"/>
              <a:t>можливість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спостерігати</a:t>
            </a:r>
            <a:r>
              <a:rPr lang="ru-RU" sz="2800" dirty="0" smtClean="0"/>
              <a:t> за </a:t>
            </a:r>
            <a:r>
              <a:rPr lang="ru-RU" sz="2800" dirty="0" err="1" smtClean="0"/>
              <a:t>зміною</a:t>
            </a:r>
            <a:r>
              <a:rPr lang="ru-RU" sz="2800" dirty="0" smtClean="0"/>
              <a:t> </a:t>
            </a:r>
            <a:r>
              <a:rPr lang="ru-RU" sz="2800" dirty="0" err="1" smtClean="0"/>
              <a:t>температури</a:t>
            </a:r>
            <a:r>
              <a:rPr lang="ru-RU" sz="2800" dirty="0" smtClean="0"/>
              <a:t> води </a:t>
            </a:r>
            <a:r>
              <a:rPr lang="ru-RU" sz="2800" dirty="0" err="1" smtClean="0"/>
              <a:t>Світового</a:t>
            </a:r>
            <a:r>
              <a:rPr lang="ru-RU" sz="2800" dirty="0" smtClean="0"/>
              <a:t> океану в реальному </a:t>
            </a:r>
            <a:r>
              <a:rPr lang="ru-RU" sz="2800" dirty="0" err="1" smtClean="0"/>
              <a:t>часі</a:t>
            </a:r>
            <a:r>
              <a:rPr lang="ru-RU" sz="2800" dirty="0" smtClean="0"/>
              <a:t> за </a:t>
            </a:r>
            <a:r>
              <a:rPr lang="ru-RU" sz="2800" dirty="0" err="1" smtClean="0"/>
              <a:t>допомогою</a:t>
            </a:r>
            <a:r>
              <a:rPr lang="ru-RU" sz="2800" dirty="0" smtClean="0"/>
              <a:t> сайту </a:t>
            </a:r>
            <a:r>
              <a:rPr lang="en-US" sz="2800" b="1" i="1" u="sng" dirty="0" smtClean="0"/>
              <a:t>Sea Level Viewer</a:t>
            </a:r>
            <a:r>
              <a:rPr lang="ru-RU" sz="2800" dirty="0" smtClean="0"/>
              <a:t>. При </a:t>
            </a:r>
            <a:r>
              <a:rPr lang="ru-RU" sz="2800" dirty="0" err="1" smtClean="0"/>
              <a:t>відвідуванні</a:t>
            </a:r>
            <a:r>
              <a:rPr lang="ru-RU" sz="2800" dirty="0" smtClean="0"/>
              <a:t> </a:t>
            </a:r>
            <a:r>
              <a:rPr lang="ru-RU" sz="2800" dirty="0" err="1" smtClean="0"/>
              <a:t>даного</a:t>
            </a:r>
            <a:r>
              <a:rPr lang="ru-RU" sz="2800" dirty="0" smtClean="0"/>
              <a:t> ресурсу, </a:t>
            </a:r>
            <a:r>
              <a:rPr lang="ru-RU" sz="2800" dirty="0" err="1" smtClean="0"/>
              <a:t>виконаного</a:t>
            </a:r>
            <a:r>
              <a:rPr lang="ru-RU" sz="2800" dirty="0" smtClean="0"/>
              <a:t> за </a:t>
            </a:r>
            <a:r>
              <a:rPr lang="ru-RU" sz="2800" dirty="0" err="1" smtClean="0"/>
              <a:t>технологією</a:t>
            </a:r>
            <a:r>
              <a:rPr lang="ru-RU" sz="2800" dirty="0" smtClean="0"/>
              <a:t> </a:t>
            </a:r>
            <a:r>
              <a:rPr lang="en-US" sz="2800" dirty="0" smtClean="0"/>
              <a:t>Flash</a:t>
            </a:r>
            <a:r>
              <a:rPr lang="ru-RU" sz="2800" dirty="0" smtClean="0"/>
              <a:t>, </a:t>
            </a:r>
            <a:r>
              <a:rPr lang="ru-RU" sz="2800" dirty="0" err="1" smtClean="0"/>
              <a:t>з'являється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інтерактивний</a:t>
            </a:r>
            <a:r>
              <a:rPr lang="ru-RU" sz="2800" dirty="0" smtClean="0"/>
              <a:t> глобус, на </a:t>
            </a:r>
            <a:r>
              <a:rPr lang="ru-RU" sz="2800" dirty="0" err="1" smtClean="0"/>
              <a:t>якому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відображаються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дані</a:t>
            </a:r>
            <a:r>
              <a:rPr lang="ru-RU" sz="2800" dirty="0" smtClean="0"/>
              <a:t> про температуру води.</a:t>
            </a:r>
          </a:p>
          <a:p>
            <a:pPr marL="0" indent="0" algn="ctr">
              <a:buNone/>
            </a:pPr>
            <a:endParaRPr lang="ru-RU" sz="2800" dirty="0"/>
          </a:p>
        </p:txBody>
      </p:sp>
      <p:pic>
        <p:nvPicPr>
          <p:cNvPr id="12290" name="Picture 2" descr="D:\Предмети\Гидрология\ИЗ\1319505430_318412385.jpg"/>
          <p:cNvPicPr>
            <a:picLocks noChangeAspect="1" noChangeArrowheads="1"/>
          </p:cNvPicPr>
          <p:nvPr/>
        </p:nvPicPr>
        <p:blipFill>
          <a:blip r:embed="rId2" cstate="print"/>
          <a:srcRect b="7601"/>
          <a:stretch>
            <a:fillRect/>
          </a:stretch>
        </p:blipFill>
        <p:spPr bwMode="auto">
          <a:xfrm>
            <a:off x="467544" y="1916832"/>
            <a:ext cx="3636818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Autofit/>
          </a:bodyPr>
          <a:lstStyle/>
          <a:p>
            <a:r>
              <a:rPr lang="uk-UA" sz="6600" b="1" dirty="0" smtClean="0">
                <a:ln w="1905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Дякую за увагу</a:t>
            </a:r>
            <a:endParaRPr lang="ru-RU" sz="6600" b="1" dirty="0">
              <a:ln w="1905">
                <a:solidFill>
                  <a:srgbClr val="FFC000"/>
                </a:solidFill>
              </a:ln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dirty="0"/>
              <a:t>Явище </a:t>
            </a:r>
            <a:r>
              <a:rPr lang="uk-UA" sz="2400" dirty="0" err="1"/>
              <a:t>Ель-Ніньо</a:t>
            </a:r>
            <a:r>
              <a:rPr lang="uk-UA" sz="2400" dirty="0"/>
              <a:t> </a:t>
            </a:r>
            <a:r>
              <a:rPr lang="uk-UA" sz="2400" dirty="0" smtClean="0"/>
              <a:t>– це глобальне явище, яке </a:t>
            </a:r>
            <a:r>
              <a:rPr lang="uk-UA" sz="2400" dirty="0"/>
              <a:t>виникає між західним берегом Південної Америки і південно-азійським регіоном (Індонезія, </a:t>
            </a:r>
            <a:r>
              <a:rPr lang="uk-UA" sz="2400" dirty="0" smtClean="0"/>
              <a:t>Австралія), </a:t>
            </a:r>
            <a:r>
              <a:rPr lang="uk-UA" sz="2400" dirty="0"/>
              <a:t>при якому температура поверхневого шару води Тихого </a:t>
            </a:r>
            <a:r>
              <a:rPr lang="uk-UA" sz="2400" dirty="0" smtClean="0"/>
              <a:t>			            океану </a:t>
            </a:r>
            <a:r>
              <a:rPr lang="uk-UA" sz="2400" dirty="0"/>
              <a:t>в тропічних широтах </a:t>
            </a:r>
            <a:r>
              <a:rPr lang="uk-UA" sz="2400" dirty="0" err="1" smtClean="0"/>
              <a:t>під-</a:t>
            </a:r>
            <a:r>
              <a:rPr lang="uk-UA" sz="2400" dirty="0" smtClean="0"/>
              <a:t>			      </a:t>
            </a:r>
            <a:r>
              <a:rPr lang="uk-UA" sz="2400" dirty="0" err="1" smtClean="0"/>
              <a:t>вищується</a:t>
            </a:r>
            <a:r>
              <a:rPr lang="uk-UA" sz="2400" dirty="0" smtClean="0"/>
              <a:t> </a:t>
            </a:r>
            <a:r>
              <a:rPr lang="uk-UA" sz="2400" dirty="0"/>
              <a:t>на 4-5</a:t>
            </a:r>
            <a:r>
              <a:rPr lang="uk-UA" sz="2400" baseline="30000" dirty="0"/>
              <a:t>о</a:t>
            </a:r>
            <a:r>
              <a:rPr lang="uk-UA" sz="2400" dirty="0"/>
              <a:t>С. Ця </a:t>
            </a:r>
            <a:r>
              <a:rPr lang="uk-UA" sz="2400" dirty="0" err="1" smtClean="0"/>
              <a:t>клімати-</a:t>
            </a:r>
            <a:r>
              <a:rPr lang="uk-UA" sz="2400" dirty="0" smtClean="0"/>
              <a:t>			                         </a:t>
            </a:r>
            <a:r>
              <a:rPr lang="uk-UA" sz="2400" dirty="0" err="1" smtClean="0"/>
              <a:t>чна</a:t>
            </a:r>
            <a:r>
              <a:rPr lang="uk-UA" sz="2400" dirty="0" smtClean="0"/>
              <a:t> </a:t>
            </a:r>
            <a:r>
              <a:rPr lang="uk-UA" sz="2400" dirty="0"/>
              <a:t>аномалія отримала свою </a:t>
            </a:r>
            <a:r>
              <a:rPr lang="uk-UA" sz="2400" dirty="0" err="1" smtClean="0"/>
              <a:t>на-</a:t>
            </a:r>
            <a:r>
              <a:rPr lang="uk-UA" sz="2400" dirty="0" smtClean="0"/>
              <a:t>                                       	     зву </a:t>
            </a:r>
            <a:r>
              <a:rPr lang="uk-UA" sz="2400" dirty="0"/>
              <a:t>від перуанських рибалок, </a:t>
            </a:r>
            <a:r>
              <a:rPr lang="uk-UA" sz="2400" dirty="0" smtClean="0"/>
              <a:t>			                        і </a:t>
            </a:r>
            <a:r>
              <a:rPr lang="uk-UA" sz="2400" dirty="0"/>
              <a:t>на іспанському означає «</a:t>
            </a:r>
            <a:r>
              <a:rPr lang="uk-UA" sz="2400" dirty="0" err="1" smtClean="0"/>
              <a:t>немо-</a:t>
            </a:r>
            <a:r>
              <a:rPr lang="uk-UA" sz="2400" dirty="0" smtClean="0"/>
              <a:t>		                                </a:t>
            </a:r>
            <a:r>
              <a:rPr lang="uk-UA" sz="2400" dirty="0" err="1" smtClean="0"/>
              <a:t>вля</a:t>
            </a:r>
            <a:r>
              <a:rPr lang="uk-UA" sz="2400" dirty="0" smtClean="0"/>
              <a:t> </a:t>
            </a:r>
            <a:r>
              <a:rPr lang="uk-UA" sz="2400" dirty="0"/>
              <a:t>Христос» або «хлопчик», </a:t>
            </a:r>
            <a:r>
              <a:rPr lang="uk-UA" sz="2400" dirty="0" smtClean="0"/>
              <a:t>				   тому </a:t>
            </a:r>
            <a:r>
              <a:rPr lang="uk-UA" sz="2400" dirty="0"/>
              <a:t>що вплив </a:t>
            </a:r>
            <a:r>
              <a:rPr lang="uk-UA" sz="2400" dirty="0" err="1"/>
              <a:t>Ель-Ніньо</a:t>
            </a:r>
            <a:r>
              <a:rPr lang="uk-UA" sz="2400" dirty="0"/>
              <a:t> </a:t>
            </a:r>
            <a:r>
              <a:rPr lang="uk-UA" sz="2400" dirty="0" err="1" smtClean="0"/>
              <a:t>най-</a:t>
            </a:r>
            <a:r>
              <a:rPr lang="uk-UA" sz="2400" dirty="0" smtClean="0"/>
              <a:t> 			       сильніше </a:t>
            </a:r>
            <a:r>
              <a:rPr lang="uk-UA" sz="2400" dirty="0"/>
              <a:t>відчувається саме в </a:t>
            </a:r>
            <a:r>
              <a:rPr lang="uk-UA" sz="2400" dirty="0" smtClean="0"/>
              <a:t>			     різдвяний </a:t>
            </a:r>
            <a:r>
              <a:rPr lang="uk-UA" sz="2400" dirty="0"/>
              <a:t>час</a:t>
            </a:r>
            <a:r>
              <a:rPr lang="uk-UA" sz="2400" dirty="0" smtClean="0"/>
              <a:t>. </a:t>
            </a:r>
            <a:endParaRPr lang="ru-RU" sz="2400" dirty="0"/>
          </a:p>
        </p:txBody>
      </p:sp>
      <p:pic>
        <p:nvPicPr>
          <p:cNvPr id="2051" name="Picture 3" descr="D:\Предмети\Гидрология\ИЗ\74ef44324cb34c8204451d35fb34c467-2.jpg"/>
          <p:cNvPicPr>
            <a:picLocks noChangeAspect="1" noChangeArrowheads="1"/>
          </p:cNvPicPr>
          <p:nvPr/>
        </p:nvPicPr>
        <p:blipFill>
          <a:blip r:embed="rId2" cstate="print"/>
          <a:srcRect l="3946"/>
          <a:stretch>
            <a:fillRect/>
          </a:stretch>
        </p:blipFill>
        <p:spPr bwMode="auto">
          <a:xfrm>
            <a:off x="4932040" y="2924944"/>
            <a:ext cx="3683868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1143000"/>
          </a:xfr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>
            <a:noAutofit/>
          </a:bodyPr>
          <a:lstStyle/>
          <a:p>
            <a:r>
              <a:rPr lang="uk-UA" sz="4000" b="1" dirty="0" smtClean="0">
                <a:ln w="1905">
                  <a:solidFill>
                    <a:srgbClr val="FFC000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 являє собою явище </a:t>
            </a:r>
            <a:r>
              <a:rPr lang="uk-UA" sz="4000" b="1" dirty="0" err="1" smtClean="0">
                <a:ln w="1905">
                  <a:solidFill>
                    <a:srgbClr val="FFC000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Ель-Ніньо</a:t>
            </a:r>
            <a:endParaRPr lang="ru-RU" sz="4000" b="1" dirty="0">
              <a:ln w="1905">
                <a:solidFill>
                  <a:srgbClr val="FFC000"/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365104"/>
            <a:ext cx="8784976" cy="2304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dirty="0" smtClean="0"/>
              <a:t>Над </a:t>
            </a:r>
            <a:r>
              <a:rPr lang="uk-UA" sz="2400" dirty="0"/>
              <a:t>західною частиною тропічної області Тихого океану формується область сталого високого тиску. У результаті вітрів, що дмуть весь час на схід, та зганяють до берегів Південної Америки масу теплої поверхневої води, яка перекриває знаменитий Перуанський апвелінг - підйом до поверхні глибинних вод, багатих елементами мінерального живлення.</a:t>
            </a: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6" name="Picture 4" descr="D:\Предмети\Гидрология\ИЗ\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60648"/>
            <a:ext cx="5328592" cy="40097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/>
          </a:bodyPr>
          <a:lstStyle/>
          <a:p>
            <a:r>
              <a:rPr lang="uk-UA" b="1" dirty="0" smtClean="0">
                <a:ln w="1905">
                  <a:solidFill>
                    <a:srgbClr val="FFC000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 формування</a:t>
            </a:r>
            <a:endParaRPr lang="ru-RU" b="1" dirty="0">
              <a:ln w="1905">
                <a:solidFill>
                  <a:srgbClr val="FFC000"/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Предмети\Гидрология\ИЗ\3eab2a09.jpg"/>
          <p:cNvPicPr>
            <a:picLocks noChangeAspect="1" noChangeArrowheads="1"/>
          </p:cNvPicPr>
          <p:nvPr/>
        </p:nvPicPr>
        <p:blipFill>
          <a:blip r:embed="rId2" cstate="print"/>
          <a:srcRect l="3200" t="4000" r="1867"/>
          <a:stretch>
            <a:fillRect/>
          </a:stretch>
        </p:blipFill>
        <p:spPr bwMode="auto">
          <a:xfrm>
            <a:off x="1475656" y="1340768"/>
            <a:ext cx="6408712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12968" cy="1143000"/>
          </a:xfrm>
        </p:spPr>
        <p:txBody>
          <a:bodyPr>
            <a:noAutofit/>
          </a:bodyPr>
          <a:lstStyle/>
          <a:p>
            <a:r>
              <a:rPr lang="uk-UA" b="1" dirty="0" smtClean="0">
                <a:ln w="1905">
                  <a:solidFill>
                    <a:srgbClr val="FFC000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Ла-</a:t>
            </a:r>
            <a:r>
              <a:rPr lang="uk-UA" b="1" dirty="0" err="1" smtClean="0">
                <a:ln w="1905">
                  <a:solidFill>
                    <a:srgbClr val="FFC000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Нінья</a:t>
            </a:r>
            <a:r>
              <a:rPr lang="uk-UA" b="1" dirty="0" smtClean="0">
                <a:ln w="1905">
                  <a:solidFill>
                    <a:srgbClr val="FFC000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сестра </a:t>
            </a:r>
            <a:r>
              <a:rPr lang="uk-UA" b="1" dirty="0" err="1" smtClean="0">
                <a:ln w="1905">
                  <a:solidFill>
                    <a:srgbClr val="FFC000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Ель-Ніньо</a:t>
            </a:r>
            <a:endParaRPr lang="ru-RU" b="1" dirty="0">
              <a:ln w="1905">
                <a:solidFill>
                  <a:srgbClr val="FFC000"/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31683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err="1"/>
              <a:t>Ла-Нінья</a:t>
            </a:r>
            <a:r>
              <a:rPr lang="uk-UA" sz="2800" dirty="0"/>
              <a:t> (у перекладі з іспанської - дівчинка), супроводжується, навпаки, падінням температури приблизно на таку ж величину. Однією з причин </a:t>
            </a:r>
            <a:r>
              <a:rPr lang="uk-UA" sz="2800" dirty="0" err="1"/>
              <a:t>Ла-Нінья</a:t>
            </a:r>
            <a:r>
              <a:rPr lang="uk-UA" sz="2800" dirty="0"/>
              <a:t> є пов'язане з </a:t>
            </a:r>
            <a:r>
              <a:rPr lang="uk-UA" sz="2800" dirty="0" err="1"/>
              <a:t>Ель-Ніньо</a:t>
            </a:r>
            <a:r>
              <a:rPr lang="uk-UA" sz="2800" dirty="0"/>
              <a:t> посилення пасатів, що викликає у берегів Південної Америки потужний апвелінг, що супроводжується підйомом до поверхні океану холодної води.</a:t>
            </a:r>
            <a:endParaRPr lang="ru-RU" sz="2800" dirty="0"/>
          </a:p>
          <a:p>
            <a:pPr marL="0" indent="0" algn="ctr">
              <a:buNone/>
            </a:pPr>
            <a:endParaRPr lang="ru-RU" sz="2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uk-UA" b="1" dirty="0" smtClean="0">
                <a:ln w="1905">
                  <a:solidFill>
                    <a:srgbClr val="FFC000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 формування</a:t>
            </a:r>
            <a:endParaRPr lang="ru-RU" b="1" dirty="0">
              <a:ln w="1905">
                <a:solidFill>
                  <a:srgbClr val="FFC000"/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D:\Предмети\Гидрология\ИЗ\53593d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556792"/>
            <a:ext cx="6286500" cy="508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36145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dirty="0"/>
              <a:t>Система </a:t>
            </a:r>
            <a:r>
              <a:rPr lang="uk-UA" dirty="0" err="1"/>
              <a:t>Ель-Ніньо</a:t>
            </a:r>
            <a:r>
              <a:rPr lang="uk-UA" dirty="0"/>
              <a:t> - </a:t>
            </a:r>
            <a:r>
              <a:rPr lang="uk-UA" dirty="0" err="1"/>
              <a:t>Ла-Нінья</a:t>
            </a:r>
            <a:r>
              <a:rPr lang="uk-UA" dirty="0"/>
              <a:t> має ще одну назву: </a:t>
            </a:r>
            <a:r>
              <a:rPr lang="uk-UA" b="1" dirty="0"/>
              <a:t>Південна осциляція</a:t>
            </a:r>
            <a:r>
              <a:rPr lang="uk-UA" dirty="0"/>
              <a:t>. Термін вперше ввів Гілберт Томас </a:t>
            </a:r>
            <a:r>
              <a:rPr lang="uk-UA" dirty="0" err="1"/>
              <a:t>Уолкер</a:t>
            </a:r>
            <a:r>
              <a:rPr lang="uk-UA" dirty="0"/>
              <a:t> в 1923 році і описав цей процес. </a:t>
            </a:r>
            <a:r>
              <a:rPr lang="uk-UA" dirty="0" smtClean="0"/>
              <a:t>Явище </a:t>
            </a:r>
            <a:r>
              <a:rPr lang="uk-UA" dirty="0" err="1" smtClean="0"/>
              <a:t>Ель-Ніньо</a:t>
            </a:r>
            <a:r>
              <a:rPr lang="uk-UA" dirty="0" smtClean="0"/>
              <a:t> спостерігається один раз на кілька років (з великим розкидом від 3 до 8 років), періодичність в його проявах відсутня. У середньому </a:t>
            </a:r>
            <a:r>
              <a:rPr lang="uk-UA" dirty="0" err="1" smtClean="0"/>
              <a:t>Ель-Ніньо</a:t>
            </a:r>
            <a:r>
              <a:rPr lang="uk-UA" dirty="0" smtClean="0"/>
              <a:t> проявляється раз на десять років. </a:t>
            </a:r>
            <a:r>
              <a:rPr lang="uk-UA" dirty="0" err="1" smtClean="0"/>
              <a:t>Ель-Ніньо</a:t>
            </a:r>
            <a:r>
              <a:rPr lang="uk-UA" dirty="0" smtClean="0"/>
              <a:t> може тривати кілька місяців, іноді більше року. </a:t>
            </a:r>
            <a:r>
              <a:rPr lang="uk-UA" dirty="0" err="1" smtClean="0"/>
              <a:t>Ла-Нінья</a:t>
            </a:r>
            <a:r>
              <a:rPr lang="uk-UA" dirty="0" smtClean="0"/>
              <a:t> зазвичай починається влітку і тримається приблизно дев'ять місяців.</a:t>
            </a:r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0"/>
            <a:ext cx="4211960" cy="1143000"/>
          </a:xfrm>
        </p:spPr>
        <p:txBody>
          <a:bodyPr>
            <a:normAutofit/>
          </a:bodyPr>
          <a:lstStyle/>
          <a:p>
            <a:r>
              <a:rPr lang="uk-UA" b="1" dirty="0" smtClean="0">
                <a:ln w="1905">
                  <a:solidFill>
                    <a:srgbClr val="FFC000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</a:t>
            </a:r>
            <a:endParaRPr lang="ru-RU" b="1" dirty="0">
              <a:ln w="1905">
                <a:solidFill>
                  <a:srgbClr val="FFC000"/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1340768"/>
            <a:ext cx="4680520" cy="30963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dirty="0"/>
              <a:t>Феномен </a:t>
            </a:r>
            <a:r>
              <a:rPr lang="uk-UA" sz="2400" dirty="0" err="1"/>
              <a:t>Ель-Ніньо</a:t>
            </a:r>
            <a:r>
              <a:rPr lang="uk-UA" sz="2400" dirty="0"/>
              <a:t> викликає у регіоні Тихого океану найсильніші природні катастрофи різного характеру. У таких регіонах, як Каліфорнія, Перу, Болівія, Еквадор, Парагвай, Південна Бразилія, </a:t>
            </a:r>
            <a:endParaRPr lang="ru-RU" sz="2400" dirty="0"/>
          </a:p>
        </p:txBody>
      </p:sp>
      <p:pic>
        <p:nvPicPr>
          <p:cNvPr id="5123" name="Picture 3" descr="D:\Предмети\Гидрология\ИЗ\251414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387420"/>
            <a:ext cx="3816424" cy="2545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D:\Предмети\Гидрология\ИЗ\big_37091.jpg"/>
          <p:cNvPicPr>
            <a:picLocks noChangeAspect="1" noChangeArrowheads="1"/>
          </p:cNvPicPr>
          <p:nvPr/>
        </p:nvPicPr>
        <p:blipFill>
          <a:blip r:embed="rId3" cstate="print"/>
          <a:srcRect r="4919"/>
          <a:stretch>
            <a:fillRect/>
          </a:stretch>
        </p:blipFill>
        <p:spPr bwMode="auto">
          <a:xfrm>
            <a:off x="3419872" y="4199680"/>
            <a:ext cx="5544616" cy="2397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07504" y="4077072"/>
            <a:ext cx="32403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/>
              <a:t>в регіонах Латинської Америки, а також у країнах, що лежать на захід від Анд, випадають численні опади, що викликають сильні повені.</a:t>
            </a:r>
            <a:endParaRPr lang="ru-RU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877272"/>
            <a:ext cx="8229600" cy="648072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А в пустелі </a:t>
            </a:r>
            <a:r>
              <a:rPr lang="uk-UA" dirty="0" err="1" smtClean="0"/>
              <a:t>Атакама</a:t>
            </a:r>
            <a:r>
              <a:rPr lang="uk-UA" dirty="0" smtClean="0"/>
              <a:t> цвітуть квіти.</a:t>
            </a:r>
            <a:endParaRPr lang="ru-RU" dirty="0"/>
          </a:p>
        </p:txBody>
      </p:sp>
      <p:pic>
        <p:nvPicPr>
          <p:cNvPr id="8194" name="Picture 2" descr="D:\Предмети\Гидрология\ИЗ\Atakama_Flowers-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7924428" cy="5282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609</Words>
  <Application>Microsoft Office PowerPoint</Application>
  <PresentationFormat>Экран (4:3)</PresentationFormat>
  <Paragraphs>21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Tahoma</vt:lpstr>
      <vt:lpstr>Times New Roman</vt:lpstr>
      <vt:lpstr>Тема Office</vt:lpstr>
      <vt:lpstr>Явище Ель-Ніньо та Ла-Нінья, механізм формування та продуктивність океану</vt:lpstr>
      <vt:lpstr>Що являє собою явище Ель-Ніньо</vt:lpstr>
      <vt:lpstr>Презентация PowerPoint</vt:lpstr>
      <vt:lpstr>Механізм формування</vt:lpstr>
      <vt:lpstr>Ла-Нінья – сестра Ель-Ніньо</vt:lpstr>
      <vt:lpstr>Механізм формування</vt:lpstr>
      <vt:lpstr>Презентация PowerPoint</vt:lpstr>
      <vt:lpstr>Наслідки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Висновки</vt:lpstr>
      <vt:lpstr>Дякую за увагу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Явище Ель-Ніньо та ла-Нінья, механізм формування та продуктивність океану</dc:title>
  <dc:creator>XTreme.ws</dc:creator>
  <cp:lastModifiedBy>Учетная запись Майкрософт</cp:lastModifiedBy>
  <cp:revision>43</cp:revision>
  <dcterms:created xsi:type="dcterms:W3CDTF">2013-05-02T07:16:51Z</dcterms:created>
  <dcterms:modified xsi:type="dcterms:W3CDTF">2024-01-26T20:13:52Z</dcterms:modified>
</cp:coreProperties>
</file>