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72" r:id="rId2"/>
    <p:sldId id="274" r:id="rId3"/>
    <p:sldId id="277" r:id="rId4"/>
    <p:sldId id="256" r:id="rId5"/>
    <p:sldId id="288" r:id="rId6"/>
    <p:sldId id="289" r:id="rId7"/>
    <p:sldId id="284" r:id="rId8"/>
    <p:sldId id="290" r:id="rId9"/>
    <p:sldId id="294" r:id="rId10"/>
    <p:sldId id="295" r:id="rId11"/>
    <p:sldId id="293" r:id="rId12"/>
    <p:sldId id="297" r:id="rId13"/>
    <p:sldId id="305" r:id="rId14"/>
    <p:sldId id="306" r:id="rId15"/>
    <p:sldId id="296" r:id="rId16"/>
    <p:sldId id="298" r:id="rId17"/>
    <p:sldId id="299" r:id="rId18"/>
    <p:sldId id="304" r:id="rId19"/>
    <p:sldId id="300" r:id="rId20"/>
    <p:sldId id="279" r:id="rId21"/>
    <p:sldId id="257" r:id="rId22"/>
    <p:sldId id="270" r:id="rId23"/>
    <p:sldId id="309" r:id="rId24"/>
    <p:sldId id="303" r:id="rId25"/>
    <p:sldId id="302" r:id="rId26"/>
    <p:sldId id="259" r:id="rId27"/>
    <p:sldId id="264" r:id="rId28"/>
    <p:sldId id="265" r:id="rId29"/>
    <p:sldId id="266" r:id="rId30"/>
    <p:sldId id="267" r:id="rId31"/>
    <p:sldId id="268" r:id="rId32"/>
    <p:sldId id="269" r:id="rId33"/>
    <p:sldId id="291" r:id="rId34"/>
    <p:sldId id="292" r:id="rId35"/>
    <p:sldId id="282" r:id="rId36"/>
    <p:sldId id="307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 snapToGrid="0">
      <p:cViewPr varScale="1">
        <p:scale>
          <a:sx n="69" d="100"/>
          <a:sy n="69" d="100"/>
        </p:scale>
        <p:origin x="40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noProof="0" dirty="0" smtClean="0"/>
              <a:t>гордяться</a:t>
            </a:r>
            <a:r>
              <a:rPr lang="ru-RU" dirty="0" smtClean="0"/>
              <a:t>, </a:t>
            </a:r>
            <a:r>
              <a:rPr lang="uk-UA" noProof="0" dirty="0" smtClean="0"/>
              <a:t>що</a:t>
            </a:r>
            <a:r>
              <a:rPr lang="ru-RU" dirty="0" smtClean="0"/>
              <a:t> </a:t>
            </a:r>
            <a:r>
              <a:rPr lang="ru-RU" dirty="0"/>
              <a:t>є </a:t>
            </a:r>
            <a:r>
              <a:rPr lang="uk-UA" noProof="0" dirty="0" smtClean="0"/>
              <a:t>німцями</a:t>
            </a:r>
            <a:endParaRPr lang="uk-UA" noProof="0" dirty="0"/>
          </a:p>
        </c:rich>
      </c:tx>
      <c:layout>
        <c:manualLayout>
          <c:xMode val="edge"/>
          <c:yMode val="edge"/>
          <c:x val="0.24905627605372857"/>
          <c:y val="7.0263460313395587E-2"/>
        </c:manualLayout>
      </c:layout>
      <c:overlay val="0"/>
      <c:spPr>
        <a:solidFill>
          <a:schemeClr val="accent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гордяться, що є німцями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DF-4073-B66D-A72ED36B4D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DF-4073-B66D-A72ED36B4D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8DF-4073-B66D-A72ED36B4D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8DF-4073-B66D-A72ED36B4D24}"/>
              </c:ext>
            </c:extLst>
          </c:dPt>
          <c:cat>
            <c:strRef>
              <c:f>Лист1!$A$2:$A$5</c:f>
              <c:strCache>
                <c:ptCount val="2"/>
                <c:pt idx="0">
                  <c:v>Східна Німеччина</c:v>
                </c:pt>
                <c:pt idx="1">
                  <c:v>Західна Німеччина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8DF-4073-B66D-A72ED36B4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9BD75D-187E-4873-94C6-A4E432E0975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08E963-4E15-451F-9533-0FA5E7EE15FB}">
      <dgm:prSet/>
      <dgm:spPr>
        <a:solidFill>
          <a:srgbClr val="FF0000"/>
        </a:solidFill>
      </dgm:spPr>
      <dgm:t>
        <a:bodyPr/>
        <a:lstStyle/>
        <a:p>
          <a:pPr rtl="0"/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Сформулюйте власне розуміння питань:</a:t>
          </a:r>
        </a:p>
        <a:p>
          <a:pPr rtl="0"/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Німців називають "чемпіонами  з подолання минулого". Чи вдалося подолати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все? </a:t>
          </a:r>
          <a:endParaRPr lang="uk-UA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Як німці сприйняли кінець війни? </a:t>
          </a:r>
        </a:p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Чи відчуває провину про злочини нацистської Німеччини  нове покоління?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F2969B-6F02-468F-9CEC-8E8B0C93E4A5}" type="parTrans" cxnId="{C289A41A-E2FF-4DDA-AC6A-5FD0AFB33AA0}">
      <dgm:prSet/>
      <dgm:spPr/>
      <dgm:t>
        <a:bodyPr/>
        <a:lstStyle/>
        <a:p>
          <a:endParaRPr lang="ru-RU"/>
        </a:p>
      </dgm:t>
    </dgm:pt>
    <dgm:pt modelId="{ECACF450-B451-4212-8065-155E2AA1B0C9}" type="sibTrans" cxnId="{C289A41A-E2FF-4DDA-AC6A-5FD0AFB33AA0}">
      <dgm:prSet/>
      <dgm:spPr/>
      <dgm:t>
        <a:bodyPr/>
        <a:lstStyle/>
        <a:p>
          <a:endParaRPr lang="ru-RU"/>
        </a:p>
      </dgm:t>
    </dgm:pt>
    <dgm:pt modelId="{B5FFA8B9-DA3D-4609-9921-BB915C33E409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Перевірте ваші уявлення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2F1786-4E3D-4FAE-BA0A-F71908BD57C6}" type="parTrans" cxnId="{6C216CD1-D03E-40B4-8323-194FDD8991C1}">
      <dgm:prSet/>
      <dgm:spPr/>
      <dgm:t>
        <a:bodyPr/>
        <a:lstStyle/>
        <a:p>
          <a:endParaRPr lang="ru-RU"/>
        </a:p>
      </dgm:t>
    </dgm:pt>
    <dgm:pt modelId="{A0D37E10-EC70-4C2D-B216-E97E9C5A6891}" type="sibTrans" cxnId="{6C216CD1-D03E-40B4-8323-194FDD8991C1}">
      <dgm:prSet/>
      <dgm:spPr/>
      <dgm:t>
        <a:bodyPr/>
        <a:lstStyle/>
        <a:p>
          <a:endParaRPr lang="ru-RU"/>
        </a:p>
      </dgm:t>
    </dgm:pt>
    <dgm:pt modelId="{CAD09D38-CDD8-4923-B7C7-B39BDCB4D9DB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Наведіть приклади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F0BA74-4EEC-4D65-8B93-1CC34EEAEAA0}" type="parTrans" cxnId="{FF699166-DD1E-439F-807F-0FE66A38D493}">
      <dgm:prSet/>
      <dgm:spPr/>
      <dgm:t>
        <a:bodyPr/>
        <a:lstStyle/>
        <a:p>
          <a:endParaRPr lang="ru-RU"/>
        </a:p>
      </dgm:t>
    </dgm:pt>
    <dgm:pt modelId="{EEACE7F5-A1BA-4982-8EE1-522B2A9F84BF}" type="sibTrans" cxnId="{FF699166-DD1E-439F-807F-0FE66A38D493}">
      <dgm:prSet/>
      <dgm:spPr/>
      <dgm:t>
        <a:bodyPr/>
        <a:lstStyle/>
        <a:p>
          <a:endParaRPr lang="ru-RU"/>
        </a:p>
      </dgm:t>
    </dgm:pt>
    <dgm:pt modelId="{8D28999A-6740-4EA3-A6E9-91D6DD809B29}" type="pres">
      <dgm:prSet presAssocID="{E89BD75D-187E-4873-94C6-A4E432E0975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210D54-7F20-46B7-A4C1-89D2AF66B4E0}" type="pres">
      <dgm:prSet presAssocID="{E89BD75D-187E-4873-94C6-A4E432E09757}" presName="arrow" presStyleLbl="bgShp" presStyleIdx="0" presStyleCnt="1"/>
      <dgm:spPr/>
    </dgm:pt>
    <dgm:pt modelId="{100DBCCA-61AA-46B2-A5B4-3D85FDF16F49}" type="pres">
      <dgm:prSet presAssocID="{E89BD75D-187E-4873-94C6-A4E432E09757}" presName="linearProcess" presStyleCnt="0"/>
      <dgm:spPr/>
    </dgm:pt>
    <dgm:pt modelId="{A7BF3372-DDBC-4F6D-A222-E77E57F3CF7B}" type="pres">
      <dgm:prSet presAssocID="{DA08E963-4E15-451F-9533-0FA5E7EE15F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EFC3D-FC7D-4E70-96E8-BCA794593E50}" type="pres">
      <dgm:prSet presAssocID="{ECACF450-B451-4212-8065-155E2AA1B0C9}" presName="sibTrans" presStyleCnt="0"/>
      <dgm:spPr/>
    </dgm:pt>
    <dgm:pt modelId="{C44295BB-8E35-49AB-B860-2461FDDE9ED7}" type="pres">
      <dgm:prSet presAssocID="{CAD09D38-CDD8-4923-B7C7-B39BDCB4D9D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5714E-1F50-4E03-A2C0-3F383B6C8A6F}" type="pres">
      <dgm:prSet presAssocID="{EEACE7F5-A1BA-4982-8EE1-522B2A9F84BF}" presName="sibTrans" presStyleCnt="0"/>
      <dgm:spPr/>
    </dgm:pt>
    <dgm:pt modelId="{D50CDA6D-A60E-4A3A-AADE-5339155615B9}" type="pres">
      <dgm:prSet presAssocID="{B5FFA8B9-DA3D-4609-9921-BB915C33E409}" presName="textNode" presStyleLbl="node1" presStyleIdx="2" presStyleCnt="3" custLinFactNeighborX="-18592" custLinFactNeighborY="-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D3B34C-35D9-41E9-A615-0322771CE472}" type="presOf" srcId="{CAD09D38-CDD8-4923-B7C7-B39BDCB4D9DB}" destId="{C44295BB-8E35-49AB-B860-2461FDDE9ED7}" srcOrd="0" destOrd="0" presId="urn:microsoft.com/office/officeart/2005/8/layout/hProcess9"/>
    <dgm:cxn modelId="{5ADF338F-DADD-4ACD-9E0F-95BB8A7DF376}" type="presOf" srcId="{DA08E963-4E15-451F-9533-0FA5E7EE15FB}" destId="{A7BF3372-DDBC-4F6D-A222-E77E57F3CF7B}" srcOrd="0" destOrd="0" presId="urn:microsoft.com/office/officeart/2005/8/layout/hProcess9"/>
    <dgm:cxn modelId="{C289A41A-E2FF-4DDA-AC6A-5FD0AFB33AA0}" srcId="{E89BD75D-187E-4873-94C6-A4E432E09757}" destId="{DA08E963-4E15-451F-9533-0FA5E7EE15FB}" srcOrd="0" destOrd="0" parTransId="{62F2969B-6F02-468F-9CEC-8E8B0C93E4A5}" sibTransId="{ECACF450-B451-4212-8065-155E2AA1B0C9}"/>
    <dgm:cxn modelId="{6C216CD1-D03E-40B4-8323-194FDD8991C1}" srcId="{E89BD75D-187E-4873-94C6-A4E432E09757}" destId="{B5FFA8B9-DA3D-4609-9921-BB915C33E409}" srcOrd="2" destOrd="0" parTransId="{FD2F1786-4E3D-4FAE-BA0A-F71908BD57C6}" sibTransId="{A0D37E10-EC70-4C2D-B216-E97E9C5A6891}"/>
    <dgm:cxn modelId="{88791007-0C82-480C-8BD9-3F77BB26F990}" type="presOf" srcId="{E89BD75D-187E-4873-94C6-A4E432E09757}" destId="{8D28999A-6740-4EA3-A6E9-91D6DD809B29}" srcOrd="0" destOrd="0" presId="urn:microsoft.com/office/officeart/2005/8/layout/hProcess9"/>
    <dgm:cxn modelId="{4F69562B-275F-4803-BC28-1977D3D96266}" type="presOf" srcId="{B5FFA8B9-DA3D-4609-9921-BB915C33E409}" destId="{D50CDA6D-A60E-4A3A-AADE-5339155615B9}" srcOrd="0" destOrd="0" presId="urn:microsoft.com/office/officeart/2005/8/layout/hProcess9"/>
    <dgm:cxn modelId="{FF699166-DD1E-439F-807F-0FE66A38D493}" srcId="{E89BD75D-187E-4873-94C6-A4E432E09757}" destId="{CAD09D38-CDD8-4923-B7C7-B39BDCB4D9DB}" srcOrd="1" destOrd="0" parTransId="{35F0BA74-4EEC-4D65-8B93-1CC34EEAEAA0}" sibTransId="{EEACE7F5-A1BA-4982-8EE1-522B2A9F84BF}"/>
    <dgm:cxn modelId="{BDAEF796-D2DE-493F-9F67-3AEA0FB0DCD7}" type="presParOf" srcId="{8D28999A-6740-4EA3-A6E9-91D6DD809B29}" destId="{4D210D54-7F20-46B7-A4C1-89D2AF66B4E0}" srcOrd="0" destOrd="0" presId="urn:microsoft.com/office/officeart/2005/8/layout/hProcess9"/>
    <dgm:cxn modelId="{3FA91912-A0A7-4001-AFCB-57B715EB7F80}" type="presParOf" srcId="{8D28999A-6740-4EA3-A6E9-91D6DD809B29}" destId="{100DBCCA-61AA-46B2-A5B4-3D85FDF16F49}" srcOrd="1" destOrd="0" presId="urn:microsoft.com/office/officeart/2005/8/layout/hProcess9"/>
    <dgm:cxn modelId="{1E8F56FD-F921-423D-B7F1-FB17E5D715E5}" type="presParOf" srcId="{100DBCCA-61AA-46B2-A5B4-3D85FDF16F49}" destId="{A7BF3372-DDBC-4F6D-A222-E77E57F3CF7B}" srcOrd="0" destOrd="0" presId="urn:microsoft.com/office/officeart/2005/8/layout/hProcess9"/>
    <dgm:cxn modelId="{F5987868-DE63-4079-96B6-8FDF0363A40B}" type="presParOf" srcId="{100DBCCA-61AA-46B2-A5B4-3D85FDF16F49}" destId="{615EFC3D-FC7D-4E70-96E8-BCA794593E50}" srcOrd="1" destOrd="0" presId="urn:microsoft.com/office/officeart/2005/8/layout/hProcess9"/>
    <dgm:cxn modelId="{118CFFA5-9DC8-4FA7-8654-5E2E3EBC4BE9}" type="presParOf" srcId="{100DBCCA-61AA-46B2-A5B4-3D85FDF16F49}" destId="{C44295BB-8E35-49AB-B860-2461FDDE9ED7}" srcOrd="2" destOrd="0" presId="urn:microsoft.com/office/officeart/2005/8/layout/hProcess9"/>
    <dgm:cxn modelId="{326B55D7-C5B0-4EB0-811F-41FDB0E0740D}" type="presParOf" srcId="{100DBCCA-61AA-46B2-A5B4-3D85FDF16F49}" destId="{1745714E-1F50-4E03-A2C0-3F383B6C8A6F}" srcOrd="3" destOrd="0" presId="urn:microsoft.com/office/officeart/2005/8/layout/hProcess9"/>
    <dgm:cxn modelId="{882D18B5-7914-49B2-B8A8-852370BB5516}" type="presParOf" srcId="{100DBCCA-61AA-46B2-A5B4-3D85FDF16F49}" destId="{D50CDA6D-A60E-4A3A-AADE-5339155615B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C23507-7875-4917-905A-E67803010867}" type="doc">
      <dgm:prSet loTypeId="urn:microsoft.com/office/officeart/2005/8/layout/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C418B2-6D8D-495A-ACE7-D70EBFAA4E8C}">
      <dgm:prSet phldrT="[Текст]"/>
      <dgm:spPr/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Поділ на групи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614593-112C-4466-AD25-07DF8ECCBF2F}" type="parTrans" cxnId="{A8C0083A-B0CF-4EB9-8CD0-4318732275C2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B08F95-F1B1-4949-803C-8F0A180810C9}" type="sibTrans" cxnId="{A8C0083A-B0CF-4EB9-8CD0-4318732275C2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62BA9E-15F0-4915-88DB-CD1CF9206FCE}">
      <dgm:prSet phldrT="[Текст]"/>
      <dgm:spPr/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Отримання та аналіз матеріалів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B7BD3C-784D-4AA1-AE46-3482B50B68DE}" type="parTrans" cxnId="{ADD4B7CE-1598-4D1C-851C-F9C3AD681DCE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2F0D6A-82B2-412E-A006-7FB1FF9A38D4}" type="sibTrans" cxnId="{ADD4B7CE-1598-4D1C-851C-F9C3AD681DCE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08992D-9F7E-4EE9-82D9-B484ECE4A641}">
      <dgm:prSet phldrT="[Текст]"/>
      <dgm:spPr/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Представлення «доказів»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BE7655-E0A8-418B-9128-B5EFA2EE8854}" type="parTrans" cxnId="{B9078C62-8944-4473-9DF6-C685CB344E78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4895AB-577B-437B-8F07-D9D6FB828500}" type="sibTrans" cxnId="{B9078C62-8944-4473-9DF6-C685CB344E78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08DF8D-7027-4DF8-97AD-70A1A9A742C1}">
      <dgm:prSet phldrT="[Текст]"/>
      <dgm:spPr/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Аналіз «доказів» опонентів та спростування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109798-76BD-411D-9D83-807C891AE462}" type="parTrans" cxnId="{0EAF0368-1E36-45A3-9069-7634A2DEE2E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97B8CD-C29B-4BDF-B81F-53AB7F6B523F}" type="sibTrans" cxnId="{0EAF0368-1E36-45A3-9069-7634A2DEE2E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E1FDAE-31D6-493B-98BE-2584D4A32AFF}">
      <dgm:prSet phldrT="[Текст]"/>
      <dgm:spPr/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Загальні висновки та обговорення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04FAD2-7F52-459E-B592-47C48AFC5A23}" type="parTrans" cxnId="{796BBD68-5282-45C8-B3DC-FF42396E64EE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39C61A-AC10-4B01-8491-6A1CDA3AEB04}" type="sibTrans" cxnId="{796BBD68-5282-45C8-B3DC-FF42396E64EE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8CC1E8-F9B0-4091-B11A-E3863764761F}" type="pres">
      <dgm:prSet presAssocID="{5FC23507-7875-4917-905A-E6780301086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E630924-E7D4-4ADE-B076-87A6F35F898A}" type="pres">
      <dgm:prSet presAssocID="{B2C418B2-6D8D-495A-ACE7-D70EBFAA4E8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2C71E57-1BA4-4198-B7FB-7DA87CFDEA8E}" type="pres">
      <dgm:prSet presAssocID="{26B08F95-F1B1-4949-803C-8F0A180810C9}" presName="sibTrans" presStyleLbl="sibTrans2D1" presStyleIdx="0" presStyleCnt="4"/>
      <dgm:spPr/>
      <dgm:t>
        <a:bodyPr/>
        <a:lstStyle/>
        <a:p>
          <a:endParaRPr lang="uk-UA"/>
        </a:p>
      </dgm:t>
    </dgm:pt>
    <dgm:pt modelId="{4B07A1CB-530B-4366-B7CF-D2BDDF2BA1F4}" type="pres">
      <dgm:prSet presAssocID="{26B08F95-F1B1-4949-803C-8F0A180810C9}" presName="connectorText" presStyleLbl="sibTrans2D1" presStyleIdx="0" presStyleCnt="4"/>
      <dgm:spPr/>
      <dgm:t>
        <a:bodyPr/>
        <a:lstStyle/>
        <a:p>
          <a:endParaRPr lang="uk-UA"/>
        </a:p>
      </dgm:t>
    </dgm:pt>
    <dgm:pt modelId="{A707271D-AB0F-4B3F-BEF4-6D3CC2AAEE12}" type="pres">
      <dgm:prSet presAssocID="{2E62BA9E-15F0-4915-88DB-CD1CF9206FC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C2830-0AF5-4E5B-9786-50006D747328}" type="pres">
      <dgm:prSet presAssocID="{A92F0D6A-82B2-412E-A006-7FB1FF9A38D4}" presName="sibTrans" presStyleLbl="sibTrans2D1" presStyleIdx="1" presStyleCnt="4"/>
      <dgm:spPr/>
      <dgm:t>
        <a:bodyPr/>
        <a:lstStyle/>
        <a:p>
          <a:endParaRPr lang="uk-UA"/>
        </a:p>
      </dgm:t>
    </dgm:pt>
    <dgm:pt modelId="{D0890C57-3D2C-4447-BA91-10E1F6C64EF4}" type="pres">
      <dgm:prSet presAssocID="{A92F0D6A-82B2-412E-A006-7FB1FF9A38D4}" presName="connectorText" presStyleLbl="sibTrans2D1" presStyleIdx="1" presStyleCnt="4"/>
      <dgm:spPr/>
      <dgm:t>
        <a:bodyPr/>
        <a:lstStyle/>
        <a:p>
          <a:endParaRPr lang="uk-UA"/>
        </a:p>
      </dgm:t>
    </dgm:pt>
    <dgm:pt modelId="{0C17EF4F-33B0-452F-9271-F63EAA9D5DD3}" type="pres">
      <dgm:prSet presAssocID="{9F08992D-9F7E-4EE9-82D9-B484ECE4A64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FB378-C846-4319-BAD7-6E6D7AC18375}" type="pres">
      <dgm:prSet presAssocID="{C64895AB-577B-437B-8F07-D9D6FB828500}" presName="sibTrans" presStyleLbl="sibTrans2D1" presStyleIdx="2" presStyleCnt="4"/>
      <dgm:spPr/>
      <dgm:t>
        <a:bodyPr/>
        <a:lstStyle/>
        <a:p>
          <a:endParaRPr lang="uk-UA"/>
        </a:p>
      </dgm:t>
    </dgm:pt>
    <dgm:pt modelId="{CAD9BA0B-5CE2-48A0-9FE1-C5870CBC2260}" type="pres">
      <dgm:prSet presAssocID="{C64895AB-577B-437B-8F07-D9D6FB828500}" presName="connectorText" presStyleLbl="sibTrans2D1" presStyleIdx="2" presStyleCnt="4"/>
      <dgm:spPr/>
      <dgm:t>
        <a:bodyPr/>
        <a:lstStyle/>
        <a:p>
          <a:endParaRPr lang="uk-UA"/>
        </a:p>
      </dgm:t>
    </dgm:pt>
    <dgm:pt modelId="{DA6DBE52-7C44-422E-A009-9BD247AEA346}" type="pres">
      <dgm:prSet presAssocID="{EF08DF8D-7027-4DF8-97AD-70A1A9A742C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B039E-B340-441E-8A1A-A0CE9BC7C2CC}" type="pres">
      <dgm:prSet presAssocID="{9197B8CD-C29B-4BDF-B81F-53AB7F6B523F}" presName="sibTrans" presStyleLbl="sibTrans2D1" presStyleIdx="3" presStyleCnt="4"/>
      <dgm:spPr/>
      <dgm:t>
        <a:bodyPr/>
        <a:lstStyle/>
        <a:p>
          <a:endParaRPr lang="uk-UA"/>
        </a:p>
      </dgm:t>
    </dgm:pt>
    <dgm:pt modelId="{E38A7F4D-D522-48E5-B092-7576F55D7146}" type="pres">
      <dgm:prSet presAssocID="{9197B8CD-C29B-4BDF-B81F-53AB7F6B523F}" presName="connectorText" presStyleLbl="sibTrans2D1" presStyleIdx="3" presStyleCnt="4"/>
      <dgm:spPr/>
      <dgm:t>
        <a:bodyPr/>
        <a:lstStyle/>
        <a:p>
          <a:endParaRPr lang="uk-UA"/>
        </a:p>
      </dgm:t>
    </dgm:pt>
    <dgm:pt modelId="{CDE1912C-8E3C-4C66-A427-4B19528B2A97}" type="pres">
      <dgm:prSet presAssocID="{32E1FDAE-31D6-493B-98BE-2584D4A32AF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9078C62-8944-4473-9DF6-C685CB344E78}" srcId="{5FC23507-7875-4917-905A-E67803010867}" destId="{9F08992D-9F7E-4EE9-82D9-B484ECE4A641}" srcOrd="2" destOrd="0" parTransId="{FEBE7655-E0A8-418B-9128-B5EFA2EE8854}" sibTransId="{C64895AB-577B-437B-8F07-D9D6FB828500}"/>
    <dgm:cxn modelId="{796BBD68-5282-45C8-B3DC-FF42396E64EE}" srcId="{5FC23507-7875-4917-905A-E67803010867}" destId="{32E1FDAE-31D6-493B-98BE-2584D4A32AFF}" srcOrd="4" destOrd="0" parTransId="{EB04FAD2-7F52-459E-B592-47C48AFC5A23}" sibTransId="{3239C61A-AC10-4B01-8491-6A1CDA3AEB04}"/>
    <dgm:cxn modelId="{60DF85C7-6783-4246-B951-05AB721D91F6}" type="presOf" srcId="{A92F0D6A-82B2-412E-A006-7FB1FF9A38D4}" destId="{E8BC2830-0AF5-4E5B-9786-50006D747328}" srcOrd="0" destOrd="0" presId="urn:microsoft.com/office/officeart/2005/8/layout/process5"/>
    <dgm:cxn modelId="{E64C7190-A76B-4CF3-BC42-150A2F817E2D}" type="presOf" srcId="{9197B8CD-C29B-4BDF-B81F-53AB7F6B523F}" destId="{E38A7F4D-D522-48E5-B092-7576F55D7146}" srcOrd="1" destOrd="0" presId="urn:microsoft.com/office/officeart/2005/8/layout/process5"/>
    <dgm:cxn modelId="{67B5E40E-961D-4997-AF0A-2F9D01706A5D}" type="presOf" srcId="{32E1FDAE-31D6-493B-98BE-2584D4A32AFF}" destId="{CDE1912C-8E3C-4C66-A427-4B19528B2A97}" srcOrd="0" destOrd="0" presId="urn:microsoft.com/office/officeart/2005/8/layout/process5"/>
    <dgm:cxn modelId="{A86A0229-98A3-452B-BE8D-C5DEFBAB3FC6}" type="presOf" srcId="{A92F0D6A-82B2-412E-A006-7FB1FF9A38D4}" destId="{D0890C57-3D2C-4447-BA91-10E1F6C64EF4}" srcOrd="1" destOrd="0" presId="urn:microsoft.com/office/officeart/2005/8/layout/process5"/>
    <dgm:cxn modelId="{A1FFD94E-968C-43E2-9D44-8A4E590EE96C}" type="presOf" srcId="{C64895AB-577B-437B-8F07-D9D6FB828500}" destId="{CAD9BA0B-5CE2-48A0-9FE1-C5870CBC2260}" srcOrd="1" destOrd="0" presId="urn:microsoft.com/office/officeart/2005/8/layout/process5"/>
    <dgm:cxn modelId="{A6700F49-A2D4-4598-B6A5-1FE7B6676A84}" type="presOf" srcId="{C64895AB-577B-437B-8F07-D9D6FB828500}" destId="{F12FB378-C846-4319-BAD7-6E6D7AC18375}" srcOrd="0" destOrd="0" presId="urn:microsoft.com/office/officeart/2005/8/layout/process5"/>
    <dgm:cxn modelId="{A8C0083A-B0CF-4EB9-8CD0-4318732275C2}" srcId="{5FC23507-7875-4917-905A-E67803010867}" destId="{B2C418B2-6D8D-495A-ACE7-D70EBFAA4E8C}" srcOrd="0" destOrd="0" parTransId="{8D614593-112C-4466-AD25-07DF8ECCBF2F}" sibTransId="{26B08F95-F1B1-4949-803C-8F0A180810C9}"/>
    <dgm:cxn modelId="{36418F60-01C4-4210-8396-1F32B44AF521}" type="presOf" srcId="{B2C418B2-6D8D-495A-ACE7-D70EBFAA4E8C}" destId="{4E630924-E7D4-4ADE-B076-87A6F35F898A}" srcOrd="0" destOrd="0" presId="urn:microsoft.com/office/officeart/2005/8/layout/process5"/>
    <dgm:cxn modelId="{03A1AB30-2BEB-4CDE-97AD-AAA8C3520653}" type="presOf" srcId="{26B08F95-F1B1-4949-803C-8F0A180810C9}" destId="{52C71E57-1BA4-4198-B7FB-7DA87CFDEA8E}" srcOrd="0" destOrd="0" presId="urn:microsoft.com/office/officeart/2005/8/layout/process5"/>
    <dgm:cxn modelId="{DA5AB7BA-0C0F-4876-AD1A-0843AFA4C808}" type="presOf" srcId="{EF08DF8D-7027-4DF8-97AD-70A1A9A742C1}" destId="{DA6DBE52-7C44-422E-A009-9BD247AEA346}" srcOrd="0" destOrd="0" presId="urn:microsoft.com/office/officeart/2005/8/layout/process5"/>
    <dgm:cxn modelId="{402E2DE8-B985-4649-9ED1-6DFED4F253A6}" type="presOf" srcId="{2E62BA9E-15F0-4915-88DB-CD1CF9206FCE}" destId="{A707271D-AB0F-4B3F-BEF4-6D3CC2AAEE12}" srcOrd="0" destOrd="0" presId="urn:microsoft.com/office/officeart/2005/8/layout/process5"/>
    <dgm:cxn modelId="{7B4AB6B2-F823-44C7-B818-4938F3A30F33}" type="presOf" srcId="{9F08992D-9F7E-4EE9-82D9-B484ECE4A641}" destId="{0C17EF4F-33B0-452F-9271-F63EAA9D5DD3}" srcOrd="0" destOrd="0" presId="urn:microsoft.com/office/officeart/2005/8/layout/process5"/>
    <dgm:cxn modelId="{F464AEFD-8B46-40BD-9408-87BBD846ECCB}" type="presOf" srcId="{26B08F95-F1B1-4949-803C-8F0A180810C9}" destId="{4B07A1CB-530B-4366-B7CF-D2BDDF2BA1F4}" srcOrd="1" destOrd="0" presId="urn:microsoft.com/office/officeart/2005/8/layout/process5"/>
    <dgm:cxn modelId="{ADD4B7CE-1598-4D1C-851C-F9C3AD681DCE}" srcId="{5FC23507-7875-4917-905A-E67803010867}" destId="{2E62BA9E-15F0-4915-88DB-CD1CF9206FCE}" srcOrd="1" destOrd="0" parTransId="{FAB7BD3C-784D-4AA1-AE46-3482B50B68DE}" sibTransId="{A92F0D6A-82B2-412E-A006-7FB1FF9A38D4}"/>
    <dgm:cxn modelId="{43F975F4-8E47-4D36-8749-23FC87B23B0A}" type="presOf" srcId="{5FC23507-7875-4917-905A-E67803010867}" destId="{F18CC1E8-F9B0-4091-B11A-E3863764761F}" srcOrd="0" destOrd="0" presId="urn:microsoft.com/office/officeart/2005/8/layout/process5"/>
    <dgm:cxn modelId="{0EAF0368-1E36-45A3-9069-7634A2DEE2E6}" srcId="{5FC23507-7875-4917-905A-E67803010867}" destId="{EF08DF8D-7027-4DF8-97AD-70A1A9A742C1}" srcOrd="3" destOrd="0" parTransId="{AF109798-76BD-411D-9D83-807C891AE462}" sibTransId="{9197B8CD-C29B-4BDF-B81F-53AB7F6B523F}"/>
    <dgm:cxn modelId="{09E80E1F-A06A-4FFD-A018-C5782559F640}" type="presOf" srcId="{9197B8CD-C29B-4BDF-B81F-53AB7F6B523F}" destId="{78BB039E-B340-441E-8A1A-A0CE9BC7C2CC}" srcOrd="0" destOrd="0" presId="urn:microsoft.com/office/officeart/2005/8/layout/process5"/>
    <dgm:cxn modelId="{FA830336-77E6-4875-9766-9D17573ED26C}" type="presParOf" srcId="{F18CC1E8-F9B0-4091-B11A-E3863764761F}" destId="{4E630924-E7D4-4ADE-B076-87A6F35F898A}" srcOrd="0" destOrd="0" presId="urn:microsoft.com/office/officeart/2005/8/layout/process5"/>
    <dgm:cxn modelId="{D42F9A18-1E6B-44F5-B518-F1A7BEB5E3E4}" type="presParOf" srcId="{F18CC1E8-F9B0-4091-B11A-E3863764761F}" destId="{52C71E57-1BA4-4198-B7FB-7DA87CFDEA8E}" srcOrd="1" destOrd="0" presId="urn:microsoft.com/office/officeart/2005/8/layout/process5"/>
    <dgm:cxn modelId="{A14EC5E7-F39B-4F2A-BAE5-DAC79C5A4752}" type="presParOf" srcId="{52C71E57-1BA4-4198-B7FB-7DA87CFDEA8E}" destId="{4B07A1CB-530B-4366-B7CF-D2BDDF2BA1F4}" srcOrd="0" destOrd="0" presId="urn:microsoft.com/office/officeart/2005/8/layout/process5"/>
    <dgm:cxn modelId="{C9AF83A0-3006-4219-91CB-24690D2DD00F}" type="presParOf" srcId="{F18CC1E8-F9B0-4091-B11A-E3863764761F}" destId="{A707271D-AB0F-4B3F-BEF4-6D3CC2AAEE12}" srcOrd="2" destOrd="0" presId="urn:microsoft.com/office/officeart/2005/8/layout/process5"/>
    <dgm:cxn modelId="{F99ACA78-F520-450E-88B2-0D197E283CDC}" type="presParOf" srcId="{F18CC1E8-F9B0-4091-B11A-E3863764761F}" destId="{E8BC2830-0AF5-4E5B-9786-50006D747328}" srcOrd="3" destOrd="0" presId="urn:microsoft.com/office/officeart/2005/8/layout/process5"/>
    <dgm:cxn modelId="{2B33B852-4772-48E2-92BB-28B7FF9CA8B6}" type="presParOf" srcId="{E8BC2830-0AF5-4E5B-9786-50006D747328}" destId="{D0890C57-3D2C-4447-BA91-10E1F6C64EF4}" srcOrd="0" destOrd="0" presId="urn:microsoft.com/office/officeart/2005/8/layout/process5"/>
    <dgm:cxn modelId="{71211E19-4F29-4E79-9F13-DC37C662AF45}" type="presParOf" srcId="{F18CC1E8-F9B0-4091-B11A-E3863764761F}" destId="{0C17EF4F-33B0-452F-9271-F63EAA9D5DD3}" srcOrd="4" destOrd="0" presId="urn:microsoft.com/office/officeart/2005/8/layout/process5"/>
    <dgm:cxn modelId="{360D8BA5-BED5-4D90-A10C-34B8E97EAA70}" type="presParOf" srcId="{F18CC1E8-F9B0-4091-B11A-E3863764761F}" destId="{F12FB378-C846-4319-BAD7-6E6D7AC18375}" srcOrd="5" destOrd="0" presId="urn:microsoft.com/office/officeart/2005/8/layout/process5"/>
    <dgm:cxn modelId="{7A8E1398-2CB3-444B-A6B9-76745A966BC9}" type="presParOf" srcId="{F12FB378-C846-4319-BAD7-6E6D7AC18375}" destId="{CAD9BA0B-5CE2-48A0-9FE1-C5870CBC2260}" srcOrd="0" destOrd="0" presId="urn:microsoft.com/office/officeart/2005/8/layout/process5"/>
    <dgm:cxn modelId="{294721A5-BC0C-41DA-BDC0-921C7D0899E5}" type="presParOf" srcId="{F18CC1E8-F9B0-4091-B11A-E3863764761F}" destId="{DA6DBE52-7C44-422E-A009-9BD247AEA346}" srcOrd="6" destOrd="0" presId="urn:microsoft.com/office/officeart/2005/8/layout/process5"/>
    <dgm:cxn modelId="{798C7014-B0FF-4641-B3EB-E8E14FE6BC55}" type="presParOf" srcId="{F18CC1E8-F9B0-4091-B11A-E3863764761F}" destId="{78BB039E-B340-441E-8A1A-A0CE9BC7C2CC}" srcOrd="7" destOrd="0" presId="urn:microsoft.com/office/officeart/2005/8/layout/process5"/>
    <dgm:cxn modelId="{9599476C-0FD5-4875-B5CA-1A1E0ED6D36C}" type="presParOf" srcId="{78BB039E-B340-441E-8A1A-A0CE9BC7C2CC}" destId="{E38A7F4D-D522-48E5-B092-7576F55D7146}" srcOrd="0" destOrd="0" presId="urn:microsoft.com/office/officeart/2005/8/layout/process5"/>
    <dgm:cxn modelId="{643A88E7-5171-446E-A3EF-4AA59DBBDC16}" type="presParOf" srcId="{F18CC1E8-F9B0-4091-B11A-E3863764761F}" destId="{CDE1912C-8E3C-4C66-A427-4B19528B2A97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10D54-7F20-46B7-A4C1-89D2AF66B4E0}">
      <dsp:nvSpPr>
        <dsp:cNvPr id="0" name=""/>
        <dsp:cNvSpPr/>
      </dsp:nvSpPr>
      <dsp:spPr>
        <a:xfrm>
          <a:off x="817591" y="0"/>
          <a:ext cx="9266035" cy="589987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BF3372-DDBC-4F6D-A222-E77E57F3CF7B}">
      <dsp:nvSpPr>
        <dsp:cNvPr id="0" name=""/>
        <dsp:cNvSpPr/>
      </dsp:nvSpPr>
      <dsp:spPr>
        <a:xfrm>
          <a:off x="369406" y="1769961"/>
          <a:ext cx="3270365" cy="2359948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Сформулюйте власне розуміння питань: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Німців називають "чемпіонами  з подолання минулого". Чи вдалося подолати 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все? </a:t>
          </a:r>
          <a:endParaRPr lang="uk-UA" sz="15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Як німці сприйняли кінець війни?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Чи відчуває провину про злочини нацистської Німеччини  нове покоління?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609" y="1885164"/>
        <a:ext cx="3039959" cy="2129542"/>
      </dsp:txXfrm>
    </dsp:sp>
    <dsp:sp modelId="{C44295BB-8E35-49AB-B860-2461FDDE9ED7}">
      <dsp:nvSpPr>
        <dsp:cNvPr id="0" name=""/>
        <dsp:cNvSpPr/>
      </dsp:nvSpPr>
      <dsp:spPr>
        <a:xfrm>
          <a:off x="3815426" y="1769961"/>
          <a:ext cx="3270365" cy="2359948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Наведіть приклади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30629" y="1885164"/>
        <a:ext cx="3039959" cy="2129542"/>
      </dsp:txXfrm>
    </dsp:sp>
    <dsp:sp modelId="{D50CDA6D-A60E-4A3A-AADE-5339155615B9}">
      <dsp:nvSpPr>
        <dsp:cNvPr id="0" name=""/>
        <dsp:cNvSpPr/>
      </dsp:nvSpPr>
      <dsp:spPr>
        <a:xfrm>
          <a:off x="7228788" y="1759082"/>
          <a:ext cx="3270365" cy="2359948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Перевірте ваші уявлення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43991" y="1874285"/>
        <a:ext cx="3039959" cy="21295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30924-E7D4-4ADE-B076-87A6F35F898A}">
      <dsp:nvSpPr>
        <dsp:cNvPr id="0" name=""/>
        <dsp:cNvSpPr/>
      </dsp:nvSpPr>
      <dsp:spPr>
        <a:xfrm>
          <a:off x="267216" y="217"/>
          <a:ext cx="2523852" cy="15143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Поділ на групи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569" y="44570"/>
        <a:ext cx="2435146" cy="1425605"/>
      </dsp:txXfrm>
    </dsp:sp>
    <dsp:sp modelId="{52C71E57-1BA4-4198-B7FB-7DA87CFDEA8E}">
      <dsp:nvSpPr>
        <dsp:cNvPr id="0" name=""/>
        <dsp:cNvSpPr/>
      </dsp:nvSpPr>
      <dsp:spPr>
        <a:xfrm>
          <a:off x="3013168" y="444415"/>
          <a:ext cx="535056" cy="6259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13168" y="569598"/>
        <a:ext cx="374539" cy="375549"/>
      </dsp:txXfrm>
    </dsp:sp>
    <dsp:sp modelId="{A707271D-AB0F-4B3F-BEF4-6D3CC2AAEE12}">
      <dsp:nvSpPr>
        <dsp:cNvPr id="0" name=""/>
        <dsp:cNvSpPr/>
      </dsp:nvSpPr>
      <dsp:spPr>
        <a:xfrm>
          <a:off x="3800611" y="217"/>
          <a:ext cx="2523852" cy="15143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Отримання та аналіз матеріалів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4964" y="44570"/>
        <a:ext cx="2435146" cy="1425605"/>
      </dsp:txXfrm>
    </dsp:sp>
    <dsp:sp modelId="{E8BC2830-0AF5-4E5B-9786-50006D747328}">
      <dsp:nvSpPr>
        <dsp:cNvPr id="0" name=""/>
        <dsp:cNvSpPr/>
      </dsp:nvSpPr>
      <dsp:spPr>
        <a:xfrm>
          <a:off x="6546563" y="444415"/>
          <a:ext cx="535056" cy="6259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46563" y="569598"/>
        <a:ext cx="374539" cy="375549"/>
      </dsp:txXfrm>
    </dsp:sp>
    <dsp:sp modelId="{0C17EF4F-33B0-452F-9271-F63EAA9D5DD3}">
      <dsp:nvSpPr>
        <dsp:cNvPr id="0" name=""/>
        <dsp:cNvSpPr/>
      </dsp:nvSpPr>
      <dsp:spPr>
        <a:xfrm>
          <a:off x="7334005" y="217"/>
          <a:ext cx="2523852" cy="15143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Представлення «доказів»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78358" y="44570"/>
        <a:ext cx="2435146" cy="1425605"/>
      </dsp:txXfrm>
    </dsp:sp>
    <dsp:sp modelId="{F12FB378-C846-4319-BAD7-6E6D7AC18375}">
      <dsp:nvSpPr>
        <dsp:cNvPr id="0" name=""/>
        <dsp:cNvSpPr/>
      </dsp:nvSpPr>
      <dsp:spPr>
        <a:xfrm rot="5400000">
          <a:off x="8328403" y="1691199"/>
          <a:ext cx="535056" cy="6259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408157" y="1736629"/>
        <a:ext cx="375549" cy="374539"/>
      </dsp:txXfrm>
    </dsp:sp>
    <dsp:sp modelId="{DA6DBE52-7C44-422E-A009-9BD247AEA346}">
      <dsp:nvSpPr>
        <dsp:cNvPr id="0" name=""/>
        <dsp:cNvSpPr/>
      </dsp:nvSpPr>
      <dsp:spPr>
        <a:xfrm>
          <a:off x="7334005" y="2524070"/>
          <a:ext cx="2523852" cy="15143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Аналіз «доказів» опонентів та спростування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78358" y="2568423"/>
        <a:ext cx="2435146" cy="1425605"/>
      </dsp:txXfrm>
    </dsp:sp>
    <dsp:sp modelId="{78BB039E-B340-441E-8A1A-A0CE9BC7C2CC}">
      <dsp:nvSpPr>
        <dsp:cNvPr id="0" name=""/>
        <dsp:cNvSpPr/>
      </dsp:nvSpPr>
      <dsp:spPr>
        <a:xfrm rot="10800000">
          <a:off x="6576849" y="2968268"/>
          <a:ext cx="535056" cy="6259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6737366" y="3093451"/>
        <a:ext cx="374539" cy="375549"/>
      </dsp:txXfrm>
    </dsp:sp>
    <dsp:sp modelId="{CDE1912C-8E3C-4C66-A427-4B19528B2A97}">
      <dsp:nvSpPr>
        <dsp:cNvPr id="0" name=""/>
        <dsp:cNvSpPr/>
      </dsp:nvSpPr>
      <dsp:spPr>
        <a:xfrm>
          <a:off x="3800611" y="2524070"/>
          <a:ext cx="2523852" cy="15143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Загальні висновки та обговорення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4964" y="2568423"/>
        <a:ext cx="2435146" cy="1425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0.01914</cdr:x>
      <cdr:y>0.57723</cdr:y>
    </cdr:from>
    <cdr:to>
      <cdr:x>0.42152</cdr:x>
      <cdr:y>0.81033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9151" y="1222872"/>
          <a:ext cx="2085013" cy="493819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64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676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3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9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270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11/29/2025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9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11/29/2025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153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11/29/2025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91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11/29/2025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32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11/29/2025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32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11/29/2025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8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11/29/2025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51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635045"/>
            <a:ext cx="9144000" cy="27432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 політика пам’яті: минуле заради майбутнього</a:t>
            </a:r>
            <a:endParaRPr lang="uk-UA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028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 сорому: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3909291" cy="3531466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 запропонували відповісти на питання стосовно того, що вони відчувають відвідуючи музеї і пам’ятники жертвам Голокосту в компанії різних людей.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94764" y="197346"/>
            <a:ext cx="4331854" cy="28623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найвищий рівень почуття сорому фіксувався тоді, коли вони відвідували пам’ятник жертвам Голокосту у супроводі євреїв та іноземців.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 не спостерігалося суттєвої різниці в рівні почуття сорому, коли респондент відвідував меморіал сам чи в супроводі іншого німця, але все ж таки дещо вищий був рівень в компанії дідуся чи бабусі.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4036" y="3227447"/>
            <a:ext cx="6086764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 протидіяти нацистському минулому підвищувалась у міру підвищення почуття колективного сорому.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Така ж сама прямолінійна залежність спостерігалася між готовністю прийняти відповідальність за минуле і підвищенням почуття сорому.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2582" y="5549878"/>
            <a:ext cx="11526982" cy="707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третього покоління сприйняття Голокосту більшою мірою справа самоідентифікації аніж, щось таке чого потрібно соромитися і забути.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353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241964"/>
            <a:ext cx="9303327" cy="1856510"/>
          </a:xfrm>
          <a:solidFill>
            <a:srgbClr val="00B050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 КОЛЕКТИВНОЇ ПРОВИНИ ЯК ДЕТЕРМІНАНТА ПОЛІТИЧНОЇ КУЛЬТУРИ</a:t>
            </a:r>
            <a:endParaRPr lang="uk-UA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534" y="206130"/>
            <a:ext cx="5121084" cy="25117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19" y="206130"/>
            <a:ext cx="3014936" cy="26571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59" y="4886774"/>
            <a:ext cx="6218459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88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 вини надзвичайно важке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релігії присутня сповідь і покаяння. Це один із способів знайти спокій, вимоливши прощення. Так, саме вимоливши. Його неможливо купити, отримати.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Воно приходить через усвідомлення зробленого і прийняття цього досвіду вами самими.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визнавати хибний вибір, помилкове рішення ведуть до власного прощення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977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ПРОВИН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ГОРДІСТЬ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791" y="1954285"/>
            <a:ext cx="3429000" cy="3429000"/>
          </a:xfrm>
          <a:prstGeom prst="rect">
            <a:avLst/>
          </a:prstGeom>
        </p:spPr>
      </p:pic>
      <p:sp>
        <p:nvSpPr>
          <p:cNvPr id="5" name="Выноска со стрелкой вверх 4"/>
          <p:cNvSpPr/>
          <p:nvPr/>
        </p:nvSpPr>
        <p:spPr>
          <a:xfrm>
            <a:off x="3971636" y="2327564"/>
            <a:ext cx="7203183" cy="4190194"/>
          </a:xfrm>
          <a:prstGeom prst="up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сумісні ці поняття?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705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гордість: </a:t>
            </a:r>
            <a:endParaRPr lang="ru-RU" dirty="0"/>
          </a:p>
        </p:txBody>
      </p:sp>
      <p:graphicFrame>
        <p:nvGraphicFramePr>
          <p:cNvPr id="4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829558"/>
              </p:ext>
            </p:extLst>
          </p:nvPr>
        </p:nvGraphicFramePr>
        <p:xfrm>
          <a:off x="838200" y="1825625"/>
          <a:ext cx="505582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700" y="1225320"/>
            <a:ext cx="5383235" cy="4517528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244962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гордість: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5581" y="1817783"/>
            <a:ext cx="102567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Чоловіки є більш національно гордими, ніж жінки та що національна гордість зростає з віком і знижується з освітою. 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Крім того, прихильники правих і консервативних партій є більш гордими тим, що є німцями, ніж їх супротивники з ліберальних та лівих партій.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Найбільш важливою причиною того, чому західні німці гордяться своєю країною є економічний розвиток, який слідує за системою соціального забезпечення, рівнем демократії та місцем Німеччини у світі.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213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Уніфікація історії як основна вимога політичного порозуміння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із вирішальних завдань, яке стояло перед Німеччиною, була необхідність уніфікації сприйняття історії не лише в очах різних поколінь німців (згадаймо хоча б вимоги студентів у 1970-х рр.), а й створення спільного дискурсивного простору між колишніми ворожими націями. 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Французькі й німецькі історики й педагоги після Другої Світової війни взялися за справу </a:t>
            </a:r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очищення шкільних підручників від стереотипів і образів ворога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що б сприяло «знезаражуванню» стосунків між цими двома «споконвічними ворогами».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69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«МЕНТАЛЬНА ПАЦИФІКАЦІЯ» (</a:t>
            </a:r>
            <a:r>
              <a:rPr lang="en-GB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ENTFEIDUNG)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Ідея була така, що «оскільки війни народжуються в розумі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 людей потрібно вкорінювати ідею захисту миру» (зі статуту ЮНЕСКО від 16 листопада 1945 р.) необхідно було впроваджувати методи, які б забезпечували блокування агресії й відмову від насильств.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ідею «ментальна пацифікації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Entfeidung),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починається, </a:t>
            </a:r>
            <a:r>
              <a:rPr lang="uk-UA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«коли почуття співпереживання і глибокої близькості між людьми бере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гору 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 образом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ворога»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5032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29891" y="566057"/>
            <a:ext cx="791556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 Ферро –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французький історик, представник “третього покоління” школи “Анналів”, співредактор журналів “Аннали” і ”Журнал сучасної істор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ії”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(”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Contemporary History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628072" y="2650837"/>
            <a:ext cx="11055928" cy="299258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потрібно себе обманювати: образ інших народів або власний образ, який живе в нашій душі, залежить від того, як в дитинстві нас учили історії, це відображається на все життя</a:t>
            </a:r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91" y="310213"/>
            <a:ext cx="3429000" cy="26454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242" y="5022492"/>
            <a:ext cx="9537740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32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ШКІЛЬНІ ПІДРУЧНИКИ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047836" cy="358688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 повинен був стати ланкою зв’язку поколінь в питаннях налагодження суспільних відносин як в міжнаціональному, так і у внутрішньодержавному контексті.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572" y="1690687"/>
            <a:ext cx="3864428" cy="474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49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для обговорення: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Європейські миротворчі стратегії для післявоєнних «битв пам'яті»: тематичні дослідження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постнацистських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посткомуністичних країн.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 до образу ворога через європейську політику пам'яті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9047" y="83592"/>
            <a:ext cx="2145978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67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860799"/>
            <a:ext cx="5183909" cy="23161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 ДО ОБРАЗУ ВОРОГА ЧЕРЕЗ ЄВРОПЕЙСЬКУ ПОЛІТИКУ ПАМ'ЯТІ</a:t>
            </a:r>
            <a:endParaRPr lang="uk-UA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1417" y="217165"/>
            <a:ext cx="2152075" cy="17131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482" y="2459938"/>
            <a:ext cx="4279763" cy="3840813"/>
          </a:xfrm>
          <a:prstGeom prst="rect">
            <a:avLst/>
          </a:prstGeom>
        </p:spPr>
      </p:pic>
      <p:sp>
        <p:nvSpPr>
          <p:cNvPr id="7" name="Семиугольник 6"/>
          <p:cNvSpPr/>
          <p:nvPr/>
        </p:nvSpPr>
        <p:spPr>
          <a:xfrm>
            <a:off x="1101211" y="570704"/>
            <a:ext cx="1543665" cy="131169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755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КОМПЕТЕНТНОСТЕЙ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Вміння шукати та працювати з джерелами та першоджерелами;</a:t>
            </a:r>
          </a:p>
          <a:p>
            <a:pPr marL="4572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Вміння відрізняти факти від суджень;</a:t>
            </a:r>
          </a:p>
          <a:p>
            <a:pPr marL="4572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Вміння систематизувати інформацію, висувати гіпотези та оцінювати альтернативи;</a:t>
            </a:r>
          </a:p>
          <a:p>
            <a:pPr marL="4572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4.Компетентності критичного мислення (вміння ставити питання, обґрунтовувати власну позицію, оцінювати та інтерпретувати події, проводити паралелі з теперішнім часом, аналізувати передумови та причини події;</a:t>
            </a:r>
          </a:p>
          <a:p>
            <a:pPr marL="4572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Вміння ідентифікувати мову ворожнечі;</a:t>
            </a:r>
          </a:p>
          <a:p>
            <a:pPr marL="4572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Вміння аналізувати візуальну інформацію;</a:t>
            </a:r>
          </a:p>
          <a:p>
            <a:pPr marL="4572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Вміння ідентифікувати прояви пропаганди, а також фейки та інструменти маніпуляції;</a:t>
            </a:r>
          </a:p>
          <a:p>
            <a:pPr marL="4572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Вміння втілювати ідеї завдяки онлайн-інструментам.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161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46914" cy="1325563"/>
          </a:xfrm>
        </p:spPr>
        <p:txBody>
          <a:bodyPr>
            <a:normAutofit fontScale="90000"/>
          </a:bodyPr>
          <a:lstStyle/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Запропоновані для обговорення теми: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31571"/>
            <a:ext cx="5246914" cy="3945392"/>
          </a:xfrm>
        </p:spPr>
        <p:txBody>
          <a:bodyPr/>
          <a:lstStyle/>
          <a:p>
            <a:pPr marL="0" indent="0" algn="just">
              <a:buNone/>
            </a:pP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 ВОЛИНСЬКА ТРАГЕДІЯ (2 «ІСТОРИЧНІ ПАМ'ЯТІ», ПОЛІТИКА ПАМЯТІ КОЖНОЇ СТОРОНИ)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171" y="870858"/>
            <a:ext cx="5777594" cy="530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73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Запропоновані для обговорення теми: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 КАТИНСЬКА ТРАГЕДІЯ (2 «ІСТОРИЧНІ ПАМ'ЯТІ», ПОЛІТИКА ПАМЯТІ КОЖНОЇ СТОРОНИ)</a:t>
            </a:r>
          </a:p>
        </p:txBody>
      </p:sp>
      <p:pic>
        <p:nvPicPr>
          <p:cNvPr id="1026" name="Picture 2" descr="Катинь:історія трагедії - На скрижалях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82188"/>
            <a:ext cx="5181600" cy="432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87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 вправи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Запропоновані для обговорення теми: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94181"/>
            <a:ext cx="5257800" cy="3082781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 ПАМ’ЯТЬ ПРО ДРУГУ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СВІТОВУ ВІЙНУ (УКРАЇНСЬКА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РОСІЙСЬКА ВЕРСІЯ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БІЛОРУСЬКА)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VS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ЄВРОПЕЙСЬКА ВЕРСІЯ</a:t>
            </a:r>
            <a:endParaRPr lang="ru-RU" sz="1400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0688"/>
            <a:ext cx="6029325" cy="416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53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08314" y="2481943"/>
            <a:ext cx="523603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іспанці знайшли можливість примирити дві Іспанії – франкістську і республіканськ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Запропоновані для обговорення теми: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(4) Іспанія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086" y="1480458"/>
            <a:ext cx="4974771" cy="428897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flipH="1">
            <a:off x="7434942" y="5938905"/>
            <a:ext cx="3918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Долина Павших – Valle de los Caidos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508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ПРАКТИЧНОГО МОДУЛЯ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9721695"/>
              </p:ext>
            </p:extLst>
          </p:nvPr>
        </p:nvGraphicFramePr>
        <p:xfrm>
          <a:off x="1143000" y="2057400"/>
          <a:ext cx="10125075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6474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97582" cy="1325563"/>
          </a:xfrm>
          <a:solidFill>
            <a:srgbClr val="FFC000"/>
          </a:solidFill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ПОДІЛ НА ГРУПИ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546" y="2532948"/>
            <a:ext cx="4532254" cy="3249015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Аудиторія поділяється на три групи, дві з яких представляють «сторони конфлікту», а третя – грає роль «публіки», виступаючи, одночасно, суддями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144" y="508000"/>
            <a:ext cx="4879483" cy="506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74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 ТА АНАЛІЗ МАТЕРІАЛІВ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057400"/>
            <a:ext cx="4155141" cy="4038600"/>
          </a:xfrm>
        </p:spPr>
        <p:txBody>
          <a:bodyPr>
            <a:normAutofit fontScale="77500" lnSpcReduction="20000"/>
          </a:bodyPr>
          <a:lstStyle/>
          <a:p>
            <a:pPr marL="4572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«Сторонам конфлікту» видаються завчасно заготовлені матеріали щодо протилежної партії. Це можуть бути як реальні, так і сфабриковані документи – цитати, зображення, результати опитувань, переписка у соцмережах, новини тощо. Завдання групи на цьому етапі – проаналізувати матеріали та вирішити, які з них будуть пред’являтися у якості «доказів» на наступному етапі.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Результат пошуку зображень за запитом &quot;материали справ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436" y="2346490"/>
            <a:ext cx="5020609" cy="307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378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904345" cy="189778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ПРЕДСТАВЛЕННЯ «ДОКАЗІВ»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743199"/>
            <a:ext cx="4693024" cy="235323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цьому етапі сторони пред’являють матеріали на публіку, намагаючись створити невигідний імідж своїм опонентам.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517" y="2520949"/>
            <a:ext cx="493395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37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253673"/>
            <a:ext cx="4786745" cy="3923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ЄВРОПЕЙСЬКІ МИРОТВОРЧІ СТРАТЕГІЇ ДЛЯ ПІСЛЯВОЄННИХ «БИТВ ПАМ'ЯТІ»: ТЕМАТИЧНІ ДОСЛІДЖЕННЯ ПОСТНАЦИСТСЬКИХ І ПОСТКОМУНІСТИЧНИХ КРАЇН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730" y="2682242"/>
            <a:ext cx="4279763" cy="38408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461576"/>
            <a:ext cx="1566808" cy="13351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9047" y="83592"/>
            <a:ext cx="2145978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0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247" y="157018"/>
            <a:ext cx="11161059" cy="219890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«ДОКАЗІВ» ОПОНЕНТІВ ТА СПРОСТУВАННЯ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1295" y="2807855"/>
            <a:ext cx="4693024" cy="2436498"/>
          </a:xfrm>
        </p:spPr>
        <p:txBody>
          <a:bodyPr>
            <a:normAutofit fontScale="92500" lnSpcReduction="20000"/>
          </a:bodyPr>
          <a:lstStyle/>
          <a:p>
            <a:pPr marL="4572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цьому етапі сторони намагаються виявити можливі фальсифікації та ідентифікувати способи та прийоми пропаганди, що застосовувалися у кожному конкретному випадку їхніми опонентами.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Результат пошуку зображень за запитом &quot;спростуванн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705" y="2297206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691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247" y="999564"/>
            <a:ext cx="11161059" cy="1356360"/>
          </a:xfrm>
        </p:spPr>
        <p:txBody>
          <a:bodyPr>
            <a:normAutofit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ВИСНОВКИ ТА ОБГОВОРЕННЯ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1296" y="3160059"/>
            <a:ext cx="4356846" cy="208429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цьому етапі третя група аналізує представлені матеріали та дає оцінку ролі кожної зі сторін у конфлікті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Результат пошуку зображень за запитом &quot;присяжн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414" y="2563009"/>
            <a:ext cx="5916279" cy="327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5674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3164" y="1965960"/>
            <a:ext cx="9264072" cy="403860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uk-UA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підсумку практичного модуля студенти мають оволодіти алгоритмами та інструментами виявлення фальсифікацій у ЗМІ та соцмережах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783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Пам’ять та пам’яттєві смисли слугують чинником: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консолідації або, навпаки, розмежування / конфронтації суспільства;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порозуміння та примирення або розбрату й конфліктів</a:t>
            </a:r>
            <a:endParaRPr lang="uk-UA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0010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08171" cy="1325563"/>
          </a:xfrm>
        </p:spPr>
        <p:txBody>
          <a:bodyPr>
            <a:normAutofit/>
          </a:bodyPr>
          <a:lstStyle/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Киридон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 «Подолання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минулого»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Центрально-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тенденції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://eustudies.history.knu.ua/uk/alla-kyrydon-podolannya-mynulogo-v-krayinah-tsentralno-shidnoyi-yevropy-osnovni-tendentsiyi</a:t>
            </a:r>
            <a:r>
              <a:rPr lang="en-GB" sz="1600" dirty="0"/>
              <a:t>/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203371" cy="4351338"/>
          </a:xfrm>
        </p:spPr>
        <p:txBody>
          <a:bodyPr/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 жахливі сторінки минулого потрапляють в зону «змови мовчання» (колективна пам’ять намагається не згадувати те, що травмувало її найболючіше).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Однак політика пам’яті актуалізує ці зони для того, щоб «Ніколи знову!»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5714" y="257855"/>
            <a:ext cx="3219450" cy="42957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0800000" flipH="1" flipV="1">
            <a:off x="6984299" y="4960432"/>
            <a:ext cx="4582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Алла Киридон, доктор історичних наук, професор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6446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552893"/>
            <a:ext cx="10515600" cy="562407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 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Західної Європи сьогодні створюють </a:t>
            </a:r>
            <a:r>
              <a:rPr lang="uk-UA" sz="4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різні майданчики</a:t>
            </a:r>
            <a:r>
              <a:rPr lang="uk-UA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відкритого </a:t>
            </a:r>
            <a:r>
              <a:rPr lang="uk-UA" sz="4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діалогу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навколо проблемних питань історичної спадщини, проводячи </a:t>
            </a:r>
            <a:r>
              <a:rPr lang="uk-UA" sz="4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виважені комеморативні практики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демонструють світу відмову від політики історичної амнезії та приклади конструктивного подолання колективних травм.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881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МОЗКОВИЙ ШТУРМ:</a:t>
            </a:r>
            <a:b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838199" y="1894901"/>
            <a:ext cx="6851573" cy="347031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САМЕ МАЄ ВИГЛЯДАТИ ПОЗИТИВНА НАЦІОНАЛЬНА ІДЕЯ СЬОГОДНІ?</a:t>
            </a:r>
            <a:endParaRPr lang="uk-UA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83238" y="2947807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73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0218" y="230910"/>
            <a:ext cx="4414982" cy="2604656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206836" y="332509"/>
            <a:ext cx="5107709" cy="2503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Німеччина: Друга світова війна та її переосмислення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771" y="3105150"/>
            <a:ext cx="7380515" cy="308882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5400" y="3105835"/>
            <a:ext cx="2884714" cy="35394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«Vergangenheitsbewaltigung» 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 минулого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Vergangenheitspolitik» 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 минулого)</a:t>
            </a:r>
          </a:p>
        </p:txBody>
      </p:sp>
    </p:spTree>
    <p:extLst>
      <p:ext uri="{BB962C8B-B14F-4D97-AF65-F5344CB8AC3E}">
        <p14:creationId xmlns:p14="http://schemas.microsoft.com/office/powerpoint/2010/main" val="3669637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121489"/>
              </p:ext>
            </p:extLst>
          </p:nvPr>
        </p:nvGraphicFramePr>
        <p:xfrm>
          <a:off x="838200" y="277091"/>
          <a:ext cx="10901218" cy="5899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557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15543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ПРО КУЛЬТУРУ ПАМ'ЯТІ В НІМЕЧЧИНІ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95300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35,9% - паралелі між поточними політичними подіями в Німеччині і нацистської епохою.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той же час респонденти з власної ініціативи, різними способами і </a:t>
            </a:r>
            <a:r>
              <a:rPr lang="uk-UA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далеко за межами шкільного контексту цікавляться новітньою історією Німеччини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879772" y="365125"/>
            <a:ext cx="4942114" cy="171994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Німеччина 2019"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EVZ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Білефельд</a:t>
            </a:r>
          </a:p>
        </p:txBody>
      </p:sp>
      <p:sp>
        <p:nvSpPr>
          <p:cNvPr id="5" name="Выноска со стрелкой влево 4"/>
          <p:cNvSpPr/>
          <p:nvPr/>
        </p:nvSpPr>
        <p:spPr>
          <a:xfrm>
            <a:off x="6346371" y="2205151"/>
            <a:ext cx="5475515" cy="4239192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Громадянське суспільство,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яке активно </a:t>
            </a:r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пам'ятає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спотворює історію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</a:t>
            </a:r>
            <a:r>
              <a:rPr lang="uk-UA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краще протистояти загрозам демократії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- професор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Андреас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Зік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директор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IKG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один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дослідження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1570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  <a:solidFill>
            <a:srgbClr val="FFFF00"/>
          </a:solidFill>
        </p:spPr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Меморіальна культура</a:t>
            </a:r>
            <a:endParaRPr lang="uk-U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0857" y="2013857"/>
            <a:ext cx="7254017" cy="1813606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 половини опитаних (47,4%) повідомили, що відвідали меморіальні місця хоча б один раз, багато - по кілька разів.</a:t>
            </a:r>
          </a:p>
          <a:p>
            <a:pPr algn="just"/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494" y="94211"/>
            <a:ext cx="4950381" cy="1731414"/>
          </a:xfrm>
          <a:prstGeom prst="rect">
            <a:avLst/>
          </a:prstGeom>
        </p:spPr>
      </p:pic>
      <p:sp>
        <p:nvSpPr>
          <p:cNvPr id="5" name="Выноска со стрелкой вправо 4"/>
          <p:cNvSpPr/>
          <p:nvPr/>
        </p:nvSpPr>
        <p:spPr>
          <a:xfrm>
            <a:off x="751113" y="1825625"/>
            <a:ext cx="3788229" cy="4052661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Меморіали як справжні місця пам'яті нацистської епохи відіграють вирішальну роль і повинні бути підтримані, в тому числі і для історико-політичної освіти»,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Андреас Еберхардт, голова фонду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EVZ</a:t>
            </a:r>
            <a:r>
              <a:rPr lang="en-GB" dirty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27371" y="3962400"/>
            <a:ext cx="4974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 90% респондентів використовують документальні і художні фільми.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більше половини (59,6%) повідомляють про це в Інтернеті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843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343400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Сімейні історії</a:t>
            </a:r>
            <a:b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(роль своїх предків в епоху націонал-соціалізму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932714" cy="435133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сім'ях: передаються розповіді про жертви (35,9%) і їх помічників (28,7%), 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знань про злочинців серед прямих предків порівняно низький (19,6%). 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50,0% респондентів також припускають, що члени їх сімей не входили в число «прихильників» нацистської системи.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Хоча дві третини (65,9%) вважають корисним мати справу з нацистським минулим своєї родини, половина  німецькі сім'ї (50,1%) ніколи не говорять про це або роблять це дуже рідко.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410" y="162199"/>
            <a:ext cx="4434620" cy="1372687"/>
          </a:xfrm>
          <a:prstGeom prst="rect">
            <a:avLst/>
          </a:prstGeom>
        </p:spPr>
      </p:pic>
      <p:sp>
        <p:nvSpPr>
          <p:cNvPr id="5" name="Выноска со стрелкой влево 4"/>
          <p:cNvSpPr/>
          <p:nvPr/>
        </p:nvSpPr>
        <p:spPr>
          <a:xfrm>
            <a:off x="6770914" y="1690688"/>
            <a:ext cx="5192486" cy="4818969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Д-р Джонас Рис, керівник проекту дослідження в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IKG: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 в контексті націонал-соціалізму проявляється сприйнятливість сімейних розповідей до тенденцій реинтерпретации і придушення. Ми знаходимо явні розбіжності між сприйняттям німецького населення в нацистську епоху і знанням власної сімейної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той же час ми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зустрічаємо сьогодні сильну соціально-критичну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зору на нацистський період, особливо серед молодих респондентів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132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Бути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німцем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значить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?» («Deutsch-Sein, Wie ist das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112829" cy="4351338"/>
          </a:xfrm>
        </p:spPr>
        <p:txBody>
          <a:bodyPr>
            <a:normAutofit/>
          </a:bodyPr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Dresler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-Hawke E., Liu J. H. Collective shame and the positioning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national identity//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Psicología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Políticа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Nº 32.- 2006. –Р.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131-153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становили 500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коливався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до 36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22,1).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респондентів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27,6%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колишньої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72,4%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колишньої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55,3%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44,7%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стать).</a:t>
            </a:r>
          </a:p>
        </p:txBody>
      </p:sp>
    </p:spTree>
    <p:extLst>
      <p:ext uri="{BB962C8B-B14F-4D97-AF65-F5344CB8AC3E}">
        <p14:creationId xmlns:p14="http://schemas.microsoft.com/office/powerpoint/2010/main" val="33302013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</TotalTime>
  <Words>1601</Words>
  <Application>Microsoft Office PowerPoint</Application>
  <PresentationFormat>Широкоэкранный</PresentationFormat>
  <Paragraphs>113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Wingdings</vt:lpstr>
      <vt:lpstr>Тема Office</vt:lpstr>
      <vt:lpstr>Європейська політика пам’яті: минуле заради майбутнього</vt:lpstr>
      <vt:lpstr>Питання для обговорення:</vt:lpstr>
      <vt:lpstr>Презентация PowerPoint</vt:lpstr>
      <vt:lpstr>Європейські політичні практики</vt:lpstr>
      <vt:lpstr>Презентация PowerPoint</vt:lpstr>
      <vt:lpstr>ДОСЛІДЖЕННЯ ПРО КУЛЬТУРУ ПАМ'ЯТІ В НІМЕЧЧИНІ</vt:lpstr>
      <vt:lpstr>Меморіальна культура</vt:lpstr>
      <vt:lpstr>Сімейні історії (роль своїх предків в епоху націонал-соціалізму)</vt:lpstr>
      <vt:lpstr>«Бути німцем – що це значить?» («Deutsch-Sein, Wie ist das?»)</vt:lpstr>
      <vt:lpstr>Почуття сорому: </vt:lpstr>
      <vt:lpstr>Презентация PowerPoint</vt:lpstr>
      <vt:lpstr>Почуття вини надзвичайно важке</vt:lpstr>
      <vt:lpstr>НАЦІОНАЛЬНА ПРОВИНА VS НАЦІОНАЛЬНА ГОРДІСТЬ</vt:lpstr>
      <vt:lpstr>Національна гордість: </vt:lpstr>
      <vt:lpstr>Національна гордість: </vt:lpstr>
      <vt:lpstr>Уніфікація історії як основна вимога політичного порозуміння </vt:lpstr>
      <vt:lpstr>«МЕНТАЛЬНА ПАЦИФІКАЦІЯ» (ENTFEIDUNG)</vt:lpstr>
      <vt:lpstr>Презентация PowerPoint</vt:lpstr>
      <vt:lpstr>ШКІЛЬНІ ПІДРУЧНИКИ</vt:lpstr>
      <vt:lpstr>Презентация PowerPoint</vt:lpstr>
      <vt:lpstr>СПИСОК КОМПЕТЕНТНОСТЕЙ</vt:lpstr>
      <vt:lpstr>Практичні вправи Запропоновані для обговорення теми: </vt:lpstr>
      <vt:lpstr>Практичні вправи Запропоновані для обговорення теми: </vt:lpstr>
      <vt:lpstr>Практичні вправи Запропоновані для обговорення теми: </vt:lpstr>
      <vt:lpstr>Запропоновані для обговорення теми:  (4) Іспанія</vt:lpstr>
      <vt:lpstr>СТРУКТУРА ПРАКТИЧНОГО МОДУЛЯ</vt:lpstr>
      <vt:lpstr>ПОЯСНЕННЯ ПОДІЛ НА ГРУПИ</vt:lpstr>
      <vt:lpstr>ПОЯСНЕННЯ ОТРИМАННЯ ТА АНАЛІЗ МАТЕРІАЛІВ</vt:lpstr>
      <vt:lpstr>ПОЯСНЕННЯ ПРЕДСТАВЛЕННЯ «ДОКАЗІВ»</vt:lpstr>
      <vt:lpstr>ПОЯСНЕННЯ АНАЛІЗ «ДОКАЗІВ» ОПОНЕНТІВ ТА СПРОСТУВАННЯ </vt:lpstr>
      <vt:lpstr>ПОЯСНЕННЯ ЗАГАЛЬНІ ВИСНОВКИ ТА ОБГОВОРЕННЯ</vt:lpstr>
      <vt:lpstr>Презентация PowerPoint</vt:lpstr>
      <vt:lpstr>Пам’ять та пам’яттєві смисли слугують чинником: </vt:lpstr>
      <vt:lpstr>Киридон А. «Подолання минулого» в країнах Центрально-Східної Європи: основні тенденції. http://eustudies.history.knu.ua/uk/alla-kyrydon-podolannya-mynulogo-v-krayinah-tsentralno-shidnoyi-yevropy-osnovni-tendentsiyi/</vt:lpstr>
      <vt:lpstr>Презентация PowerPoint</vt:lpstr>
      <vt:lpstr>МОЗКОВИЙ ШТУРМ: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План-проспект</dc:title>
  <dc:creator>Andriy Omelchenko</dc:creator>
  <cp:lastModifiedBy>Пользователь Windows</cp:lastModifiedBy>
  <cp:revision>89</cp:revision>
  <dcterms:created xsi:type="dcterms:W3CDTF">2019-12-22T21:06:59Z</dcterms:created>
  <dcterms:modified xsi:type="dcterms:W3CDTF">2025-11-29T16:38:30Z</dcterms:modified>
</cp:coreProperties>
</file>