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5" r:id="rId1"/>
  </p:sldMasterIdLst>
  <p:sldIdLst>
    <p:sldId id="256" r:id="rId2"/>
    <p:sldId id="257" r:id="rId3"/>
    <p:sldId id="258" r:id="rId4"/>
    <p:sldId id="260" r:id="rId5"/>
    <p:sldId id="262" r:id="rId6"/>
    <p:sldId id="267" r:id="rId7"/>
    <p:sldId id="263" r:id="rId8"/>
    <p:sldId id="264" r:id="rId9"/>
    <p:sldId id="266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89112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23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548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882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229546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61838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16122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053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4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675280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6819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343814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6" r:id="rId1"/>
    <p:sldLayoutId id="2147484077" r:id="rId2"/>
    <p:sldLayoutId id="2147484078" r:id="rId3"/>
    <p:sldLayoutId id="2147484079" r:id="rId4"/>
    <p:sldLayoutId id="2147484080" r:id="rId5"/>
    <p:sldLayoutId id="2147484081" r:id="rId6"/>
    <p:sldLayoutId id="2147484082" r:id="rId7"/>
    <p:sldLayoutId id="2147484083" r:id="rId8"/>
    <p:sldLayoutId id="2147484084" r:id="rId9"/>
    <p:sldLayoutId id="2147484085" r:id="rId10"/>
    <p:sldLayoutId id="214748408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48077"/>
            <a:ext cx="8928992" cy="2868168"/>
          </a:xfrm>
        </p:spPr>
        <p:txBody>
          <a:bodyPr>
            <a:normAutofit/>
          </a:bodyPr>
          <a:lstStyle/>
          <a:p>
            <a:r>
              <a:rPr lang="uk-UA" sz="4000" dirty="0"/>
              <a:t>Презентація курсу </a:t>
            </a:r>
            <a:r>
              <a:rPr lang="uk-UA" sz="4000" dirty="0" smtClean="0"/>
              <a:t>“</a:t>
            </a:r>
            <a:r>
              <a:rPr lang="ru-RU" sz="4000" b="1" dirty="0"/>
              <a:t>КРЕАТИВНА ЕКОНОМІКА ТА ПРОСТОРОВІ ФОРМИ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/>
              <a:t>ОРГАНІЗАЦІЇ БІЗНЕСУ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uk-UA" sz="4000" dirty="0" smtClean="0"/>
              <a:t>”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2052" y="5190388"/>
            <a:ext cx="5114778" cy="1101248"/>
          </a:xfrm>
        </p:spPr>
        <p:txBody>
          <a:bodyPr>
            <a:noAutofit/>
          </a:bodyPr>
          <a:lstStyle/>
          <a:p>
            <a:r>
              <a:rPr lang="uk-UA" sz="2400" dirty="0"/>
              <a:t>Викладач: </a:t>
            </a:r>
          </a:p>
          <a:p>
            <a:r>
              <a:rPr lang="uk-UA" sz="2400" dirty="0" err="1"/>
              <a:t>к.е.н</a:t>
            </a:r>
            <a:r>
              <a:rPr lang="uk-UA" sz="2400" dirty="0"/>
              <a:t>., доцент</a:t>
            </a:r>
          </a:p>
          <a:p>
            <a:r>
              <a:rPr lang="uk-UA" sz="2400" dirty="0"/>
              <a:t> </a:t>
            </a:r>
            <a:r>
              <a:rPr lang="uk-UA" sz="2400" dirty="0" err="1"/>
              <a:t>Венгерська</a:t>
            </a:r>
            <a:r>
              <a:rPr lang="uk-UA" sz="2400" dirty="0"/>
              <a:t> Н.С.</a:t>
            </a:r>
            <a:endParaRPr lang="ru-RU" sz="2400" dirty="0"/>
          </a:p>
        </p:txBody>
      </p:sp>
      <p:pic>
        <p:nvPicPr>
          <p:cNvPr id="1026" name="Picture 2" descr="Affordable Translation Services Doha - Helpline Translation">
            <a:extLst>
              <a:ext uri="{FF2B5EF4-FFF2-40B4-BE49-F238E27FC236}">
                <a16:creationId xmlns:a16="http://schemas.microsoft.com/office/drawing/2014/main" xmlns="" id="{CDF96081-2EC4-4173-A826-1F6EDD0EB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78" y="37749"/>
            <a:ext cx="3863574" cy="193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7 Steps Bridging Behavioral Meaning in Intercultural Communications">
            <a:extLst>
              <a:ext uri="{FF2B5EF4-FFF2-40B4-BE49-F238E27FC236}">
                <a16:creationId xmlns:a16="http://schemas.microsoft.com/office/drawing/2014/main" xmlns="" id="{30450779-6B33-4BF6-AEA1-5D6BD49CEF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7039" y="4416900"/>
            <a:ext cx="4380661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500306"/>
            <a:ext cx="7239000" cy="1143000"/>
          </a:xfrm>
        </p:spPr>
        <p:txBody>
          <a:bodyPr/>
          <a:lstStyle/>
          <a:p>
            <a:pPr algn="ctr"/>
            <a:r>
              <a:rPr lang="uk-UA" dirty="0"/>
              <a:t>Дякую за увагу!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Affordable Translation Services Doha - Helpline Translation">
            <a:extLst>
              <a:ext uri="{FF2B5EF4-FFF2-40B4-BE49-F238E27FC236}">
                <a16:creationId xmlns:a16="http://schemas.microsoft.com/office/drawing/2014/main" xmlns="" id="{CDF96081-2EC4-4173-A826-1F6EDD0EB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429000"/>
            <a:ext cx="3863574" cy="193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428604"/>
            <a:ext cx="6143668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Яка мета вивчення курсу?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8003232" cy="3979824"/>
          </a:xfrm>
        </p:spPr>
        <p:txBody>
          <a:bodyPr>
            <a:normAutofit/>
          </a:bodyPr>
          <a:lstStyle/>
          <a:p>
            <a:r>
              <a:rPr lang="uk-UA" b="1" dirty="0"/>
              <a:t>Мета вивчення</a:t>
            </a:r>
            <a:r>
              <a:rPr lang="uk-UA" dirty="0"/>
              <a:t> навчальної дисципліни </a:t>
            </a:r>
            <a:r>
              <a:rPr lang="uk-UA" dirty="0" smtClean="0"/>
              <a:t>є </a:t>
            </a:r>
            <a:r>
              <a:rPr lang="uk-UA" dirty="0"/>
              <a:t>викладання навчальної дисципліни є забезпечення аспірантів необхідним теоретичними знаннями та методичним  інструментарієм щодо: формування та розвитку креативної економіки; основ просторової організації бізнесу в регіональній економіці; місця креативних індустрій в розвитку просторових регіональних систем;  специфіки функціонування кластерів, мереж, </a:t>
            </a:r>
            <a:r>
              <a:rPr lang="uk-UA" dirty="0" err="1"/>
              <a:t>хабів</a:t>
            </a:r>
            <a:r>
              <a:rPr lang="uk-UA" dirty="0"/>
              <a:t>; особливостей реалізації інноваційної, креативної діяльності та суміжних галузей в Європейському союзі та Україні; формування ідей  </a:t>
            </a:r>
            <a:r>
              <a:rPr lang="uk-UA" dirty="0" err="1"/>
              <a:t>проєктних</a:t>
            </a:r>
            <a:r>
              <a:rPr lang="uk-UA" dirty="0"/>
              <a:t> заявок на освітні/наукові/інноваційні </a:t>
            </a:r>
            <a:r>
              <a:rPr lang="uk-UA" dirty="0" err="1"/>
              <a:t>проєкти</a:t>
            </a:r>
            <a:r>
              <a:rPr lang="uk-UA" dirty="0"/>
              <a:t> національних та міжнародних програм в сфері креативної діяльності та суміжних галузей.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0"/>
            <a:ext cx="2100258" cy="202879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20040"/>
            <a:ext cx="5910282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Що ми будемо вивчати?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8363272" cy="4534228"/>
          </a:xfrm>
        </p:spPr>
        <p:txBody>
          <a:bodyPr>
            <a:noAutofit/>
          </a:bodyPr>
          <a:lstStyle/>
          <a:p>
            <a:r>
              <a:rPr lang="ru-RU" sz="1400" b="1" dirty="0" err="1"/>
              <a:t>Змістовний</a:t>
            </a:r>
            <a:r>
              <a:rPr lang="ru-RU" sz="1400" b="1" dirty="0"/>
              <a:t> модуль 1 Теоретико-</a:t>
            </a:r>
            <a:r>
              <a:rPr lang="ru-RU" sz="1400" b="1" dirty="0" err="1"/>
              <a:t>концептуальні</a:t>
            </a:r>
            <a:r>
              <a:rPr lang="ru-RU" sz="1400" b="1" dirty="0"/>
              <a:t> засади </a:t>
            </a:r>
            <a:r>
              <a:rPr lang="ru-RU" sz="1400" b="1" dirty="0" err="1"/>
              <a:t>просторової</a:t>
            </a:r>
            <a:r>
              <a:rPr lang="ru-RU" sz="1400" b="1" dirty="0"/>
              <a:t> </a:t>
            </a:r>
            <a:r>
              <a:rPr lang="ru-RU" sz="1400" b="1" dirty="0" err="1"/>
              <a:t>організації</a:t>
            </a:r>
            <a:r>
              <a:rPr lang="ru-RU" sz="1400" b="1" dirty="0"/>
              <a:t> </a:t>
            </a:r>
            <a:r>
              <a:rPr lang="ru-RU" sz="1400" b="1" dirty="0" err="1"/>
              <a:t>ділової</a:t>
            </a:r>
            <a:r>
              <a:rPr lang="ru-RU" sz="1400" b="1" dirty="0"/>
              <a:t> </a:t>
            </a:r>
            <a:r>
              <a:rPr lang="ru-RU" sz="1400" b="1" dirty="0" err="1"/>
              <a:t>активності</a:t>
            </a:r>
            <a:endParaRPr lang="ru-RU" sz="1400" b="1" dirty="0"/>
          </a:p>
          <a:p>
            <a:r>
              <a:rPr lang="ru-RU" sz="1400" dirty="0"/>
              <a:t>Тема 1. </a:t>
            </a:r>
            <a:r>
              <a:rPr lang="ru-RU" sz="1400" dirty="0" err="1"/>
              <a:t>Теоретичні</a:t>
            </a:r>
            <a:r>
              <a:rPr lang="ru-RU" sz="1400" dirty="0"/>
              <a:t>  та </a:t>
            </a:r>
            <a:r>
              <a:rPr lang="ru-RU" sz="1400" dirty="0" err="1"/>
              <a:t>методологічні</a:t>
            </a:r>
            <a:r>
              <a:rPr lang="ru-RU" sz="1400" dirty="0"/>
              <a:t> засади </a:t>
            </a:r>
            <a:r>
              <a:rPr lang="ru-RU" sz="1400" dirty="0" err="1"/>
              <a:t>просторової</a:t>
            </a:r>
            <a:r>
              <a:rPr lang="ru-RU" sz="1400" dirty="0"/>
              <a:t> </a:t>
            </a:r>
            <a:r>
              <a:rPr lang="ru-RU" sz="1400" dirty="0" err="1"/>
              <a:t>організації</a:t>
            </a:r>
            <a:r>
              <a:rPr lang="ru-RU" sz="1400" dirty="0"/>
              <a:t> </a:t>
            </a:r>
            <a:r>
              <a:rPr lang="ru-RU" sz="1400" dirty="0" err="1"/>
              <a:t>бізнесу</a:t>
            </a:r>
            <a:r>
              <a:rPr lang="ru-RU" sz="1400" dirty="0"/>
              <a:t>.</a:t>
            </a:r>
          </a:p>
          <a:p>
            <a:r>
              <a:rPr lang="ru-RU" sz="1400" dirty="0"/>
              <a:t>Тема 2. </a:t>
            </a:r>
            <a:r>
              <a:rPr lang="ru-RU" sz="1400" dirty="0" err="1"/>
              <a:t>Передумови</a:t>
            </a:r>
            <a:r>
              <a:rPr lang="ru-RU" sz="1400" dirty="0"/>
              <a:t> та </a:t>
            </a:r>
            <a:r>
              <a:rPr lang="ru-RU" sz="1400" dirty="0" err="1"/>
              <a:t>чинники</a:t>
            </a:r>
            <a:r>
              <a:rPr lang="ru-RU" sz="1400" dirty="0"/>
              <a:t> </a:t>
            </a:r>
            <a:r>
              <a:rPr lang="ru-RU" sz="1400" dirty="0" err="1"/>
              <a:t>просторової</a:t>
            </a:r>
            <a:r>
              <a:rPr lang="ru-RU" sz="1400" dirty="0"/>
              <a:t> </a:t>
            </a:r>
            <a:r>
              <a:rPr lang="ru-RU" sz="1400" dirty="0" err="1"/>
              <a:t>локалізації</a:t>
            </a:r>
            <a:r>
              <a:rPr lang="ru-RU" sz="1400" dirty="0"/>
              <a:t> </a:t>
            </a:r>
            <a:r>
              <a:rPr lang="ru-RU" sz="1400" dirty="0" err="1"/>
              <a:t>підприємницької</a:t>
            </a:r>
            <a:r>
              <a:rPr lang="ru-RU" sz="1400" dirty="0"/>
              <a:t> </a:t>
            </a:r>
            <a:r>
              <a:rPr lang="ru-RU" sz="1400" dirty="0" err="1"/>
              <a:t>активності</a:t>
            </a:r>
            <a:endParaRPr lang="ru-RU" sz="1400" dirty="0"/>
          </a:p>
          <a:p>
            <a:endParaRPr lang="ru-RU" sz="1400" dirty="0"/>
          </a:p>
          <a:p>
            <a:r>
              <a:rPr lang="ru-RU" sz="1400" b="1" dirty="0" err="1"/>
              <a:t>Змістовний</a:t>
            </a:r>
            <a:r>
              <a:rPr lang="ru-RU" sz="1400" b="1" dirty="0"/>
              <a:t> модуль 2 Креативна </a:t>
            </a:r>
            <a:r>
              <a:rPr lang="ru-RU" sz="1400" b="1" dirty="0" err="1"/>
              <a:t>економіка</a:t>
            </a:r>
            <a:r>
              <a:rPr lang="ru-RU" sz="1400" b="1" dirty="0"/>
              <a:t>: </a:t>
            </a:r>
            <a:r>
              <a:rPr lang="ru-RU" sz="1400" b="1" dirty="0" err="1"/>
              <a:t>сутність</a:t>
            </a:r>
            <a:r>
              <a:rPr lang="ru-RU" sz="1400" b="1" dirty="0"/>
              <a:t>, структура та </a:t>
            </a:r>
            <a:r>
              <a:rPr lang="ru-RU" sz="1400" b="1" dirty="0" err="1"/>
              <a:t>форми</a:t>
            </a:r>
            <a:r>
              <a:rPr lang="ru-RU" sz="1400" b="1" dirty="0"/>
              <a:t> </a:t>
            </a:r>
            <a:r>
              <a:rPr lang="ru-RU" sz="1400" b="1" dirty="0" err="1"/>
              <a:t>просторової</a:t>
            </a:r>
            <a:r>
              <a:rPr lang="ru-RU" sz="1400" b="1" dirty="0"/>
              <a:t> </a:t>
            </a:r>
            <a:r>
              <a:rPr lang="ru-RU" sz="1400" b="1" dirty="0" err="1"/>
              <a:t>організації</a:t>
            </a:r>
            <a:r>
              <a:rPr lang="ru-RU" sz="1400" b="1" dirty="0"/>
              <a:t> </a:t>
            </a:r>
            <a:r>
              <a:rPr lang="ru-RU" sz="1400" b="1" dirty="0" err="1"/>
              <a:t>бізнесу</a:t>
            </a:r>
            <a:endParaRPr lang="ru-RU" sz="1400" b="1" dirty="0"/>
          </a:p>
          <a:p>
            <a:r>
              <a:rPr lang="ru-RU" sz="1400" dirty="0"/>
              <a:t>Тема 3. </a:t>
            </a:r>
            <a:r>
              <a:rPr lang="ru-RU" sz="1400" dirty="0" err="1"/>
              <a:t>Теоретичні</a:t>
            </a:r>
            <a:r>
              <a:rPr lang="ru-RU" sz="1400" dirty="0"/>
              <a:t> </a:t>
            </a:r>
            <a:r>
              <a:rPr lang="ru-RU" sz="1400" dirty="0" err="1"/>
              <a:t>основи</a:t>
            </a:r>
            <a:r>
              <a:rPr lang="ru-RU" sz="1400" dirty="0"/>
              <a:t> </a:t>
            </a:r>
            <a:r>
              <a:rPr lang="ru-RU" sz="1400" dirty="0" err="1"/>
              <a:t>креативної</a:t>
            </a:r>
            <a:r>
              <a:rPr lang="ru-RU" sz="1400" dirty="0"/>
              <a:t> </a:t>
            </a:r>
            <a:r>
              <a:rPr lang="ru-RU" sz="1400" dirty="0" err="1"/>
              <a:t>економіки</a:t>
            </a:r>
            <a:r>
              <a:rPr lang="ru-RU" sz="1400" dirty="0"/>
              <a:t> та </a:t>
            </a:r>
            <a:r>
              <a:rPr lang="ru-RU" sz="1400" dirty="0" err="1"/>
              <a:t>місце</a:t>
            </a:r>
            <a:r>
              <a:rPr lang="ru-RU" sz="1400" dirty="0"/>
              <a:t> </a:t>
            </a:r>
            <a:r>
              <a:rPr lang="ru-RU" sz="1400" dirty="0" err="1"/>
              <a:t>креативних</a:t>
            </a:r>
            <a:r>
              <a:rPr lang="ru-RU" sz="1400" dirty="0"/>
              <a:t> </a:t>
            </a:r>
            <a:r>
              <a:rPr lang="ru-RU" sz="1400" dirty="0" err="1"/>
              <a:t>індустрій</a:t>
            </a:r>
            <a:r>
              <a:rPr lang="ru-RU" sz="1400" dirty="0"/>
              <a:t> в </a:t>
            </a:r>
            <a:r>
              <a:rPr lang="ru-RU" sz="1400" dirty="0" err="1"/>
              <a:t>просторовому</a:t>
            </a:r>
            <a:r>
              <a:rPr lang="ru-RU" sz="1400" dirty="0"/>
              <a:t> </a:t>
            </a:r>
            <a:r>
              <a:rPr lang="ru-RU" sz="1400" dirty="0" err="1"/>
              <a:t>розвитку</a:t>
            </a:r>
            <a:endParaRPr lang="ru-RU" sz="1400" dirty="0"/>
          </a:p>
          <a:p>
            <a:r>
              <a:rPr lang="ru-RU" sz="1400" dirty="0"/>
              <a:t>Тема 4. </a:t>
            </a:r>
            <a:r>
              <a:rPr lang="ru-RU" sz="1400" dirty="0" err="1"/>
              <a:t>Форми</a:t>
            </a:r>
            <a:r>
              <a:rPr lang="ru-RU" sz="1400" dirty="0"/>
              <a:t> </a:t>
            </a:r>
            <a:r>
              <a:rPr lang="ru-RU" sz="1400" dirty="0" err="1"/>
              <a:t>просторової</a:t>
            </a:r>
            <a:r>
              <a:rPr lang="ru-RU" sz="1400" dirty="0"/>
              <a:t> </a:t>
            </a:r>
            <a:r>
              <a:rPr lang="ru-RU" sz="1400" dirty="0" err="1"/>
              <a:t>організації</a:t>
            </a:r>
            <a:r>
              <a:rPr lang="ru-RU" sz="1400" dirty="0"/>
              <a:t> </a:t>
            </a:r>
            <a:r>
              <a:rPr lang="ru-RU" sz="1400" dirty="0" err="1"/>
              <a:t>підприємницької</a:t>
            </a:r>
            <a:r>
              <a:rPr lang="ru-RU" sz="1400" dirty="0"/>
              <a:t> </a:t>
            </a:r>
            <a:r>
              <a:rPr lang="ru-RU" sz="1400" dirty="0" err="1"/>
              <a:t>діяльності</a:t>
            </a:r>
            <a:r>
              <a:rPr lang="ru-RU" sz="1400" dirty="0"/>
              <a:t> в </a:t>
            </a:r>
            <a:r>
              <a:rPr lang="ru-RU" sz="1400" dirty="0" err="1"/>
              <a:t>сервісній</a:t>
            </a:r>
            <a:r>
              <a:rPr lang="ru-RU" sz="1400" dirty="0"/>
              <a:t> та </a:t>
            </a:r>
            <a:r>
              <a:rPr lang="ru-RU" sz="1400" dirty="0" err="1"/>
              <a:t>креативній</a:t>
            </a:r>
            <a:r>
              <a:rPr lang="ru-RU" sz="1400" dirty="0"/>
              <a:t> </a:t>
            </a:r>
            <a:r>
              <a:rPr lang="ru-RU" sz="1400" dirty="0" err="1"/>
              <a:t>економіці</a:t>
            </a:r>
            <a:endParaRPr lang="ru-RU" sz="1400" dirty="0"/>
          </a:p>
          <a:p>
            <a:endParaRPr lang="ru-RU" sz="1400" dirty="0"/>
          </a:p>
          <a:p>
            <a:r>
              <a:rPr lang="ru-RU" sz="1400" b="1" dirty="0" err="1"/>
              <a:t>Змістовний</a:t>
            </a:r>
            <a:r>
              <a:rPr lang="ru-RU" sz="1400" b="1" dirty="0"/>
              <a:t> модуль 3 </a:t>
            </a:r>
            <a:r>
              <a:rPr lang="ru-RU" sz="1400" b="1" dirty="0" err="1"/>
              <a:t>Європейський</a:t>
            </a:r>
            <a:r>
              <a:rPr lang="ru-RU" sz="1400" b="1" dirty="0"/>
              <a:t> </a:t>
            </a:r>
            <a:r>
              <a:rPr lang="ru-RU" sz="1400" b="1" dirty="0" err="1"/>
              <a:t>досвід</a:t>
            </a:r>
            <a:r>
              <a:rPr lang="ru-RU" sz="1400" b="1" dirty="0"/>
              <a:t> </a:t>
            </a:r>
            <a:r>
              <a:rPr lang="ru-RU" sz="1400" b="1" dirty="0" err="1"/>
              <a:t>просторового</a:t>
            </a:r>
            <a:r>
              <a:rPr lang="ru-RU" sz="1400" b="1" dirty="0"/>
              <a:t> креативного </a:t>
            </a:r>
            <a:r>
              <a:rPr lang="ru-RU" sz="1400" b="1" dirty="0" err="1"/>
              <a:t>розвитку</a:t>
            </a:r>
            <a:endParaRPr lang="ru-RU" sz="1400" b="1" dirty="0"/>
          </a:p>
          <a:p>
            <a:r>
              <a:rPr lang="ru-RU" sz="1400" dirty="0"/>
              <a:t>Тема 5. </a:t>
            </a:r>
            <a:r>
              <a:rPr lang="ru-RU" sz="1400" dirty="0" err="1"/>
              <a:t>Просторовий</a:t>
            </a:r>
            <a:r>
              <a:rPr lang="ru-RU" sz="1400" dirty="0"/>
              <a:t> </a:t>
            </a:r>
            <a:r>
              <a:rPr lang="ru-RU" sz="1400" dirty="0" err="1"/>
              <a:t>креативний</a:t>
            </a:r>
            <a:r>
              <a:rPr lang="ru-RU" sz="1400" dirty="0"/>
              <a:t> </a:t>
            </a:r>
            <a:r>
              <a:rPr lang="ru-RU" sz="1400" dirty="0" err="1"/>
              <a:t>розвиток</a:t>
            </a:r>
            <a:r>
              <a:rPr lang="ru-RU" sz="1400" dirty="0"/>
              <a:t> в </a:t>
            </a:r>
            <a:r>
              <a:rPr lang="ru-RU" sz="1400" dirty="0" err="1"/>
              <a:t>країнах</a:t>
            </a:r>
            <a:r>
              <a:rPr lang="ru-RU" sz="1400" dirty="0"/>
              <a:t> ЄС</a:t>
            </a:r>
          </a:p>
          <a:p>
            <a:endParaRPr lang="ru-RU" sz="1400" dirty="0"/>
          </a:p>
          <a:p>
            <a:r>
              <a:rPr lang="ru-RU" sz="1400" b="1" dirty="0" err="1"/>
              <a:t>Змістовний</a:t>
            </a:r>
            <a:r>
              <a:rPr lang="ru-RU" sz="1400" b="1" dirty="0"/>
              <a:t> модуль 4 </a:t>
            </a:r>
            <a:r>
              <a:rPr lang="ru-RU" sz="1400" b="1" dirty="0" err="1"/>
              <a:t>Проєктний</a:t>
            </a:r>
            <a:r>
              <a:rPr lang="ru-RU" sz="1400" b="1" dirty="0"/>
              <a:t>  </a:t>
            </a:r>
            <a:r>
              <a:rPr lang="ru-RU" sz="1400" b="1" dirty="0" err="1"/>
              <a:t>підхід</a:t>
            </a:r>
            <a:r>
              <a:rPr lang="ru-RU" sz="1400" b="1" dirty="0"/>
              <a:t> в </a:t>
            </a:r>
            <a:r>
              <a:rPr lang="ru-RU" sz="1400" b="1" dirty="0" err="1"/>
              <a:t>забезпеченні</a:t>
            </a:r>
            <a:r>
              <a:rPr lang="ru-RU" sz="1400" b="1" dirty="0"/>
              <a:t> </a:t>
            </a:r>
            <a:r>
              <a:rPr lang="ru-RU" sz="1400" b="1" dirty="0" err="1"/>
              <a:t>просторового</a:t>
            </a:r>
            <a:r>
              <a:rPr lang="ru-RU" sz="1400" b="1" dirty="0"/>
              <a:t> креативного </a:t>
            </a:r>
            <a:r>
              <a:rPr lang="ru-RU" sz="1400" b="1" dirty="0" err="1"/>
              <a:t>розвитку</a:t>
            </a:r>
            <a:endParaRPr lang="ru-RU" sz="1400" b="1" dirty="0"/>
          </a:p>
          <a:p>
            <a:r>
              <a:rPr lang="ru-RU" sz="1400" dirty="0"/>
              <a:t>Тема 6. </a:t>
            </a:r>
            <a:r>
              <a:rPr lang="ru-RU" sz="1400" dirty="0" err="1"/>
              <a:t>Проєктні</a:t>
            </a:r>
            <a:r>
              <a:rPr lang="ru-RU" sz="1400" dirty="0"/>
              <a:t> </a:t>
            </a:r>
            <a:r>
              <a:rPr lang="ru-RU" sz="1400" dirty="0" err="1"/>
              <a:t>ініціативи</a:t>
            </a:r>
            <a:r>
              <a:rPr lang="ru-RU" sz="1400" dirty="0"/>
              <a:t> </a:t>
            </a:r>
            <a:r>
              <a:rPr lang="ru-RU" sz="1400" dirty="0" err="1"/>
              <a:t>просторового</a:t>
            </a:r>
            <a:r>
              <a:rPr lang="ru-RU" sz="1400" dirty="0"/>
              <a:t> креативного </a:t>
            </a:r>
            <a:r>
              <a:rPr lang="ru-RU" sz="1400" dirty="0" err="1"/>
              <a:t>розвитку</a:t>
            </a:r>
            <a:r>
              <a:rPr lang="ru-RU" sz="1400" dirty="0"/>
              <a:t>: </a:t>
            </a:r>
            <a:r>
              <a:rPr lang="ru-RU" sz="1400" dirty="0" err="1"/>
              <a:t>національні</a:t>
            </a:r>
            <a:r>
              <a:rPr lang="ru-RU" sz="1400" dirty="0"/>
              <a:t>, </a:t>
            </a:r>
            <a:r>
              <a:rPr lang="ru-RU" sz="1400" dirty="0" err="1"/>
              <a:t>регіональні</a:t>
            </a:r>
            <a:r>
              <a:rPr lang="ru-RU" sz="1400" dirty="0"/>
              <a:t> та </a:t>
            </a:r>
            <a:r>
              <a:rPr lang="ru-RU" sz="1400" dirty="0" err="1"/>
              <a:t>локальні</a:t>
            </a:r>
            <a:r>
              <a:rPr lang="ru-RU" sz="1400" dirty="0"/>
              <a:t> </a:t>
            </a:r>
            <a:r>
              <a:rPr lang="ru-RU" sz="1400" dirty="0" err="1"/>
              <a:t>аспекти</a:t>
            </a:r>
            <a:endParaRPr lang="ru-RU" sz="1400" dirty="0"/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96" y="1"/>
            <a:ext cx="1571604" cy="128586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59FDEED3-ADF7-4362-A68E-42384310ACC9}"/>
              </a:ext>
            </a:extLst>
          </p:cNvPr>
          <p:cNvPicPr/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0"/>
            <a:ext cx="2100258" cy="202879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20040"/>
            <a:ext cx="5910282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Як ми будемо вивчати?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72816"/>
            <a:ext cx="5040560" cy="5040560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/>
              <a:t>Лекції</a:t>
            </a:r>
          </a:p>
          <a:p>
            <a:r>
              <a:rPr lang="uk-UA" dirty="0"/>
              <a:t>Лекції будуть змістовні, цікаві, академічно виважені, дискусійні, які розкривають в повній мірі аспекти </a:t>
            </a:r>
            <a:r>
              <a:rPr lang="uk-UA" dirty="0" smtClean="0"/>
              <a:t>креативної економіки та просторових форм бізнесу</a:t>
            </a:r>
            <a:endParaRPr lang="uk-UA" dirty="0"/>
          </a:p>
          <a:p>
            <a:r>
              <a:rPr lang="uk-UA" b="1" dirty="0"/>
              <a:t>Практичні заняття</a:t>
            </a:r>
          </a:p>
          <a:p>
            <a:r>
              <a:rPr lang="uk-UA" dirty="0"/>
              <a:t>Кожне практичне заняття передбачає більш детальне вивчення лекційних тим, а також тих питань, які на лекції не розглядалися. На занятті використовуються такі </a:t>
            </a:r>
            <a:r>
              <a:rPr lang="uk-UA" u="sng" dirty="0"/>
              <a:t>активні методики навчання</a:t>
            </a:r>
            <a:r>
              <a:rPr lang="uk-UA" dirty="0"/>
              <a:t>: кейс-аналіз,  рольові та ситуаційні ігри,  інтерактивні завдання,  тренінги.</a:t>
            </a:r>
            <a:endParaRPr lang="ru-RU" dirty="0"/>
          </a:p>
          <a:p>
            <a:r>
              <a:rPr lang="uk-UA" dirty="0"/>
              <a:t>Практичний підхід включає в себе  також тематичні дослідження, перекладацьку практику, опрацювання бізнес-аналітики </a:t>
            </a:r>
            <a:r>
              <a:rPr lang="uk-UA" dirty="0" smtClean="0"/>
              <a:t>та </a:t>
            </a:r>
            <a:r>
              <a:rPr lang="uk-UA" dirty="0"/>
              <a:t>рекомендованої літератури для домашнього читання. 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6C1149E-ADBE-4C16-BD5F-E15CFD92A862}"/>
              </a:ext>
            </a:extLst>
          </p:cNvPr>
          <p:cNvPicPr/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375169"/>
            <a:ext cx="2100258" cy="2028796"/>
          </a:xfrm>
          <a:prstGeom prst="rect">
            <a:avLst/>
          </a:prstGeom>
        </p:spPr>
      </p:pic>
      <p:pic>
        <p:nvPicPr>
          <p:cNvPr id="9218" name="Picture 2" descr="Нет описания.">
            <a:extLst>
              <a:ext uri="{FF2B5EF4-FFF2-40B4-BE49-F238E27FC236}">
                <a16:creationId xmlns:a16="http://schemas.microsoft.com/office/drawing/2014/main" xmlns="" id="{D44B8DC5-DDBF-4794-BE81-A8119DA3F1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708920"/>
            <a:ext cx="3360373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20040"/>
            <a:ext cx="5910282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Як ми будемо вивчати?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Розробка </a:t>
            </a:r>
            <a:r>
              <a:rPr lang="uk-UA" dirty="0"/>
              <a:t>та захист авторського методичного підходу до визначення потенціалу просторової інтеграції бізнесу на регіональному рівні</a:t>
            </a:r>
            <a:r>
              <a:rPr lang="uk-UA" dirty="0" smtClean="0"/>
              <a:t>.</a:t>
            </a:r>
          </a:p>
          <a:p>
            <a:endParaRPr lang="uk-UA" dirty="0"/>
          </a:p>
          <a:p>
            <a:r>
              <a:rPr lang="uk-UA" dirty="0"/>
              <a:t>Розробка та захист </a:t>
            </a:r>
            <a:r>
              <a:rPr lang="uk-UA" dirty="0" err="1"/>
              <a:t>проєктної</a:t>
            </a:r>
            <a:r>
              <a:rPr lang="uk-UA" dirty="0"/>
              <a:t> ідеї просторового розвитку бізнесу через призму поєднання науково-освітньої, інноваційної,  креативної та інших видів економічної діяльності.</a:t>
            </a:r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ED438EA3-800C-48D5-ADFF-F1C6226058CA}"/>
              </a:ext>
            </a:extLst>
          </p:cNvPr>
          <p:cNvPicPr/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8704" y="7144"/>
            <a:ext cx="2100258" cy="202879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3009" y="12077"/>
            <a:ext cx="5797091" cy="1492132"/>
          </a:xfrm>
        </p:spPr>
        <p:txBody>
          <a:bodyPr/>
          <a:lstStyle/>
          <a:p>
            <a:r>
              <a:rPr lang="uk-UA" dirty="0"/>
              <a:t>Які критерії Оцінювання?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F9751B6-A178-4A13-86A3-DE989D43193B}"/>
              </a:ext>
            </a:extLst>
          </p:cNvPr>
          <p:cNvPicPr/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-256255"/>
            <a:ext cx="2100258" cy="2028796"/>
          </a:xfrm>
          <a:prstGeom prst="rect">
            <a:avLst/>
          </a:prstGeom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03" t="27176" r="20639" b="3853"/>
          <a:stretch/>
        </p:blipFill>
        <p:spPr bwMode="auto">
          <a:xfrm>
            <a:off x="1277889" y="1556792"/>
            <a:ext cx="6768752" cy="4435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20040"/>
            <a:ext cx="5910282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Які </a:t>
            </a:r>
            <a:r>
              <a:rPr lang="uk-UA" dirty="0" err="1"/>
              <a:t>кокурентні</a:t>
            </a:r>
            <a:r>
              <a:rPr lang="uk-UA" dirty="0"/>
              <a:t> переваги курсу?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ПЕРЕВАГА № 1</a:t>
            </a:r>
          </a:p>
          <a:p>
            <a:r>
              <a:rPr lang="uk-UA" dirty="0"/>
              <a:t>Підготовка </a:t>
            </a:r>
            <a:r>
              <a:rPr lang="uk-UA" dirty="0" smtClean="0"/>
              <a:t>економістів</a:t>
            </a:r>
            <a:r>
              <a:rPr lang="uk-UA" dirty="0" smtClean="0"/>
              <a:t>, </a:t>
            </a:r>
            <a:r>
              <a:rPr lang="uk-UA" dirty="0"/>
              <a:t>які мислять глобально (</a:t>
            </a:r>
            <a:r>
              <a:rPr lang="ru-RU" dirty="0" err="1"/>
              <a:t>global</a:t>
            </a:r>
            <a:r>
              <a:rPr lang="ru-RU" dirty="0"/>
              <a:t> </a:t>
            </a:r>
            <a:r>
              <a:rPr lang="ru-RU" dirty="0" err="1"/>
              <a:t>thinking</a:t>
            </a:r>
            <a:r>
              <a:rPr lang="uk-UA" dirty="0"/>
              <a:t>). Підготовка фахівців-універсалів в галузі </a:t>
            </a:r>
            <a:r>
              <a:rPr lang="uk-UA" dirty="0" smtClean="0"/>
              <a:t>бізнесу</a:t>
            </a:r>
            <a:r>
              <a:rPr lang="uk-UA" dirty="0"/>
              <a:t>, які розуміють як </a:t>
            </a:r>
            <a:r>
              <a:rPr lang="uk-UA" dirty="0" smtClean="0"/>
              <a:t>креативні форми бізнесу компанії працюють</a:t>
            </a:r>
            <a:endParaRPr lang="uk-UA" dirty="0"/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132" y="4556993"/>
            <a:ext cx="3252307" cy="2301007"/>
          </a:xfrm>
          <a:prstGeom prst="rect">
            <a:avLst/>
          </a:prstGeom>
        </p:spPr>
      </p:pic>
      <p:pic>
        <p:nvPicPr>
          <p:cNvPr id="3074" name="Picture 2" descr="PAPER: Exploring Cross Cultural Workforce Management Issues in the UAE by  Ali Khaled">
            <a:extLst>
              <a:ext uri="{FF2B5EF4-FFF2-40B4-BE49-F238E27FC236}">
                <a16:creationId xmlns:a16="http://schemas.microsoft.com/office/drawing/2014/main" xmlns="" id="{1008FE73-0F24-4604-8D24-393B68E10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854" y="4283205"/>
            <a:ext cx="3914775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FD1315E-5680-4200-BD56-561BBE029F0C}"/>
              </a:ext>
            </a:extLst>
          </p:cNvPr>
          <p:cNvPicPr/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521" y="241410"/>
            <a:ext cx="2100258" cy="202879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20040"/>
            <a:ext cx="5910282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Які </a:t>
            </a:r>
            <a:r>
              <a:rPr lang="uk-UA" dirty="0" err="1"/>
              <a:t>кокурентні</a:t>
            </a:r>
            <a:r>
              <a:rPr lang="uk-UA" dirty="0"/>
              <a:t> переваги курсу?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ПЕРЕВАГА № 2</a:t>
            </a:r>
          </a:p>
          <a:p>
            <a:r>
              <a:rPr lang="uk-UA" dirty="0"/>
              <a:t>Підготовка </a:t>
            </a:r>
            <a:r>
              <a:rPr lang="uk-UA" dirty="0" smtClean="0"/>
              <a:t>економістів </a:t>
            </a:r>
            <a:r>
              <a:rPr lang="uk-UA" dirty="0"/>
              <a:t>для роботи на посадах </a:t>
            </a:r>
            <a:r>
              <a:rPr lang="uk-UA" dirty="0" smtClean="0"/>
              <a:t>«</a:t>
            </a:r>
            <a:r>
              <a:rPr lang="ru-RU" dirty="0" err="1" smtClean="0"/>
              <a:t>креативний</a:t>
            </a:r>
            <a:r>
              <a:rPr lang="ru-RU" dirty="0" smtClean="0"/>
              <a:t> директор</a:t>
            </a:r>
            <a:r>
              <a:rPr lang="uk-UA" dirty="0" smtClean="0"/>
              <a:t>" в </a:t>
            </a:r>
            <a:r>
              <a:rPr lang="uk-UA" dirty="0"/>
              <a:t>зарубіжних підрозділах, філіях і представництвах глобальних </a:t>
            </a:r>
            <a:r>
              <a:rPr lang="uk-UA" dirty="0" smtClean="0"/>
              <a:t>компаній</a:t>
            </a:r>
            <a:endParaRPr lang="uk-UA" dirty="0"/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68" y="4857760"/>
            <a:ext cx="1643058" cy="178593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A93DB66E-E0E4-44C8-86FF-CA14EBF0FAF1}"/>
              </a:ext>
            </a:extLst>
          </p:cNvPr>
          <p:cNvPicPr/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371" y="257206"/>
            <a:ext cx="2100258" cy="202879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20040"/>
            <a:ext cx="5910282" cy="1143000"/>
          </a:xfrm>
        </p:spPr>
        <p:txBody>
          <a:bodyPr>
            <a:normAutofit fontScale="90000"/>
          </a:bodyPr>
          <a:lstStyle/>
          <a:p>
            <a:r>
              <a:rPr lang="uk-UA" sz="3600" dirty="0"/>
              <a:t>Які </a:t>
            </a:r>
            <a:r>
              <a:rPr lang="uk-UA" sz="3600" dirty="0" smtClean="0"/>
              <a:t>результати ви о</a:t>
            </a:r>
            <a:r>
              <a:rPr lang="uk-UA" sz="3600" dirty="0" smtClean="0"/>
              <a:t>тримаєте </a:t>
            </a:r>
            <a:r>
              <a:rPr lang="uk-UA" sz="3600" dirty="0"/>
              <a:t>після вивчення курсу?</a:t>
            </a:r>
            <a:endParaRPr lang="ru-RU" sz="3600" dirty="0"/>
          </a:p>
        </p:txBody>
      </p:sp>
      <p:pic>
        <p:nvPicPr>
          <p:cNvPr id="5" name="Рисунок 4" descr="http://www.hneu.edu.ua/web/public/moved/hneu/Bakalavr_Magistr/Bakalavr_program/%5B%D0%A4%D0%BE%D1%82%D0%BE_%D0%9C%D0%B1%5D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0232" y="113964"/>
            <a:ext cx="2358267" cy="171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encrypted-tbn3.gstatic.com/images?q=tbn:ANd9GcQ6-pT2qgT4q5CF99QibLtsN76LpiqmdcUHtRL3qOvS7TIn3hmC_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877272"/>
            <a:ext cx="1511179" cy="127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5B7E3A5-D1FC-47BD-A538-EFAC8471A8F6}"/>
              </a:ext>
            </a:extLst>
          </p:cNvPr>
          <p:cNvPicPr/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863" y="-43183"/>
            <a:ext cx="2100258" cy="2028796"/>
          </a:xfrm>
          <a:prstGeom prst="rect">
            <a:avLst/>
          </a:prstGeom>
        </p:spPr>
      </p:pic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5015784"/>
              </p:ext>
            </p:extLst>
          </p:nvPr>
        </p:nvGraphicFramePr>
        <p:xfrm>
          <a:off x="1017559" y="1864289"/>
          <a:ext cx="6650785" cy="43730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7231"/>
                <a:gridCol w="5863554"/>
              </a:tblGrid>
              <a:tr h="19877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Програмні результати навчання</a:t>
                      </a:r>
                      <a:endParaRPr lang="ru-RU" sz="9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1263" marR="612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5095"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</a:rPr>
                        <a:t>ПРН7</a:t>
                      </a:r>
                      <a:endParaRPr lang="ru-RU" sz="9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1263" marR="612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Оволодівати сучасними знаннями та застосовувати їх у практичній діяльності; здійснювати абстрактний аналіз, оцінку і синтез нових та комплексних ідей; демонструвати відданість їх розвитку у передових контекстах професійної та наукової діяльності</a:t>
                      </a:r>
                      <a:endParaRPr lang="ru-RU" sz="11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1263" marR="61263" marT="0" marB="0"/>
                </a:tc>
              </a:tr>
              <a:tr h="795095"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</a:rPr>
                        <a:t>ПРН8</a:t>
                      </a:r>
                      <a:endParaRPr lang="ru-RU" sz="9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1263" marR="612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Започаткувати, планувати, проводити та коригувати послідовний процес ґрунтовного наукового дослідження, що дає можливість переосмислити наявне та створити нове цілісне знання; відповідати за якість проведених досліджень та достовірність їх результатів</a:t>
                      </a:r>
                      <a:endParaRPr lang="ru-RU" sz="11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1263" marR="61263" marT="0" marB="0"/>
                </a:tc>
              </a:tr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</a:rPr>
                        <a:t>ПРН10</a:t>
                      </a:r>
                      <a:endParaRPr lang="ru-RU" sz="9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1263" marR="612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Ініціювати, розробляти та/або реалізовувати освітні і наукові проєкти на національному та міжнародному рівнях; володіти навичками роботи у колективі, забезпечувати його організацію та координацію</a:t>
                      </a:r>
                      <a:endParaRPr lang="ru-RU" sz="11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1263" marR="61263" marT="0" marB="0"/>
                </a:tc>
              </a:tr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</a:rPr>
                        <a:t>ПРН11</a:t>
                      </a:r>
                      <a:endParaRPr lang="ru-RU" sz="9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1263" marR="612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Здійснювати пошук, оброблення та аналіз наукової інформації, її систематизацію та узагальнення; використовувати інформаційно-комунікаційні технології у дослідницькій та викладацькій діяльності</a:t>
                      </a:r>
                      <a:endParaRPr lang="ru-RU" sz="11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1263" marR="61263" marT="0" marB="0"/>
                </a:tc>
              </a:tr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</a:rPr>
                        <a:t>ПРН19</a:t>
                      </a:r>
                      <a:endParaRPr lang="ru-RU" sz="9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1263" marR="612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Розуміти теоретичні і практичні проблеми, сучасний стан наукових знань за спеціальністю 051 «Економіка» та використовувати термінологічний апарат наукового дослідження </a:t>
                      </a:r>
                      <a:endParaRPr lang="ru-RU" sz="11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1263" marR="61263" marT="0" marB="0"/>
                </a:tc>
              </a:tr>
              <a:tr h="198774"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</a:rPr>
                        <a:t>ПРН25</a:t>
                      </a:r>
                      <a:endParaRPr lang="ru-RU" sz="9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1263" marR="612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Впроваджувати інноваційні проєкти у сфері економіки</a:t>
                      </a:r>
                      <a:endParaRPr lang="ru-RU" sz="11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1263" marR="61263" marT="0" marB="0"/>
                </a:tc>
              </a:tr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uk-UA" sz="1100">
                          <a:effectLst/>
                        </a:rPr>
                        <a:t>ПРН26</a:t>
                      </a:r>
                      <a:endParaRPr lang="ru-RU" sz="9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1263" marR="612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Здійснювати аналіз зарубіжного досвіду з урахуванням зовнішньоекономічного курсу на європейську та євроатлантичну інтеграцію для вирішення теоретичних і практичних проблем економічної науки</a:t>
                      </a:r>
                      <a:endParaRPr lang="ru-RU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1263" marR="61263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Эмблема">
  <a:themeElements>
    <a:clrScheme name="Эмблема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Эмблема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Эмблем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88</TotalTime>
  <Words>526</Words>
  <Application>Microsoft Office PowerPoint</Application>
  <PresentationFormat>Экран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Эмблема</vt:lpstr>
      <vt:lpstr>Презентація курсу “КРЕАТИВНА ЕКОНОМІКА ТА ПРОСТОРОВІ ФОРМИ ОРГАНІЗАЦІЇ БІЗНЕСУ ”</vt:lpstr>
      <vt:lpstr>Яка мета вивчення курсу?</vt:lpstr>
      <vt:lpstr>Що ми будемо вивчати?</vt:lpstr>
      <vt:lpstr>Як ми будемо вивчати?</vt:lpstr>
      <vt:lpstr>Як ми будемо вивчати?</vt:lpstr>
      <vt:lpstr>Які критерії Оцінювання?</vt:lpstr>
      <vt:lpstr>Які кокурентні переваги курсу?</vt:lpstr>
      <vt:lpstr>Які кокурентні переваги курсу?</vt:lpstr>
      <vt:lpstr>Які результати ви отримаєте після вивчення курсу?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курсу “Міжнародний бізнес”</dc:title>
  <dc:creator>35</dc:creator>
  <cp:lastModifiedBy>Samsung</cp:lastModifiedBy>
  <cp:revision>10</cp:revision>
  <dcterms:created xsi:type="dcterms:W3CDTF">2017-02-01T12:05:42Z</dcterms:created>
  <dcterms:modified xsi:type="dcterms:W3CDTF">2021-10-12T04:03:17Z</dcterms:modified>
</cp:coreProperties>
</file>