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57" r:id="rId4"/>
    <p:sldId id="258" r:id="rId5"/>
    <p:sldId id="259" r:id="rId6"/>
    <p:sldId id="272" r:id="rId7"/>
    <p:sldId id="261" r:id="rId8"/>
    <p:sldId id="260" r:id="rId9"/>
    <p:sldId id="271" r:id="rId10"/>
    <p:sldId id="263" r:id="rId11"/>
    <p:sldId id="264" r:id="rId12"/>
    <p:sldId id="265" r:id="rId13"/>
    <p:sldId id="262" r:id="rId14"/>
    <p:sldId id="266" r:id="rId15"/>
    <p:sldId id="267" r:id="rId16"/>
    <p:sldId id="269" r:id="rId17"/>
    <p:sldId id="268" r:id="rId18"/>
    <p:sldId id="270" r:id="rId19"/>
    <p:sldId id="276" r:id="rId20"/>
    <p:sldId id="277" r:id="rId21"/>
    <p:sldId id="281" r:id="rId22"/>
    <p:sldId id="282" r:id="rId23"/>
    <p:sldId id="283" r:id="rId24"/>
    <p:sldId id="284" r:id="rId25"/>
    <p:sldId id="286" r:id="rId26"/>
    <p:sldId id="279" r:id="rId27"/>
    <p:sldId id="280" r:id="rId28"/>
    <p:sldId id="285" r:id="rId29"/>
    <p:sldId id="274" r:id="rId30"/>
    <p:sldId id="27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39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051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23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619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11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33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616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250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20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2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80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83A7009-9DBC-4BA1-BDFD-AAEC56ECC19B}" type="datetimeFigureOut">
              <a:rPr lang="uk-UA" smtClean="0"/>
              <a:t>05.03.2025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E691EA5-C7F9-4380-81A2-5BC6A2564864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89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B723E-07D7-49B4-B888-ACFE2B134F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Технічна природа візуального контенту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26893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EA5A1-377A-4094-8CAE-D9E6CA0A1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Точка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зйомка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344F4D-D86E-4010-BEA6-4B439D4E8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>
                <a:solidFill>
                  <a:srgbClr val="333333"/>
                </a:solidFill>
                <a:latin typeface="Open Sans" panose="020B0606030504020204" pitchFamily="34" charset="0"/>
              </a:rPr>
              <a:t>Положення</a:t>
            </a:r>
            <a:r>
              <a:rPr lang="ru-RU" i="1" dirty="0">
                <a:solidFill>
                  <a:srgbClr val="333333"/>
                </a:solidFill>
                <a:latin typeface="Open Sans" panose="020B0606030504020204" pitchFamily="34" charset="0"/>
              </a:rPr>
              <a:t> об</a:t>
            </a:r>
            <a:r>
              <a:rPr lang="en-US" i="1" dirty="0">
                <a:solidFill>
                  <a:srgbClr val="333333"/>
                </a:solidFill>
                <a:latin typeface="Open Sans" panose="020B0606030504020204" pitchFamily="34" charset="0"/>
              </a:rPr>
              <a:t>’</a:t>
            </a:r>
            <a:r>
              <a:rPr lang="uk-UA" i="1" dirty="0" err="1">
                <a:solidFill>
                  <a:srgbClr val="333333"/>
                </a:solidFill>
                <a:latin typeface="Open Sans" panose="020B0606030504020204" pitchFamily="34" charset="0"/>
              </a:rPr>
              <a:t>єктива</a:t>
            </a:r>
            <a:r>
              <a:rPr lang="uk-UA" i="1" dirty="0">
                <a:solidFill>
                  <a:srgbClr val="333333"/>
                </a:solidFill>
                <a:latin typeface="Open Sans" panose="020B0606030504020204" pitchFamily="34" charset="0"/>
              </a:rPr>
              <a:t> стосовно об</a:t>
            </a:r>
            <a:r>
              <a:rPr lang="en-US" i="1" dirty="0">
                <a:solidFill>
                  <a:srgbClr val="333333"/>
                </a:solidFill>
                <a:latin typeface="Open Sans" panose="020B0606030504020204" pitchFamily="34" charset="0"/>
              </a:rPr>
              <a:t>’</a:t>
            </a:r>
            <a:r>
              <a:rPr lang="uk-UA" i="1" dirty="0" err="1">
                <a:solidFill>
                  <a:srgbClr val="333333"/>
                </a:solidFill>
                <a:latin typeface="Open Sans" panose="020B0606030504020204" pitchFamily="34" charset="0"/>
              </a:rPr>
              <a:t>єкта</a:t>
            </a:r>
            <a:endParaRPr lang="ru-RU" i="1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endParaRPr lang="ru-RU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Ф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ронтальна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– пряма (на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рівні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очей).</a:t>
            </a:r>
          </a:p>
          <a:p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Б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ічна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 (права та </a:t>
            </a:r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ліва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).</a:t>
            </a:r>
          </a:p>
          <a:p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За </a:t>
            </a:r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висотою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верхня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нижня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)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Ч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ерез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об'єкт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</a:t>
            </a:r>
            <a:b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0226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Хочете зробити фотографію в режимі «Портрет»? — служба підтримки Apple (UA)">
            <a:extLst>
              <a:ext uri="{FF2B5EF4-FFF2-40B4-BE49-F238E27FC236}">
                <a16:creationId xmlns:a16="http://schemas.microsoft.com/office/drawing/2014/main" id="{B6DD6033-8172-44F3-8E22-6C04AEF652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5" y="438652"/>
            <a:ext cx="2407104" cy="485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Предметная съемка: лайфхаки, полезные советы и основные правила">
            <a:extLst>
              <a:ext uri="{FF2B5EF4-FFF2-40B4-BE49-F238E27FC236}">
                <a16:creationId xmlns:a16="http://schemas.microsoft.com/office/drawing/2014/main" id="{7F33C8C7-A57E-41EF-91FD-9FF254D18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858" y="594825"/>
            <a:ext cx="4519516" cy="253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Предметная съемка для студии маникюра💅 — Наталья Тарханова на TenChat.ru">
            <a:extLst>
              <a:ext uri="{FF2B5EF4-FFF2-40B4-BE49-F238E27FC236}">
                <a16:creationId xmlns:a16="http://schemas.microsoft.com/office/drawing/2014/main" id="{3F5000CA-470A-4D79-B1B5-4F171239C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873" y="3206525"/>
            <a:ext cx="2939144" cy="293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Предметная съемка | Графический дизайнер">
            <a:extLst>
              <a:ext uri="{FF2B5EF4-FFF2-40B4-BE49-F238E27FC236}">
                <a16:creationId xmlns:a16="http://schemas.microsoft.com/office/drawing/2014/main" id="{E2A963D3-EA9A-4725-B92E-B892949A8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175" y="4041517"/>
            <a:ext cx="4731843" cy="222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13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580944-8E3D-4658-A792-AEC0D84E9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1127"/>
            <a:ext cx="10515600" cy="895836"/>
          </a:xfrm>
        </p:spPr>
        <p:txBody>
          <a:bodyPr/>
          <a:lstStyle/>
          <a:p>
            <a:r>
              <a:rPr lang="uk-UA" dirty="0"/>
              <a:t>Квінтесенція (5-ий елемент) – поєднання двох та більше точок зйомки</a:t>
            </a:r>
          </a:p>
        </p:txBody>
      </p:sp>
      <p:pic>
        <p:nvPicPr>
          <p:cNvPr id="3074" name="Picture 2" descr="Предметная съемка: лайфхаки, полезные советы и основные правила">
            <a:extLst>
              <a:ext uri="{FF2B5EF4-FFF2-40B4-BE49-F238E27FC236}">
                <a16:creationId xmlns:a16="http://schemas.microsoft.com/office/drawing/2014/main" id="{29DEBA59-75CA-434C-AB70-A3AF4DEF2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79" y="531845"/>
            <a:ext cx="3923134" cy="250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Фотосъемка косметики. Предметная съемка косметики для инстаграм и  интернет-магазина">
            <a:extLst>
              <a:ext uri="{FF2B5EF4-FFF2-40B4-BE49-F238E27FC236}">
                <a16:creationId xmlns:a16="http://schemas.microsoft.com/office/drawing/2014/main" id="{BC80580C-BA7C-4263-9D78-89410A21C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28" y="681037"/>
            <a:ext cx="3304983" cy="280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Предметная съёмка на телефон в домашних условиях: 18 советов по улучшению  качества фотографий: Хитрости и советы / Lifehack в журнале Ярмарки Мастеров">
            <a:extLst>
              <a:ext uri="{FF2B5EF4-FFF2-40B4-BE49-F238E27FC236}">
                <a16:creationId xmlns:a16="http://schemas.microsoft.com/office/drawing/2014/main" id="{53F5B684-D7B6-43CE-92AD-139E349FC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773" y="2859637"/>
            <a:ext cx="3119203" cy="2327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842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EB861-9672-48A4-BD68-2ED1052D0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Світло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BE2E64-767A-418B-892A-A1948B3DFD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00B0F0"/>
                </a:solidFill>
              </a:rPr>
              <a:t>Природнє</a:t>
            </a:r>
          </a:p>
          <a:p>
            <a:r>
              <a:rPr lang="uk-UA" dirty="0"/>
              <a:t>Створюється сонячними променями, відбитими з різних поверхонь</a:t>
            </a:r>
          </a:p>
          <a:p>
            <a:r>
              <a:rPr lang="uk-UA" dirty="0"/>
              <a:t>Нерівномірне</a:t>
            </a:r>
          </a:p>
          <a:p>
            <a:r>
              <a:rPr lang="uk-UA" dirty="0"/>
              <a:t>Залежить від погоди / часу / сторонніх об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endParaRPr lang="uk-UA" dirty="0"/>
          </a:p>
          <a:p>
            <a:r>
              <a:rPr lang="uk-UA" dirty="0"/>
              <a:t>Частково може «коригуватися» подвійними екранами  з білою та дзеркальною поверхнею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FE91392-7B71-4819-90A1-C6092FEF2D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00B0F0"/>
                </a:solidFill>
              </a:rPr>
              <a:t>Штучне</a:t>
            </a:r>
          </a:p>
          <a:p>
            <a:r>
              <a:rPr lang="uk-UA" dirty="0"/>
              <a:t>Створюється софітами / ліхтариками / стрічками / відбивачами </a:t>
            </a:r>
          </a:p>
          <a:p>
            <a:r>
              <a:rPr lang="uk-UA" dirty="0"/>
              <a:t>Контрольоване           направлене</a:t>
            </a:r>
          </a:p>
          <a:p>
            <a:r>
              <a:rPr lang="uk-UA" dirty="0"/>
              <a:t>Залежить від особливостей локації («польова» чи </a:t>
            </a:r>
            <a:r>
              <a:rPr lang="uk-UA" dirty="0" err="1"/>
              <a:t>павільйона</a:t>
            </a:r>
            <a:r>
              <a:rPr lang="uk-UA" dirty="0"/>
              <a:t> зйомка, площі, висоти стелі, сторонніх об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r>
              <a:rPr lang="uk-UA" dirty="0"/>
              <a:t>)</a:t>
            </a:r>
          </a:p>
        </p:txBody>
      </p:sp>
      <p:sp>
        <p:nvSpPr>
          <p:cNvPr id="5" name="Стрілка: вправо 4">
            <a:extLst>
              <a:ext uri="{FF2B5EF4-FFF2-40B4-BE49-F238E27FC236}">
                <a16:creationId xmlns:a16="http://schemas.microsoft.com/office/drawing/2014/main" id="{9440B985-983B-40E7-A6EC-7FD8B4134CCA}"/>
              </a:ext>
            </a:extLst>
          </p:cNvPr>
          <p:cNvSpPr/>
          <p:nvPr/>
        </p:nvSpPr>
        <p:spPr>
          <a:xfrm>
            <a:off x="8035523" y="3806890"/>
            <a:ext cx="662473" cy="289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6522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3F59B-1082-436A-8F71-5C9100471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117341"/>
            <a:ext cx="3825518" cy="1149998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00B0F0"/>
                </a:solidFill>
              </a:rPr>
              <a:t>Комбіноване світло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83A4AE0-9B2A-4BF3-9750-D556FF81D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2008" y="2057398"/>
            <a:ext cx="4487517" cy="428277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На відкритій локації та у приміщенні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Для </a:t>
            </a:r>
            <a:r>
              <a:rPr lang="uk-UA" sz="2800" dirty="0" err="1"/>
              <a:t>пом</a:t>
            </a:r>
            <a:r>
              <a:rPr lang="en-US" sz="2800" dirty="0"/>
              <a:t>’</a:t>
            </a:r>
            <a:r>
              <a:rPr lang="uk-UA" sz="2800" dirty="0" err="1"/>
              <a:t>якшення</a:t>
            </a:r>
            <a:r>
              <a:rPr lang="uk-UA" sz="2800" dirty="0"/>
              <a:t> тіней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Для підкреслення форм, контурів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Для створення заповнення фону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/>
              <a:t>Спалах / підсвітка</a:t>
            </a:r>
          </a:p>
        </p:txBody>
      </p:sp>
      <p:pic>
        <p:nvPicPr>
          <p:cNvPr id="4098" name="Picture 2" descr="Молодой человек с табличкой с подсветкой на улице ночью | Премиум Фото">
            <a:extLst>
              <a:ext uri="{FF2B5EF4-FFF2-40B4-BE49-F238E27FC236}">
                <a16:creationId xmlns:a16="http://schemas.microsoft.com/office/drawing/2014/main" id="{ED868846-CF60-4408-A403-B8A976E51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845" y="1436914"/>
            <a:ext cx="3257575" cy="2164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Как подружить высокоскоростную синхронизацию с широкой диафрагмой и вспышкой?  Красивые портреты шаг за шагом">
            <a:extLst>
              <a:ext uri="{FF2B5EF4-FFF2-40B4-BE49-F238E27FC236}">
                <a16:creationId xmlns:a16="http://schemas.microsoft.com/office/drawing/2014/main" id="{EA4EBAB7-FDDB-4EB9-8FD5-4923A6759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845" y="3961623"/>
            <a:ext cx="3257574" cy="196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36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5D093-BFAC-492C-83B9-907A6B67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4881"/>
            <a:ext cx="10515600" cy="1193087"/>
          </a:xfrm>
        </p:spPr>
        <p:txBody>
          <a:bodyPr>
            <a:normAutofit fontScale="90000"/>
          </a:bodyPr>
          <a:lstStyle/>
          <a:p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Панорамування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–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ведення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камери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з точки А до точки В 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У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залежності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від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осі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48A42C-0E43-4188-80D1-838653938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9143"/>
            <a:ext cx="10515600" cy="3237820"/>
          </a:xfrm>
        </p:spPr>
        <p:txBody>
          <a:bodyPr/>
          <a:lstStyle/>
          <a:p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Горизонтальне</a:t>
            </a:r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.</a:t>
            </a:r>
          </a:p>
          <a:p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Вертикальне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Д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іагональне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4429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0FAF49-69B1-4B9E-839C-3006C10D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Горизонтальна панорама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4DF55C-51DF-40AC-9E21-8DDE584BB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uk-UA" dirty="0"/>
              <a:t>Для показу простору</a:t>
            </a:r>
          </a:p>
          <a:p>
            <a:r>
              <a:rPr lang="uk-UA" dirty="0"/>
              <a:t>Різновид – «кругова»</a:t>
            </a:r>
          </a:p>
        </p:txBody>
      </p:sp>
      <p:pic>
        <p:nvPicPr>
          <p:cNvPr id="6146" name="Picture 2" descr="Широкая горизонтальная панорама ночного пейзажа | Премиум векторы">
            <a:extLst>
              <a:ext uri="{FF2B5EF4-FFF2-40B4-BE49-F238E27FC236}">
                <a16:creationId xmlns:a16="http://schemas.microsoft.com/office/drawing/2014/main" id="{07CD20AA-587C-4476-8933-863DA8204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605" y="1825625"/>
            <a:ext cx="5257800" cy="193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904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4BD8E-686D-4CEC-A584-73BCCBE3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Вертикальна панорама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A992B3A0-4E25-43BC-9683-52F02E66F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36837" cy="4351338"/>
          </a:xfrm>
        </p:spPr>
        <p:txBody>
          <a:bodyPr/>
          <a:lstStyle/>
          <a:p>
            <a:r>
              <a:rPr lang="uk-UA" dirty="0"/>
              <a:t>Для демонстрації високих об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endParaRPr lang="uk-UA" dirty="0"/>
          </a:p>
          <a:p>
            <a:r>
              <a:rPr lang="uk-UA" dirty="0"/>
              <a:t>Для додавання психологічного ефекту звеличення</a:t>
            </a:r>
          </a:p>
        </p:txBody>
      </p:sp>
      <p:pic>
        <p:nvPicPr>
          <p:cNvPr id="5124" name="Picture 4" descr="Нью-Йорк. Вертикальная панорама - Фотообои на стену по Вашим размерам в  интернет магазине arte.ru. Заказать обои Нью-Йорк. Вертикальная панорама -  (12408)">
            <a:extLst>
              <a:ext uri="{FF2B5EF4-FFF2-40B4-BE49-F238E27FC236}">
                <a16:creationId xmlns:a16="http://schemas.microsoft.com/office/drawing/2014/main" id="{19665C8E-C6C1-4CC3-9726-E8152C1F6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209" y="1690688"/>
            <a:ext cx="2565918" cy="36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734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F906A-2467-4B18-8F71-F07B259F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Діагональна панорама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A4468F-E80D-4888-A1BB-14EA48317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5196" cy="4351338"/>
          </a:xfrm>
        </p:spPr>
        <p:txBody>
          <a:bodyPr/>
          <a:lstStyle/>
          <a:p>
            <a:r>
              <a:rPr lang="uk-UA" dirty="0"/>
              <a:t>Для показу зали, глядачів</a:t>
            </a:r>
          </a:p>
          <a:p>
            <a:r>
              <a:rPr lang="uk-UA" dirty="0"/>
              <a:t>Для створення «відчуття польоту»</a:t>
            </a:r>
          </a:p>
        </p:txBody>
      </p:sp>
      <p:pic>
        <p:nvPicPr>
          <p:cNvPr id="7170" name="Picture 2" descr="Телевизионный кран.">
            <a:extLst>
              <a:ext uri="{FF2B5EF4-FFF2-40B4-BE49-F238E27FC236}">
                <a16:creationId xmlns:a16="http://schemas.microsoft.com/office/drawing/2014/main" id="{335CAD57-90A2-4152-80D5-7EE9F3DC5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966" y="1873898"/>
            <a:ext cx="4383833" cy="311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481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87A65A-AADD-4FD3-BDC8-8B56BF37C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Предметна зйомка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10CBD0-C8D4-462A-8C1F-594DE8CD3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Вибір об'єкта для зйомки</a:t>
            </a:r>
          </a:p>
          <a:p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Важливо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!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Обраний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вами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об'єкт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не повинен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мати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дзеркальні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поверхні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, бути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виготовлений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зі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скла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або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металу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щоб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уникнути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відблисків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поверхні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ru-RU" dirty="0">
              <a:solidFill>
                <a:srgbClr val="6E727E"/>
              </a:solidFill>
              <a:latin typeface="Open Sans" panose="020B0606030504020204" pitchFamily="34" charset="0"/>
            </a:endParaRPr>
          </a:p>
          <a:p>
            <a:r>
              <a:rPr lang="uk-UA" b="1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Освітлення</a:t>
            </a:r>
          </a:p>
          <a:p>
            <a:r>
              <a:rPr lang="uk-UA" b="1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Використання штативів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0911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3AF6C-6ECB-4490-95C5-344372B2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таке </a:t>
            </a:r>
            <a:r>
              <a:rPr lang="uk-UA" dirty="0" err="1"/>
              <a:t>візуал</a:t>
            </a:r>
            <a:r>
              <a:rPr lang="uk-UA" dirty="0"/>
              <a:t>?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DBD86D-BDC3-4AC8-A86B-78973225D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0" y="1735494"/>
            <a:ext cx="9752381" cy="465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935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F4E0F3-DC4C-4D47-9EEC-324BC43A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Фон / тло</a:t>
            </a:r>
          </a:p>
          <a:p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Якщо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у вас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немає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спеціальних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пристосувань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зняти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об'єкт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на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білому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тлі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допоможе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звичайний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лист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одноколірного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паперу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або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пофарбована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в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однотонний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світлий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відтінок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стіна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Обдумайте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концепцію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знімка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це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може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бути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нейтральний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або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контрастний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фон,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що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доповнює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або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виділяє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кольору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вибраного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об'єкту</a:t>
            </a:r>
            <a:r>
              <a:rPr lang="ru-RU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 .</a:t>
            </a:r>
            <a:endParaRPr lang="ru-RU" dirty="0">
              <a:solidFill>
                <a:srgbClr val="6E727E"/>
              </a:solidFill>
              <a:latin typeface="Open Sans" panose="020B0606030504020204" pitchFamily="34" charset="0"/>
            </a:endParaRPr>
          </a:p>
          <a:p>
            <a:endParaRPr lang="ru-RU" dirty="0">
              <a:solidFill>
                <a:srgbClr val="6E727E"/>
              </a:solidFill>
              <a:latin typeface="Open Sans" panose="020B0606030504020204" pitchFamily="34" charset="0"/>
            </a:endParaRPr>
          </a:p>
          <a:p>
            <a:r>
              <a:rPr lang="uk-UA" b="1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Вибір композиції</a:t>
            </a:r>
          </a:p>
          <a:p>
            <a:endParaRPr lang="uk-UA" dirty="0"/>
          </a:p>
          <a:p>
            <a:endParaRPr lang="ru-RU" dirty="0">
              <a:solidFill>
                <a:srgbClr val="6E727E"/>
              </a:solidFill>
              <a:latin typeface="Open Sans" panose="020B0606030504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9884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2A33AB-E08D-415E-9520-BB58CE4F0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Helvetica" panose="020B0604020202020204" pitchFamily="34" charset="0"/>
              </a:rPr>
              <a:t>П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редметна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зйомка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може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бути</a:t>
            </a:r>
            <a:r>
              <a:rPr lang="ru-RU" b="0" i="0" dirty="0">
                <a:solidFill>
                  <a:srgbClr val="000000"/>
                </a:solidFill>
                <a:effectLst/>
                <a:latin typeface="Stratos"/>
              </a:rPr>
              <a:t>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Stratos"/>
              </a:rPr>
              <a:t>іміджевою</a:t>
            </a:r>
            <a:r>
              <a:rPr lang="ru-RU" b="0" i="0" dirty="0">
                <a:solidFill>
                  <a:srgbClr val="000000"/>
                </a:solidFill>
                <a:effectLst/>
                <a:latin typeface="Stratos"/>
              </a:rPr>
              <a:t> та каталожною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пекшот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).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Іміджева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—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це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коли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незвичайний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фон, сет-дизайн, а продукт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показують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естетиці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бренду. </a:t>
            </a:r>
          </a:p>
          <a:p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Пекшот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—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це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коли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нейтральний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фон, а продукт видно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кількох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ракурсів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спереду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профіль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в три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чверті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деколи —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згори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знизу</a:t>
            </a:r>
            <a:r>
              <a:rPr lang="ru-RU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3618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E42661-827F-4BB7-979A-2AEF5A48F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1207698"/>
            <a:ext cx="6325578" cy="5101662"/>
          </a:xfrm>
        </p:spPr>
        <p:txBody>
          <a:bodyPr/>
          <a:lstStyle/>
          <a:p>
            <a:pPr algn="just"/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Для більшості найважливіша людина в предметній фотографії — це 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Stratos"/>
              </a:rPr>
              <a:t>Ірвінг</a:t>
            </a:r>
            <a:r>
              <a:rPr lang="uk-UA" b="0" i="0" dirty="0">
                <a:solidFill>
                  <a:srgbClr val="000000"/>
                </a:solidFill>
                <a:effectLst/>
                <a:latin typeface="Stratos"/>
              </a:rPr>
              <a:t>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Stratos"/>
              </a:rPr>
              <a:t>Пенн</a:t>
            </a:r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Він одним із перших почав працювати в цьому жанрі — і робив це концептуально. </a:t>
            </a:r>
          </a:p>
          <a:p>
            <a:r>
              <a:rPr lang="uk-UA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Пенн</a:t>
            </a:r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влаштувався у 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Vogue </a:t>
            </a:r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в 1940-х, і потім журнал перезнімав його кадри 100500 разів.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Ірвінг</a:t>
            </a:r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був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трендсетером</a:t>
            </a:r>
            <a:r>
              <a:rPr lang="uk-UA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— він придумав знімати сигаретні недопалки, ставити поряд із золотим годинником овочі та яйця. Зараз ці прийоми часто використовують.</a:t>
            </a:r>
            <a:endParaRPr lang="uk-UA" dirty="0"/>
          </a:p>
        </p:txBody>
      </p:sp>
      <p:pic>
        <p:nvPicPr>
          <p:cNvPr id="2050" name="Picture 2" descr="Фотограф Ірвін Пенн (Irving Penn)">
            <a:extLst>
              <a:ext uri="{FF2B5EF4-FFF2-40B4-BE49-F238E27FC236}">
                <a16:creationId xmlns:a16="http://schemas.microsoft.com/office/drawing/2014/main" id="{3091C3E5-5842-4742-B4ED-B3A7051F0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411" y="1207698"/>
            <a:ext cx="3162211" cy="3321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765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C7256166-60D5-45D8-8CAF-07C22B428B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 descr="Ирвинг Пенн: Еда">
            <a:extLst>
              <a:ext uri="{FF2B5EF4-FFF2-40B4-BE49-F238E27FC236}">
                <a16:creationId xmlns:a16="http://schemas.microsoft.com/office/drawing/2014/main" id="{55948A6F-AEB8-4270-9221-3C64CF880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705" y="795158"/>
            <a:ext cx="2867744" cy="382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till life Ирвинга Пенна. Натюрморт как творческая свобода: prophotos_ru —  LiveJournal">
            <a:extLst>
              <a:ext uri="{FF2B5EF4-FFF2-40B4-BE49-F238E27FC236}">
                <a16:creationId xmlns:a16="http://schemas.microsoft.com/office/drawing/2014/main" id="{9BB11458-5621-4E55-9E3A-3CD916455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039" y="2400299"/>
            <a:ext cx="3264289" cy="398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864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DC0E8A-49CB-41B3-8060-8ED4E5C7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9925" y="956814"/>
            <a:ext cx="3881886" cy="52197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Майстерність вчителя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Бродовича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та бажання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Ірвіна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Пенна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осягати нове в навчанні, дозволило розкрити художній талант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Ірвіна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Пенна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. З 1937 року ілюстрації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Ірвіна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uk-UA" b="0" i="0" dirty="0" err="1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Пенна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 почали з'являтися в </a:t>
            </a:r>
            <a:r>
              <a:rPr lang="en-GB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Harper's Bazaar. </a:t>
            </a:r>
            <a:endParaRPr lang="uk-UA" b="0" i="0" dirty="0">
              <a:solidFill>
                <a:schemeClr val="accent4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А після того, як навчання закінчилося, талановитий художник працював у «</a:t>
            </a:r>
            <a:r>
              <a:rPr lang="en-GB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Junior League» 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художнім редактором, а пізніше така він перейшов до магазину «</a:t>
            </a:r>
            <a:r>
              <a:rPr lang="en-GB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Saks Fifth Avenue» </a:t>
            </a:r>
            <a:r>
              <a:rPr lang="uk-UA" b="0" i="0" dirty="0">
                <a:solidFill>
                  <a:schemeClr val="accent4"/>
                </a:solidFill>
                <a:effectLst/>
                <a:latin typeface="Open Sans" panose="020B0606030504020204" pitchFamily="34" charset="0"/>
              </a:rPr>
              <a:t>на подібну посаду.</a:t>
            </a:r>
            <a:endParaRPr lang="uk-UA" dirty="0">
              <a:solidFill>
                <a:schemeClr val="accent4"/>
              </a:solidFill>
            </a:endParaRPr>
          </a:p>
        </p:txBody>
      </p:sp>
      <p:pic>
        <p:nvPicPr>
          <p:cNvPr id="3074" name="Picture 2" descr="Ирвин Пенн (Irving Penn) – знаменитый фотограф">
            <a:extLst>
              <a:ext uri="{FF2B5EF4-FFF2-40B4-BE49-F238E27FC236}">
                <a16:creationId xmlns:a16="http://schemas.microsoft.com/office/drawing/2014/main" id="{75813824-3248-42DC-A144-F4CF4D6B3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30" y="956813"/>
            <a:ext cx="5715000" cy="521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257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062220A6-6DF1-47F3-84C3-FCFD307AE82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59" y="1207698"/>
            <a:ext cx="5032035" cy="5178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Новаторы фэшн-фото 1940–50-х годов: Ирвин Пенн и Ричард Аведон лекция  смотреть, слушать и читать онлайн. Курс Археология гламура: 100 лет модной  фотографии. Елена Якимович - Магистерия">
            <a:extLst>
              <a:ext uri="{FF2B5EF4-FFF2-40B4-BE49-F238E27FC236}">
                <a16:creationId xmlns:a16="http://schemas.microsoft.com/office/drawing/2014/main" id="{B47D99EE-7187-4C02-A672-4ECAF0CCD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480" y="1207697"/>
            <a:ext cx="5329108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82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9B46D1-DBF7-4C23-A31B-6E2946BAD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85336"/>
            <a:ext cx="9720073" cy="5024024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Виділіть спеціальний день, не обмежуючи себе в часі, для досягнення найкращого результату.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Зніміть пробний кадр, а потім пересуньте об'єкт і змініть кут освітлення, вдосконалюючи процес протягом декількох заходів.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Якщо ви не відчуваєте натхнення, зробіть перерву в роботі, і продовжите зйомку після відпочинку.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Використовуйте макрозйомку для створення великих планів.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Шукайте натхнення в красивих знімках в класичній манері або в публікаціях для </a:t>
            </a:r>
            <a:r>
              <a:rPr lang="uk-UA" b="0" i="0" dirty="0" err="1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інстаграму</a:t>
            </a:r>
            <a:r>
              <a:rPr lang="uk-UA" b="0" i="0" dirty="0">
                <a:solidFill>
                  <a:srgbClr val="6E727E"/>
                </a:solidFill>
                <a:effectLst/>
                <a:latin typeface="Open Sans" panose="020B0606030504020204" pitchFamily="34" charset="0"/>
              </a:rPr>
              <a:t>, там ви можете почерпнути свіжі ідеї для оригінальних знімків, детально розглядаючи всі елементи.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2565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24BF8-EF24-4911-8495-C8A81DC0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Питання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B24059-E413-45E8-9F76-2763F829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Чи може предметна зйомка бути у русі?</a:t>
            </a:r>
          </a:p>
          <a:p>
            <a:r>
              <a:rPr lang="uk-UA" dirty="0"/>
              <a:t>Чи можна поєднувати декілька </a:t>
            </a:r>
            <a:r>
              <a:rPr lang="uk-UA" dirty="0" err="1"/>
              <a:t>крупностей</a:t>
            </a:r>
            <a:r>
              <a:rPr lang="uk-UA" dirty="0"/>
              <a:t>?</a:t>
            </a:r>
          </a:p>
          <a:p>
            <a:r>
              <a:rPr lang="uk-UA" dirty="0"/>
              <a:t>Що робити, якщо немає спеціального тла?</a:t>
            </a:r>
          </a:p>
          <a:p>
            <a:r>
              <a:rPr lang="uk-UA" dirty="0"/>
              <a:t>Яке тло краще брати: матове чи глянцеве?</a:t>
            </a:r>
          </a:p>
          <a:p>
            <a:r>
              <a:rPr lang="uk-UA" dirty="0"/>
              <a:t>Що знімати найскладніше?</a:t>
            </a:r>
          </a:p>
        </p:txBody>
      </p:sp>
    </p:spTree>
    <p:extLst>
      <p:ext uri="{BB962C8B-B14F-4D97-AF65-F5344CB8AC3E}">
        <p14:creationId xmlns:p14="http://schemas.microsoft.com/office/powerpoint/2010/main" val="12694983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9AF4A3-C058-483A-AE39-8F1E21062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Індивідуальна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6F86D6-48DF-46C9-B6C3-B447F1C77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Предметна зйомка</a:t>
            </a:r>
          </a:p>
        </p:txBody>
      </p:sp>
    </p:spTree>
    <p:extLst>
      <p:ext uri="{BB962C8B-B14F-4D97-AF65-F5344CB8AC3E}">
        <p14:creationId xmlns:p14="http://schemas.microsoft.com/office/powerpoint/2010/main" val="27723886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8B8B6-B16D-41A0-8575-73C821EC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830DFE1-9927-4EF7-831D-D2BBFFC41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www.google.com/search?sca_esv=21d8767eaab99d7a&amp;rlz=1C1CHZN_ukUA949UA949&amp;sxsrf=ACQVn08ud3nIjz0eEkjbHhvE1f5XaX9Lpg:1708275842841&amp;q=%D1%80%D0%B5%D0%BA%D0%BB%D0%B0%D0%BC%D0%B0+%D1%87%D0%B0%D1%8F+%D0%BB%D0%BE%D0%B2%D0%B5%D1%80%D0%B4%D0%BB%D0%B8&amp;tbm=vid&amp;source=lnms&amp;prmd=visnmbtz&amp;sa=X&amp;ved=2ahUKEwi4tKm2r7WEAxVSX_EDHVoDB4wQ0pQJegQIDBAB&amp;biw=1396&amp;bih=670&amp;dpr=1.38#fpstate=ive&amp;vld=cid:e39dc0bf,vid:59VfnjVp0s8,st:0</a:t>
            </a:r>
            <a:endParaRPr lang="uk-UA" dirty="0"/>
          </a:p>
          <a:p>
            <a:endParaRPr lang="uk-UA" dirty="0"/>
          </a:p>
          <a:p>
            <a:r>
              <a:rPr lang="en-US" dirty="0"/>
              <a:t>https://www.youtube.com/watch?v=qi99fZPH3oY&amp;ab_channel=%D0%92%D0%B8%D0%B4%D0%B5%D0%BE%D1%80%D0%B5%D0%BA%D0%BB%D0%B0%D0%BC%D0%B0</a:t>
            </a:r>
          </a:p>
          <a:p>
            <a:endParaRPr lang="en-US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17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A162-5A78-4E35-9B9D-2F5A06F62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 що говоритимемо?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611AF05-3569-4546-B1EB-9759CFED5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1. 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Крупність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планів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дальній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загальний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середній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1-ий,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середній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2-ий,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крупний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деталь).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2. Точка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зйомки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фронтальна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бічна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верхня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нижня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через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об'єкт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3. 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Види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освітлення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природнє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/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штучне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4.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Панорамування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горизонтальне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вертикальне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діагональне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 algn="l"/>
            <a:r>
              <a:rPr lang="ru-RU" dirty="0">
                <a:solidFill>
                  <a:srgbClr val="333333"/>
                </a:solidFill>
                <a:latin typeface="Open Sans" panose="020B0606030504020204" pitchFamily="34" charset="0"/>
              </a:rPr>
              <a:t>5. Предметна </a:t>
            </a:r>
            <a:r>
              <a:rPr lang="ru-RU" dirty="0" err="1">
                <a:solidFill>
                  <a:srgbClr val="333333"/>
                </a:solidFill>
                <a:latin typeface="Open Sans" panose="020B0606030504020204" pitchFamily="34" charset="0"/>
              </a:rPr>
              <a:t>зйомка</a:t>
            </a:r>
            <a:endParaRPr lang="ru-RU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48875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9378E-F993-44DB-933C-60BB59AE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Чек аут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C2BA64A-2874-470F-98AB-EB4494C18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5047860"/>
            <a:ext cx="9720073" cy="1261499"/>
          </a:xfrm>
        </p:spPr>
        <p:txBody>
          <a:bodyPr/>
          <a:lstStyle/>
          <a:p>
            <a:r>
              <a:rPr lang="uk-UA" dirty="0"/>
              <a:t>Зробіть фото того, де ви зараз, чи що бачите, використовуючи отримані теоретичні знання</a:t>
            </a:r>
          </a:p>
        </p:txBody>
      </p:sp>
    </p:spTree>
    <p:extLst>
      <p:ext uri="{BB962C8B-B14F-4D97-AF65-F5344CB8AC3E}">
        <p14:creationId xmlns:p14="http://schemas.microsoft.com/office/powerpoint/2010/main" val="156442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439C3-091E-4809-A579-2CC8BCF19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Крупність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планів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77A1EC-9554-4C52-92A8-390FC6A48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Синонім – масштабність. Все, що потрапляє у об</a:t>
            </a:r>
            <a:r>
              <a:rPr lang="en-US" dirty="0"/>
              <a:t>’</a:t>
            </a:r>
            <a:r>
              <a:rPr lang="uk-UA" dirty="0" err="1"/>
              <a:t>єкт</a:t>
            </a:r>
            <a:r>
              <a:rPr lang="uk-UA" dirty="0"/>
              <a:t> та обмежено рамкою кадру</a:t>
            </a:r>
          </a:p>
          <a:p>
            <a:pPr algn="just"/>
            <a:r>
              <a:rPr lang="uk-UA" dirty="0"/>
              <a:t>За Л. </a:t>
            </a:r>
            <a:r>
              <a:rPr lang="uk-UA" dirty="0" err="1"/>
              <a:t>Кулешовим</a:t>
            </a:r>
            <a:endParaRPr lang="uk-UA" dirty="0"/>
          </a:p>
          <a:p>
            <a:pPr algn="just"/>
            <a:r>
              <a:rPr lang="ru-RU" b="0" i="0" dirty="0" err="1">
                <a:solidFill>
                  <a:srgbClr val="000000"/>
                </a:solidFill>
                <a:effectLst/>
              </a:rPr>
              <a:t>Така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потреба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виникла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режисера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випадково</a:t>
            </a:r>
            <a:r>
              <a:rPr lang="ru-RU" b="0" i="0" dirty="0">
                <a:solidFill>
                  <a:srgbClr val="000000"/>
                </a:solidFill>
                <a:effectLst/>
              </a:rPr>
              <a:t>, а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народилася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внаслідок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тривалих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спостережень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якістю</a:t>
            </a:r>
            <a:r>
              <a:rPr lang="ru-RU" b="0" i="0" dirty="0">
                <a:solidFill>
                  <a:srgbClr val="000000"/>
                </a:solidFill>
                <a:effectLst/>
              </a:rPr>
              <a:t>, а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точніше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– за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комфортністю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сприйняття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стику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сусідніх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кадрів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різної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</a:rPr>
              <a:t>крупності</a:t>
            </a:r>
            <a:endParaRPr lang="ru-RU" b="0" i="0" dirty="0">
              <a:solidFill>
                <a:srgbClr val="000000"/>
              </a:solidFill>
              <a:effectLst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</a:rPr>
              <a:t>Основний</a:t>
            </a:r>
            <a:r>
              <a:rPr lang="ru-RU" dirty="0">
                <a:solidFill>
                  <a:srgbClr val="000000"/>
                </a:solidFill>
              </a:rPr>
              <a:t> об</a:t>
            </a:r>
            <a:r>
              <a:rPr lang="en-US" dirty="0">
                <a:solidFill>
                  <a:srgbClr val="000000"/>
                </a:solidFill>
              </a:rPr>
              <a:t>’</a:t>
            </a:r>
            <a:r>
              <a:rPr lang="uk-UA" dirty="0" err="1">
                <a:solidFill>
                  <a:srgbClr val="000000"/>
                </a:solidFill>
              </a:rPr>
              <a:t>єкт</a:t>
            </a:r>
            <a:r>
              <a:rPr lang="uk-UA" dirty="0">
                <a:solidFill>
                  <a:srgbClr val="000000"/>
                </a:solidFill>
              </a:rPr>
              <a:t> - людина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48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2B2923-581D-4EF6-8F24-A9B94055A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013"/>
            <a:ext cx="10515600" cy="5327877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 Деталь. Око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бровою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частиною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носа.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Крупний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(великий).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Обличчя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весь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екран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вертикалі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Над головою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підборіддям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залишаються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невеликі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зазори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обличчям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рамкою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кадру. За головою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проглядаються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плечі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3. 1-й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середній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план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погрудний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«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молочний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»).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Частина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фігури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взята в рамку кадру,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трохи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вища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пояс.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4726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11BB02-C13D-405B-BD31-5F476AFFA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731"/>
            <a:ext cx="10515600" cy="4351338"/>
          </a:xfrm>
        </p:spPr>
        <p:txBody>
          <a:bodyPr/>
          <a:lstStyle/>
          <a:p>
            <a:pPr algn="l"/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 2-й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середній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план («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пасхальний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»).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Фігура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коліна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Загальний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(«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підошву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») план. Людина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лягає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рамку кадру так,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головою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ногами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залишається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невеликий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простір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рамки.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Дальній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(Далекий) план.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Фігура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надзвичайно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мала. Вона становить 1/7, 1/10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частину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висоти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кадру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менше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757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Законы восприятия: о планах и деталях в кино">
            <a:extLst>
              <a:ext uri="{FF2B5EF4-FFF2-40B4-BE49-F238E27FC236}">
                <a16:creationId xmlns:a16="http://schemas.microsoft.com/office/drawing/2014/main" id="{ADFEBF3C-36E5-45D2-A452-AC95ABD9A6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01" y="466530"/>
            <a:ext cx="5868955" cy="566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0F8E0743-7964-40AB-BDA4-11506DA094CC}"/>
              </a:ext>
            </a:extLst>
          </p:cNvPr>
          <p:cNvSpPr/>
          <p:nvPr/>
        </p:nvSpPr>
        <p:spPr>
          <a:xfrm>
            <a:off x="1117600" y="2123440"/>
            <a:ext cx="2278742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B4B6EF01-9A79-402E-81BC-0A39F5739AF2}"/>
              </a:ext>
            </a:extLst>
          </p:cNvPr>
          <p:cNvSpPr/>
          <p:nvPr/>
        </p:nvSpPr>
        <p:spPr>
          <a:xfrm>
            <a:off x="4026987" y="2123440"/>
            <a:ext cx="2278741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0957A0DB-A4B1-4106-B020-ECDFDA7CE418}"/>
              </a:ext>
            </a:extLst>
          </p:cNvPr>
          <p:cNvSpPr/>
          <p:nvPr/>
        </p:nvSpPr>
        <p:spPr>
          <a:xfrm>
            <a:off x="1117599" y="3932750"/>
            <a:ext cx="2278743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AA92CAD9-B509-46A1-99D0-0E31616107C9}"/>
              </a:ext>
            </a:extLst>
          </p:cNvPr>
          <p:cNvSpPr/>
          <p:nvPr/>
        </p:nvSpPr>
        <p:spPr>
          <a:xfrm>
            <a:off x="4124959" y="3932750"/>
            <a:ext cx="2135881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2B8D8C60-1629-4CDA-95F9-83A376B5AAD7}"/>
              </a:ext>
            </a:extLst>
          </p:cNvPr>
          <p:cNvSpPr/>
          <p:nvPr/>
        </p:nvSpPr>
        <p:spPr>
          <a:xfrm>
            <a:off x="1117600" y="5825412"/>
            <a:ext cx="2278742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E731925E-7D24-4281-96FD-898AFC0B834C}"/>
              </a:ext>
            </a:extLst>
          </p:cNvPr>
          <p:cNvSpPr/>
          <p:nvPr/>
        </p:nvSpPr>
        <p:spPr>
          <a:xfrm>
            <a:off x="4026988" y="5825412"/>
            <a:ext cx="2353492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235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рупность планов по л. Кулешову">
            <a:extLst>
              <a:ext uri="{FF2B5EF4-FFF2-40B4-BE49-F238E27FC236}">
                <a16:creationId xmlns:a16="http://schemas.microsoft.com/office/drawing/2014/main" id="{B2CF0D5D-56EF-4868-87FB-966C7817F9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67"/>
          <a:stretch/>
        </p:blipFill>
        <p:spPr bwMode="auto">
          <a:xfrm>
            <a:off x="2360645" y="419797"/>
            <a:ext cx="6283023" cy="6008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512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297DE6-CD5D-4099-9BCA-73B5554D7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98BDC9-3F8A-4606-A05B-088FCA2F0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Опишіть ситуації вдалого та невдалого використання плану конкретної крупності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6252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нтеграл">
  <a:themeElements>
    <a:clrScheme name="І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І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І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2631</TotalTime>
  <Words>1091</Words>
  <Application>Microsoft Office PowerPoint</Application>
  <PresentationFormat>Широкий екран</PresentationFormat>
  <Paragraphs>99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40" baseType="lpstr">
      <vt:lpstr>Arial</vt:lpstr>
      <vt:lpstr>Calibri</vt:lpstr>
      <vt:lpstr>Helvetica</vt:lpstr>
      <vt:lpstr>Open Sans</vt:lpstr>
      <vt:lpstr>Stratos</vt:lpstr>
      <vt:lpstr>Times New Roman</vt:lpstr>
      <vt:lpstr>Tw Cen MT</vt:lpstr>
      <vt:lpstr>Tw Cen MT Condensed</vt:lpstr>
      <vt:lpstr>Wingdings 3</vt:lpstr>
      <vt:lpstr>Інтеграл</vt:lpstr>
      <vt:lpstr>Технічна природа візуального контенту</vt:lpstr>
      <vt:lpstr>Що таке візуал?</vt:lpstr>
      <vt:lpstr>Про що говоритимемо?</vt:lpstr>
      <vt:lpstr>Крупність планів</vt:lpstr>
      <vt:lpstr>Презентація PowerPoint</vt:lpstr>
      <vt:lpstr>Презентація PowerPoint</vt:lpstr>
      <vt:lpstr>Презентація PowerPoint</vt:lpstr>
      <vt:lpstr>Презентація PowerPoint</vt:lpstr>
      <vt:lpstr>Групова робота</vt:lpstr>
      <vt:lpstr>Точка зйомка</vt:lpstr>
      <vt:lpstr>Презентація PowerPoint</vt:lpstr>
      <vt:lpstr>Презентація PowerPoint</vt:lpstr>
      <vt:lpstr>Світло</vt:lpstr>
      <vt:lpstr>Комбіноване світло</vt:lpstr>
      <vt:lpstr>Панорамування – ведення камери з точки А до точки В У залежності від осі</vt:lpstr>
      <vt:lpstr>Горизонтальна панорама</vt:lpstr>
      <vt:lpstr>Вертикальна панорама</vt:lpstr>
      <vt:lpstr>Діагональна панорама</vt:lpstr>
      <vt:lpstr>Предметна зйомка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Питання</vt:lpstr>
      <vt:lpstr>Індивідуальна робота</vt:lpstr>
      <vt:lpstr>Групова робота</vt:lpstr>
      <vt:lpstr>Чек аут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Технічна природа візуального контенту</dc:title>
  <dc:creator>Слава</dc:creator>
  <cp:lastModifiedBy>Роговая Татьяна</cp:lastModifiedBy>
  <cp:revision>31</cp:revision>
  <dcterms:created xsi:type="dcterms:W3CDTF">2023-11-28T12:16:28Z</dcterms:created>
  <dcterms:modified xsi:type="dcterms:W3CDTF">2025-03-05T08:49:10Z</dcterms:modified>
</cp:coreProperties>
</file>