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3" r:id="rId5"/>
    <p:sldId id="265" r:id="rId6"/>
    <p:sldId id="26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  <a:srgbClr val="004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15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35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85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67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34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28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8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98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6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25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18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17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E6897-5030-44D9-903B-5148EAC1865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210EE-F9A0-47B3-B5FA-3B82EF96F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38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0000CC"/>
            </a:gs>
            <a:gs pos="100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2738" y="0"/>
            <a:ext cx="9667741" cy="414869"/>
          </a:xfrm>
        </p:spPr>
        <p:txBody>
          <a:bodyPr>
            <a:normAutofit/>
          </a:bodyPr>
          <a:lstStyle/>
          <a:p>
            <a:pPr algn="r"/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Анатомія та фізіологія собак. ЗМ-1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1290479" y="-1"/>
            <a:ext cx="901521" cy="399245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99123" y="1134440"/>
            <a:ext cx="10477369" cy="3863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Екстер’єр собак</a:t>
            </a:r>
          </a:p>
          <a:p>
            <a:pPr algn="l"/>
            <a:endParaRPr lang="uk-UA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Екстер’єр, як сукупність характерних ознак собаки.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Статі собак.</a:t>
            </a:r>
          </a:p>
          <a:p>
            <a:pPr marL="457200" lvl="0" indent="-457200" algn="l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Конституція, як сукупність </a:t>
            </a:r>
            <a:r>
              <a:rPr lang="uk-UA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морфо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-фізіологічних та господарських ознак та властивостей тварин.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l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Типи конституції собак.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l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Кондиції собак.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9123" y="5748262"/>
            <a:ext cx="9211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900" algn="just">
              <a:spcBef>
                <a:spcPts val="600"/>
              </a:spcBef>
              <a:spcAft>
                <a:spcPts val="0"/>
              </a:spcAft>
            </a:pPr>
            <a:r>
              <a:rPr lang="uk-UA" sz="2400" b="1" i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Основні поняття: </a:t>
            </a:r>
            <a:r>
              <a:rPr lang="uk-UA" sz="2400" i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інтер’єр, екстер’єр, стать, конституція, кондиція.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3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0000CC"/>
            </a:gs>
            <a:gs pos="100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2738" y="0"/>
            <a:ext cx="9667741" cy="414869"/>
          </a:xfrm>
        </p:spPr>
        <p:txBody>
          <a:bodyPr>
            <a:normAutofit/>
          </a:bodyPr>
          <a:lstStyle/>
          <a:p>
            <a:pPr algn="r"/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Анатомія та фізіологія собак. ЗМ-1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1400" b="1" dirty="0">
                <a:solidFill>
                  <a:srgbClr val="FFC000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2. Екстер’єр собак.</a:t>
            </a:r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1290479" y="-1"/>
            <a:ext cx="901521" cy="399245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22738" y="1094768"/>
            <a:ext cx="17940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Екстер'єр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51996" y="1707552"/>
            <a:ext cx="190468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>
                <a:solidFill>
                  <a:srgbClr val="5B9BD5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загальний</a:t>
            </a:r>
            <a:endParaRPr lang="en-US" sz="3200" b="1" dirty="0">
              <a:solidFill>
                <a:srgbClr val="5B9BD5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ru-RU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51996" y="3210323"/>
            <a:ext cx="42851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>
                <a:solidFill>
                  <a:srgbClr val="5B9BD5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за окремими частинами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08955" y="2318240"/>
            <a:ext cx="94322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міцність кістяка, мускулатури, спини, розвиненість грудної клітки, правильність постава та будови кінцівок тощо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08955" y="3856184"/>
            <a:ext cx="8877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особливості пропорцій корпусу, форми голови, вух, хвоста та інших ознак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0000CC"/>
            </a:gs>
            <a:gs pos="100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2738" y="0"/>
            <a:ext cx="9667741" cy="414869"/>
          </a:xfrm>
        </p:spPr>
        <p:txBody>
          <a:bodyPr>
            <a:normAutofit/>
          </a:bodyPr>
          <a:lstStyle/>
          <a:p>
            <a:pPr algn="r"/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Анатомія та фізіологія собак. ЗМ-1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1400" b="1" dirty="0">
                <a:solidFill>
                  <a:srgbClr val="FFC000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2. Екстер’єр собак.</a:t>
            </a:r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1290479" y="-1"/>
            <a:ext cx="901521" cy="399245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17" y="1097280"/>
            <a:ext cx="5577523" cy="427482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035040" y="1081655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1 - голова; 2 - морда (</a:t>
            </a:r>
            <a:r>
              <a:rPr lang="uk-UA" sz="2400" dirty="0" err="1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щіпець</a:t>
            </a:r>
            <a:r>
              <a:rPr lang="uk-UA" sz="2400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); 3 - спинка носу; 4 - мочка носу; 5 - перехід від лоба до морди (перелом); 6 - лоб; 7 - потиличний виступ; 8 - губи; 9 - брилі; 10 - вухо; 11 - око; 12 - щелепи; 13 - шия; 14 - гребінь шиї; 15 - горло; 16 - місце, де може бути підвіс; 17 - місце, де може бути підгруддя; 18 - тулуб; 19 - загривок; 20 - спина; 21 - поперек; 22 - круп; 23 - крижа; 24 - сідничні горби; 25 - пах; 26 - живіт; 27 - підрив; 28 - плече; 29 - лікоть; З0 - </a:t>
            </a:r>
            <a:r>
              <a:rPr lang="uk-UA" sz="2400" dirty="0" err="1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пердпліччя</a:t>
            </a:r>
            <a:r>
              <a:rPr lang="uk-UA" sz="2400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 31 - зап'ясток; 32 - п'ясть; 33 - передня лапа; 34 - стегно; 35 - коліно; 36 - гомілка; 37 - скакальний суглоб; 38 - п’ята; 39 - плесно; 40 - задня лапа; 41 – хвіст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3479" y="5757570"/>
            <a:ext cx="4525598" cy="593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900" algn="ctr">
              <a:lnSpc>
                <a:spcPct val="110000"/>
              </a:lnSpc>
              <a:spcAft>
                <a:spcPts val="600"/>
              </a:spcAft>
            </a:pPr>
            <a:r>
              <a:rPr lang="uk-UA" sz="320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Рисунок 1. –– Статі собак</a:t>
            </a:r>
            <a:endParaRPr lang="ru-RU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3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0000CC"/>
            </a:gs>
            <a:gs pos="100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2738" y="0"/>
            <a:ext cx="9667741" cy="414869"/>
          </a:xfrm>
        </p:spPr>
        <p:txBody>
          <a:bodyPr>
            <a:normAutofit/>
          </a:bodyPr>
          <a:lstStyle/>
          <a:p>
            <a:pPr algn="r"/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Анатомія та фізіологія собак. ЗМ-1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1400" b="1" dirty="0">
                <a:solidFill>
                  <a:srgbClr val="FFC000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2. Екстер’єр собак.</a:t>
            </a:r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1290479" y="-1"/>
            <a:ext cx="901521" cy="399245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134" y="758604"/>
            <a:ext cx="70566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Класифікація </a:t>
            </a:r>
            <a:r>
              <a:rPr lang="uk-UA" sz="3200" b="1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типів </a:t>
            </a:r>
            <a:r>
              <a:rPr lang="uk-UA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конституції </a:t>
            </a:r>
          </a:p>
          <a:p>
            <a:r>
              <a:rPr lang="uk-UA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 типи за</a:t>
            </a:r>
            <a:r>
              <a:rPr lang="uk-UA" sz="3200" i="1" dirty="0" smtClean="0">
                <a:solidFill>
                  <a:srgbClr val="00000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uk-UA" sz="3200" b="1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П.Н. </a:t>
            </a:r>
            <a:r>
              <a:rPr lang="uk-UA" sz="32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Кулешовим</a:t>
            </a:r>
            <a:r>
              <a:rPr lang="uk-UA" sz="3200" b="1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endParaRPr lang="ru-RU" sz="3200" b="1" dirty="0">
              <a:solidFill>
                <a:schemeClr val="bg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0608" y="1964241"/>
            <a:ext cx="6096000" cy="24899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3200" b="1" dirty="0" smtClean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Сухий </a:t>
            </a:r>
            <a:r>
              <a:rPr lang="uk-UA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(</a:t>
            </a:r>
            <a:r>
              <a:rPr lang="uk-UA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 рис- 2</a:t>
            </a:r>
            <a:r>
              <a:rPr lang="uk-UA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</a:t>
            </a:r>
            <a:r>
              <a:rPr lang="uk-UA" sz="3200" b="1" dirty="0" smtClean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;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3200" b="1" dirty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Грубий;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3200" b="1" dirty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Ніжний;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3200" b="1" dirty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Рихлий (сирий</a:t>
            </a:r>
            <a:r>
              <a:rPr lang="uk-UA" sz="3200" b="1" dirty="0" smtClean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 </a:t>
            </a:r>
            <a:r>
              <a:rPr lang="uk-UA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(на рис - 1)</a:t>
            </a:r>
            <a:r>
              <a:rPr lang="uk-UA" sz="3200" b="1" dirty="0" smtClean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076" y="4921901"/>
            <a:ext cx="5017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rgbClr val="5B9BD5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5. Міцний </a:t>
            </a:r>
            <a:r>
              <a:rPr lang="uk-UA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(за </a:t>
            </a:r>
            <a:r>
              <a:rPr lang="uk-UA" sz="3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М.Ф. </a:t>
            </a:r>
            <a:r>
              <a:rPr lang="uk-UA" sz="3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Івановим).</a:t>
            </a:r>
            <a:endParaRPr lang="ru-RU" sz="32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608" y="1392377"/>
            <a:ext cx="4991100" cy="347975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607666" y="5044236"/>
            <a:ext cx="4660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Рис.2 Крайні типи конституції собаки</a:t>
            </a:r>
            <a:r>
              <a:rPr lang="uk-UA" sz="2400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4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0000CC"/>
            </a:gs>
            <a:gs pos="100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2738" y="0"/>
            <a:ext cx="9667741" cy="414869"/>
          </a:xfrm>
        </p:spPr>
        <p:txBody>
          <a:bodyPr>
            <a:normAutofit/>
          </a:bodyPr>
          <a:lstStyle/>
          <a:p>
            <a:pPr algn="r"/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Анатомія та фізіологія собак. ЗМ-1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1400" b="1" dirty="0">
                <a:solidFill>
                  <a:srgbClr val="FFC000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2. Екстер’єр собак.</a:t>
            </a:r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1290479" y="-1"/>
            <a:ext cx="901521" cy="399245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395" y="1169655"/>
            <a:ext cx="70566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Кондиції собак: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22738" y="1964241"/>
            <a:ext cx="6096000" cy="37271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3200" b="1" dirty="0" smtClean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Заводська або племінна;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3200" b="1" dirty="0" smtClean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Жирна;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3200" b="1" dirty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Ніжний;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sz="3200" b="1" dirty="0" smtClean="0">
                <a:solidFill>
                  <a:srgbClr val="5B9BD5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Робоча;</a:t>
            </a:r>
          </a:p>
          <a:p>
            <a:pPr lvl="0" algn="just">
              <a:lnSpc>
                <a:spcPct val="110000"/>
              </a:lnSpc>
              <a:spcAft>
                <a:spcPts val="600"/>
              </a:spcAft>
            </a:pPr>
            <a:r>
              <a:rPr lang="uk-UA" sz="3200" b="1" dirty="0" smtClean="0">
                <a:solidFill>
                  <a:srgbClr val="5B9BD5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5. Тренувальна;</a:t>
            </a:r>
          </a:p>
          <a:p>
            <a:pPr lvl="0" algn="just">
              <a:lnSpc>
                <a:spcPct val="110000"/>
              </a:lnSpc>
              <a:spcAft>
                <a:spcPts val="600"/>
              </a:spcAft>
            </a:pP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55308" y="5095087"/>
            <a:ext cx="26164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>
                <a:solidFill>
                  <a:srgbClr val="5B9BD5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r>
              <a:rPr lang="uk-UA" sz="3200" b="1" dirty="0" smtClean="0">
                <a:solidFill>
                  <a:srgbClr val="5B9BD5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Виставкова.</a:t>
            </a:r>
            <a:endParaRPr lang="ru-RU" sz="32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10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0000CC"/>
            </a:gs>
            <a:gs pos="100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2738" y="0"/>
            <a:ext cx="9667741" cy="414869"/>
          </a:xfrm>
        </p:spPr>
        <p:txBody>
          <a:bodyPr>
            <a:normAutofit/>
          </a:bodyPr>
          <a:lstStyle/>
          <a:p>
            <a:pPr algn="r"/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Анатомія та фізіологія собак. ЗМ-1</a:t>
            </a:r>
            <a:r>
              <a:rPr lang="uk-UA" sz="1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1400" b="1" dirty="0">
                <a:solidFill>
                  <a:srgbClr val="FFC000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2. Екстер’єр собак.</a:t>
            </a:r>
            <a:r>
              <a:rPr lang="uk-UA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1290479" y="-1"/>
            <a:ext cx="901521" cy="399245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39048" y="2974392"/>
            <a:ext cx="3453668" cy="58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3881668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424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 Unicode MS</vt:lpstr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Анатомія та фізіологія собак. ЗМ-1. </vt:lpstr>
      <vt:lpstr>Анатомія та фізіологія собак. ЗМ-1. Лекція 2. Екстер’єр собак. </vt:lpstr>
      <vt:lpstr>Анатомія та фізіологія собак. ЗМ-1. Лекція 2. Екстер’єр собак. </vt:lpstr>
      <vt:lpstr>Анатомія та фізіологія собак. ЗМ-1. Лекція 2. Екстер’єр собак. </vt:lpstr>
      <vt:lpstr>Анатомія та фізіологія собак. ЗМ-1. Лекція 2. Екстер’єр собак. </vt:lpstr>
      <vt:lpstr>Анатомія та фізіологія собак. ЗМ-1. Лекція 2. Екстер’єр собак.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Мисливські трофеї та їх оцінка</dc:title>
  <dc:creator>Мaksymenko</dc:creator>
  <cp:lastModifiedBy>Мaksymenko</cp:lastModifiedBy>
  <cp:revision>32</cp:revision>
  <dcterms:created xsi:type="dcterms:W3CDTF">2023-10-17T04:49:35Z</dcterms:created>
  <dcterms:modified xsi:type="dcterms:W3CDTF">2024-01-28T16:49:42Z</dcterms:modified>
</cp:coreProperties>
</file>